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7" r:id="rId3"/>
    <p:sldId id="268" r:id="rId4"/>
    <p:sldId id="256" r:id="rId5"/>
    <p:sldId id="257" r:id="rId6"/>
    <p:sldId id="261" r:id="rId7"/>
    <p:sldId id="272" r:id="rId8"/>
    <p:sldId id="271" r:id="rId9"/>
    <p:sldId id="273" r:id="rId10"/>
    <p:sldId id="274" r:id="rId11"/>
    <p:sldId id="275" r:id="rId12"/>
    <p:sldId id="276" r:id="rId13"/>
    <p:sldId id="258" r:id="rId14"/>
    <p:sldId id="277" r:id="rId15"/>
    <p:sldId id="280" r:id="rId16"/>
    <p:sldId id="279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84" r:id="rId26"/>
    <p:sldId id="290" r:id="rId27"/>
    <p:sldId id="291" r:id="rId28"/>
    <p:sldId id="293" r:id="rId29"/>
    <p:sldId id="292" r:id="rId30"/>
    <p:sldId id="294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8CEBA7-1433-41B7-82E6-D9EDB76678F1}">
          <p14:sldIdLst>
            <p14:sldId id="267"/>
            <p14:sldId id="268"/>
            <p14:sldId id="256"/>
            <p14:sldId id="257"/>
            <p14:sldId id="261"/>
            <p14:sldId id="272"/>
            <p14:sldId id="271"/>
            <p14:sldId id="273"/>
            <p14:sldId id="274"/>
            <p14:sldId id="275"/>
            <p14:sldId id="276"/>
            <p14:sldId id="258"/>
            <p14:sldId id="277"/>
            <p14:sldId id="280"/>
            <p14:sldId id="279"/>
            <p14:sldId id="281"/>
            <p14:sldId id="282"/>
            <p14:sldId id="283"/>
            <p14:sldId id="285"/>
            <p14:sldId id="286"/>
            <p14:sldId id="287"/>
            <p14:sldId id="288"/>
            <p14:sldId id="289"/>
            <p14:sldId id="284"/>
            <p14:sldId id="290"/>
            <p14:sldId id="291"/>
            <p14:sldId id="293"/>
            <p14:sldId id="292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DE"/>
    <a:srgbClr val="FFBF00"/>
    <a:srgbClr val="171D1E"/>
    <a:srgbClr val="D65CD6"/>
    <a:srgbClr val="4C97FF"/>
    <a:srgbClr val="9966FF"/>
    <a:srgbClr val="8B9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64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643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2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1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4.svg"/><Relationship Id="rId4" Type="http://schemas.openxmlformats.org/officeDocument/2006/relationships/audio" Target="../media/media2.mp3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microsoft.com/office/2007/relationships/media" Target="../media/media2.mp3"/><Relationship Id="rId7" Type="http://schemas.openxmlformats.org/officeDocument/2006/relationships/image" Target="../media/image7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4.svg"/><Relationship Id="rId4" Type="http://schemas.openxmlformats.org/officeDocument/2006/relationships/audio" Target="../media/media2.mp3"/><Relationship Id="rId9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microsoft.com/office/2007/relationships/media" Target="../media/media2.mp3"/><Relationship Id="rId7" Type="http://schemas.openxmlformats.org/officeDocument/2006/relationships/image" Target="../media/image7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4.svg"/><Relationship Id="rId4" Type="http://schemas.openxmlformats.org/officeDocument/2006/relationships/audio" Target="../media/media2.mp3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microsoft.com/office/2007/relationships/media" Target="../media/media2.mp3"/><Relationship Id="rId7" Type="http://schemas.openxmlformats.org/officeDocument/2006/relationships/image" Target="../media/image71.pn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image" Target="../media/image7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4.svg"/><Relationship Id="rId4" Type="http://schemas.openxmlformats.org/officeDocument/2006/relationships/audio" Target="../media/media2.mp3"/><Relationship Id="rId9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microsoft.com/office/2007/relationships/media" Target="../media/media2.mp3"/><Relationship Id="rId7" Type="http://schemas.openxmlformats.org/officeDocument/2006/relationships/image" Target="../media/image71.png"/><Relationship Id="rId12" Type="http://schemas.openxmlformats.org/officeDocument/2006/relationships/image" Target="../media/image8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image" Target="../media/image8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4.svg"/><Relationship Id="rId4" Type="http://schemas.openxmlformats.org/officeDocument/2006/relationships/audio" Target="../media/media2.mp3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1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AAF7571-20A8-A6AA-5B32-0F5AAB6FB734}"/>
              </a:ext>
            </a:extLst>
          </p:cNvPr>
          <p:cNvGrpSpPr/>
          <p:nvPr/>
        </p:nvGrpSpPr>
        <p:grpSpPr>
          <a:xfrm>
            <a:off x="854353" y="2609672"/>
            <a:ext cx="16208937" cy="8840385"/>
            <a:chOff x="4341703" y="2008037"/>
            <a:chExt cx="10084700" cy="2250538"/>
          </a:xfrm>
        </p:grpSpPr>
        <p:grpSp>
          <p:nvGrpSpPr>
            <p:cNvPr id="2" name="Group 2"/>
            <p:cNvGrpSpPr/>
            <p:nvPr/>
          </p:nvGrpSpPr>
          <p:grpSpPr>
            <a:xfrm>
              <a:off x="4341703" y="2008037"/>
              <a:ext cx="10084700" cy="2250538"/>
              <a:chOff x="0" y="-47625"/>
              <a:chExt cx="2656052" cy="86042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45547" y="32577"/>
                <a:ext cx="2610505" cy="408938"/>
              </a:xfrm>
              <a:custGeom>
                <a:avLst/>
                <a:gdLst/>
                <a:ahLst/>
                <a:cxnLst/>
                <a:rect l="l" t="t" r="r" b="b"/>
                <a:pathLst>
                  <a:path w="2610505" h="597602">
                    <a:moveTo>
                      <a:pt x="39835" y="0"/>
                    </a:moveTo>
                    <a:lnTo>
                      <a:pt x="2570670" y="0"/>
                    </a:lnTo>
                    <a:cubicBezTo>
                      <a:pt x="2592671" y="0"/>
                      <a:pt x="2610505" y="17835"/>
                      <a:pt x="2610505" y="39835"/>
                    </a:cubicBezTo>
                    <a:lnTo>
                      <a:pt x="2610505" y="557767"/>
                    </a:lnTo>
                    <a:cubicBezTo>
                      <a:pt x="2610505" y="568332"/>
                      <a:pt x="2606309" y="578464"/>
                      <a:pt x="2598838" y="585935"/>
                    </a:cubicBezTo>
                    <a:cubicBezTo>
                      <a:pt x="2591367" y="593405"/>
                      <a:pt x="2581235" y="597602"/>
                      <a:pt x="2570670" y="597602"/>
                    </a:cubicBezTo>
                    <a:lnTo>
                      <a:pt x="39835" y="597602"/>
                    </a:lnTo>
                    <a:cubicBezTo>
                      <a:pt x="29270" y="597602"/>
                      <a:pt x="19138" y="593405"/>
                      <a:pt x="11667" y="585935"/>
                    </a:cubicBezTo>
                    <a:cubicBezTo>
                      <a:pt x="4197" y="578464"/>
                      <a:pt x="0" y="568332"/>
                      <a:pt x="0" y="557767"/>
                    </a:cubicBezTo>
                    <a:lnTo>
                      <a:pt x="0" y="39835"/>
                    </a:lnTo>
                    <a:cubicBezTo>
                      <a:pt x="0" y="29270"/>
                      <a:pt x="4197" y="19138"/>
                      <a:pt x="11667" y="11667"/>
                    </a:cubicBezTo>
                    <a:cubicBezTo>
                      <a:pt x="19138" y="4197"/>
                      <a:pt x="29270" y="0"/>
                      <a:pt x="39835" y="0"/>
                    </a:cubicBezTo>
                    <a:close/>
                  </a:path>
                </a:pathLst>
              </a:custGeom>
              <a:solidFill>
                <a:srgbClr val="FEFCDE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4890808" y="2346396"/>
              <a:ext cx="8986491" cy="793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>
                  <a:solidFill>
                    <a:srgbClr val="4E73B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 MỪNG CÁC EM ĐẾN VỚI BÀI HỌC NGÀY HÔM NAY!</a:t>
              </a: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4801" flipH="1">
            <a:off x="11211413" y="521383"/>
            <a:ext cx="7206606" cy="171648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7797">
            <a:off x="-70627" y="521383"/>
            <a:ext cx="7206606" cy="171648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67180">
            <a:off x="9667293" y="570535"/>
            <a:ext cx="1004512" cy="80908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880121" y="-198156"/>
            <a:ext cx="1004512" cy="80908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90204">
            <a:off x="1395479" y="2965341"/>
            <a:ext cx="1261618" cy="101617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4177">
            <a:off x="16591806" y="3076718"/>
            <a:ext cx="1261618" cy="101617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62968">
            <a:off x="1110044" y="7072257"/>
            <a:ext cx="767339" cy="2482567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89239">
            <a:off x="16651189" y="7166992"/>
            <a:ext cx="767339" cy="2482567"/>
          </a:xfrm>
          <a:prstGeom prst="rect">
            <a:avLst/>
          </a:prstGeom>
        </p:spPr>
      </p:pic>
      <p:pic>
        <p:nvPicPr>
          <p:cNvPr id="39" name="Picture 7">
            <a:extLst>
              <a:ext uri="{FF2B5EF4-FFF2-40B4-BE49-F238E27FC236}">
                <a16:creationId xmlns:a16="http://schemas.microsoft.com/office/drawing/2014/main" id="{D1D37701-E516-6DC4-2095-1DC8B211C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60633">
            <a:off x="133639" y="7235109"/>
            <a:ext cx="3512465" cy="2708989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92CEEB46-309B-6CDF-799A-9850A766C5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303227">
            <a:off x="13607688" y="842022"/>
            <a:ext cx="3175600" cy="27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06E849-8FE3-2DC2-F0D1-55ACFBB8FD8D}"/>
              </a:ext>
            </a:extLst>
          </p:cNvPr>
          <p:cNvSpPr txBox="1"/>
          <p:nvPr/>
        </p:nvSpPr>
        <p:spPr>
          <a:xfrm>
            <a:off x="1171158" y="334011"/>
            <a:ext cx="1594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ĐƯA LỆNH CHƯƠNG TRÌNH VÀO CHO NHÂN VẬT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938849-90F6-12B3-3924-8CC83CF4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98229"/>
            <a:ext cx="12829207" cy="727485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C953FB-6A8D-5388-67D3-518178165CB2}"/>
              </a:ext>
            </a:extLst>
          </p:cNvPr>
          <p:cNvSpPr/>
          <p:nvPr/>
        </p:nvSpPr>
        <p:spPr>
          <a:xfrm>
            <a:off x="2396863" y="1680433"/>
            <a:ext cx="746828" cy="1337481"/>
          </a:xfrm>
          <a:custGeom>
            <a:avLst/>
            <a:gdLst>
              <a:gd name="connsiteX0" fmla="*/ 746828 w 746828"/>
              <a:gd name="connsiteY0" fmla="*/ 1337481 h 1337481"/>
              <a:gd name="connsiteX1" fmla="*/ 159974 w 746828"/>
              <a:gd name="connsiteY1" fmla="*/ 1146412 h 1337481"/>
              <a:gd name="connsiteX2" fmla="*/ 37144 w 746828"/>
              <a:gd name="connsiteY2" fmla="*/ 668741 h 1337481"/>
              <a:gd name="connsiteX3" fmla="*/ 719532 w 746828"/>
              <a:gd name="connsiteY3" fmla="*/ 0 h 133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828" h="1337481">
                <a:moveTo>
                  <a:pt x="746828" y="1337481"/>
                </a:moveTo>
                <a:cubicBezTo>
                  <a:pt x="512541" y="1297675"/>
                  <a:pt x="278255" y="1257869"/>
                  <a:pt x="159974" y="1146412"/>
                </a:cubicBezTo>
                <a:cubicBezTo>
                  <a:pt x="41693" y="1034955"/>
                  <a:pt x="-56116" y="859810"/>
                  <a:pt x="37144" y="668741"/>
                </a:cubicBezTo>
                <a:cubicBezTo>
                  <a:pt x="130404" y="477672"/>
                  <a:pt x="424968" y="238836"/>
                  <a:pt x="719532" y="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A5D1F4-3D48-ECA4-86A4-ABEBFFBCEDA4}"/>
              </a:ext>
            </a:extLst>
          </p:cNvPr>
          <p:cNvSpPr txBox="1"/>
          <p:nvPr/>
        </p:nvSpPr>
        <p:spPr>
          <a:xfrm>
            <a:off x="10670919" y="9298728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1. chọn nhân vật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C5C1D22-0993-83D6-3BF6-4E0F051314AE}"/>
              </a:ext>
            </a:extLst>
          </p:cNvPr>
          <p:cNvSpPr/>
          <p:nvPr/>
        </p:nvSpPr>
        <p:spPr>
          <a:xfrm>
            <a:off x="11905553" y="8395132"/>
            <a:ext cx="479866" cy="928048"/>
          </a:xfrm>
          <a:custGeom>
            <a:avLst/>
            <a:gdLst>
              <a:gd name="connsiteX0" fmla="*/ 0 w 479866"/>
              <a:gd name="connsiteY0" fmla="*/ 0 h 928048"/>
              <a:gd name="connsiteX1" fmla="*/ 464024 w 479866"/>
              <a:gd name="connsiteY1" fmla="*/ 313898 h 928048"/>
              <a:gd name="connsiteX2" fmla="*/ 341194 w 479866"/>
              <a:gd name="connsiteY2" fmla="*/ 504967 h 928048"/>
              <a:gd name="connsiteX3" fmla="*/ 40944 w 479866"/>
              <a:gd name="connsiteY3" fmla="*/ 928048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866" h="928048">
                <a:moveTo>
                  <a:pt x="0" y="0"/>
                </a:moveTo>
                <a:cubicBezTo>
                  <a:pt x="203579" y="114868"/>
                  <a:pt x="407158" y="229737"/>
                  <a:pt x="464024" y="313898"/>
                </a:cubicBezTo>
                <a:cubicBezTo>
                  <a:pt x="520890" y="398059"/>
                  <a:pt x="411707" y="402609"/>
                  <a:pt x="341194" y="504967"/>
                </a:cubicBezTo>
                <a:cubicBezTo>
                  <a:pt x="270681" y="607325"/>
                  <a:pt x="155812" y="767686"/>
                  <a:pt x="40944" y="928048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036BE-A515-53F0-591B-29E82F147C11}"/>
              </a:ext>
            </a:extLst>
          </p:cNvPr>
          <p:cNvSpPr txBox="1"/>
          <p:nvPr/>
        </p:nvSpPr>
        <p:spPr>
          <a:xfrm>
            <a:off x="3151652" y="1403434"/>
            <a:ext cx="3880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2. chọn nhóm lệnh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589B3A2-A789-FA39-6439-232B7B9E1FD3}"/>
              </a:ext>
            </a:extLst>
          </p:cNvPr>
          <p:cNvSpPr/>
          <p:nvPr/>
        </p:nvSpPr>
        <p:spPr>
          <a:xfrm>
            <a:off x="5081673" y="1680433"/>
            <a:ext cx="4503761" cy="1815153"/>
          </a:xfrm>
          <a:custGeom>
            <a:avLst/>
            <a:gdLst>
              <a:gd name="connsiteX0" fmla="*/ 0 w 4503761"/>
              <a:gd name="connsiteY0" fmla="*/ 1815153 h 1815153"/>
              <a:gd name="connsiteX1" fmla="*/ 805218 w 4503761"/>
              <a:gd name="connsiteY1" fmla="*/ 1719618 h 1815153"/>
              <a:gd name="connsiteX2" fmla="*/ 1705970 w 4503761"/>
              <a:gd name="connsiteY2" fmla="*/ 1487606 h 1815153"/>
              <a:gd name="connsiteX3" fmla="*/ 4503761 w 4503761"/>
              <a:gd name="connsiteY3" fmla="*/ 0 h 1815153"/>
              <a:gd name="connsiteX4" fmla="*/ 4503761 w 4503761"/>
              <a:gd name="connsiteY4" fmla="*/ 0 h 181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3761" h="1815153">
                <a:moveTo>
                  <a:pt x="0" y="1815153"/>
                </a:moveTo>
                <a:cubicBezTo>
                  <a:pt x="260445" y="1794681"/>
                  <a:pt x="520890" y="1774209"/>
                  <a:pt x="805218" y="1719618"/>
                </a:cubicBezTo>
                <a:cubicBezTo>
                  <a:pt x="1089546" y="1665027"/>
                  <a:pt x="1089546" y="1774209"/>
                  <a:pt x="1705970" y="1487606"/>
                </a:cubicBezTo>
                <a:cubicBezTo>
                  <a:pt x="2322394" y="1201003"/>
                  <a:pt x="4503761" y="0"/>
                  <a:pt x="4503761" y="0"/>
                </a:cubicBezTo>
                <a:lnTo>
                  <a:pt x="4503761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A50A0-308E-82FE-34F9-44A6BD4638DE}"/>
              </a:ext>
            </a:extLst>
          </p:cNvPr>
          <p:cNvSpPr txBox="1"/>
          <p:nvPr/>
        </p:nvSpPr>
        <p:spPr>
          <a:xfrm>
            <a:off x="9767404" y="1218584"/>
            <a:ext cx="5532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3. chọn lệnh trong nhóm lệnh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B78196D-D859-9B7C-A25A-8BB3B99B99D3}"/>
              </a:ext>
            </a:extLst>
          </p:cNvPr>
          <p:cNvSpPr/>
          <p:nvPr/>
        </p:nvSpPr>
        <p:spPr>
          <a:xfrm>
            <a:off x="5091908" y="3756410"/>
            <a:ext cx="2388358" cy="837641"/>
          </a:xfrm>
          <a:custGeom>
            <a:avLst/>
            <a:gdLst>
              <a:gd name="connsiteX0" fmla="*/ 0 w 2388358"/>
              <a:gd name="connsiteY0" fmla="*/ 0 h 837641"/>
              <a:gd name="connsiteX1" fmla="*/ 1214651 w 2388358"/>
              <a:gd name="connsiteY1" fmla="*/ 750626 h 837641"/>
              <a:gd name="connsiteX2" fmla="*/ 2388358 w 2388358"/>
              <a:gd name="connsiteY2" fmla="*/ 791570 h 83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8358" h="837641">
                <a:moveTo>
                  <a:pt x="0" y="0"/>
                </a:moveTo>
                <a:cubicBezTo>
                  <a:pt x="408295" y="309349"/>
                  <a:pt x="816591" y="618698"/>
                  <a:pt x="1214651" y="750626"/>
                </a:cubicBezTo>
                <a:cubicBezTo>
                  <a:pt x="1612711" y="882554"/>
                  <a:pt x="2000534" y="837062"/>
                  <a:pt x="2388358" y="791570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73137B1-C6BA-4E41-4C74-90D11C752285}"/>
              </a:ext>
            </a:extLst>
          </p:cNvPr>
          <p:cNvSpPr/>
          <p:nvPr/>
        </p:nvSpPr>
        <p:spPr>
          <a:xfrm>
            <a:off x="6719404" y="4914953"/>
            <a:ext cx="1726832" cy="4531057"/>
          </a:xfrm>
          <a:custGeom>
            <a:avLst/>
            <a:gdLst>
              <a:gd name="connsiteX0" fmla="*/ 1555845 w 1726832"/>
              <a:gd name="connsiteY0" fmla="*/ 0 h 4531057"/>
              <a:gd name="connsiteX1" fmla="*/ 1583140 w 1726832"/>
              <a:gd name="connsiteY1" fmla="*/ 2374710 h 4531057"/>
              <a:gd name="connsiteX2" fmla="*/ 0 w 1726832"/>
              <a:gd name="connsiteY2" fmla="*/ 4531057 h 453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6832" h="4531057">
                <a:moveTo>
                  <a:pt x="1555845" y="0"/>
                </a:moveTo>
                <a:cubicBezTo>
                  <a:pt x="1699146" y="809767"/>
                  <a:pt x="1842448" y="1619534"/>
                  <a:pt x="1583140" y="2374710"/>
                </a:cubicBezTo>
                <a:cubicBezTo>
                  <a:pt x="1323832" y="3129886"/>
                  <a:pt x="661916" y="3830471"/>
                  <a:pt x="0" y="4531057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10DF5E-598B-A232-4F83-035CC2AFF80C}"/>
              </a:ext>
            </a:extLst>
          </p:cNvPr>
          <p:cNvSpPr txBox="1"/>
          <p:nvPr/>
        </p:nvSpPr>
        <p:spPr>
          <a:xfrm>
            <a:off x="1564254" y="9371127"/>
            <a:ext cx="6908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4. kéo thả vào vùng tạo chương trình </a:t>
            </a:r>
          </a:p>
        </p:txBody>
      </p:sp>
    </p:spTree>
    <p:extLst>
      <p:ext uri="{BB962C8B-B14F-4D97-AF65-F5344CB8AC3E}">
        <p14:creationId xmlns:p14="http://schemas.microsoft.com/office/powerpoint/2010/main" val="38635478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AD9F2FB5-A55D-C446-5523-A187D96A9B4A}"/>
              </a:ext>
            </a:extLst>
          </p:cNvPr>
          <p:cNvGrpSpPr/>
          <p:nvPr/>
        </p:nvGrpSpPr>
        <p:grpSpPr>
          <a:xfrm>
            <a:off x="762000" y="1098401"/>
            <a:ext cx="12277077" cy="8090197"/>
            <a:chOff x="0" y="0"/>
            <a:chExt cx="3233469" cy="2130752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897B05F7-BF2B-AB93-C6F7-43F6F876FD4A}"/>
                </a:ext>
              </a:extLst>
            </p:cNvPr>
            <p:cNvSpPr/>
            <p:nvPr/>
          </p:nvSpPr>
          <p:spPr>
            <a:xfrm>
              <a:off x="0" y="0"/>
              <a:ext cx="3233469" cy="2130752"/>
            </a:xfrm>
            <a:custGeom>
              <a:avLst/>
              <a:gdLst/>
              <a:ahLst/>
              <a:cxnLst/>
              <a:rect l="l" t="t" r="r" b="b"/>
              <a:pathLst>
                <a:path w="3233469" h="2130752">
                  <a:moveTo>
                    <a:pt x="32161" y="0"/>
                  </a:moveTo>
                  <a:lnTo>
                    <a:pt x="3201308" y="0"/>
                  </a:lnTo>
                  <a:cubicBezTo>
                    <a:pt x="3209838" y="0"/>
                    <a:pt x="3218018" y="3388"/>
                    <a:pt x="3224049" y="9420"/>
                  </a:cubicBezTo>
                  <a:cubicBezTo>
                    <a:pt x="3230081" y="15451"/>
                    <a:pt x="3233469" y="23631"/>
                    <a:pt x="3233469" y="32161"/>
                  </a:cubicBezTo>
                  <a:lnTo>
                    <a:pt x="3233469" y="2098591"/>
                  </a:lnTo>
                  <a:cubicBezTo>
                    <a:pt x="3233469" y="2107120"/>
                    <a:pt x="3230081" y="2115301"/>
                    <a:pt x="3224049" y="2121332"/>
                  </a:cubicBezTo>
                  <a:cubicBezTo>
                    <a:pt x="3218018" y="2127363"/>
                    <a:pt x="3209838" y="2130752"/>
                    <a:pt x="3201308" y="2130752"/>
                  </a:cubicBezTo>
                  <a:lnTo>
                    <a:pt x="32161" y="2130752"/>
                  </a:lnTo>
                  <a:cubicBezTo>
                    <a:pt x="23631" y="2130752"/>
                    <a:pt x="15451" y="2127363"/>
                    <a:pt x="9420" y="2121332"/>
                  </a:cubicBezTo>
                  <a:cubicBezTo>
                    <a:pt x="3388" y="2115301"/>
                    <a:pt x="0" y="2107120"/>
                    <a:pt x="0" y="2098591"/>
                  </a:cubicBezTo>
                  <a:lnTo>
                    <a:pt x="0" y="32161"/>
                  </a:lnTo>
                  <a:cubicBezTo>
                    <a:pt x="0" y="23631"/>
                    <a:pt x="3388" y="15451"/>
                    <a:pt x="9420" y="9420"/>
                  </a:cubicBezTo>
                  <a:cubicBezTo>
                    <a:pt x="15451" y="3388"/>
                    <a:pt x="23631" y="0"/>
                    <a:pt x="32161" y="0"/>
                  </a:cubicBezTo>
                  <a:close/>
                </a:path>
              </a:pathLst>
            </a:custGeom>
            <a:solidFill>
              <a:srgbClr val="FEFCDE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B28F4298-ED81-1A70-1DE7-7530BAAC2978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FC149B1-AB9F-6FBB-B007-C6BF14EB8078}"/>
              </a:ext>
            </a:extLst>
          </p:cNvPr>
          <p:cNvGrpSpPr/>
          <p:nvPr/>
        </p:nvGrpSpPr>
        <p:grpSpPr>
          <a:xfrm>
            <a:off x="947885" y="3025573"/>
            <a:ext cx="4424149" cy="4440942"/>
            <a:chOff x="9490763" y="1866900"/>
            <a:chExt cx="4424149" cy="44409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E13412-C33B-2E35-1585-26358AF25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7400" y="1866900"/>
              <a:ext cx="4237512" cy="351793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AC9ED3-9D74-BF37-F454-1C1B4AC4F27C}"/>
                </a:ext>
              </a:extLst>
            </p:cNvPr>
            <p:cNvSpPr txBox="1"/>
            <p:nvPr/>
          </p:nvSpPr>
          <p:spPr>
            <a:xfrm>
              <a:off x="9490763" y="5676900"/>
              <a:ext cx="4419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latin typeface="Arial" panose="020B0604020202020204" pitchFamily="34" charset="0"/>
                  <a:cs typeface="Arial" panose="020B0604020202020204" pitchFamily="34" charset="0"/>
                </a:rPr>
                <a:t>Hình 65</a:t>
              </a:r>
              <a:r>
                <a:rPr lang="en-US" sz="3500">
                  <a:latin typeface="Arial" panose="020B0604020202020204" pitchFamily="34" charset="0"/>
                  <a:cs typeface="Arial" panose="020B0604020202020204" pitchFamily="34" charset="0"/>
                </a:rPr>
                <a:t>. Khối lệnh </a:t>
              </a:r>
            </a:p>
          </p:txBody>
        </p:sp>
      </p:grpSp>
      <p:pic>
        <p:nvPicPr>
          <p:cNvPr id="10" name="Picture 7">
            <a:extLst>
              <a:ext uri="{FF2B5EF4-FFF2-40B4-BE49-F238E27FC236}">
                <a16:creationId xmlns:a16="http://schemas.microsoft.com/office/drawing/2014/main" id="{FB323164-8681-4295-70D2-CFB20A536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911846" y="4468414"/>
            <a:ext cx="6235364" cy="5900213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D7AB30D2-A893-D552-D3A2-02A23B0D0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51895" flipH="1">
            <a:off x="11579395" y="281081"/>
            <a:ext cx="7982035" cy="1901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B60C32-2D52-1C16-3514-1F6682BB1F2C}"/>
              </a:ext>
            </a:extLst>
          </p:cNvPr>
          <p:cNvSpPr txBox="1"/>
          <p:nvPr/>
        </p:nvSpPr>
        <p:spPr>
          <a:xfrm>
            <a:off x="5907683" y="3025573"/>
            <a:ext cx="6934200" cy="415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>
                <a:effectLst/>
                <a:ea typeface="Calibri" panose="020F0502020204030204" pitchFamily="34" charset="0"/>
              </a:rPr>
              <a:t>Các lệnh ghép với nhau tạo thành khối lệnh, khi chạy chương trình, các lệnh trong khối lệnh được thực hiện lần lượt theo thứ tự từ </a:t>
            </a:r>
            <a:r>
              <a:rPr lang="vi-VN" sz="3600" b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trên xuống dưới</a:t>
            </a:r>
            <a:r>
              <a:rPr lang="vi-VN" sz="3600">
                <a:effectLst/>
                <a:ea typeface="Calibri" panose="020F0502020204030204" pitchFamily="34" charset="0"/>
              </a:rPr>
              <a:t>.</a:t>
            </a:r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E5723-239F-8787-D8EB-B8BE0BB59886}"/>
              </a:ext>
            </a:extLst>
          </p:cNvPr>
          <p:cNvSpPr txBox="1"/>
          <p:nvPr/>
        </p:nvSpPr>
        <p:spPr>
          <a:xfrm>
            <a:off x="2798343" y="1943250"/>
            <a:ext cx="820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EM CẦN NHỚ </a:t>
            </a:r>
          </a:p>
        </p:txBody>
      </p:sp>
    </p:spTree>
    <p:extLst>
      <p:ext uri="{BB962C8B-B14F-4D97-AF65-F5344CB8AC3E}">
        <p14:creationId xmlns:p14="http://schemas.microsoft.com/office/powerpoint/2010/main" val="3095037879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28640"/>
            <a:ext cx="16230600" cy="8829720"/>
            <a:chOff x="0" y="0"/>
            <a:chExt cx="4274726" cy="2325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325523"/>
            </a:xfrm>
            <a:custGeom>
              <a:avLst/>
              <a:gdLst/>
              <a:ahLst/>
              <a:cxnLst/>
              <a:rect l="l" t="t" r="r" b="b"/>
              <a:pathLst>
                <a:path w="4274726" h="232552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301196"/>
                  </a:lnTo>
                  <a:cubicBezTo>
                    <a:pt x="4274726" y="2307648"/>
                    <a:pt x="4272163" y="2313836"/>
                    <a:pt x="4267601" y="2318398"/>
                  </a:cubicBezTo>
                  <a:cubicBezTo>
                    <a:pt x="4263039" y="2322960"/>
                    <a:pt x="4256851" y="2325523"/>
                    <a:pt x="4250399" y="2325523"/>
                  </a:cubicBezTo>
                  <a:lnTo>
                    <a:pt x="24327" y="2325523"/>
                  </a:lnTo>
                  <a:cubicBezTo>
                    <a:pt x="10891" y="2325523"/>
                    <a:pt x="0" y="2314632"/>
                    <a:pt x="0" y="230119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923439" y="2973773"/>
            <a:ext cx="9845035" cy="5727159"/>
          </a:xfrm>
          <a:custGeom>
            <a:avLst/>
            <a:gdLst/>
            <a:ahLst/>
            <a:cxnLst/>
            <a:rect l="l" t="t" r="r" b="b"/>
            <a:pathLst>
              <a:path w="2139089" h="984042">
                <a:moveTo>
                  <a:pt x="48614" y="0"/>
                </a:moveTo>
                <a:lnTo>
                  <a:pt x="2090475" y="0"/>
                </a:lnTo>
                <a:cubicBezTo>
                  <a:pt x="2103369" y="0"/>
                  <a:pt x="2115734" y="5122"/>
                  <a:pt x="2124851" y="14239"/>
                </a:cubicBezTo>
                <a:cubicBezTo>
                  <a:pt x="2133968" y="23356"/>
                  <a:pt x="2139089" y="35721"/>
                  <a:pt x="2139089" y="48614"/>
                </a:cubicBezTo>
                <a:lnTo>
                  <a:pt x="2139089" y="935428"/>
                </a:lnTo>
                <a:cubicBezTo>
                  <a:pt x="2139089" y="948321"/>
                  <a:pt x="2133968" y="960687"/>
                  <a:pt x="2124851" y="969804"/>
                </a:cubicBezTo>
                <a:cubicBezTo>
                  <a:pt x="2115734" y="978920"/>
                  <a:pt x="2103369" y="984042"/>
                  <a:pt x="2090475" y="984042"/>
                </a:cubicBezTo>
                <a:lnTo>
                  <a:pt x="48614" y="984042"/>
                </a:lnTo>
                <a:cubicBezTo>
                  <a:pt x="35721" y="984042"/>
                  <a:pt x="23356" y="978920"/>
                  <a:pt x="14239" y="969804"/>
                </a:cubicBezTo>
                <a:cubicBezTo>
                  <a:pt x="5122" y="960687"/>
                  <a:pt x="0" y="948321"/>
                  <a:pt x="0" y="935428"/>
                </a:cubicBezTo>
                <a:lnTo>
                  <a:pt x="0" y="48614"/>
                </a:lnTo>
                <a:cubicBezTo>
                  <a:pt x="0" y="35721"/>
                  <a:pt x="5122" y="23356"/>
                  <a:pt x="14239" y="14239"/>
                </a:cubicBezTo>
                <a:cubicBezTo>
                  <a:pt x="23356" y="5122"/>
                  <a:pt x="35721" y="0"/>
                  <a:pt x="4861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44921">
            <a:off x="14489946" y="2744281"/>
            <a:ext cx="2919460" cy="10442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771" y="183233"/>
            <a:ext cx="2308384" cy="19516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10657">
            <a:off x="8342857" y="51310"/>
            <a:ext cx="1602285" cy="135465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548738">
            <a:off x="15207359" y="8221228"/>
            <a:ext cx="2453289" cy="20741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671B6A-83CE-53F5-DDE5-78E25CF69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465430"/>
            <a:ext cx="5424606" cy="55467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2FA48C-C4E5-676B-240D-17343D316621}"/>
              </a:ext>
            </a:extLst>
          </p:cNvPr>
          <p:cNvSpPr txBox="1"/>
          <p:nvPr/>
        </p:nvSpPr>
        <p:spPr>
          <a:xfrm>
            <a:off x="5257799" y="1666148"/>
            <a:ext cx="777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KIẾN THỨC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4361AE-294C-D1C2-823D-572F2E99C10B}"/>
              </a:ext>
            </a:extLst>
          </p:cNvPr>
          <p:cNvSpPr txBox="1"/>
          <p:nvPr/>
        </p:nvSpPr>
        <p:spPr>
          <a:xfrm>
            <a:off x="7312056" y="4151972"/>
            <a:ext cx="9067800" cy="368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effectLst/>
                <a:ea typeface="Calibri" panose="020F0502020204030204" pitchFamily="34" charset="0"/>
              </a:rPr>
              <a:t>Trong </a:t>
            </a:r>
            <a:r>
              <a:rPr lang="vi-VN" sz="4000" b="1">
                <a:effectLst/>
                <a:ea typeface="Calibri" panose="020F0502020204030204" pitchFamily="34" charset="0"/>
              </a:rPr>
              <a:t>Scratch</a:t>
            </a:r>
            <a:r>
              <a:rPr lang="vi-VN" sz="4000">
                <a:effectLst/>
                <a:ea typeface="Calibri" panose="020F0502020204030204" pitchFamily="34" charset="0"/>
              </a:rPr>
              <a:t>, mỗi nhóm lệnh có nhiều lệnh và chúng cùng màu. Mỗi lệnh sẽ điều khiển nhân vật thực hiện một hành động.</a:t>
            </a:r>
            <a:endParaRPr lang="en-US"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7ED10-1B66-C225-9ED2-5375D6F0085A}"/>
              </a:ext>
            </a:extLst>
          </p:cNvPr>
          <p:cNvSpPr txBox="1"/>
          <p:nvPr/>
        </p:nvSpPr>
        <p:spPr>
          <a:xfrm>
            <a:off x="4152900" y="647700"/>
            <a:ext cx="998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CỦNG CỐ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CFBAC-5D94-6062-188E-D13AA7841A13}"/>
              </a:ext>
            </a:extLst>
          </p:cNvPr>
          <p:cNvSpPr txBox="1"/>
          <p:nvPr/>
        </p:nvSpPr>
        <p:spPr>
          <a:xfrm>
            <a:off x="1752600" y="1790700"/>
            <a:ext cx="1478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Em hãy ghép mỗi câu lệnh sau với nhóm lệnh thích hợp 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A54CD6AB-961F-471A-F535-A203545C5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14180"/>
              </p:ext>
            </p:extLst>
          </p:nvPr>
        </p:nvGraphicFramePr>
        <p:xfrm>
          <a:off x="1600200" y="3009900"/>
          <a:ext cx="15087600" cy="674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273116365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537745612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741209077"/>
                    </a:ext>
                  </a:extLst>
                </a:gridCol>
              </a:tblGrid>
              <a:tr h="1296888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 lệnh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lệnh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04268"/>
                  </a:ext>
                </a:extLst>
              </a:tr>
              <a:tr h="1815728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858624"/>
                  </a:ext>
                </a:extLst>
              </a:tr>
              <a:tr h="1815728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74885"/>
                  </a:ext>
                </a:extLst>
              </a:tr>
              <a:tr h="1815728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21489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3170302F-D498-FB52-EEC6-D224520303D2}"/>
              </a:ext>
            </a:extLst>
          </p:cNvPr>
          <p:cNvGrpSpPr/>
          <p:nvPr/>
        </p:nvGrpSpPr>
        <p:grpSpPr>
          <a:xfrm>
            <a:off x="2533650" y="4588014"/>
            <a:ext cx="2743200" cy="1397919"/>
            <a:chOff x="2533650" y="4588014"/>
            <a:chExt cx="2743200" cy="13979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8F6BA5-9B76-84D0-9DDD-CE3A0A1E87C4}"/>
                </a:ext>
              </a:extLst>
            </p:cNvPr>
            <p:cNvSpPr/>
            <p:nvPr/>
          </p:nvSpPr>
          <p:spPr>
            <a:xfrm>
              <a:off x="3483289" y="4588014"/>
              <a:ext cx="843921" cy="843921"/>
            </a:xfrm>
            <a:prstGeom prst="ellipse">
              <a:avLst/>
            </a:prstGeom>
            <a:solidFill>
              <a:srgbClr val="9966FF"/>
            </a:solidFill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0F15C1-526B-7274-D213-A5F0BC38C948}"/>
                </a:ext>
              </a:extLst>
            </p:cNvPr>
            <p:cNvSpPr txBox="1"/>
            <p:nvPr/>
          </p:nvSpPr>
          <p:spPr>
            <a:xfrm>
              <a:off x="2533650" y="5431935"/>
              <a:ext cx="2743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Hiển thị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ACB1FC-EAD9-826C-8A6C-FDD5B473DB51}"/>
              </a:ext>
            </a:extLst>
          </p:cNvPr>
          <p:cNvGrpSpPr/>
          <p:nvPr/>
        </p:nvGrpSpPr>
        <p:grpSpPr>
          <a:xfrm>
            <a:off x="2533649" y="6443649"/>
            <a:ext cx="2743200" cy="1397919"/>
            <a:chOff x="2533650" y="4588014"/>
            <a:chExt cx="2743200" cy="139791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CD9FBC1-C607-4CA2-B6F1-69883AC4BFD4}"/>
                </a:ext>
              </a:extLst>
            </p:cNvPr>
            <p:cNvSpPr/>
            <p:nvPr/>
          </p:nvSpPr>
          <p:spPr>
            <a:xfrm>
              <a:off x="3483289" y="4588014"/>
              <a:ext cx="843921" cy="843921"/>
            </a:xfrm>
            <a:prstGeom prst="ellipse">
              <a:avLst/>
            </a:prstGeom>
            <a:solidFill>
              <a:srgbClr val="4C97FF"/>
            </a:solidFill>
            <a:ln>
              <a:solidFill>
                <a:srgbClr val="4C9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D3E74F-4DF9-59DD-A030-4B2643C3715F}"/>
                </a:ext>
              </a:extLst>
            </p:cNvPr>
            <p:cNvSpPr txBox="1"/>
            <p:nvPr/>
          </p:nvSpPr>
          <p:spPr>
            <a:xfrm>
              <a:off x="2533650" y="5431935"/>
              <a:ext cx="2743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Chuyển động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EB107E-66B2-CFBA-7890-A76F6FB2BC11}"/>
              </a:ext>
            </a:extLst>
          </p:cNvPr>
          <p:cNvGrpSpPr/>
          <p:nvPr/>
        </p:nvGrpSpPr>
        <p:grpSpPr>
          <a:xfrm>
            <a:off x="2533648" y="8278911"/>
            <a:ext cx="2743200" cy="1397919"/>
            <a:chOff x="2533650" y="4588014"/>
            <a:chExt cx="2743200" cy="139791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0F3AF2D-BE9B-C82B-AF36-134D3959FC77}"/>
                </a:ext>
              </a:extLst>
            </p:cNvPr>
            <p:cNvSpPr/>
            <p:nvPr/>
          </p:nvSpPr>
          <p:spPr>
            <a:xfrm>
              <a:off x="3483289" y="4588014"/>
              <a:ext cx="843921" cy="843921"/>
            </a:xfrm>
            <a:prstGeom prst="ellipse">
              <a:avLst/>
            </a:prstGeom>
            <a:solidFill>
              <a:srgbClr val="D65CD6"/>
            </a:solidFill>
            <a:ln>
              <a:solidFill>
                <a:srgbClr val="D65C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DEA3F8-B259-5D2F-CC01-AEDD5AB1A446}"/>
                </a:ext>
              </a:extLst>
            </p:cNvPr>
            <p:cNvSpPr txBox="1"/>
            <p:nvPr/>
          </p:nvSpPr>
          <p:spPr>
            <a:xfrm>
              <a:off x="2533650" y="5431935"/>
              <a:ext cx="2743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Âm thanh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864CA8A-A7AE-3F79-D53C-41F67D7A7DE3}"/>
              </a:ext>
            </a:extLst>
          </p:cNvPr>
          <p:cNvSpPr txBox="1"/>
          <p:nvPr/>
        </p:nvSpPr>
        <p:spPr>
          <a:xfrm>
            <a:off x="1768379" y="500104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D305CF-CF06-18FE-19AE-A29E2A6A7CFE}"/>
              </a:ext>
            </a:extLst>
          </p:cNvPr>
          <p:cNvSpPr txBox="1"/>
          <p:nvPr/>
        </p:nvSpPr>
        <p:spPr>
          <a:xfrm>
            <a:off x="1751169" y="680389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2A7320-7CB2-E069-D215-EB87E26834C0}"/>
              </a:ext>
            </a:extLst>
          </p:cNvPr>
          <p:cNvSpPr txBox="1"/>
          <p:nvPr/>
        </p:nvSpPr>
        <p:spPr>
          <a:xfrm>
            <a:off x="1745202" y="856170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55236C-8A42-903F-4DCC-8E21D1736B17}"/>
              </a:ext>
            </a:extLst>
          </p:cNvPr>
          <p:cNvSpPr txBox="1"/>
          <p:nvPr/>
        </p:nvSpPr>
        <p:spPr>
          <a:xfrm>
            <a:off x="11887200" y="5077992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3B48B2-60A8-FC42-531F-BEA58AF19CB7}"/>
              </a:ext>
            </a:extLst>
          </p:cNvPr>
          <p:cNvSpPr txBox="1"/>
          <p:nvPr/>
        </p:nvSpPr>
        <p:spPr>
          <a:xfrm>
            <a:off x="11869990" y="6880839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0D353E-A300-CDB6-9D2C-FA2F7A318675}"/>
              </a:ext>
            </a:extLst>
          </p:cNvPr>
          <p:cNvSpPr txBox="1"/>
          <p:nvPr/>
        </p:nvSpPr>
        <p:spPr>
          <a:xfrm>
            <a:off x="11864023" y="863864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25682E2-521F-452A-DA33-AD2157CC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0" y="4508011"/>
            <a:ext cx="3857829" cy="12319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C41FF5-9DF4-1D40-156C-1292604A3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600" y="6507199"/>
            <a:ext cx="4156488" cy="10356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C61CBC-9FF5-3CE2-44EF-DA44A4949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6521" y="8209585"/>
            <a:ext cx="2791130" cy="1156090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34D2AFC-EF0C-712E-A0F1-7BC066D7A154}"/>
              </a:ext>
            </a:extLst>
          </p:cNvPr>
          <p:cNvCxnSpPr>
            <a:cxnSpLocks/>
          </p:cNvCxnSpPr>
          <p:nvPr/>
        </p:nvCxnSpPr>
        <p:spPr>
          <a:xfrm>
            <a:off x="6670185" y="5143500"/>
            <a:ext cx="4912215" cy="38490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E9AE6EF-3F40-26DA-DA57-066378FDCD52}"/>
              </a:ext>
            </a:extLst>
          </p:cNvPr>
          <p:cNvCxnSpPr>
            <a:cxnSpLocks/>
          </p:cNvCxnSpPr>
          <p:nvPr/>
        </p:nvCxnSpPr>
        <p:spPr>
          <a:xfrm flipV="1">
            <a:off x="6710969" y="5123967"/>
            <a:ext cx="4829482" cy="194407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9D17C2A-D2C8-CC17-57CC-06378A026690}"/>
              </a:ext>
            </a:extLst>
          </p:cNvPr>
          <p:cNvCxnSpPr>
            <a:cxnSpLocks/>
          </p:cNvCxnSpPr>
          <p:nvPr/>
        </p:nvCxnSpPr>
        <p:spPr>
          <a:xfrm flipV="1">
            <a:off x="6669020" y="6865609"/>
            <a:ext cx="4871431" cy="21465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303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4840" y="1183298"/>
            <a:ext cx="16598319" cy="7414099"/>
            <a:chOff x="0" y="0"/>
            <a:chExt cx="2918789" cy="2299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18789" cy="2299838"/>
            </a:xfrm>
            <a:custGeom>
              <a:avLst/>
              <a:gdLst/>
              <a:ahLst/>
              <a:cxnLst/>
              <a:rect l="l" t="t" r="r" b="b"/>
              <a:pathLst>
                <a:path w="2918789" h="2299838">
                  <a:moveTo>
                    <a:pt x="35628" y="0"/>
                  </a:moveTo>
                  <a:lnTo>
                    <a:pt x="2883162" y="0"/>
                  </a:lnTo>
                  <a:cubicBezTo>
                    <a:pt x="2902838" y="0"/>
                    <a:pt x="2918789" y="15951"/>
                    <a:pt x="2918789" y="35628"/>
                  </a:cubicBezTo>
                  <a:lnTo>
                    <a:pt x="2918789" y="2264211"/>
                  </a:lnTo>
                  <a:cubicBezTo>
                    <a:pt x="2918789" y="2273660"/>
                    <a:pt x="2915036" y="2282722"/>
                    <a:pt x="2908354" y="2289403"/>
                  </a:cubicBezTo>
                  <a:cubicBezTo>
                    <a:pt x="2901673" y="2296085"/>
                    <a:pt x="2892611" y="2299838"/>
                    <a:pt x="2883162" y="2299838"/>
                  </a:cubicBezTo>
                  <a:lnTo>
                    <a:pt x="35628" y="2299838"/>
                  </a:lnTo>
                  <a:cubicBezTo>
                    <a:pt x="15951" y="2299838"/>
                    <a:pt x="0" y="2283887"/>
                    <a:pt x="0" y="2264211"/>
                  </a:cubicBezTo>
                  <a:lnTo>
                    <a:pt x="0" y="35628"/>
                  </a:lnTo>
                  <a:cubicBezTo>
                    <a:pt x="0" y="15951"/>
                    <a:pt x="15951" y="0"/>
                    <a:pt x="35628" y="0"/>
                  </a:cubicBezTo>
                  <a:close/>
                </a:path>
              </a:pathLst>
            </a:custGeom>
            <a:solidFill>
              <a:srgbClr val="FEFCD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720270">
            <a:off x="16461032" y="-984250"/>
            <a:ext cx="1596536" cy="380127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4802" y="2938792"/>
            <a:ext cx="14478394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688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 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688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MỘT SỐ THAO TÁC CƠ BẢN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69440">
            <a:off x="145970" y="337100"/>
            <a:ext cx="2508824" cy="22351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4891">
            <a:off x="15100221" y="7667175"/>
            <a:ext cx="2613612" cy="23284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0511">
            <a:off x="8649140" y="656826"/>
            <a:ext cx="1962345" cy="1748271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E3F69FCA-0AAC-A531-FA08-F84D6C287C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8600" y="6651677"/>
            <a:ext cx="3886200" cy="34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27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758881-59FD-8612-ABA3-30D9FCF5F76A}"/>
              </a:ext>
            </a:extLst>
          </p:cNvPr>
          <p:cNvSpPr txBox="1"/>
          <p:nvPr/>
        </p:nvSpPr>
        <p:spPr>
          <a:xfrm>
            <a:off x="762000" y="403908"/>
            <a:ext cx="169164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500" b="1"/>
              <a:t>Nhiệm vụ 1: </a:t>
            </a:r>
            <a:r>
              <a:rPr lang="vi-VN" sz="4500">
                <a:solidFill>
                  <a:srgbClr val="FF0000"/>
                </a:solidFill>
              </a:rPr>
              <a:t>Tạo chương trình "Điều khiển rô-bốt" như Hình 66</a:t>
            </a:r>
            <a:endParaRPr lang="en-US" sz="450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F70035-28B7-44BC-90B0-86CC8FD1D7F2}"/>
              </a:ext>
            </a:extLst>
          </p:cNvPr>
          <p:cNvGrpSpPr/>
          <p:nvPr/>
        </p:nvGrpSpPr>
        <p:grpSpPr>
          <a:xfrm>
            <a:off x="13487400" y="1155187"/>
            <a:ext cx="4191000" cy="8880131"/>
            <a:chOff x="12649200" y="1182789"/>
            <a:chExt cx="4191000" cy="88801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F161C6-85A4-C6AD-CA51-CBF8CB0E7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63600" y="1182789"/>
              <a:ext cx="2789703" cy="790580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D87ED7-C979-7E06-C25E-CCE2E55ED47E}"/>
                </a:ext>
              </a:extLst>
            </p:cNvPr>
            <p:cNvSpPr txBox="1"/>
            <p:nvPr/>
          </p:nvSpPr>
          <p:spPr>
            <a:xfrm>
              <a:off x="12649200" y="8801100"/>
              <a:ext cx="4191000" cy="1261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700" b="1">
                  <a:latin typeface="Arial" panose="020B0604020202020204" pitchFamily="34" charset="0"/>
                  <a:cs typeface="Arial" panose="020B0604020202020204" pitchFamily="34" charset="0"/>
                </a:rPr>
                <a:t>Hình 66. </a:t>
              </a:r>
              <a:r>
                <a:rPr lang="en-US" sz="2700">
                  <a:latin typeface="Arial" panose="020B0604020202020204" pitchFamily="34" charset="0"/>
                  <a:cs typeface="Arial" panose="020B0604020202020204" pitchFamily="34" charset="0"/>
                </a:rPr>
                <a:t>Chương trình “Điều khiển rô-bốt”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87DD3CF-B502-6FE0-F4DD-C125B3E3CC0A}"/>
              </a:ext>
            </a:extLst>
          </p:cNvPr>
          <p:cNvSpPr txBox="1"/>
          <p:nvPr/>
        </p:nvSpPr>
        <p:spPr>
          <a:xfrm>
            <a:off x="762000" y="17907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THỰC HIỆN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C96502-C181-BAC1-5211-EBD9ABAF2E24}"/>
              </a:ext>
            </a:extLst>
          </p:cNvPr>
          <p:cNvSpPr txBox="1"/>
          <p:nvPr/>
        </p:nvSpPr>
        <p:spPr>
          <a:xfrm>
            <a:off x="762000" y="2898695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B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Mở phần mềm Scratch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C0332D-B81B-D270-EBF0-D3A7F6A2A6DF}"/>
              </a:ext>
            </a:extLst>
          </p:cNvPr>
          <p:cNvGrpSpPr/>
          <p:nvPr/>
        </p:nvGrpSpPr>
        <p:grpSpPr>
          <a:xfrm>
            <a:off x="752901" y="3379074"/>
            <a:ext cx="11430000" cy="2843073"/>
            <a:chOff x="752901" y="3379074"/>
            <a:chExt cx="11430000" cy="28430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506FF6-F51D-55DC-752F-A359FDCC9681}"/>
                </a:ext>
              </a:extLst>
            </p:cNvPr>
            <p:cNvSpPr txBox="1"/>
            <p:nvPr/>
          </p:nvSpPr>
          <p:spPr>
            <a:xfrm>
              <a:off x="752901" y="3913823"/>
              <a:ext cx="1143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solidFill>
                    <a:srgbClr val="FFB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2.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chuột vào nhóm lệnh               kéo thả lệnh                    vào vùng tạo chương trình</a:t>
              </a:r>
            </a:p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BA39DD6-DE25-8BB2-D9F8-15EE09F3B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84"/>
            <a:stretch/>
          </p:blipFill>
          <p:spPr>
            <a:xfrm>
              <a:off x="1828800" y="4838700"/>
              <a:ext cx="2236527" cy="124389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CBEAA49-044F-F0C7-9684-149F91454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1005" y="3379074"/>
              <a:ext cx="1523060" cy="1305474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ACDB799-8B04-B776-A015-0EE515CB9A83}"/>
              </a:ext>
            </a:extLst>
          </p:cNvPr>
          <p:cNvGrpSpPr/>
          <p:nvPr/>
        </p:nvGrpSpPr>
        <p:grpSpPr>
          <a:xfrm>
            <a:off x="752901" y="5888692"/>
            <a:ext cx="9229300" cy="3647119"/>
            <a:chOff x="752901" y="5888692"/>
            <a:chExt cx="9229300" cy="364711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2E9FF3-58C7-DF62-42CF-A0AB2D0D6B9C}"/>
                </a:ext>
              </a:extLst>
            </p:cNvPr>
            <p:cNvSpPr txBox="1"/>
            <p:nvPr/>
          </p:nvSpPr>
          <p:spPr>
            <a:xfrm>
              <a:off x="752901" y="6222147"/>
              <a:ext cx="9229300" cy="3313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solidFill>
                    <a:srgbClr val="FFB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3.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chuột vào biểu tượng           để xuất hiện danh sách nhóm lệnh mở rộng. Em chọn nhóm lệnh “</a:t>
              </a:r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 vẽ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” trong danh sách này.   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FCE15CF-0ED8-27EF-0888-5E3AD035D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258" b="12920"/>
            <a:stretch/>
          </p:blipFill>
          <p:spPr>
            <a:xfrm>
              <a:off x="8321088" y="5888692"/>
              <a:ext cx="1062893" cy="978744"/>
            </a:xfrm>
            <a:prstGeom prst="rect">
              <a:avLst/>
            </a:prstGeom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0BC138C9-D462-545E-78B4-D1AE390B3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435" y="7016621"/>
            <a:ext cx="3276731" cy="30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19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8434AB2-4A02-25E7-412A-9391A56C49E9}"/>
              </a:ext>
            </a:extLst>
          </p:cNvPr>
          <p:cNvGrpSpPr/>
          <p:nvPr/>
        </p:nvGrpSpPr>
        <p:grpSpPr>
          <a:xfrm>
            <a:off x="838200" y="647700"/>
            <a:ext cx="14249400" cy="1384312"/>
            <a:chOff x="1524000" y="1463605"/>
            <a:chExt cx="14249400" cy="138431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C96502-C181-BAC1-5211-EBD9ABAF2E24}"/>
                </a:ext>
              </a:extLst>
            </p:cNvPr>
            <p:cNvSpPr txBox="1"/>
            <p:nvPr/>
          </p:nvSpPr>
          <p:spPr>
            <a:xfrm>
              <a:off x="1524000" y="1714500"/>
              <a:ext cx="14249400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Sau khi thực hiện các thao tác nhóm lệnh            sẽ được thêm vào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7A5B9E-06D9-BE7F-4EFD-7DAF8315A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34600" y="1463605"/>
              <a:ext cx="1384312" cy="138431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00D1E1-2D34-8B86-944D-892A6B713B9D}"/>
              </a:ext>
            </a:extLst>
          </p:cNvPr>
          <p:cNvGrpSpPr/>
          <p:nvPr/>
        </p:nvGrpSpPr>
        <p:grpSpPr>
          <a:xfrm>
            <a:off x="824552" y="1899633"/>
            <a:ext cx="16472848" cy="2785685"/>
            <a:chOff x="1510352" y="2715538"/>
            <a:chExt cx="16472848" cy="27856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649A75-35ED-B77B-48FC-875B5C6F9134}"/>
                </a:ext>
              </a:extLst>
            </p:cNvPr>
            <p:cNvSpPr txBox="1"/>
            <p:nvPr/>
          </p:nvSpPr>
          <p:spPr>
            <a:xfrm>
              <a:off x="1510352" y="2997357"/>
              <a:ext cx="16472848" cy="248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solidFill>
                    <a:srgbClr val="FFB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4.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chuột vào nhóm lệnh             để kéo thả lệnh                đặt nối tiếp lệnh ở </a:t>
              </a:r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2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Tiếp tục kéo thả lệnh              và lệnh                    đặt nối tiếp lệnh “</a:t>
              </a:r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xóa tất cả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”  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0900E10-B175-82CA-8745-515E8DA1E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50509" y="2715538"/>
              <a:ext cx="1384312" cy="138431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8C77BE5-DE29-A16C-60DA-B15D7330E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0" y="2997357"/>
              <a:ext cx="1681380" cy="82067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CBE8D59-A414-0D98-7C8F-03076ACB5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4645564"/>
              <a:ext cx="1497402" cy="85565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B68DD3-75F9-38FB-1B33-E5089A5F1B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762"/>
            <a:stretch/>
          </p:blipFill>
          <p:spPr>
            <a:xfrm>
              <a:off x="9711519" y="4687329"/>
              <a:ext cx="2365644" cy="772128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507A92-A2D0-D19B-DB1A-871AE819A0C6}"/>
              </a:ext>
            </a:extLst>
          </p:cNvPr>
          <p:cNvGrpSpPr/>
          <p:nvPr/>
        </p:nvGrpSpPr>
        <p:grpSpPr>
          <a:xfrm>
            <a:off x="874594" y="5053583"/>
            <a:ext cx="16472848" cy="1817788"/>
            <a:chOff x="1269242" y="6011450"/>
            <a:chExt cx="16472848" cy="181778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F9A608-4752-EB39-91F6-D3343295876D}"/>
                </a:ext>
              </a:extLst>
            </p:cNvPr>
            <p:cNvSpPr txBox="1"/>
            <p:nvPr/>
          </p:nvSpPr>
          <p:spPr>
            <a:xfrm>
              <a:off x="1269242" y="6177567"/>
              <a:ext cx="16472848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solidFill>
                    <a:srgbClr val="FFB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5.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chuột vào nhóm lệnh             để kéo thả lệnh                    đặt nối tiếp lệnh ở </a:t>
              </a:r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4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. Em thực hiện thay đổi bước di chuyển như sau: 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DBD2D43-E98A-AD3C-0839-DB0B31FF8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84724" y="6011450"/>
              <a:ext cx="1067823" cy="104145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17A0E04-5E48-0721-2C58-6839DD76E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35084" y="6185109"/>
              <a:ext cx="2365644" cy="86779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0C8D6A-B61F-CC0E-D466-756E8623275C}"/>
              </a:ext>
            </a:extLst>
          </p:cNvPr>
          <p:cNvGrpSpPr/>
          <p:nvPr/>
        </p:nvGrpSpPr>
        <p:grpSpPr>
          <a:xfrm>
            <a:off x="3357152" y="7245723"/>
            <a:ext cx="11507731" cy="2283288"/>
            <a:chOff x="3579869" y="7356012"/>
            <a:chExt cx="11507731" cy="228328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D605A49-D641-CDEB-0B8C-8DBDBCC86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79869" y="7391578"/>
              <a:ext cx="3506731" cy="224772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2E441D7-2A71-80A8-C0CA-5EAE3A9CD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580869" y="7356012"/>
              <a:ext cx="3506731" cy="2283288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4D51C2B-6420-0FD7-87B4-1D62FE3F00A4}"/>
                </a:ext>
              </a:extLst>
            </p:cNvPr>
            <p:cNvCxnSpPr/>
            <p:nvPr/>
          </p:nvCxnSpPr>
          <p:spPr>
            <a:xfrm flipH="1">
              <a:off x="5791200" y="8877300"/>
              <a:ext cx="149740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F96A49F-A566-59C0-8546-B06EE2B0A7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49000" y="9334500"/>
              <a:ext cx="228489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6F3594E-9930-3D8F-9F73-4BFC2D03002F}"/>
                </a:ext>
              </a:extLst>
            </p:cNvPr>
            <p:cNvSpPr txBox="1"/>
            <p:nvPr/>
          </p:nvSpPr>
          <p:spPr>
            <a:xfrm>
              <a:off x="7240610" y="7801792"/>
              <a:ext cx="3934271" cy="1391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Nháy chuột vào ô này và gõ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0740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BC13CF-04E3-EC6E-5C36-62DBFE5416C9}"/>
              </a:ext>
            </a:extLst>
          </p:cNvPr>
          <p:cNvGrpSpPr/>
          <p:nvPr/>
        </p:nvGrpSpPr>
        <p:grpSpPr>
          <a:xfrm>
            <a:off x="907576" y="723900"/>
            <a:ext cx="16472848" cy="1041457"/>
            <a:chOff x="824552" y="2155396"/>
            <a:chExt cx="16472848" cy="10414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649A75-35ED-B77B-48FC-875B5C6F9134}"/>
                </a:ext>
              </a:extLst>
            </p:cNvPr>
            <p:cNvSpPr txBox="1"/>
            <p:nvPr/>
          </p:nvSpPr>
          <p:spPr>
            <a:xfrm>
              <a:off x="824552" y="2181452"/>
              <a:ext cx="1647284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solidFill>
                    <a:srgbClr val="FFB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6.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Thực hiện kéo thả lệnh                    vào chương trình   </a:t>
              </a:r>
              <a:endPara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53EB24-78A4-DBE5-BA09-260FA0E10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1400" y="2155396"/>
              <a:ext cx="2336604" cy="104145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EBC0C0-8ED2-267C-D37F-F55F6F69D3F3}"/>
              </a:ext>
            </a:extLst>
          </p:cNvPr>
          <p:cNvGrpSpPr/>
          <p:nvPr/>
        </p:nvGrpSpPr>
        <p:grpSpPr>
          <a:xfrm>
            <a:off x="907576" y="1842968"/>
            <a:ext cx="16472848" cy="1846398"/>
            <a:chOff x="874594" y="2066890"/>
            <a:chExt cx="16472848" cy="18463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F9A608-4752-EB39-91F6-D3343295876D}"/>
                </a:ext>
              </a:extLst>
            </p:cNvPr>
            <p:cNvSpPr txBox="1"/>
            <p:nvPr/>
          </p:nvSpPr>
          <p:spPr>
            <a:xfrm>
              <a:off x="874594" y="2261617"/>
              <a:ext cx="16472848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solidFill>
                    <a:srgbClr val="FFB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7.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chuột vào nhóm lệnh             để kéo thả lệnh                 đặt nối tiếp lệnh ở </a:t>
              </a:r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6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93E5D6-EEDE-B9F2-0FC7-6C3EAF513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0" y="2066890"/>
              <a:ext cx="1219200" cy="10803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C9BCC2-C49D-2CDB-9ACE-F4CBB71E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22323" y="2174586"/>
              <a:ext cx="1862919" cy="98113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DFA5ED-115A-3C13-5352-0CE70A18DCEC}"/>
              </a:ext>
            </a:extLst>
          </p:cNvPr>
          <p:cNvSpPr txBox="1"/>
          <p:nvPr/>
        </p:nvSpPr>
        <p:spPr>
          <a:xfrm>
            <a:off x="907576" y="3855775"/>
            <a:ext cx="1647284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FFB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8.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Lặp lại các bước 5, 6, 7 để tiếp tục đưa các lệnh vào vùng tạo chương trình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33FBB2B-77D3-F69F-5604-1223CC6ECAA4}"/>
              </a:ext>
            </a:extLst>
          </p:cNvPr>
          <p:cNvGrpSpPr/>
          <p:nvPr/>
        </p:nvGrpSpPr>
        <p:grpSpPr>
          <a:xfrm>
            <a:off x="973540" y="5135071"/>
            <a:ext cx="16472848" cy="2180673"/>
            <a:chOff x="940558" y="5358993"/>
            <a:chExt cx="16472848" cy="218067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1B319F-7E19-DF9C-D6A9-0AABF5729997}"/>
                </a:ext>
              </a:extLst>
            </p:cNvPr>
            <p:cNvSpPr txBox="1"/>
            <p:nvPr/>
          </p:nvSpPr>
          <p:spPr>
            <a:xfrm>
              <a:off x="940558" y="5887995"/>
              <a:ext cx="16472848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solidFill>
                    <a:srgbClr val="FFB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9.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chuột vào nhóm lệnh             để kéo thả lệnh                 đặt nối tiếp lệnh cuối cùng ở </a:t>
              </a:r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8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41E1227-AE5C-AAD6-6B60-3B0781660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0187" y="5358993"/>
              <a:ext cx="1102826" cy="144745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F2C7C0-92B6-478E-0A83-D64E3613A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45328" y="5731368"/>
              <a:ext cx="2016907" cy="100159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E5DF0AE-C8B8-6416-EE8D-CCF7E415708C}"/>
              </a:ext>
            </a:extLst>
          </p:cNvPr>
          <p:cNvGrpSpPr/>
          <p:nvPr/>
        </p:nvGrpSpPr>
        <p:grpSpPr>
          <a:xfrm>
            <a:off x="735674" y="7782809"/>
            <a:ext cx="16577815" cy="1824923"/>
            <a:chOff x="623298" y="8006731"/>
            <a:chExt cx="16577815" cy="1824923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36178D0B-2D25-6BB4-04C8-ECF32E58F14B}"/>
                </a:ext>
              </a:extLst>
            </p:cNvPr>
            <p:cNvSpPr/>
            <p:nvPr/>
          </p:nvSpPr>
          <p:spPr>
            <a:xfrm>
              <a:off x="623298" y="8674556"/>
              <a:ext cx="810804" cy="66442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5CFBD2-3A43-D89B-7E79-D9E26A3A0A86}"/>
                </a:ext>
              </a:extLst>
            </p:cNvPr>
            <p:cNvSpPr txBox="1"/>
            <p:nvPr/>
          </p:nvSpPr>
          <p:spPr>
            <a:xfrm>
              <a:off x="1884913" y="8006731"/>
              <a:ext cx="153162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i="1">
                  <a:latin typeface="Arial" panose="020B0604020202020204" pitchFamily="34" charset="0"/>
                  <a:cs typeface="Arial" panose="020B0604020202020204" pitchFamily="34" charset="0"/>
                </a:rPr>
                <a:t>Nếu muốn bỏ lệnh nào đó, có thể kéo lệnh từ vùng tạo chương trình về trả khu vực nhóm lệnh.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96176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543EC-1089-95DE-8DBD-B1354B68609D}"/>
              </a:ext>
            </a:extLst>
          </p:cNvPr>
          <p:cNvSpPr txBox="1"/>
          <p:nvPr/>
        </p:nvSpPr>
        <p:spPr>
          <a:xfrm>
            <a:off x="685800" y="266700"/>
            <a:ext cx="16916400" cy="205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/>
              <a:t>Nhiệm vụ 2: </a:t>
            </a:r>
            <a:r>
              <a:rPr lang="vi-VN" sz="4500">
                <a:solidFill>
                  <a:srgbClr val="FF0000"/>
                </a:solidFill>
              </a:rPr>
              <a:t>Chạy chương trình "Điều khiển rô-bốt", lưu tệp và thoát khỏi phần mềm</a:t>
            </a:r>
            <a:endParaRPr lang="en-US" sz="4500">
              <a:solidFill>
                <a:srgbClr val="FF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055D48-6B5F-D72B-261D-87948EC5FA98}"/>
              </a:ext>
            </a:extLst>
          </p:cNvPr>
          <p:cNvGrpSpPr/>
          <p:nvPr/>
        </p:nvGrpSpPr>
        <p:grpSpPr>
          <a:xfrm>
            <a:off x="685803" y="2774979"/>
            <a:ext cx="16849299" cy="1651671"/>
            <a:chOff x="752900" y="3913823"/>
            <a:chExt cx="16849299" cy="16516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7A5206-E9B0-746C-B4C9-F5B54AAF8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2400" y="3913823"/>
              <a:ext cx="698681" cy="7842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0091FF-1C59-30D5-2621-5DEA955211F9}"/>
                </a:ext>
              </a:extLst>
            </p:cNvPr>
            <p:cNvSpPr txBox="1"/>
            <p:nvPr/>
          </p:nvSpPr>
          <p:spPr>
            <a:xfrm>
              <a:off x="752900" y="3913823"/>
              <a:ext cx="16849299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solidFill>
                    <a:srgbClr val="FFB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1.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chuột vào nút lệnh         ở góc phải để sân khấu mở toàn màn hình. Nháy vào nút lệnh          để chạy chương trình. 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19A8FE-6A4E-AE4C-462D-9C8019E99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4770434"/>
              <a:ext cx="902299" cy="74613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BAE9391-FDE1-D14D-78E9-B6A680B11B72}"/>
              </a:ext>
            </a:extLst>
          </p:cNvPr>
          <p:cNvSpPr txBox="1"/>
          <p:nvPr/>
        </p:nvSpPr>
        <p:spPr>
          <a:xfrm>
            <a:off x="685802" y="4712121"/>
            <a:ext cx="16849299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FFB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2.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Nhấn phím ESC để quay lại màn hình Scratch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601694-9065-80D1-2952-24A6CF1FDF42}"/>
              </a:ext>
            </a:extLst>
          </p:cNvPr>
          <p:cNvSpPr txBox="1"/>
          <p:nvPr/>
        </p:nvSpPr>
        <p:spPr>
          <a:xfrm>
            <a:off x="685801" y="5779632"/>
            <a:ext cx="16849299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FFB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3.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Em lưu thư mục về máy và đặt tên thư mục là </a:t>
            </a:r>
            <a:r>
              <a:rPr lang="en-US" sz="36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2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FCD0B3-5DBA-6725-C924-705B1FC05A30}"/>
              </a:ext>
            </a:extLst>
          </p:cNvPr>
          <p:cNvSpPr txBox="1"/>
          <p:nvPr/>
        </p:nvSpPr>
        <p:spPr>
          <a:xfrm>
            <a:off x="685800" y="6896100"/>
            <a:ext cx="16849299" cy="1744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FFB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4.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Để thoát khỏi chương trình Scratch, em nháy choột vào nút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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ở góc bên phải của màn hình Scratch 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008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5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150919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Đâu là nhóm lệnh có thể nhìn thấy khi quan sát màn hình Scratch?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806160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Tất cả đều đúng </a:t>
            </a: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560070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806160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5600699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</a:t>
            </a:r>
            <a:endParaRPr lang="vi-VN" sz="40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90943" y="850477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8482441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6007675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6007676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BBA2B4-B573-DCD0-4D4C-0C8388E0A5A9}"/>
              </a:ext>
            </a:extLst>
          </p:cNvPr>
          <p:cNvSpPr txBox="1"/>
          <p:nvPr/>
        </p:nvSpPr>
        <p:spPr>
          <a:xfrm>
            <a:off x="4543538" y="855904"/>
            <a:ext cx="9200925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E9979E-B66B-43CA-F6F8-2C1C76DE22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7953" y="5786111"/>
            <a:ext cx="1601027" cy="16242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4B8729-459B-0211-1DF3-08DBB356D6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8920" y="8404568"/>
            <a:ext cx="1479090" cy="16542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A70C33-00D4-DF2E-C2A4-F983C6B289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91157" y="5786111"/>
            <a:ext cx="1766615" cy="14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34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8200" y="647700"/>
            <a:ext cx="16611600" cy="8991599"/>
          </a:xfrm>
          <a:custGeom>
            <a:avLst/>
            <a:gdLst/>
            <a:ahLst/>
            <a:cxnLst/>
            <a:rect l="l" t="t" r="r" b="b"/>
            <a:pathLst>
              <a:path w="3233469" h="2130752">
                <a:moveTo>
                  <a:pt x="32161" y="0"/>
                </a:moveTo>
                <a:lnTo>
                  <a:pt x="3201308" y="0"/>
                </a:lnTo>
                <a:cubicBezTo>
                  <a:pt x="3209838" y="0"/>
                  <a:pt x="3218018" y="3388"/>
                  <a:pt x="3224049" y="9420"/>
                </a:cubicBezTo>
                <a:cubicBezTo>
                  <a:pt x="3230081" y="15451"/>
                  <a:pt x="3233469" y="23631"/>
                  <a:pt x="3233469" y="32161"/>
                </a:cubicBezTo>
                <a:lnTo>
                  <a:pt x="3233469" y="2098591"/>
                </a:lnTo>
                <a:cubicBezTo>
                  <a:pt x="3233469" y="2107120"/>
                  <a:pt x="3230081" y="2115301"/>
                  <a:pt x="3224049" y="2121332"/>
                </a:cubicBezTo>
                <a:cubicBezTo>
                  <a:pt x="3218018" y="2127363"/>
                  <a:pt x="3209838" y="2130752"/>
                  <a:pt x="3201308" y="2130752"/>
                </a:cubicBezTo>
                <a:lnTo>
                  <a:pt x="32161" y="2130752"/>
                </a:lnTo>
                <a:cubicBezTo>
                  <a:pt x="23631" y="2130752"/>
                  <a:pt x="15451" y="2127363"/>
                  <a:pt x="9420" y="2121332"/>
                </a:cubicBezTo>
                <a:cubicBezTo>
                  <a:pt x="3388" y="2115301"/>
                  <a:pt x="0" y="2107120"/>
                  <a:pt x="0" y="2098591"/>
                </a:cubicBezTo>
                <a:lnTo>
                  <a:pt x="0" y="32161"/>
                </a:lnTo>
                <a:cubicBezTo>
                  <a:pt x="0" y="23631"/>
                  <a:pt x="3388" y="15451"/>
                  <a:pt x="9420" y="9420"/>
                </a:cubicBezTo>
                <a:cubicBezTo>
                  <a:pt x="15451" y="3388"/>
                  <a:pt x="23631" y="0"/>
                  <a:pt x="3216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</p:sp>
      <p:sp>
        <p:nvSpPr>
          <p:cNvPr id="12" name="TextBox 12"/>
          <p:cNvSpPr txBox="1"/>
          <p:nvPr/>
        </p:nvSpPr>
        <p:spPr>
          <a:xfrm>
            <a:off x="4279068" y="952500"/>
            <a:ext cx="9729864" cy="87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4"/>
              </a:lnSpc>
            </a:pPr>
            <a:r>
              <a:rPr lang="en-US" sz="6000" b="1">
                <a:solidFill>
                  <a:srgbClr val="4E73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686164-517F-B81F-92DF-4C4A8F34A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01" y="4453388"/>
            <a:ext cx="13899196" cy="48861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BA037D-A623-45C6-7BC9-CF9B6A9BA4B7}"/>
              </a:ext>
            </a:extLst>
          </p:cNvPr>
          <p:cNvSpPr txBox="1"/>
          <p:nvPr/>
        </p:nvSpPr>
        <p:spPr>
          <a:xfrm>
            <a:off x="1600199" y="2134591"/>
            <a:ext cx="15087600" cy="2019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nhóm cùng thực hiện chơi lại trò chơi “Điều khiển rô-bốt” đã được giới thiệu ở bài 13. </a:t>
            </a:r>
          </a:p>
        </p:txBody>
      </p:sp>
    </p:spTree>
    <p:extLst>
      <p:ext uri="{BB962C8B-B14F-4D97-AF65-F5344CB8AC3E}">
        <p14:creationId xmlns:p14="http://schemas.microsoft.com/office/powerpoint/2010/main" val="35568581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1" y="187629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</a:pPr>
            <a:r>
              <a:rPr lang="vi-VN" sz="405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vi-VN" sz="40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“Trong phần mềm Scratch, mỗi nhóm lệnh cơ bản và các lệnh thuộc nhóm đó có cùng màu sắc.” Đúng hay Sai?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1" y="61547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4" y="61547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Sai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24645" y="6595406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1" y="656172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76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của mỗi nhóm lệnh gợi ý điều gì?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Lợi ích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Vai trò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5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Công dụng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Đáp án khác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24650" y="7508202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5022272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61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nghĩa của lệnh  </a:t>
            </a:r>
            <a:r>
              <a:rPr lang="en-US" sz="4800" noProof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noProof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       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nhóm lện</a:t>
            </a:r>
            <a:r>
              <a:rPr lang="en-US" sz="4800" noProof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gì?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434943" y="4615297"/>
            <a:ext cx="7395732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</a:pPr>
            <a:r>
              <a:rPr lang="en-US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nháy chuột vào nút lệnh</a:t>
            </a:r>
            <a:r>
              <a:rPr lang="en-US" sz="3750" noProof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“cờ xanh”</a:t>
            </a:r>
            <a:r>
              <a:rPr lang="vi-VN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thì chạy chương trình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932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</a:pPr>
            <a:r>
              <a:rPr lang="en-US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vật di chuyển 10 bước theo đường thẳng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932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lnSpc>
                <a:spcPct val="150000"/>
              </a:lnSpc>
            </a:pPr>
            <a:r>
              <a:rPr lang="en-US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Xóa tất cả các hình vẽ đang có trên sân khấu</a:t>
            </a:r>
            <a:endParaRPr lang="vi-VN" sz="37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34943" y="7067548"/>
            <a:ext cx="7395732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Chọn màu bút vẽ </a:t>
            </a:r>
            <a:endParaRPr lang="vi-VN" sz="37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41192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0004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555492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0004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889D32-EED4-DB96-47B0-F4FE2365B0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6407" y="1469017"/>
            <a:ext cx="2205315" cy="1136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8B5B0E-C717-6951-2137-9ADE9E77F6E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291"/>
          <a:stretch/>
        </p:blipFill>
        <p:spPr>
          <a:xfrm>
            <a:off x="6757987" y="2661806"/>
            <a:ext cx="1503527" cy="12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49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219071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5.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nghĩa của lệnh</a:t>
            </a:r>
            <a:r>
              <a:rPr lang="en-US" sz="4800" noProof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       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800" noProof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nhóm lệnh </a:t>
            </a:r>
            <a:r>
              <a:rPr lang="en-US" sz="4800" noProof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  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là gì?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2" y="4668853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</a:pPr>
            <a:r>
              <a:rPr lang="en-US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vật di chuyển 10 bước theo đường thẳng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7121104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</a:pPr>
            <a:r>
              <a:rPr lang="en-US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Xóa tất cả các hình vẽ đang có trên sân khấu</a:t>
            </a:r>
            <a:endParaRPr lang="vi-VN" sz="37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5" y="4668853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</a:pPr>
            <a:r>
              <a:rPr lang="en-US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Đặt bút để nhân vật bắt đầu vẽ</a:t>
            </a:r>
            <a:endParaRPr lang="vi-VN" sz="37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121104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375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Chọn màu bút vẽ </a:t>
            </a:r>
            <a:endParaRPr lang="vi-VN" sz="375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24647" y="510950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5075828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550593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3" y="7550593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652AF-9717-6CC6-D0C0-7262A9D3DC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8616" y="1570856"/>
            <a:ext cx="2763204" cy="1113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6C3324-6997-A2C8-7ACC-6334D1C2B0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5195" y="2684597"/>
            <a:ext cx="1133421" cy="13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39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0D783F-D827-CD2A-A86F-F1A72E9BA5A1}"/>
              </a:ext>
            </a:extLst>
          </p:cNvPr>
          <p:cNvSpPr txBox="1"/>
          <p:nvPr/>
        </p:nvSpPr>
        <p:spPr>
          <a:xfrm>
            <a:off x="4305300" y="571500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9A32F-057A-3D26-9DD9-AFD086B11262}"/>
              </a:ext>
            </a:extLst>
          </p:cNvPr>
          <p:cNvSpPr txBox="1"/>
          <p:nvPr/>
        </p:nvSpPr>
        <p:spPr>
          <a:xfrm>
            <a:off x="819150" y="1610023"/>
            <a:ext cx="166497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i="1"/>
              <a:t>Bài tập 1. Chương trình nào dưới đây điều khiển nhân vật thực hiện lần lượt hành động sau?</a:t>
            </a:r>
            <a:endParaRPr lang="en-US" sz="4000" b="1" i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D0679E-90C5-BCEF-0DD1-53C96652073E}"/>
              </a:ext>
            </a:extLst>
          </p:cNvPr>
          <p:cNvSpPr/>
          <p:nvPr/>
        </p:nvSpPr>
        <p:spPr>
          <a:xfrm>
            <a:off x="1828800" y="3909060"/>
            <a:ext cx="6553200" cy="1242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 chuyển 60 bước.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57551F-8739-B32E-2E1A-242D7D79DF68}"/>
              </a:ext>
            </a:extLst>
          </p:cNvPr>
          <p:cNvSpPr/>
          <p:nvPr/>
        </p:nvSpPr>
        <p:spPr>
          <a:xfrm>
            <a:off x="9753600" y="3901440"/>
            <a:ext cx="6553200" cy="1242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Quay phải 15 độ.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551DAA-3DC8-3741-5F2A-3990D01A12AE}"/>
              </a:ext>
            </a:extLst>
          </p:cNvPr>
          <p:cNvGrpSpPr/>
          <p:nvPr/>
        </p:nvGrpSpPr>
        <p:grpSpPr>
          <a:xfrm>
            <a:off x="243251" y="5610551"/>
            <a:ext cx="17748302" cy="4436570"/>
            <a:chOff x="243251" y="5610551"/>
            <a:chExt cx="17748302" cy="44365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E7B707-E81E-CC1B-E018-E8A006B18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251" y="5659040"/>
              <a:ext cx="4038600" cy="368019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4C6FDB-7FD1-88A4-C191-E84B0E638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0422" y="5610551"/>
              <a:ext cx="4038600" cy="372868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2AFE36E-B206-28BC-B8B4-76D7814BC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8344" y="5610551"/>
              <a:ext cx="4120642" cy="368019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36DDB0-D3CF-2072-6EF0-F941CA7C8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8400" y="5610551"/>
              <a:ext cx="4123153" cy="372868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11F0F8-665D-1054-2416-8FCEB29ED10A}"/>
                </a:ext>
              </a:extLst>
            </p:cNvPr>
            <p:cNvSpPr txBox="1"/>
            <p:nvPr/>
          </p:nvSpPr>
          <p:spPr>
            <a:xfrm>
              <a:off x="808061" y="9339235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F88D44-F87B-D38A-CBB8-FF4D50613DE1}"/>
                </a:ext>
              </a:extLst>
            </p:cNvPr>
            <p:cNvSpPr txBox="1"/>
            <p:nvPr/>
          </p:nvSpPr>
          <p:spPr>
            <a:xfrm>
              <a:off x="5105400" y="9339235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84EE6E-D6BA-0115-F2E2-5C13C40175D0}"/>
                </a:ext>
              </a:extLst>
            </p:cNvPr>
            <p:cNvSpPr txBox="1"/>
            <p:nvPr/>
          </p:nvSpPr>
          <p:spPr>
            <a:xfrm>
              <a:off x="9998965" y="9279466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CFB2FE-DF1E-8769-8E83-C45B15A70F8C}"/>
                </a:ext>
              </a:extLst>
            </p:cNvPr>
            <p:cNvSpPr txBox="1"/>
            <p:nvPr/>
          </p:nvSpPr>
          <p:spPr>
            <a:xfrm>
              <a:off x="14520276" y="9300660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A5C960EE-9D1A-ACD2-F50F-9FF9A77AE299}"/>
              </a:ext>
            </a:extLst>
          </p:cNvPr>
          <p:cNvSpPr/>
          <p:nvPr/>
        </p:nvSpPr>
        <p:spPr>
          <a:xfrm>
            <a:off x="5974663" y="9235978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743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ACA3705-D325-1D4E-770B-81FE48179830}"/>
              </a:ext>
            </a:extLst>
          </p:cNvPr>
          <p:cNvGrpSpPr/>
          <p:nvPr/>
        </p:nvGrpSpPr>
        <p:grpSpPr>
          <a:xfrm>
            <a:off x="1371600" y="825204"/>
            <a:ext cx="12954000" cy="8636594"/>
            <a:chOff x="0" y="0"/>
            <a:chExt cx="3233469" cy="2130752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981DC58-30DF-A8F7-4A53-348A47EDC7CD}"/>
                </a:ext>
              </a:extLst>
            </p:cNvPr>
            <p:cNvSpPr/>
            <p:nvPr/>
          </p:nvSpPr>
          <p:spPr>
            <a:xfrm>
              <a:off x="0" y="0"/>
              <a:ext cx="3233469" cy="2130752"/>
            </a:xfrm>
            <a:custGeom>
              <a:avLst/>
              <a:gdLst/>
              <a:ahLst/>
              <a:cxnLst/>
              <a:rect l="l" t="t" r="r" b="b"/>
              <a:pathLst>
                <a:path w="3233469" h="2130752">
                  <a:moveTo>
                    <a:pt x="32161" y="0"/>
                  </a:moveTo>
                  <a:lnTo>
                    <a:pt x="3201308" y="0"/>
                  </a:lnTo>
                  <a:cubicBezTo>
                    <a:pt x="3209838" y="0"/>
                    <a:pt x="3218018" y="3388"/>
                    <a:pt x="3224049" y="9420"/>
                  </a:cubicBezTo>
                  <a:cubicBezTo>
                    <a:pt x="3230081" y="15451"/>
                    <a:pt x="3233469" y="23631"/>
                    <a:pt x="3233469" y="32161"/>
                  </a:cubicBezTo>
                  <a:lnTo>
                    <a:pt x="3233469" y="2098591"/>
                  </a:lnTo>
                  <a:cubicBezTo>
                    <a:pt x="3233469" y="2107120"/>
                    <a:pt x="3230081" y="2115301"/>
                    <a:pt x="3224049" y="2121332"/>
                  </a:cubicBezTo>
                  <a:cubicBezTo>
                    <a:pt x="3218018" y="2127363"/>
                    <a:pt x="3209838" y="2130752"/>
                    <a:pt x="3201308" y="2130752"/>
                  </a:cubicBezTo>
                  <a:lnTo>
                    <a:pt x="32161" y="2130752"/>
                  </a:lnTo>
                  <a:cubicBezTo>
                    <a:pt x="23631" y="2130752"/>
                    <a:pt x="15451" y="2127363"/>
                    <a:pt x="9420" y="2121332"/>
                  </a:cubicBezTo>
                  <a:cubicBezTo>
                    <a:pt x="3388" y="2115301"/>
                    <a:pt x="0" y="2107120"/>
                    <a:pt x="0" y="2098591"/>
                  </a:cubicBezTo>
                  <a:lnTo>
                    <a:pt x="0" y="32161"/>
                  </a:lnTo>
                  <a:cubicBezTo>
                    <a:pt x="0" y="23631"/>
                    <a:pt x="3388" y="15451"/>
                    <a:pt x="9420" y="9420"/>
                  </a:cubicBezTo>
                  <a:cubicBezTo>
                    <a:pt x="15451" y="3388"/>
                    <a:pt x="23631" y="0"/>
                    <a:pt x="32161" y="0"/>
                  </a:cubicBezTo>
                  <a:close/>
                </a:path>
              </a:pathLst>
            </a:custGeom>
            <a:grpFill/>
          </p:spPr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C22945FB-A7EE-734D-D597-00B54BC78960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B11B268-68C6-DB5D-EDE9-72BECB62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64739"/>
            <a:ext cx="4495800" cy="4597057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10EC4015-C11F-1CB6-0AA7-119F2844E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13378" flipH="1">
            <a:off x="10107308" y="325188"/>
            <a:ext cx="8221315" cy="1958168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F62B3320-512E-9185-719E-8A3D41A3D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15403">
            <a:off x="13141236" y="6591658"/>
            <a:ext cx="2153455" cy="32272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CAB507-0495-451E-32AD-E6A70D627B87}"/>
              </a:ext>
            </a:extLst>
          </p:cNvPr>
          <p:cNvSpPr txBox="1"/>
          <p:nvPr/>
        </p:nvSpPr>
        <p:spPr>
          <a:xfrm>
            <a:off x="1905000" y="2408932"/>
            <a:ext cx="118872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/>
              <a:t>Bài tập 2. </a:t>
            </a:r>
            <a:r>
              <a:rPr lang="vi-VN" sz="4000"/>
              <a:t>Em hãy tạo chương trình trong </a:t>
            </a:r>
            <a:r>
              <a:rPr lang="vi-VN" sz="4000" b="1" i="1"/>
              <a:t>Scratch</a:t>
            </a:r>
            <a:r>
              <a:rPr lang="vi-VN" sz="4000"/>
              <a:t> để kiểm tra kết quả câu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F487A4E9-2037-F618-35D8-A56CB29887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977813">
            <a:off x="399294" y="828810"/>
            <a:ext cx="1944611" cy="1644080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6F6E2C47-39A8-BCC8-CD08-42FCC64BE3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28046" y="3526587"/>
            <a:ext cx="1576707" cy="133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37093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0D783F-D827-CD2A-A86F-F1A72E9BA5A1}"/>
              </a:ext>
            </a:extLst>
          </p:cNvPr>
          <p:cNvSpPr txBox="1"/>
          <p:nvPr/>
        </p:nvSpPr>
        <p:spPr>
          <a:xfrm>
            <a:off x="4305300" y="571500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DF0E1E-283B-5BD3-B6F6-83F6F29F24B3}"/>
              </a:ext>
            </a:extLst>
          </p:cNvPr>
          <p:cNvGrpSpPr/>
          <p:nvPr/>
        </p:nvGrpSpPr>
        <p:grpSpPr>
          <a:xfrm>
            <a:off x="723900" y="2069931"/>
            <a:ext cx="16840200" cy="3657600"/>
            <a:chOff x="609600" y="1943100"/>
            <a:chExt cx="16840200" cy="36576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BA9BEC6-7D1F-E0B8-6A47-005042801A05}"/>
                </a:ext>
              </a:extLst>
            </p:cNvPr>
            <p:cNvSpPr/>
            <p:nvPr/>
          </p:nvSpPr>
          <p:spPr>
            <a:xfrm>
              <a:off x="609600" y="1943100"/>
              <a:ext cx="16840200" cy="3657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Trong khi di chuyển hoặc quay, có thể nhân vật mèo sẽ lộn ngược. Lệnh                      giúp em khắc phục điều này. Em hãy mở chương trình “Điều khiển rô-bốt”, bổ sung lệnh này vào sau lệnh              và chạy thử.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FE5B2B-7485-3122-2CEB-AD0EE9D11C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01"/>
            <a:stretch/>
          </p:blipFill>
          <p:spPr>
            <a:xfrm>
              <a:off x="2255293" y="2857500"/>
              <a:ext cx="3200400" cy="11364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BD916E-03E6-28C4-92F6-624CA602E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63600" y="3771900"/>
              <a:ext cx="1603399" cy="100627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5A913E-4D95-9592-6070-AA75C7FF082A}"/>
              </a:ext>
            </a:extLst>
          </p:cNvPr>
          <p:cNvGrpSpPr/>
          <p:nvPr/>
        </p:nvGrpSpPr>
        <p:grpSpPr>
          <a:xfrm>
            <a:off x="3657600" y="5949607"/>
            <a:ext cx="11516781" cy="4067600"/>
            <a:chOff x="3764518" y="5806692"/>
            <a:chExt cx="11516781" cy="40676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F9ECE13-6E2E-3A9F-94A4-F735262F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4518" y="5814285"/>
              <a:ext cx="4084082" cy="390121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46C3EBC-0376-FCA1-4417-2D0315B8B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61446" y="5806692"/>
              <a:ext cx="4319853" cy="4067600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036E6B5-31B0-12AA-33C0-16FFDECF1770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7841061"/>
              <a:ext cx="2667000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91364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0D783F-D827-CD2A-A86F-F1A72E9BA5A1}"/>
              </a:ext>
            </a:extLst>
          </p:cNvPr>
          <p:cNvSpPr txBox="1"/>
          <p:nvPr/>
        </p:nvSpPr>
        <p:spPr>
          <a:xfrm>
            <a:off x="4305300" y="571500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A9BEC6-7D1F-E0B8-6A47-005042801A05}"/>
              </a:ext>
            </a:extLst>
          </p:cNvPr>
          <p:cNvSpPr/>
          <p:nvPr/>
        </p:nvSpPr>
        <p:spPr>
          <a:xfrm>
            <a:off x="723900" y="2069931"/>
            <a:ext cx="16840200" cy="25401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40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tạo một chương trình điều khiển nhân vật mèo vừa đi vừa vẽ hình tam giác, biết góc quay để vẽ tam giác là 120 độ.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48B32-79DE-ACDC-4E93-798760278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762500"/>
            <a:ext cx="6400800" cy="543495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23AEAE9-23C5-8EA0-A279-F9D8154A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77599" y="5092868"/>
            <a:ext cx="6715525" cy="53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0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0740" y="808015"/>
            <a:ext cx="16666519" cy="8670970"/>
            <a:chOff x="0" y="0"/>
            <a:chExt cx="4389536" cy="2283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89536" cy="2283712"/>
            </a:xfrm>
            <a:custGeom>
              <a:avLst/>
              <a:gdLst/>
              <a:ahLst/>
              <a:cxnLst/>
              <a:rect l="l" t="t" r="r" b="b"/>
              <a:pathLst>
                <a:path w="4389536" h="2283712">
                  <a:moveTo>
                    <a:pt x="23690" y="0"/>
                  </a:moveTo>
                  <a:lnTo>
                    <a:pt x="4365846" y="0"/>
                  </a:lnTo>
                  <a:cubicBezTo>
                    <a:pt x="4378929" y="0"/>
                    <a:pt x="4389536" y="10607"/>
                    <a:pt x="4389536" y="23690"/>
                  </a:cubicBezTo>
                  <a:lnTo>
                    <a:pt x="4389536" y="2260022"/>
                  </a:lnTo>
                  <a:cubicBezTo>
                    <a:pt x="4389536" y="2273106"/>
                    <a:pt x="4378929" y="2283712"/>
                    <a:pt x="4365846" y="2283712"/>
                  </a:cubicBezTo>
                  <a:lnTo>
                    <a:pt x="23690" y="2283712"/>
                  </a:lnTo>
                  <a:cubicBezTo>
                    <a:pt x="10607" y="2283712"/>
                    <a:pt x="0" y="2273106"/>
                    <a:pt x="0" y="2260022"/>
                  </a:cubicBezTo>
                  <a:lnTo>
                    <a:pt x="0" y="23690"/>
                  </a:lnTo>
                  <a:cubicBezTo>
                    <a:pt x="0" y="10607"/>
                    <a:pt x="10607" y="0"/>
                    <a:pt x="23690" y="0"/>
                  </a:cubicBezTo>
                  <a:close/>
                </a:path>
              </a:pathLst>
            </a:custGeom>
            <a:solidFill>
              <a:srgbClr val="FEFCD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00FCDB-6D27-9846-983B-07194B3743EF}"/>
              </a:ext>
            </a:extLst>
          </p:cNvPr>
          <p:cNvGrpSpPr/>
          <p:nvPr/>
        </p:nvGrpSpPr>
        <p:grpSpPr>
          <a:xfrm>
            <a:off x="1752600" y="3260788"/>
            <a:ext cx="5666548" cy="5666450"/>
            <a:chOff x="1572452" y="3303477"/>
            <a:chExt cx="5666548" cy="5666450"/>
          </a:xfrm>
        </p:grpSpPr>
        <p:grpSp>
          <p:nvGrpSpPr>
            <p:cNvPr id="11" name="Group 11"/>
            <p:cNvGrpSpPr/>
            <p:nvPr/>
          </p:nvGrpSpPr>
          <p:grpSpPr>
            <a:xfrm>
              <a:off x="1572452" y="3695700"/>
              <a:ext cx="5666548" cy="5274227"/>
              <a:chOff x="0" y="0"/>
              <a:chExt cx="1149589" cy="115753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49589" cy="1157537"/>
              </a:xfrm>
              <a:custGeom>
                <a:avLst/>
                <a:gdLst/>
                <a:ahLst/>
                <a:cxnLst/>
                <a:rect l="l" t="t" r="r" b="b"/>
                <a:pathLst>
                  <a:path w="1149589" h="1157537">
                    <a:moveTo>
                      <a:pt x="90459" y="0"/>
                    </a:moveTo>
                    <a:lnTo>
                      <a:pt x="1059130" y="0"/>
                    </a:lnTo>
                    <a:cubicBezTo>
                      <a:pt x="1083121" y="0"/>
                      <a:pt x="1106130" y="9530"/>
                      <a:pt x="1123094" y="26495"/>
                    </a:cubicBezTo>
                    <a:cubicBezTo>
                      <a:pt x="1140058" y="43459"/>
                      <a:pt x="1149589" y="66468"/>
                      <a:pt x="1149589" y="90459"/>
                    </a:cubicBezTo>
                    <a:lnTo>
                      <a:pt x="1149589" y="1067078"/>
                    </a:lnTo>
                    <a:cubicBezTo>
                      <a:pt x="1149589" y="1117037"/>
                      <a:pt x="1109089" y="1157537"/>
                      <a:pt x="1059130" y="1157537"/>
                    </a:cubicBezTo>
                    <a:lnTo>
                      <a:pt x="90459" y="1157537"/>
                    </a:lnTo>
                    <a:cubicBezTo>
                      <a:pt x="66468" y="1157537"/>
                      <a:pt x="43459" y="1148006"/>
                      <a:pt x="26495" y="1131042"/>
                    </a:cubicBezTo>
                    <a:cubicBezTo>
                      <a:pt x="9530" y="1114078"/>
                      <a:pt x="0" y="1091069"/>
                      <a:pt x="0" y="1067078"/>
                    </a:cubicBezTo>
                    <a:lnTo>
                      <a:pt x="0" y="90459"/>
                    </a:lnTo>
                    <a:cubicBezTo>
                      <a:pt x="0" y="66468"/>
                      <a:pt x="9530" y="43459"/>
                      <a:pt x="26495" y="26495"/>
                    </a:cubicBezTo>
                    <a:cubicBezTo>
                      <a:pt x="43459" y="9530"/>
                      <a:pt x="66468" y="0"/>
                      <a:pt x="90459" y="0"/>
                    </a:cubicBezTo>
                    <a:close/>
                  </a:path>
                </a:pathLst>
              </a:custGeom>
              <a:solidFill>
                <a:srgbClr val="FCE29E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193472" y="5011514"/>
              <a:ext cx="4188697" cy="2655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000">
                  <a:solidFill>
                    <a:srgbClr val="4E73B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lại nội dung bài học ngày hôm nay </a:t>
              </a:r>
              <a:endParaRPr lang="en-US" sz="4000" u="none">
                <a:solidFill>
                  <a:srgbClr val="4E73B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06121" y="3303477"/>
              <a:ext cx="2599209" cy="769765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9478">
            <a:off x="4330162" y="127218"/>
            <a:ext cx="1012440" cy="12265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193883">
            <a:off x="14100306" y="326287"/>
            <a:ext cx="1012440" cy="122652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347471">
            <a:off x="8785495" y="8589995"/>
            <a:ext cx="1146901" cy="1389418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4353601" y="1670504"/>
            <a:ext cx="9580798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6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330906-1968-5DC0-89AC-42E9D256F1A8}"/>
              </a:ext>
            </a:extLst>
          </p:cNvPr>
          <p:cNvGrpSpPr/>
          <p:nvPr/>
        </p:nvGrpSpPr>
        <p:grpSpPr>
          <a:xfrm>
            <a:off x="10771582" y="3256301"/>
            <a:ext cx="5666548" cy="5666450"/>
            <a:chOff x="1572452" y="3303477"/>
            <a:chExt cx="5666548" cy="5666450"/>
          </a:xfrm>
        </p:grpSpPr>
        <p:grpSp>
          <p:nvGrpSpPr>
            <p:cNvPr id="33" name="Group 11">
              <a:extLst>
                <a:ext uri="{FF2B5EF4-FFF2-40B4-BE49-F238E27FC236}">
                  <a16:creationId xmlns:a16="http://schemas.microsoft.com/office/drawing/2014/main" id="{B5AD6DF7-80A6-DC54-CD20-5C70E7694F4A}"/>
                </a:ext>
              </a:extLst>
            </p:cNvPr>
            <p:cNvGrpSpPr/>
            <p:nvPr/>
          </p:nvGrpSpPr>
          <p:grpSpPr>
            <a:xfrm>
              <a:off x="1572452" y="3695700"/>
              <a:ext cx="5666548" cy="5274227"/>
              <a:chOff x="0" y="0"/>
              <a:chExt cx="1149589" cy="1157537"/>
            </a:xfrm>
          </p:grpSpPr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CBC1ED9D-65FD-660B-9BB4-486A81B162A6}"/>
                  </a:ext>
                </a:extLst>
              </p:cNvPr>
              <p:cNvSpPr/>
              <p:nvPr/>
            </p:nvSpPr>
            <p:spPr>
              <a:xfrm>
                <a:off x="0" y="0"/>
                <a:ext cx="1149589" cy="1157537"/>
              </a:xfrm>
              <a:custGeom>
                <a:avLst/>
                <a:gdLst/>
                <a:ahLst/>
                <a:cxnLst/>
                <a:rect l="l" t="t" r="r" b="b"/>
                <a:pathLst>
                  <a:path w="1149589" h="1157537">
                    <a:moveTo>
                      <a:pt x="90459" y="0"/>
                    </a:moveTo>
                    <a:lnTo>
                      <a:pt x="1059130" y="0"/>
                    </a:lnTo>
                    <a:cubicBezTo>
                      <a:pt x="1083121" y="0"/>
                      <a:pt x="1106130" y="9530"/>
                      <a:pt x="1123094" y="26495"/>
                    </a:cubicBezTo>
                    <a:cubicBezTo>
                      <a:pt x="1140058" y="43459"/>
                      <a:pt x="1149589" y="66468"/>
                      <a:pt x="1149589" y="90459"/>
                    </a:cubicBezTo>
                    <a:lnTo>
                      <a:pt x="1149589" y="1067078"/>
                    </a:lnTo>
                    <a:cubicBezTo>
                      <a:pt x="1149589" y="1117037"/>
                      <a:pt x="1109089" y="1157537"/>
                      <a:pt x="1059130" y="1157537"/>
                    </a:cubicBezTo>
                    <a:lnTo>
                      <a:pt x="90459" y="1157537"/>
                    </a:lnTo>
                    <a:cubicBezTo>
                      <a:pt x="66468" y="1157537"/>
                      <a:pt x="43459" y="1148006"/>
                      <a:pt x="26495" y="1131042"/>
                    </a:cubicBezTo>
                    <a:cubicBezTo>
                      <a:pt x="9530" y="1114078"/>
                      <a:pt x="0" y="1091069"/>
                      <a:pt x="0" y="1067078"/>
                    </a:cubicBezTo>
                    <a:lnTo>
                      <a:pt x="0" y="90459"/>
                    </a:lnTo>
                    <a:cubicBezTo>
                      <a:pt x="0" y="66468"/>
                      <a:pt x="9530" y="43459"/>
                      <a:pt x="26495" y="26495"/>
                    </a:cubicBezTo>
                    <a:cubicBezTo>
                      <a:pt x="43459" y="9530"/>
                      <a:pt x="66468" y="0"/>
                      <a:pt x="90459" y="0"/>
                    </a:cubicBezTo>
                    <a:close/>
                  </a:path>
                </a:pathLst>
              </a:custGeom>
              <a:solidFill>
                <a:srgbClr val="FCE29E"/>
              </a:solidFill>
            </p:spPr>
          </p:sp>
          <p:sp>
            <p:nvSpPr>
              <p:cNvPr id="37" name="TextBox 13">
                <a:extLst>
                  <a:ext uri="{FF2B5EF4-FFF2-40B4-BE49-F238E27FC236}">
                    <a16:creationId xmlns:a16="http://schemas.microsoft.com/office/drawing/2014/main" id="{A35DD748-698D-9444-3E34-7F7F2D2535D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25487821-65F7-DE16-2E87-2E8D635C8120}"/>
                </a:ext>
              </a:extLst>
            </p:cNvPr>
            <p:cNvSpPr txBox="1"/>
            <p:nvPr/>
          </p:nvSpPr>
          <p:spPr>
            <a:xfrm>
              <a:off x="2096199" y="4567424"/>
              <a:ext cx="4619051" cy="35792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000">
                  <a:solidFill>
                    <a:srgbClr val="4E73B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 bị </a:t>
              </a:r>
              <a:r>
                <a:rPr lang="en-US" sz="4000" b="1">
                  <a:solidFill>
                    <a:srgbClr val="4E73B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15. Tạo chương trình máy tính để diễn tả ý tưởng </a:t>
              </a:r>
              <a:endParaRPr lang="en-US" sz="4000" b="1" u="none">
                <a:solidFill>
                  <a:srgbClr val="4E73B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D0AD6EE1-158A-0C8E-A99D-68581C089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06121" y="3303477"/>
              <a:ext cx="2599209" cy="769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97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AAF7571-20A8-A6AA-5B32-0F5AAB6FB734}"/>
              </a:ext>
            </a:extLst>
          </p:cNvPr>
          <p:cNvGrpSpPr/>
          <p:nvPr/>
        </p:nvGrpSpPr>
        <p:grpSpPr>
          <a:xfrm>
            <a:off x="854353" y="2609672"/>
            <a:ext cx="16208937" cy="8840385"/>
            <a:chOff x="4341703" y="2008037"/>
            <a:chExt cx="10084700" cy="2250538"/>
          </a:xfrm>
        </p:grpSpPr>
        <p:grpSp>
          <p:nvGrpSpPr>
            <p:cNvPr id="2" name="Group 2"/>
            <p:cNvGrpSpPr/>
            <p:nvPr/>
          </p:nvGrpSpPr>
          <p:grpSpPr>
            <a:xfrm>
              <a:off x="4341703" y="2008037"/>
              <a:ext cx="10084700" cy="2250538"/>
              <a:chOff x="0" y="-47625"/>
              <a:chExt cx="2656052" cy="86042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45547" y="32577"/>
                <a:ext cx="2610505" cy="408938"/>
              </a:xfrm>
              <a:custGeom>
                <a:avLst/>
                <a:gdLst/>
                <a:ahLst/>
                <a:cxnLst/>
                <a:rect l="l" t="t" r="r" b="b"/>
                <a:pathLst>
                  <a:path w="2610505" h="597602">
                    <a:moveTo>
                      <a:pt x="39835" y="0"/>
                    </a:moveTo>
                    <a:lnTo>
                      <a:pt x="2570670" y="0"/>
                    </a:lnTo>
                    <a:cubicBezTo>
                      <a:pt x="2592671" y="0"/>
                      <a:pt x="2610505" y="17835"/>
                      <a:pt x="2610505" y="39835"/>
                    </a:cubicBezTo>
                    <a:lnTo>
                      <a:pt x="2610505" y="557767"/>
                    </a:lnTo>
                    <a:cubicBezTo>
                      <a:pt x="2610505" y="568332"/>
                      <a:pt x="2606309" y="578464"/>
                      <a:pt x="2598838" y="585935"/>
                    </a:cubicBezTo>
                    <a:cubicBezTo>
                      <a:pt x="2591367" y="593405"/>
                      <a:pt x="2581235" y="597602"/>
                      <a:pt x="2570670" y="597602"/>
                    </a:cubicBezTo>
                    <a:lnTo>
                      <a:pt x="39835" y="597602"/>
                    </a:lnTo>
                    <a:cubicBezTo>
                      <a:pt x="29270" y="597602"/>
                      <a:pt x="19138" y="593405"/>
                      <a:pt x="11667" y="585935"/>
                    </a:cubicBezTo>
                    <a:cubicBezTo>
                      <a:pt x="4197" y="578464"/>
                      <a:pt x="0" y="568332"/>
                      <a:pt x="0" y="557767"/>
                    </a:cubicBezTo>
                    <a:lnTo>
                      <a:pt x="0" y="39835"/>
                    </a:lnTo>
                    <a:cubicBezTo>
                      <a:pt x="0" y="29270"/>
                      <a:pt x="4197" y="19138"/>
                      <a:pt x="11667" y="11667"/>
                    </a:cubicBezTo>
                    <a:cubicBezTo>
                      <a:pt x="19138" y="4197"/>
                      <a:pt x="29270" y="0"/>
                      <a:pt x="39835" y="0"/>
                    </a:cubicBezTo>
                    <a:close/>
                  </a:path>
                </a:pathLst>
              </a:custGeom>
              <a:solidFill>
                <a:srgbClr val="FEFCDE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4890808" y="2346396"/>
              <a:ext cx="8986491" cy="793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>
                  <a:solidFill>
                    <a:srgbClr val="4E73B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 ƠN CÁC EM ĐÃ CHÚ Ý LẮNG NGHE BÀI GIẢNG!</a:t>
              </a: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4801" flipH="1">
            <a:off x="11211413" y="521383"/>
            <a:ext cx="7206606" cy="171648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7797">
            <a:off x="-70627" y="521383"/>
            <a:ext cx="7206606" cy="171648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67180">
            <a:off x="9667293" y="570535"/>
            <a:ext cx="1004512" cy="80908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880121" y="-198156"/>
            <a:ext cx="1004512" cy="80908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90204">
            <a:off x="1395479" y="2965341"/>
            <a:ext cx="1261618" cy="101617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4177">
            <a:off x="16591806" y="3076718"/>
            <a:ext cx="1261618" cy="101617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62968">
            <a:off x="1110044" y="7072257"/>
            <a:ext cx="767339" cy="2482567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89239">
            <a:off x="16651189" y="7166992"/>
            <a:ext cx="767339" cy="2482567"/>
          </a:xfrm>
          <a:prstGeom prst="rect">
            <a:avLst/>
          </a:prstGeom>
        </p:spPr>
      </p:pic>
      <p:pic>
        <p:nvPicPr>
          <p:cNvPr id="39" name="Picture 7">
            <a:extLst>
              <a:ext uri="{FF2B5EF4-FFF2-40B4-BE49-F238E27FC236}">
                <a16:creationId xmlns:a16="http://schemas.microsoft.com/office/drawing/2014/main" id="{D1D37701-E516-6DC4-2095-1DC8B211C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60633">
            <a:off x="133639" y="7235109"/>
            <a:ext cx="3512465" cy="2708989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92CEEB46-309B-6CDF-799A-9850A766C5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303227">
            <a:off x="13607688" y="842022"/>
            <a:ext cx="3175600" cy="27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6701" y="1433717"/>
            <a:ext cx="13574598" cy="7419566"/>
            <a:chOff x="0" y="0"/>
            <a:chExt cx="3575203" cy="1954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5203" cy="1954124"/>
            </a:xfrm>
            <a:custGeom>
              <a:avLst/>
              <a:gdLst/>
              <a:ahLst/>
              <a:cxnLst/>
              <a:rect l="l" t="t" r="r" b="b"/>
              <a:pathLst>
                <a:path w="3575203" h="1954124">
                  <a:moveTo>
                    <a:pt x="29087" y="0"/>
                  </a:moveTo>
                  <a:lnTo>
                    <a:pt x="3546116" y="0"/>
                  </a:lnTo>
                  <a:cubicBezTo>
                    <a:pt x="3553830" y="0"/>
                    <a:pt x="3561229" y="3064"/>
                    <a:pt x="3566683" y="8519"/>
                  </a:cubicBezTo>
                  <a:cubicBezTo>
                    <a:pt x="3572138" y="13974"/>
                    <a:pt x="3575203" y="21372"/>
                    <a:pt x="3575203" y="29087"/>
                  </a:cubicBezTo>
                  <a:lnTo>
                    <a:pt x="3575203" y="1925038"/>
                  </a:lnTo>
                  <a:cubicBezTo>
                    <a:pt x="3575203" y="1941102"/>
                    <a:pt x="3562180" y="1954124"/>
                    <a:pt x="3546116" y="1954124"/>
                  </a:cubicBezTo>
                  <a:lnTo>
                    <a:pt x="29087" y="1954124"/>
                  </a:lnTo>
                  <a:cubicBezTo>
                    <a:pt x="13022" y="1954124"/>
                    <a:pt x="0" y="1941102"/>
                    <a:pt x="0" y="1925038"/>
                  </a:cubicBezTo>
                  <a:lnTo>
                    <a:pt x="0" y="29087"/>
                  </a:lnTo>
                  <a:cubicBezTo>
                    <a:pt x="0" y="13022"/>
                    <a:pt x="13022" y="0"/>
                    <a:pt x="29087" y="0"/>
                  </a:cubicBezTo>
                  <a:close/>
                </a:path>
              </a:pathLst>
            </a:custGeom>
            <a:solidFill>
              <a:srgbClr val="F7E1F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9912" y="2688781"/>
            <a:ext cx="14548178" cy="4807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40">
                <a:solidFill>
                  <a:srgbClr val="4E73BB"/>
                </a:solidFill>
              </a:rPr>
              <a:t>BÀI 14. KHÁM PHÁ </a:t>
            </a:r>
            <a:endParaRPr lang="en-US" sz="7200" b="1" spc="240">
              <a:solidFill>
                <a:srgbClr val="4E73BB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7200" b="1" spc="240">
                <a:solidFill>
                  <a:srgbClr val="4E73BB"/>
                </a:solidFill>
              </a:rPr>
              <a:t>MÔI TRƯỜNG LẬP TRÌNH TRỰC QUAN</a:t>
            </a:r>
            <a:endParaRPr lang="en-US" sz="7200" b="1" spc="240">
              <a:solidFill>
                <a:srgbClr val="4E73BB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29614">
            <a:off x="-227920" y="325188"/>
            <a:ext cx="8221315" cy="19581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3378" flipH="1">
            <a:off x="10107308" y="325188"/>
            <a:ext cx="8221315" cy="19581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67008" y="3109258"/>
            <a:ext cx="1576707" cy="13330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50577">
            <a:off x="11254574" y="8333240"/>
            <a:ext cx="1708893" cy="14447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977813">
            <a:off x="120179" y="3381796"/>
            <a:ext cx="1944611" cy="16440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370">
            <a:off x="4781256" y="8822050"/>
            <a:ext cx="1294662" cy="1094578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082B5C5D-CEC3-ADAA-E7CB-04D75B09B0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83" y="7079726"/>
            <a:ext cx="3274618" cy="2918504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62B23CB-ADCC-D8FA-3CBF-FB48FA610D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39971" y="7497509"/>
            <a:ext cx="4363876" cy="235103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14793"/>
            <a:ext cx="12277077" cy="9546580"/>
            <a:chOff x="0" y="0"/>
            <a:chExt cx="3233469" cy="2130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3469" cy="2130752"/>
            </a:xfrm>
            <a:custGeom>
              <a:avLst/>
              <a:gdLst/>
              <a:ahLst/>
              <a:cxnLst/>
              <a:rect l="l" t="t" r="r" b="b"/>
              <a:pathLst>
                <a:path w="3233469" h="2130752">
                  <a:moveTo>
                    <a:pt x="32161" y="0"/>
                  </a:moveTo>
                  <a:lnTo>
                    <a:pt x="3201308" y="0"/>
                  </a:lnTo>
                  <a:cubicBezTo>
                    <a:pt x="3209838" y="0"/>
                    <a:pt x="3218018" y="3388"/>
                    <a:pt x="3224049" y="9420"/>
                  </a:cubicBezTo>
                  <a:cubicBezTo>
                    <a:pt x="3230081" y="15451"/>
                    <a:pt x="3233469" y="23631"/>
                    <a:pt x="3233469" y="32161"/>
                  </a:cubicBezTo>
                  <a:lnTo>
                    <a:pt x="3233469" y="2098591"/>
                  </a:lnTo>
                  <a:cubicBezTo>
                    <a:pt x="3233469" y="2107120"/>
                    <a:pt x="3230081" y="2115301"/>
                    <a:pt x="3224049" y="2121332"/>
                  </a:cubicBezTo>
                  <a:cubicBezTo>
                    <a:pt x="3218018" y="2127363"/>
                    <a:pt x="3209838" y="2130752"/>
                    <a:pt x="3201308" y="2130752"/>
                  </a:cubicBezTo>
                  <a:lnTo>
                    <a:pt x="32161" y="2130752"/>
                  </a:lnTo>
                  <a:cubicBezTo>
                    <a:pt x="23631" y="2130752"/>
                    <a:pt x="15451" y="2127363"/>
                    <a:pt x="9420" y="2121332"/>
                  </a:cubicBezTo>
                  <a:cubicBezTo>
                    <a:pt x="3388" y="2115301"/>
                    <a:pt x="0" y="2107120"/>
                    <a:pt x="0" y="2098591"/>
                  </a:cubicBezTo>
                  <a:lnTo>
                    <a:pt x="0" y="32161"/>
                  </a:lnTo>
                  <a:cubicBezTo>
                    <a:pt x="0" y="23631"/>
                    <a:pt x="3388" y="15451"/>
                    <a:pt x="9420" y="9420"/>
                  </a:cubicBezTo>
                  <a:cubicBezTo>
                    <a:pt x="15451" y="3388"/>
                    <a:pt x="23631" y="0"/>
                    <a:pt x="32161" y="0"/>
                  </a:cubicBezTo>
                  <a:close/>
                </a:path>
              </a:pathLst>
            </a:custGeom>
            <a:solidFill>
              <a:srgbClr val="FEFCD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527759" flipH="1">
            <a:off x="605221" y="8481084"/>
            <a:ext cx="1634531" cy="7287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61548" flipH="1">
            <a:off x="9875515" y="8788436"/>
            <a:ext cx="1634531" cy="7287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683331" flipH="1">
            <a:off x="47364" y="6132557"/>
            <a:ext cx="1634531" cy="7287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1895" flipH="1">
            <a:off x="10534914" y="667673"/>
            <a:ext cx="7959098" cy="189571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DF9FE44-D795-A5FE-9B93-35018F228D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0338"/>
          <a:stretch/>
        </p:blipFill>
        <p:spPr>
          <a:xfrm>
            <a:off x="12962877" y="5905500"/>
            <a:ext cx="3733800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8C1215-E279-0C5D-DFC6-91CC05491139}"/>
              </a:ext>
            </a:extLst>
          </p:cNvPr>
          <p:cNvSpPr txBox="1"/>
          <p:nvPr/>
        </p:nvSpPr>
        <p:spPr>
          <a:xfrm>
            <a:off x="1828800" y="2084350"/>
            <a:ext cx="9855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8B92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6B041-FD45-3501-DBA4-B0C9BD53BEBC}"/>
              </a:ext>
            </a:extLst>
          </p:cNvPr>
          <p:cNvGrpSpPr/>
          <p:nvPr/>
        </p:nvGrpSpPr>
        <p:grpSpPr>
          <a:xfrm>
            <a:off x="1980344" y="4049022"/>
            <a:ext cx="8779238" cy="1115714"/>
            <a:chOff x="1338924" y="3307827"/>
            <a:chExt cx="8779238" cy="11157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3FD015-8FED-27B2-D1C3-268B04D4A3CF}"/>
                </a:ext>
              </a:extLst>
            </p:cNvPr>
            <p:cNvSpPr/>
            <p:nvPr/>
          </p:nvSpPr>
          <p:spPr>
            <a:xfrm>
              <a:off x="1338924" y="3307827"/>
              <a:ext cx="1115714" cy="11157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22F159-6876-CADE-CBC0-6B2DE197ADF3}"/>
                </a:ext>
              </a:extLst>
            </p:cNvPr>
            <p:cNvSpPr txBox="1"/>
            <p:nvPr/>
          </p:nvSpPr>
          <p:spPr>
            <a:xfrm>
              <a:off x="3107762" y="3511741"/>
              <a:ext cx="701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Lệnh và nhóm lệnh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7F9D7D-2F79-F14E-2194-8AA433FAFAD5}"/>
              </a:ext>
            </a:extLst>
          </p:cNvPr>
          <p:cNvGrpSpPr/>
          <p:nvPr/>
        </p:nvGrpSpPr>
        <p:grpSpPr>
          <a:xfrm>
            <a:off x="1980344" y="6249278"/>
            <a:ext cx="8779238" cy="1824923"/>
            <a:chOff x="1338924" y="2880032"/>
            <a:chExt cx="8779238" cy="18249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A25550-083F-35EA-0784-FEE9C77B3915}"/>
                </a:ext>
              </a:extLst>
            </p:cNvPr>
            <p:cNvSpPr/>
            <p:nvPr/>
          </p:nvSpPr>
          <p:spPr>
            <a:xfrm>
              <a:off x="1338924" y="3307827"/>
              <a:ext cx="1115714" cy="11157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E16655-84C7-2FD3-46B9-5D315A07822A}"/>
                </a:ext>
              </a:extLst>
            </p:cNvPr>
            <p:cNvSpPr txBox="1"/>
            <p:nvPr/>
          </p:nvSpPr>
          <p:spPr>
            <a:xfrm>
              <a:off x="3107762" y="2880032"/>
              <a:ext cx="70104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Thực hành một số thao tác cơ bản 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4840" y="1183298"/>
            <a:ext cx="16598319" cy="7414099"/>
            <a:chOff x="0" y="0"/>
            <a:chExt cx="2918789" cy="2299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18789" cy="2299838"/>
            </a:xfrm>
            <a:custGeom>
              <a:avLst/>
              <a:gdLst/>
              <a:ahLst/>
              <a:cxnLst/>
              <a:rect l="l" t="t" r="r" b="b"/>
              <a:pathLst>
                <a:path w="2918789" h="2299838">
                  <a:moveTo>
                    <a:pt x="35628" y="0"/>
                  </a:moveTo>
                  <a:lnTo>
                    <a:pt x="2883162" y="0"/>
                  </a:lnTo>
                  <a:cubicBezTo>
                    <a:pt x="2902838" y="0"/>
                    <a:pt x="2918789" y="15951"/>
                    <a:pt x="2918789" y="35628"/>
                  </a:cubicBezTo>
                  <a:lnTo>
                    <a:pt x="2918789" y="2264211"/>
                  </a:lnTo>
                  <a:cubicBezTo>
                    <a:pt x="2918789" y="2273660"/>
                    <a:pt x="2915036" y="2282722"/>
                    <a:pt x="2908354" y="2289403"/>
                  </a:cubicBezTo>
                  <a:cubicBezTo>
                    <a:pt x="2901673" y="2296085"/>
                    <a:pt x="2892611" y="2299838"/>
                    <a:pt x="2883162" y="2299838"/>
                  </a:cubicBezTo>
                  <a:lnTo>
                    <a:pt x="35628" y="2299838"/>
                  </a:lnTo>
                  <a:cubicBezTo>
                    <a:pt x="15951" y="2299838"/>
                    <a:pt x="0" y="2283887"/>
                    <a:pt x="0" y="2264211"/>
                  </a:cubicBezTo>
                  <a:lnTo>
                    <a:pt x="0" y="35628"/>
                  </a:lnTo>
                  <a:cubicBezTo>
                    <a:pt x="0" y="15951"/>
                    <a:pt x="15951" y="0"/>
                    <a:pt x="35628" y="0"/>
                  </a:cubicBezTo>
                  <a:close/>
                </a:path>
              </a:pathLst>
            </a:custGeom>
            <a:solidFill>
              <a:srgbClr val="FEFCD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720270">
            <a:off x="16461032" y="-984250"/>
            <a:ext cx="1596536" cy="380127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4802" y="3346110"/>
            <a:ext cx="14478394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688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 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688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 VÀ NHÓM LỆNH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69440">
            <a:off x="145970" y="337100"/>
            <a:ext cx="2508824" cy="22351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4891">
            <a:off x="15100221" y="7667175"/>
            <a:ext cx="2613612" cy="23284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0511">
            <a:off x="8649140" y="656826"/>
            <a:ext cx="1962345" cy="1748271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E3F69FCA-0AAC-A531-FA08-F84D6C287C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8600" y="6651677"/>
            <a:ext cx="3886200" cy="340528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8200" y="647700"/>
            <a:ext cx="16611600" cy="8991599"/>
          </a:xfrm>
          <a:custGeom>
            <a:avLst/>
            <a:gdLst/>
            <a:ahLst/>
            <a:cxnLst/>
            <a:rect l="l" t="t" r="r" b="b"/>
            <a:pathLst>
              <a:path w="3233469" h="2130752">
                <a:moveTo>
                  <a:pt x="32161" y="0"/>
                </a:moveTo>
                <a:lnTo>
                  <a:pt x="3201308" y="0"/>
                </a:lnTo>
                <a:cubicBezTo>
                  <a:pt x="3209838" y="0"/>
                  <a:pt x="3218018" y="3388"/>
                  <a:pt x="3224049" y="9420"/>
                </a:cubicBezTo>
                <a:cubicBezTo>
                  <a:pt x="3230081" y="15451"/>
                  <a:pt x="3233469" y="23631"/>
                  <a:pt x="3233469" y="32161"/>
                </a:cubicBezTo>
                <a:lnTo>
                  <a:pt x="3233469" y="2098591"/>
                </a:lnTo>
                <a:cubicBezTo>
                  <a:pt x="3233469" y="2107120"/>
                  <a:pt x="3230081" y="2115301"/>
                  <a:pt x="3224049" y="2121332"/>
                </a:cubicBezTo>
                <a:cubicBezTo>
                  <a:pt x="3218018" y="2127363"/>
                  <a:pt x="3209838" y="2130752"/>
                  <a:pt x="3201308" y="2130752"/>
                </a:cubicBezTo>
                <a:lnTo>
                  <a:pt x="32161" y="2130752"/>
                </a:lnTo>
                <a:cubicBezTo>
                  <a:pt x="23631" y="2130752"/>
                  <a:pt x="15451" y="2127363"/>
                  <a:pt x="9420" y="2121332"/>
                </a:cubicBezTo>
                <a:cubicBezTo>
                  <a:pt x="3388" y="2115301"/>
                  <a:pt x="0" y="2107120"/>
                  <a:pt x="0" y="2098591"/>
                </a:cubicBezTo>
                <a:lnTo>
                  <a:pt x="0" y="32161"/>
                </a:lnTo>
                <a:cubicBezTo>
                  <a:pt x="0" y="23631"/>
                  <a:pt x="3388" y="15451"/>
                  <a:pt x="9420" y="9420"/>
                </a:cubicBezTo>
                <a:cubicBezTo>
                  <a:pt x="15451" y="3388"/>
                  <a:pt x="23631" y="0"/>
                  <a:pt x="3216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664B2-8C0F-DBD4-FE02-0B857F586681}"/>
              </a:ext>
            </a:extLst>
          </p:cNvPr>
          <p:cNvSpPr txBox="1"/>
          <p:nvPr/>
        </p:nvSpPr>
        <p:spPr>
          <a:xfrm>
            <a:off x="2247900" y="725870"/>
            <a:ext cx="13792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1. </a:t>
            </a:r>
            <a:r>
              <a:rPr lang="vi-VN" sz="4500" b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biết các lệnh trong nhóm lệnh</a:t>
            </a:r>
            <a:endParaRPr lang="en-US" sz="45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92716-6636-72A8-6FCF-7449C353A2B7}"/>
              </a:ext>
            </a:extLst>
          </p:cNvPr>
          <p:cNvSpPr txBox="1"/>
          <p:nvPr/>
        </p:nvSpPr>
        <p:spPr>
          <a:xfrm>
            <a:off x="7441442" y="26289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6C433-583E-3E2D-56E4-6D3540DB872A}"/>
              </a:ext>
            </a:extLst>
          </p:cNvPr>
          <p:cNvSpPr txBox="1"/>
          <p:nvPr/>
        </p:nvSpPr>
        <p:spPr>
          <a:xfrm>
            <a:off x="6793742" y="3619500"/>
            <a:ext cx="9982200" cy="415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3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 sát màn hình của Scratch, em có thể nhìn thấy những nhóm lệnh nào? </a:t>
            </a:r>
            <a:endParaRPr lang="en-US" sz="3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3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 nhận xét màu sắc của nhóm lệnh "</a:t>
            </a:r>
            <a:r>
              <a:rPr lang="vi-VN" sz="3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Chuyển động</a:t>
            </a:r>
            <a:r>
              <a:rPr lang="vi-VN" sz="3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 và màu sắc của các lệnh trong nhóm đó.</a:t>
            </a:r>
            <a:endParaRPr lang="en-US" sz="3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C4D65E-1F37-173D-8CF9-3A2ADE0326E2}"/>
              </a:ext>
            </a:extLst>
          </p:cNvPr>
          <p:cNvGrpSpPr/>
          <p:nvPr/>
        </p:nvGrpSpPr>
        <p:grpSpPr>
          <a:xfrm>
            <a:off x="1084713" y="1625432"/>
            <a:ext cx="5468487" cy="7935698"/>
            <a:chOff x="1084713" y="1625432"/>
            <a:chExt cx="5468487" cy="79356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B0A04F-460B-0DE1-78B1-5F3D90C51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684" y="1703601"/>
              <a:ext cx="5462516" cy="785752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6F5372-10C6-297A-64FA-C57DDB77BC71}"/>
                </a:ext>
              </a:extLst>
            </p:cNvPr>
            <p:cNvSpPr/>
            <p:nvPr/>
          </p:nvSpPr>
          <p:spPr>
            <a:xfrm>
              <a:off x="1084713" y="1625432"/>
              <a:ext cx="1163187" cy="12112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313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8200" y="647700"/>
            <a:ext cx="16611600" cy="8991599"/>
          </a:xfrm>
          <a:custGeom>
            <a:avLst/>
            <a:gdLst/>
            <a:ahLst/>
            <a:cxnLst/>
            <a:rect l="l" t="t" r="r" b="b"/>
            <a:pathLst>
              <a:path w="3233469" h="2130752">
                <a:moveTo>
                  <a:pt x="32161" y="0"/>
                </a:moveTo>
                <a:lnTo>
                  <a:pt x="3201308" y="0"/>
                </a:lnTo>
                <a:cubicBezTo>
                  <a:pt x="3209838" y="0"/>
                  <a:pt x="3218018" y="3388"/>
                  <a:pt x="3224049" y="9420"/>
                </a:cubicBezTo>
                <a:cubicBezTo>
                  <a:pt x="3230081" y="15451"/>
                  <a:pt x="3233469" y="23631"/>
                  <a:pt x="3233469" y="32161"/>
                </a:cubicBezTo>
                <a:lnTo>
                  <a:pt x="3233469" y="2098591"/>
                </a:lnTo>
                <a:cubicBezTo>
                  <a:pt x="3233469" y="2107120"/>
                  <a:pt x="3230081" y="2115301"/>
                  <a:pt x="3224049" y="2121332"/>
                </a:cubicBezTo>
                <a:cubicBezTo>
                  <a:pt x="3218018" y="2127363"/>
                  <a:pt x="3209838" y="2130752"/>
                  <a:pt x="3201308" y="2130752"/>
                </a:cubicBezTo>
                <a:lnTo>
                  <a:pt x="32161" y="2130752"/>
                </a:lnTo>
                <a:cubicBezTo>
                  <a:pt x="23631" y="2130752"/>
                  <a:pt x="15451" y="2127363"/>
                  <a:pt x="9420" y="2121332"/>
                </a:cubicBezTo>
                <a:cubicBezTo>
                  <a:pt x="3388" y="2115301"/>
                  <a:pt x="0" y="2107120"/>
                  <a:pt x="0" y="2098591"/>
                </a:cubicBezTo>
                <a:lnTo>
                  <a:pt x="0" y="32161"/>
                </a:lnTo>
                <a:cubicBezTo>
                  <a:pt x="0" y="23631"/>
                  <a:pt x="3388" y="15451"/>
                  <a:pt x="9420" y="9420"/>
                </a:cubicBezTo>
                <a:cubicBezTo>
                  <a:pt x="15451" y="3388"/>
                  <a:pt x="23631" y="0"/>
                  <a:pt x="3216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3F3A4F-C4D1-439F-B091-2AAADC146D93}"/>
              </a:ext>
            </a:extLst>
          </p:cNvPr>
          <p:cNvGrpSpPr/>
          <p:nvPr/>
        </p:nvGrpSpPr>
        <p:grpSpPr>
          <a:xfrm>
            <a:off x="1295400" y="1175650"/>
            <a:ext cx="5468487" cy="7935698"/>
            <a:chOff x="1084713" y="1625432"/>
            <a:chExt cx="5468487" cy="79356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CDA8FE-69E6-2C86-E115-D69C8CE6E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684" y="1703601"/>
              <a:ext cx="5462516" cy="785752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8656E1-9F71-5A1A-2A9F-191E0443854F}"/>
                </a:ext>
              </a:extLst>
            </p:cNvPr>
            <p:cNvSpPr/>
            <p:nvPr/>
          </p:nvSpPr>
          <p:spPr>
            <a:xfrm>
              <a:off x="1084713" y="1625432"/>
              <a:ext cx="1163187" cy="12112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1C4564B-D299-3EF8-35C8-DA054962E685}"/>
              </a:ext>
            </a:extLst>
          </p:cNvPr>
          <p:cNvSpPr txBox="1"/>
          <p:nvPr/>
        </p:nvSpPr>
        <p:spPr>
          <a:xfrm>
            <a:off x="8915400" y="899876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NHÓM LỆNH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712856-F43E-CE7E-0E4C-BD5D91090C77}"/>
              </a:ext>
            </a:extLst>
          </p:cNvPr>
          <p:cNvSpPr/>
          <p:nvPr/>
        </p:nvSpPr>
        <p:spPr>
          <a:xfrm>
            <a:off x="7992043" y="2095500"/>
            <a:ext cx="4114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 động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978DDF5-DA14-1FB7-442E-B3F4DFB98053}"/>
              </a:ext>
            </a:extLst>
          </p:cNvPr>
          <p:cNvSpPr/>
          <p:nvPr/>
        </p:nvSpPr>
        <p:spPr>
          <a:xfrm>
            <a:off x="7992043" y="3346713"/>
            <a:ext cx="4114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 thị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644C8F-E7DF-DBD7-0298-240B8633F58C}"/>
              </a:ext>
            </a:extLst>
          </p:cNvPr>
          <p:cNvSpPr/>
          <p:nvPr/>
        </p:nvSpPr>
        <p:spPr>
          <a:xfrm>
            <a:off x="7992043" y="4625004"/>
            <a:ext cx="4114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 thanh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2598C97-6E60-79DC-664B-17B6C0868DF2}"/>
              </a:ext>
            </a:extLst>
          </p:cNvPr>
          <p:cNvSpPr/>
          <p:nvPr/>
        </p:nvSpPr>
        <p:spPr>
          <a:xfrm>
            <a:off x="7992043" y="5805975"/>
            <a:ext cx="4114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kiện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9CD1F19-73CC-5ADB-7150-221CD4507C94}"/>
              </a:ext>
            </a:extLst>
          </p:cNvPr>
          <p:cNvSpPr/>
          <p:nvPr/>
        </p:nvSpPr>
        <p:spPr>
          <a:xfrm>
            <a:off x="7992043" y="6918657"/>
            <a:ext cx="4114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khiển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913562-ED93-DE54-357A-952F2F761963}"/>
              </a:ext>
            </a:extLst>
          </p:cNvPr>
          <p:cNvSpPr/>
          <p:nvPr/>
        </p:nvSpPr>
        <p:spPr>
          <a:xfrm>
            <a:off x="7992043" y="8196948"/>
            <a:ext cx="4114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biến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FD1122-02CC-A71D-66E0-DC6AAA197605}"/>
              </a:ext>
            </a:extLst>
          </p:cNvPr>
          <p:cNvSpPr/>
          <p:nvPr/>
        </p:nvSpPr>
        <p:spPr>
          <a:xfrm>
            <a:off x="12720921" y="2095500"/>
            <a:ext cx="4114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phép toán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B0D3CF-C791-C72B-4CEC-0FDD1CE7B0AB}"/>
              </a:ext>
            </a:extLst>
          </p:cNvPr>
          <p:cNvSpPr/>
          <p:nvPr/>
        </p:nvSpPr>
        <p:spPr>
          <a:xfrm>
            <a:off x="12720921" y="3346713"/>
            <a:ext cx="4114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biến số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1C9915F-28E1-AF62-795B-EEE170AFDF2E}"/>
              </a:ext>
            </a:extLst>
          </p:cNvPr>
          <p:cNvSpPr/>
          <p:nvPr/>
        </p:nvSpPr>
        <p:spPr>
          <a:xfrm>
            <a:off x="12720921" y="4625004"/>
            <a:ext cx="4114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của tôi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73B317-356C-AA7E-5954-C764D63A3914}"/>
              </a:ext>
            </a:extLst>
          </p:cNvPr>
          <p:cNvSpPr/>
          <p:nvPr/>
        </p:nvSpPr>
        <p:spPr>
          <a:xfrm>
            <a:off x="12496800" y="6057900"/>
            <a:ext cx="4724400" cy="3329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sắc của nhóm lệnh cùng màu với các lệnh trong đó</a:t>
            </a:r>
          </a:p>
        </p:txBody>
      </p:sp>
    </p:spTree>
    <p:extLst>
      <p:ext uri="{BB962C8B-B14F-4D97-AF65-F5344CB8AC3E}">
        <p14:creationId xmlns:p14="http://schemas.microsoft.com/office/powerpoint/2010/main" val="5331494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8200" y="647700"/>
            <a:ext cx="16611600" cy="8991599"/>
          </a:xfrm>
          <a:custGeom>
            <a:avLst/>
            <a:gdLst/>
            <a:ahLst/>
            <a:cxnLst/>
            <a:rect l="l" t="t" r="r" b="b"/>
            <a:pathLst>
              <a:path w="3233469" h="2130752">
                <a:moveTo>
                  <a:pt x="32161" y="0"/>
                </a:moveTo>
                <a:lnTo>
                  <a:pt x="3201308" y="0"/>
                </a:lnTo>
                <a:cubicBezTo>
                  <a:pt x="3209838" y="0"/>
                  <a:pt x="3218018" y="3388"/>
                  <a:pt x="3224049" y="9420"/>
                </a:cubicBezTo>
                <a:cubicBezTo>
                  <a:pt x="3230081" y="15451"/>
                  <a:pt x="3233469" y="23631"/>
                  <a:pt x="3233469" y="32161"/>
                </a:cubicBezTo>
                <a:lnTo>
                  <a:pt x="3233469" y="2098591"/>
                </a:lnTo>
                <a:cubicBezTo>
                  <a:pt x="3233469" y="2107120"/>
                  <a:pt x="3230081" y="2115301"/>
                  <a:pt x="3224049" y="2121332"/>
                </a:cubicBezTo>
                <a:cubicBezTo>
                  <a:pt x="3218018" y="2127363"/>
                  <a:pt x="3209838" y="2130752"/>
                  <a:pt x="3201308" y="2130752"/>
                </a:cubicBezTo>
                <a:lnTo>
                  <a:pt x="32161" y="2130752"/>
                </a:lnTo>
                <a:cubicBezTo>
                  <a:pt x="23631" y="2130752"/>
                  <a:pt x="15451" y="2127363"/>
                  <a:pt x="9420" y="2121332"/>
                </a:cubicBezTo>
                <a:cubicBezTo>
                  <a:pt x="3388" y="2115301"/>
                  <a:pt x="0" y="2107120"/>
                  <a:pt x="0" y="2098591"/>
                </a:cubicBezTo>
                <a:lnTo>
                  <a:pt x="0" y="32161"/>
                </a:lnTo>
                <a:cubicBezTo>
                  <a:pt x="0" y="23631"/>
                  <a:pt x="3388" y="15451"/>
                  <a:pt x="9420" y="9420"/>
                </a:cubicBezTo>
                <a:cubicBezTo>
                  <a:pt x="15451" y="3388"/>
                  <a:pt x="23631" y="0"/>
                  <a:pt x="3216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F3D7B-1937-232A-66EF-EDCBDAA1EA37}"/>
              </a:ext>
            </a:extLst>
          </p:cNvPr>
          <p:cNvSpPr txBox="1"/>
          <p:nvPr/>
        </p:nvSpPr>
        <p:spPr>
          <a:xfrm>
            <a:off x="4533900" y="876300"/>
            <a:ext cx="9220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ĐỌC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D9693-EEAA-7D82-DD6C-D70946925880}"/>
              </a:ext>
            </a:extLst>
          </p:cNvPr>
          <p:cNvSpPr txBox="1"/>
          <p:nvPr/>
        </p:nvSpPr>
        <p:spPr>
          <a:xfrm>
            <a:off x="1371600" y="1921006"/>
            <a:ext cx="15544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Đọc nội dung trong sách giáo khoa tr.63-64 và nhận biết một số nhóm lệnh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B493F14-FD12-1FBC-C114-31C099240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32040"/>
              </p:ext>
            </p:extLst>
          </p:nvPr>
        </p:nvGraphicFramePr>
        <p:xfrm>
          <a:off x="1504950" y="4226286"/>
          <a:ext cx="15278100" cy="4932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132177324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926706649"/>
                    </a:ext>
                  </a:extLst>
                </a:gridCol>
                <a:gridCol w="7943850">
                  <a:extLst>
                    <a:ext uri="{9D8B030D-6E8A-4147-A177-3AD203B41FA5}">
                      <a16:colId xmlns:a16="http://schemas.microsoft.com/office/drawing/2014/main" val="3769783173"/>
                    </a:ext>
                  </a:extLst>
                </a:gridCol>
              </a:tblGrid>
              <a:tr h="1104865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 lệnh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Lệnh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Ý nghĩa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10079"/>
                  </a:ext>
                </a:extLst>
              </a:tr>
              <a:tr h="1913895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558065"/>
                  </a:ext>
                </a:extLst>
              </a:tr>
              <a:tr h="1913895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0320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37E0A460-679B-A91E-7A07-E8E3A4FF7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573391"/>
            <a:ext cx="1524000" cy="14682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4E5F18-F71B-19C2-EC90-97C3F4E91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573391"/>
            <a:ext cx="2015314" cy="11681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4D95E5-3283-E48C-0DAD-12C6412851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0" r="7683"/>
          <a:stretch/>
        </p:blipFill>
        <p:spPr>
          <a:xfrm>
            <a:off x="2438400" y="7630591"/>
            <a:ext cx="1371600" cy="123812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0A13CD2-B627-1E10-0CA4-A76F4B9E2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952" y="7630507"/>
            <a:ext cx="2227920" cy="11071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63C8349-CCE4-1935-B1F6-B6B350853287}"/>
              </a:ext>
            </a:extLst>
          </p:cNvPr>
          <p:cNvSpPr txBox="1"/>
          <p:nvPr/>
        </p:nvSpPr>
        <p:spPr>
          <a:xfrm>
            <a:off x="8991600" y="7401971"/>
            <a:ext cx="760777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 vật sẽ đợi 1 giây, sau đó thực hiện lệnh tiếp theo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73715A-9DED-1D60-6B39-AAC43EBA0440}"/>
              </a:ext>
            </a:extLst>
          </p:cNvPr>
          <p:cNvSpPr txBox="1"/>
          <p:nvPr/>
        </p:nvSpPr>
        <p:spPr>
          <a:xfrm>
            <a:off x="8996362" y="5481677"/>
            <a:ext cx="745537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 nháy chuột vào nút lệnh “cờ xanh” thì chạy chương trình </a:t>
            </a:r>
          </a:p>
        </p:txBody>
      </p:sp>
    </p:spTree>
    <p:extLst>
      <p:ext uri="{BB962C8B-B14F-4D97-AF65-F5344CB8AC3E}">
        <p14:creationId xmlns:p14="http://schemas.microsoft.com/office/powerpoint/2010/main" val="36320597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B493F14-FD12-1FBC-C114-31C099240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18317"/>
              </p:ext>
            </p:extLst>
          </p:nvPr>
        </p:nvGraphicFramePr>
        <p:xfrm>
          <a:off x="1600200" y="698848"/>
          <a:ext cx="15278100" cy="8889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132177324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926706649"/>
                    </a:ext>
                  </a:extLst>
                </a:gridCol>
                <a:gridCol w="7943850">
                  <a:extLst>
                    <a:ext uri="{9D8B030D-6E8A-4147-A177-3AD203B41FA5}">
                      <a16:colId xmlns:a16="http://schemas.microsoft.com/office/drawing/2014/main" val="3769783173"/>
                    </a:ext>
                  </a:extLst>
                </a:gridCol>
              </a:tblGrid>
              <a:tr h="1049023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 lệnh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Lệnh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Ý nghĩa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10079"/>
                  </a:ext>
                </a:extLst>
              </a:tr>
              <a:tr h="181716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558065"/>
                  </a:ext>
                </a:extLst>
              </a:tr>
              <a:tr h="124141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03208"/>
                  </a:ext>
                </a:extLst>
              </a:tr>
              <a:tr h="137191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595768"/>
                  </a:ext>
                </a:extLst>
              </a:tr>
              <a:tr h="159839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377629"/>
                  </a:ext>
                </a:extLst>
              </a:tr>
              <a:tr h="141711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0182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DD9D4F8-AF25-3EC2-E710-08998F25D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965041"/>
            <a:ext cx="1384313" cy="1384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9B334D-C89F-1047-9190-1076A5591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2203159"/>
            <a:ext cx="2607484" cy="908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2CD68E-2E5E-242E-883E-4D383CFB6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43" y="5356048"/>
            <a:ext cx="2066925" cy="1764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04BEE-BAFD-EDCB-DFA3-B0672FD49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283" y="3851329"/>
            <a:ext cx="2245504" cy="10950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785D0C-C24F-7F21-03A2-CA6320786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29" y="5356048"/>
            <a:ext cx="1835929" cy="11275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9944AC-BD06-FCB5-1364-E4C995ADE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2178" y="7026758"/>
            <a:ext cx="2871387" cy="9282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449110-07CC-C776-0BDD-C2AD3515A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6172" y="8369038"/>
            <a:ext cx="2055640" cy="9937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79DF663-0C40-1E99-B40B-485A48292C81}"/>
              </a:ext>
            </a:extLst>
          </p:cNvPr>
          <p:cNvSpPr txBox="1"/>
          <p:nvPr/>
        </p:nvSpPr>
        <p:spPr>
          <a:xfrm>
            <a:off x="8991600" y="1831361"/>
            <a:ext cx="871218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 vật sẽ di chuyển 10 bước theo đường thẳng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F7FAA-AD4C-90CA-AA35-DC9B5219AC94}"/>
              </a:ext>
            </a:extLst>
          </p:cNvPr>
          <p:cNvSpPr txBox="1"/>
          <p:nvPr/>
        </p:nvSpPr>
        <p:spPr>
          <a:xfrm>
            <a:off x="8991600" y="3573008"/>
            <a:ext cx="8102606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Xóa tất cả các hình vẽ đang có trên sân khấu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097152-EE29-13CA-FD29-183C58FF5B82}"/>
              </a:ext>
            </a:extLst>
          </p:cNvPr>
          <p:cNvSpPr txBox="1"/>
          <p:nvPr/>
        </p:nvSpPr>
        <p:spPr>
          <a:xfrm>
            <a:off x="8958262" y="5410877"/>
            <a:ext cx="73152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 bút để nhân vật bắt đầu vẽ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864D6D-0221-7F4A-1D34-121F0341A7E4}"/>
              </a:ext>
            </a:extLst>
          </p:cNvPr>
          <p:cNvSpPr txBox="1"/>
          <p:nvPr/>
        </p:nvSpPr>
        <p:spPr>
          <a:xfrm>
            <a:off x="8943974" y="6819900"/>
            <a:ext cx="5510215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 màu cho bút vẽ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B84B91-249A-0C73-F914-77B73E75BB05}"/>
              </a:ext>
            </a:extLst>
          </p:cNvPr>
          <p:cNvSpPr txBox="1"/>
          <p:nvPr/>
        </p:nvSpPr>
        <p:spPr>
          <a:xfrm>
            <a:off x="8980498" y="8450240"/>
            <a:ext cx="79248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Nhấc bút để nhân vật dừng việc vẽ </a:t>
            </a:r>
          </a:p>
        </p:txBody>
      </p:sp>
    </p:spTree>
    <p:extLst>
      <p:ext uri="{BB962C8B-B14F-4D97-AF65-F5344CB8AC3E}">
        <p14:creationId xmlns:p14="http://schemas.microsoft.com/office/powerpoint/2010/main" val="30472427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3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1187</Words>
  <Application>Microsoft Office PowerPoint</Application>
  <PresentationFormat>Custom</PresentationFormat>
  <Paragraphs>129</Paragraphs>
  <Slides>29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Wingdings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Yellow Pastel Cute Playful Illustration Birthday Presentation</dc:title>
  <cp:lastModifiedBy>Thảo Đào</cp:lastModifiedBy>
  <cp:revision>8</cp:revision>
  <dcterms:created xsi:type="dcterms:W3CDTF">2006-08-16T00:00:00Z</dcterms:created>
  <dcterms:modified xsi:type="dcterms:W3CDTF">2023-04-04T01:58:57Z</dcterms:modified>
  <dc:identifier>DAFepxoS-_M</dc:identifier>
</cp:coreProperties>
</file>