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74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D4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F47D4-0F0D-4117-8BD0-9492F6AF2243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C7C3A-CCCB-4444-9D25-70952C221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99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C7C3A-CCCB-4444-9D25-70952C2219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92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AAC2D-4A5B-695E-8AD3-8922EC56F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ED1095-A0DC-2A36-64AD-AEE0BC449E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D5619-3D49-0BD5-7EC2-86651D92A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B683D-85A3-B143-497F-F71489EB7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65B7-D453-8A1A-E152-C90CC1E4C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01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BE264-4DDD-5502-6D73-5380028F4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54226F-A1A0-91A8-1AED-BD41B8F291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14172-E4B9-3DC2-9090-C1BC1107E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C7512-2D9F-002B-5D46-635CFD42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48F60-5689-C5F5-AE42-7BBDB7BA7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43EB56-7590-7FC6-46BF-79BD9D350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D05CCF-AB60-98BF-1C1F-1FA316BBC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2EB31-F5E1-DBC7-8ADE-4E3825ED5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E7FB9-922A-EE3A-5D74-D3FD6EE7F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11902F-F91F-71DB-7254-60E1CF158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932C5-C0B5-88B6-B10B-35B0E55CD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7FC18-B6D4-62C4-32E8-EBA68FE00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69C6F-CFA2-31D1-D9CE-5628BFA69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4C30C-7AD1-2565-AFFB-F2ECFC9A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3FD42A-A998-6FED-3908-BF37E152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64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5C58B-36C7-DE61-7BFA-01ACB8035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ADF58D-884B-BE53-9413-EDEFCB128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F6FE9-5D92-3B1F-9060-AB6790F0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2C48C-33F6-8B90-F99A-6CDE7B9E5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EDD8-6151-A8D4-360B-A77D83065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9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A176-7603-978C-4B1A-94549DE2A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8A7A6-602D-3710-F44C-E6C9BDF32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02994F-1628-D9CC-E5D4-F33D2A802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25274-7F94-BD72-F82B-84FF5E8C8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E22FF-F512-8195-52B5-EF53CECEA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90407D-AC4A-010F-EEF8-D13CBB63F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9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5A9B-6B95-03C5-316C-9CF0BE3AC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94BBEF-7A85-C153-791D-23EDF6ABC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9BA6B6-00B2-827A-1DB0-ED8B010B9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96FE5-3D3C-78FC-818B-3FF40A1E80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1B9222-171C-61D2-7FF1-838ED44FB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A48EF-69CF-4287-4305-5C19AAF97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B4448-E1F2-89A4-E416-A4F056D16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C3806F-665B-2484-8AB6-7C8AB93C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4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252E1-D626-2F0A-7282-5C03586E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2A35AC-BC63-7243-0D1B-D58A9CF6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C829AC-3C72-A7DD-E072-86BDFBB0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5D8FE2-6829-FA77-01E0-48BFC1F9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19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FA6B0B-F7BB-5846-69F1-AF28643D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706D66-0216-ED90-7717-E8FA864D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28A9D-F9FE-9A19-622F-0D8620B63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A9F58-8939-8BA1-5006-DFF4731FF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F1E1A-5147-0692-71BC-039F230A4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ABB65-32F9-30D4-F43C-067C5019D0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2036E-3B2B-EF07-CA65-90E629491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6F89C-3D92-ECE5-2EDD-81BC81A3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B6855-3319-ECF0-CD27-FD5D6B32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3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FB93-857C-A2EE-4D88-BDA1D486E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D87D58-79C4-ADAE-F07B-9A4F56841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C680CE-3DB6-6EF5-5C5C-83EC57369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B7AAF-0E55-91AC-9A0C-A29AD4A0B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221DE-3689-A6C3-2EBF-B7202F6BF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B56F0-10F6-382C-B1C8-6441365B2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B3BA4888-5EC0-45F4-950D-B0AFD8E7192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26E46E-11C1-7765-B37E-C31DF80FF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CEB62-94AF-9617-0CF8-A7B94062F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B367D-4B4B-9A09-2C38-63A4B2865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643A-AD51-4C64-B6D9-A7373145009D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0D796-6FCB-27A4-9655-FEFD61B36D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8DCFD-5370-320A-577F-1227BBE81E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212FE-307C-4072-9F66-025821E5A4C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F1FA818F-AE08-18D6-F1D2-557BFF0CBBA0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A2D741-F97D-1DED-DC26-E1424646D83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376AF1-0B53-C5FA-40E7-2755D7E7455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88BE9D-DE41-D7E1-AD8C-D17EFC2AD9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8DA346-2C6B-56F0-8004-781F9FA0ECA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B0D3B-47BD-2F17-D1C7-556E5863EE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4163226-BB70-F323-3CE7-72DD0D64E00A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D16AD0E-6FAC-E327-E413-E70B62ACF13E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0B1DE7A-EA94-EE60-15B6-0E98957A7E6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6FCDEA-4539-9ED7-3F43-CF0167F2EAE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8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21" Type="http://schemas.openxmlformats.org/officeDocument/2006/relationships/image" Target="../media/image1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5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75.png"/><Relationship Id="rId18" Type="http://schemas.openxmlformats.org/officeDocument/2006/relationships/image" Target="../media/image34.png"/><Relationship Id="rId3" Type="http://schemas.openxmlformats.org/officeDocument/2006/relationships/image" Target="../media/image67.png"/><Relationship Id="rId7" Type="http://schemas.openxmlformats.org/officeDocument/2006/relationships/image" Target="../media/image10.png"/><Relationship Id="rId12" Type="http://schemas.openxmlformats.org/officeDocument/2006/relationships/image" Target="../media/image74.svg"/><Relationship Id="rId17" Type="http://schemas.openxmlformats.org/officeDocument/2006/relationships/image" Target="../media/image79.png"/><Relationship Id="rId2" Type="http://schemas.openxmlformats.org/officeDocument/2006/relationships/image" Target="../media/image3.png"/><Relationship Id="rId16" Type="http://schemas.openxmlformats.org/officeDocument/2006/relationships/image" Target="../media/image7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7.png"/><Relationship Id="rId10" Type="http://schemas.openxmlformats.org/officeDocument/2006/relationships/image" Target="../media/image72.svg"/><Relationship Id="rId19" Type="http://schemas.openxmlformats.org/officeDocument/2006/relationships/image" Target="../media/image35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Relationship Id="rId14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13" Type="http://schemas.openxmlformats.org/officeDocument/2006/relationships/image" Target="../media/image88.png"/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12" Type="http://schemas.openxmlformats.org/officeDocument/2006/relationships/image" Target="../media/image8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86.png"/><Relationship Id="rId5" Type="http://schemas.openxmlformats.org/officeDocument/2006/relationships/image" Target="../media/image16.png"/><Relationship Id="rId10" Type="http://schemas.openxmlformats.org/officeDocument/2006/relationships/image" Target="../media/image85.svg"/><Relationship Id="rId4" Type="http://schemas.openxmlformats.org/officeDocument/2006/relationships/image" Target="../media/image81.svg"/><Relationship Id="rId9" Type="http://schemas.openxmlformats.org/officeDocument/2006/relationships/image" Target="../media/image8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13" Type="http://schemas.openxmlformats.org/officeDocument/2006/relationships/image" Target="../media/image4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svg"/><Relationship Id="rId4" Type="http://schemas.openxmlformats.org/officeDocument/2006/relationships/image" Target="../media/image33.sv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144611" y="-88900"/>
            <a:ext cx="7902779" cy="4427265"/>
            <a:chOff x="0" y="0"/>
            <a:chExt cx="4009929" cy="22464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09929" cy="2246427"/>
            </a:xfrm>
            <a:custGeom>
              <a:avLst/>
              <a:gdLst/>
              <a:ahLst/>
              <a:cxnLst/>
              <a:rect l="l" t="t" r="r" b="b"/>
              <a:pathLst>
                <a:path w="4009929" h="2246427">
                  <a:moveTo>
                    <a:pt x="0" y="0"/>
                  </a:moveTo>
                  <a:lnTo>
                    <a:pt x="4009929" y="0"/>
                  </a:lnTo>
                  <a:lnTo>
                    <a:pt x="4009929" y="2246427"/>
                  </a:lnTo>
                  <a:lnTo>
                    <a:pt x="0" y="2246427"/>
                  </a:ln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144611" y="4000912"/>
            <a:ext cx="7902779" cy="2921580"/>
          </a:xfrm>
          <a:custGeom>
            <a:avLst/>
            <a:gdLst/>
            <a:ahLst/>
            <a:cxnLst/>
            <a:rect l="l" t="t" r="r" b="b"/>
            <a:pathLst>
              <a:path w="11854169" h="4382370">
                <a:moveTo>
                  <a:pt x="0" y="0"/>
                </a:moveTo>
                <a:lnTo>
                  <a:pt x="11854170" y="0"/>
                </a:lnTo>
                <a:lnTo>
                  <a:pt x="11854170" y="4382370"/>
                </a:lnTo>
                <a:lnTo>
                  <a:pt x="0" y="438237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101151"/>
            </a:stretch>
          </a:blipFill>
        </p:spPr>
      </p:sp>
      <p:sp>
        <p:nvSpPr>
          <p:cNvPr id="10" name="Freeform 10"/>
          <p:cNvSpPr/>
          <p:nvPr/>
        </p:nvSpPr>
        <p:spPr>
          <a:xfrm rot="908637">
            <a:off x="10209151" y="4336189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1"/>
                </a:lnTo>
                <a:lnTo>
                  <a:pt x="0" y="21459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104837" y="2387511"/>
            <a:ext cx="1425029" cy="856195"/>
          </a:xfrm>
          <a:custGeom>
            <a:avLst/>
            <a:gdLst/>
            <a:ahLst/>
            <a:cxnLst/>
            <a:rect l="l" t="t" r="r" b="b"/>
            <a:pathLst>
              <a:path w="2137543" h="1284292">
                <a:moveTo>
                  <a:pt x="0" y="0"/>
                </a:moveTo>
                <a:lnTo>
                  <a:pt x="2137543" y="0"/>
                </a:lnTo>
                <a:lnTo>
                  <a:pt x="2137543" y="1284292"/>
                </a:lnTo>
                <a:lnTo>
                  <a:pt x="0" y="128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4654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2644" y="3266715"/>
            <a:ext cx="761080" cy="753247"/>
          </a:xfrm>
          <a:custGeom>
            <a:avLst/>
            <a:gdLst/>
            <a:ahLst/>
            <a:cxnLst/>
            <a:rect l="l" t="t" r="r" b="b"/>
            <a:pathLst>
              <a:path w="1141620" h="1129871">
                <a:moveTo>
                  <a:pt x="0" y="0"/>
                </a:moveTo>
                <a:lnTo>
                  <a:pt x="1141620" y="0"/>
                </a:lnTo>
                <a:lnTo>
                  <a:pt x="1141620" y="1129871"/>
                </a:lnTo>
                <a:lnTo>
                  <a:pt x="0" y="11298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247288" y="5140419"/>
            <a:ext cx="1189937" cy="642566"/>
          </a:xfrm>
          <a:custGeom>
            <a:avLst/>
            <a:gdLst/>
            <a:ahLst/>
            <a:cxnLst/>
            <a:rect l="l" t="t" r="r" b="b"/>
            <a:pathLst>
              <a:path w="1784906" h="963849">
                <a:moveTo>
                  <a:pt x="0" y="0"/>
                </a:moveTo>
                <a:lnTo>
                  <a:pt x="1784906" y="0"/>
                </a:lnTo>
                <a:lnTo>
                  <a:pt x="1784906" y="963850"/>
                </a:lnTo>
                <a:lnTo>
                  <a:pt x="0" y="96385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515942" y="685800"/>
            <a:ext cx="1301409" cy="665345"/>
          </a:xfrm>
          <a:custGeom>
            <a:avLst/>
            <a:gdLst/>
            <a:ahLst/>
            <a:cxnLst/>
            <a:rect l="l" t="t" r="r" b="b"/>
            <a:pathLst>
              <a:path w="1952114" h="998018">
                <a:moveTo>
                  <a:pt x="0" y="0"/>
                </a:moveTo>
                <a:lnTo>
                  <a:pt x="1952114" y="0"/>
                </a:lnTo>
                <a:lnTo>
                  <a:pt x="1952114" y="998018"/>
                </a:lnTo>
                <a:lnTo>
                  <a:pt x="0" y="99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99377">
            <a:off x="469441" y="1381934"/>
            <a:ext cx="1446439" cy="1430660"/>
          </a:xfrm>
          <a:custGeom>
            <a:avLst/>
            <a:gdLst/>
            <a:ahLst/>
            <a:cxnLst/>
            <a:rect l="l" t="t" r="r" b="b"/>
            <a:pathLst>
              <a:path w="2169659" h="2145990">
                <a:moveTo>
                  <a:pt x="0" y="0"/>
                </a:moveTo>
                <a:lnTo>
                  <a:pt x="2169659" y="0"/>
                </a:lnTo>
                <a:lnTo>
                  <a:pt x="2169659" y="2145990"/>
                </a:lnTo>
                <a:lnTo>
                  <a:pt x="0" y="214599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6DDA07-9B0B-ECE9-CC37-54CF7198FEB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2" y="-103703"/>
            <a:ext cx="1408377" cy="14083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A0C5B87-0996-AEBF-D849-1D7A437EA53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29326" y="459212"/>
            <a:ext cx="8449788" cy="43955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E6840A-B12F-50A6-1363-1596B50C182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25918" y="-277452"/>
            <a:ext cx="5377138" cy="1926503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AE0637C-B9B2-33B5-B22E-6453FFFC9B11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0617FD-8251-E51F-6727-2DCF73CD3C66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029B32-33A1-3E8F-4954-E69A59C109D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A3791C4-6371-F4CA-D0A6-63F65F4BE1C9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EA40C0-7950-D02A-C899-FC0D8041CA0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D4EBF5F-D305-03CE-15C7-34E81FFAEDA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E0454B1-7137-4F19-E84D-0432894C11D5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67732C8-002D-7487-3D36-90680D8E0B6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7457A15-6604-C8D9-1FB4-92E867D2E01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C1D9D7C-D821-CA81-E464-9DDD350CF2E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5ECE17-CAD0-9C11-E0A0-93E51FA74F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4072" y="852180"/>
            <a:ext cx="482235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585319" y="1814978"/>
            <a:ext cx="7021363" cy="2526015"/>
          </a:xfrm>
          <a:custGeom>
            <a:avLst/>
            <a:gdLst/>
            <a:ahLst/>
            <a:cxnLst/>
            <a:rect l="l" t="t" r="r" b="b"/>
            <a:pathLst>
              <a:path w="10532045" h="3789022">
                <a:moveTo>
                  <a:pt x="0" y="0"/>
                </a:moveTo>
                <a:lnTo>
                  <a:pt x="10532044" y="0"/>
                </a:lnTo>
                <a:lnTo>
                  <a:pt x="10532044" y="3789022"/>
                </a:lnTo>
                <a:lnTo>
                  <a:pt x="0" y="3789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Nam, Việt, Rô-bốt và Dũng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FC2072-D134-76F1-2202-8A0F3759E783}"/>
              </a:ext>
            </a:extLst>
          </p:cNvPr>
          <p:cNvGrpSpPr/>
          <p:nvPr/>
        </p:nvGrpSpPr>
        <p:grpSpPr>
          <a:xfrm>
            <a:off x="829896" y="4340993"/>
            <a:ext cx="11176172" cy="2330134"/>
            <a:chOff x="829896" y="4340993"/>
            <a:chExt cx="11176172" cy="2330134"/>
          </a:xfrm>
        </p:grpSpPr>
        <p:sp>
          <p:nvSpPr>
            <p:cNvPr id="12" name="Freeform 12"/>
            <p:cNvSpPr/>
            <p:nvPr/>
          </p:nvSpPr>
          <p:spPr>
            <a:xfrm>
              <a:off x="829896" y="4340993"/>
              <a:ext cx="11176172" cy="2330134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2" y="0"/>
                  </a:lnTo>
                  <a:lnTo>
                    <a:pt x="6413042" y="3775678"/>
                  </a:lnTo>
                  <a:lnTo>
                    <a:pt x="0" y="37756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318105" y="4717950"/>
              <a:ext cx="10456635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a) Dũng ghi được bao nhiêu bàn thắng?</a:t>
              </a:r>
            </a:p>
            <a:p>
              <a:pPr>
                <a:lnSpc>
                  <a:spcPts val="3578"/>
                </a:lnSpc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bao nhiêu bàn?</a:t>
              </a:r>
            </a:p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>
                  <a:solidFill>
                    <a:srgbClr val="000000"/>
                  </a:solidFill>
                  <a:latin typeface="Cambria Bold"/>
                </a:rPr>
                <a:t>c) Có bao nhiêu bạn ghi được nhiều hơn 5 bàn thắng?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B668D961-750A-81AA-B026-DD5292600017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86C536A-D791-B6EA-1FB5-BF49315D67E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60768" y="431154"/>
            <a:ext cx="738258" cy="999334"/>
          </a:xfrm>
          <a:custGeom>
            <a:avLst/>
            <a:gdLst/>
            <a:ahLst/>
            <a:cxnLst/>
            <a:rect l="l" t="t" r="r" b="b"/>
            <a:pathLst>
              <a:path w="1107387" h="1499001">
                <a:moveTo>
                  <a:pt x="0" y="0"/>
                </a:moveTo>
                <a:lnTo>
                  <a:pt x="1107387" y="0"/>
                </a:lnTo>
                <a:lnTo>
                  <a:pt x="1107387" y="1499001"/>
                </a:lnTo>
                <a:lnTo>
                  <a:pt x="0" y="14990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829896" y="2299553"/>
            <a:ext cx="10456635" cy="319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a) Dũng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</a:pPr>
            <a:endParaRPr lang="en-US" sz="2555" dirty="0">
              <a:solidFill>
                <a:srgbClr val="000000"/>
              </a:solidFill>
              <a:latin typeface="Cambria Bold"/>
            </a:endParaRPr>
          </a:p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 Bold"/>
              </a:rPr>
              <a:t>c)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bao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nhiều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hơn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5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bàn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 Bold"/>
              </a:rPr>
              <a:t>thắng</a:t>
            </a:r>
            <a:r>
              <a:rPr lang="en-US" sz="2555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5559" y="476185"/>
            <a:ext cx="9872216" cy="1343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Trong giải đấu bóng đá dành cho học sinh khối Bốn, các bạn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Nam, Việt, Rô-bốt và Dũng</a:t>
            </a:r>
            <a:r>
              <a:rPr lang="en-US" sz="2541">
                <a:solidFill>
                  <a:srgbClr val="000000"/>
                </a:solidFill>
                <a:latin typeface="Cambria Bold"/>
              </a:rPr>
              <a:t> lần lượt ghi được số bàn thắng là: </a:t>
            </a:r>
            <a:r>
              <a:rPr lang="en-US" sz="2541">
                <a:solidFill>
                  <a:srgbClr val="80393B"/>
                </a:solidFill>
                <a:latin typeface="Cambria Bold"/>
              </a:rPr>
              <a:t>7, 6, 2, 4.</a:t>
            </a:r>
          </a:p>
          <a:p>
            <a:pPr algn="just">
              <a:lnSpc>
                <a:spcPts val="3558"/>
              </a:lnSpc>
              <a:spcBef>
                <a:spcPct val="0"/>
              </a:spcBef>
            </a:pPr>
            <a:r>
              <a:rPr lang="en-US" sz="2541">
                <a:solidFill>
                  <a:srgbClr val="000000"/>
                </a:solidFill>
                <a:latin typeface="Cambria Bold"/>
              </a:rPr>
              <a:t>Dựa vào dãy số liệu trên, hãy trả lời các câu hỏi dưới đây.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C761E26-9732-5417-3420-C316AB9009DC}"/>
              </a:ext>
            </a:extLst>
          </p:cNvPr>
          <p:cNvGrpSpPr/>
          <p:nvPr/>
        </p:nvGrpSpPr>
        <p:grpSpPr>
          <a:xfrm>
            <a:off x="829896" y="2746249"/>
            <a:ext cx="5080250" cy="895775"/>
            <a:chOff x="829896" y="2746249"/>
            <a:chExt cx="5080250" cy="895775"/>
          </a:xfrm>
        </p:grpSpPr>
        <p:sp>
          <p:nvSpPr>
            <p:cNvPr id="11" name="Freeform 11"/>
            <p:cNvSpPr/>
            <p:nvPr/>
          </p:nvSpPr>
          <p:spPr>
            <a:xfrm>
              <a:off x="829896" y="2746249"/>
              <a:ext cx="5080250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1068298" y="2950190"/>
              <a:ext cx="4610441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a) Dũng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ghi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4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bàn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41" dirty="0" err="1">
                  <a:solidFill>
                    <a:srgbClr val="000000"/>
                  </a:solidFill>
                  <a:latin typeface="Cambria Bold"/>
                </a:rPr>
                <a:t>thắng</a:t>
              </a:r>
              <a:r>
                <a:rPr lang="en-US" sz="2541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68C5B81-163D-88A7-212C-C5CB681337E2}"/>
              </a:ext>
            </a:extLst>
          </p:cNvPr>
          <p:cNvGrpSpPr/>
          <p:nvPr/>
        </p:nvGrpSpPr>
        <p:grpSpPr>
          <a:xfrm>
            <a:off x="516964" y="4188992"/>
            <a:ext cx="10698462" cy="895775"/>
            <a:chOff x="516964" y="4188992"/>
            <a:chExt cx="10698462" cy="895775"/>
          </a:xfrm>
        </p:grpSpPr>
        <p:sp>
          <p:nvSpPr>
            <p:cNvPr id="14" name="Freeform 14"/>
            <p:cNvSpPr/>
            <p:nvPr/>
          </p:nvSpPr>
          <p:spPr>
            <a:xfrm>
              <a:off x="516964" y="4188992"/>
              <a:ext cx="10597463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998714" y="4378465"/>
              <a:ext cx="10216712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b) Số bàn thắng nhiều nhất mà một bạn đã ghi được là 7 bàn thắng.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D184A8F-A1E9-9F9A-C908-D24DD84781C9}"/>
              </a:ext>
            </a:extLst>
          </p:cNvPr>
          <p:cNvGrpSpPr/>
          <p:nvPr/>
        </p:nvGrpSpPr>
        <p:grpSpPr>
          <a:xfrm>
            <a:off x="516964" y="5516328"/>
            <a:ext cx="8034414" cy="895775"/>
            <a:chOff x="516964" y="5516328"/>
            <a:chExt cx="8034414" cy="895775"/>
          </a:xfrm>
        </p:grpSpPr>
        <p:sp>
          <p:nvSpPr>
            <p:cNvPr id="16" name="Freeform 16"/>
            <p:cNvSpPr/>
            <p:nvPr/>
          </p:nvSpPr>
          <p:spPr>
            <a:xfrm>
              <a:off x="516964" y="5516328"/>
              <a:ext cx="7045542" cy="895775"/>
            </a:xfrm>
            <a:custGeom>
              <a:avLst/>
              <a:gdLst/>
              <a:ahLst/>
              <a:cxnLst/>
              <a:rect l="l" t="t" r="r" b="b"/>
              <a:pathLst>
                <a:path w="4798796" h="1343663">
                  <a:moveTo>
                    <a:pt x="0" y="0"/>
                  </a:moveTo>
                  <a:lnTo>
                    <a:pt x="4798796" y="0"/>
                  </a:lnTo>
                  <a:lnTo>
                    <a:pt x="4798796" y="1343663"/>
                  </a:lnTo>
                  <a:lnTo>
                    <a:pt x="0" y="1343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998715" y="5721147"/>
              <a:ext cx="7552663" cy="4203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558"/>
                </a:lnSpc>
                <a:spcBef>
                  <a:spcPct val="0"/>
                </a:spcBef>
              </a:pPr>
              <a:r>
                <a:rPr lang="en-US" sz="2541">
                  <a:solidFill>
                    <a:srgbClr val="000000"/>
                  </a:solidFill>
                  <a:latin typeface="Cambria Bold"/>
                </a:rPr>
                <a:t>c) Có 2 bạn ghi được nhiều hơn 5 bàn thắng.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103009" y="1443423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2" y="0"/>
                </a:lnTo>
                <a:lnTo>
                  <a:pt x="12328112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891020" y="519029"/>
            <a:ext cx="8835434" cy="897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2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Hình dưới đây cho biết số cuốn sách mà mỗi bạn đã đọc trong tháng vừa qua.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94333" y="4004205"/>
            <a:ext cx="10380199" cy="2059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Hãy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dãy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liệu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chỉ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cuốn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sách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mà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bạn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đã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đọc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theo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tự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a)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  <a:p>
            <a:pPr algn="just">
              <a:lnSpc>
                <a:spcPts val="4058"/>
              </a:lnSpc>
            </a:pPr>
            <a:r>
              <a:rPr lang="en-US" sz="3027" dirty="0">
                <a:solidFill>
                  <a:srgbClr val="000000"/>
                </a:solidFill>
                <a:latin typeface="Cambria Bold"/>
              </a:rPr>
              <a:t>b)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Từ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lớn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đến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27" dirty="0" err="1">
                <a:solidFill>
                  <a:srgbClr val="000000"/>
                </a:solidFill>
                <a:latin typeface="Cambria Bold"/>
              </a:rPr>
              <a:t>bé</a:t>
            </a:r>
            <a:r>
              <a:rPr lang="en-US" sz="3027" dirty="0">
                <a:solidFill>
                  <a:srgbClr val="000000"/>
                </a:solidFill>
                <a:latin typeface="Cambria Bold"/>
              </a:rPr>
              <a:t>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DEEE881-8E76-771E-4837-ABF386A880FC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6EC4F6-DF50-7D54-0E6E-3A1A7061BD1B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2156504" y="394922"/>
            <a:ext cx="8218741" cy="2198600"/>
          </a:xfrm>
          <a:custGeom>
            <a:avLst/>
            <a:gdLst/>
            <a:ahLst/>
            <a:cxnLst/>
            <a:rect l="l" t="t" r="r" b="b"/>
            <a:pathLst>
              <a:path w="12328112" h="3297900">
                <a:moveTo>
                  <a:pt x="0" y="0"/>
                </a:moveTo>
                <a:lnTo>
                  <a:pt x="12328113" y="0"/>
                </a:lnTo>
                <a:lnTo>
                  <a:pt x="12328113" y="3297900"/>
                </a:lnTo>
                <a:lnTo>
                  <a:pt x="0" y="3297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5800" y="2897790"/>
            <a:ext cx="10380199" cy="258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Hãy viết dãy số liệu chỉ số cuốn sách mà mỗi bạn đã đọc theo thứ tự:</a:t>
            </a: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a) Từ bé đến lớn.</a:t>
            </a:r>
          </a:p>
          <a:p>
            <a:pPr algn="just">
              <a:lnSpc>
                <a:spcPts val="4058"/>
              </a:lnSpc>
            </a:pPr>
            <a:endParaRPr lang="en-US" sz="3027">
              <a:solidFill>
                <a:srgbClr val="000000"/>
              </a:solidFill>
              <a:latin typeface="Cambria Bold"/>
            </a:endParaRPr>
          </a:p>
          <a:p>
            <a:pPr algn="just">
              <a:lnSpc>
                <a:spcPts val="4058"/>
              </a:lnSpc>
            </a:pPr>
            <a:r>
              <a:rPr lang="en-US" sz="3027">
                <a:solidFill>
                  <a:srgbClr val="000000"/>
                </a:solidFill>
                <a:latin typeface="Cambria Bold"/>
              </a:rPr>
              <a:t>b) Từ lớn đến bé.</a:t>
            </a:r>
          </a:p>
        </p:txBody>
      </p:sp>
      <p:sp>
        <p:nvSpPr>
          <p:cNvPr id="11" name="Freeform 11"/>
          <p:cNvSpPr/>
          <p:nvPr/>
        </p:nvSpPr>
        <p:spPr>
          <a:xfrm>
            <a:off x="474336" y="506329"/>
            <a:ext cx="1030695" cy="1106291"/>
          </a:xfrm>
          <a:custGeom>
            <a:avLst/>
            <a:gdLst/>
            <a:ahLst/>
            <a:cxnLst/>
            <a:rect l="l" t="t" r="r" b="b"/>
            <a:pathLst>
              <a:path w="1546042" h="1659436">
                <a:moveTo>
                  <a:pt x="0" y="0"/>
                </a:moveTo>
                <a:lnTo>
                  <a:pt x="1546042" y="0"/>
                </a:lnTo>
                <a:lnTo>
                  <a:pt x="1546042" y="1659436"/>
                </a:lnTo>
                <a:lnTo>
                  <a:pt x="0" y="16594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3924918" y="3803224"/>
            <a:ext cx="2340956" cy="783245"/>
            <a:chOff x="0" y="0"/>
            <a:chExt cx="4681912" cy="15664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4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 dirty="0">
                  <a:solidFill>
                    <a:srgbClr val="000000"/>
                  </a:solidFill>
                  <a:latin typeface="Cambria Bold"/>
                </a:rPr>
                <a:t>1, 4, 5, 8, 13.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3996099" y="4921469"/>
            <a:ext cx="2340956" cy="783245"/>
            <a:chOff x="0" y="0"/>
            <a:chExt cx="4681912" cy="15664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681912" cy="1566490"/>
            </a:xfrm>
            <a:custGeom>
              <a:avLst/>
              <a:gdLst/>
              <a:ahLst/>
              <a:cxnLst/>
              <a:rect l="l" t="t" r="r" b="b"/>
              <a:pathLst>
                <a:path w="4681912" h="1566490">
                  <a:moveTo>
                    <a:pt x="0" y="0"/>
                  </a:moveTo>
                  <a:lnTo>
                    <a:pt x="4681912" y="0"/>
                  </a:lnTo>
                  <a:lnTo>
                    <a:pt x="4681912" y="1566490"/>
                  </a:lnTo>
                  <a:lnTo>
                    <a:pt x="0" y="1566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80964" y="265582"/>
              <a:ext cx="4305352" cy="9652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058"/>
                </a:lnSpc>
              </a:pPr>
              <a:r>
                <a:rPr lang="en-US" sz="3027">
                  <a:solidFill>
                    <a:srgbClr val="000000"/>
                  </a:solidFill>
                  <a:latin typeface="Cambria Bold"/>
                </a:rPr>
                <a:t>13, 8, 5, 4, 1.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458886" y="473949"/>
            <a:ext cx="875131" cy="936804"/>
          </a:xfrm>
          <a:custGeom>
            <a:avLst/>
            <a:gdLst/>
            <a:ahLst/>
            <a:cxnLst/>
            <a:rect l="l" t="t" r="r" b="b"/>
            <a:pathLst>
              <a:path w="1312696" h="1405206">
                <a:moveTo>
                  <a:pt x="0" y="0"/>
                </a:moveTo>
                <a:lnTo>
                  <a:pt x="1312696" y="0"/>
                </a:lnTo>
                <a:lnTo>
                  <a:pt x="1312696" y="1405206"/>
                </a:lnTo>
                <a:lnTo>
                  <a:pt x="0" y="1405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90093" y="3738314"/>
            <a:ext cx="1751826" cy="2743200"/>
          </a:xfrm>
          <a:custGeom>
            <a:avLst/>
            <a:gdLst/>
            <a:ahLst/>
            <a:cxnLst/>
            <a:rect l="l" t="t" r="r" b="b"/>
            <a:pathLst>
              <a:path w="2627739" h="4114800">
                <a:moveTo>
                  <a:pt x="0" y="0"/>
                </a:moveTo>
                <a:lnTo>
                  <a:pt x="2627739" y="0"/>
                </a:lnTo>
                <a:lnTo>
                  <a:pt x="26277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758486" y="2918538"/>
            <a:ext cx="5079392" cy="3466685"/>
          </a:xfrm>
          <a:custGeom>
            <a:avLst/>
            <a:gdLst/>
            <a:ahLst/>
            <a:cxnLst/>
            <a:rect l="l" t="t" r="r" b="b"/>
            <a:pathLst>
              <a:path w="7619088" h="5200028">
                <a:moveTo>
                  <a:pt x="0" y="0"/>
                </a:moveTo>
                <a:lnTo>
                  <a:pt x="7619088" y="0"/>
                </a:lnTo>
                <a:lnTo>
                  <a:pt x="7619088" y="5200028"/>
                </a:lnTo>
                <a:lnTo>
                  <a:pt x="0" y="52000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334017" y="423150"/>
            <a:ext cx="10620397" cy="3191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Rô-bốt ghi chép tổng số chữ cái có trong tên của tất cả các bạn trong tổ 1 thành dãy số liệu như sau: </a:t>
            </a:r>
            <a:r>
              <a:rPr lang="en-US" sz="2565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a) Dãy số liệu trên có tất cả bao nhiêu số? Số đầu tiên trong dãy là số mấy?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b) Tên của các bạn trong tổ 1 có nhiều nhất bao nhiêu chữ cái? Ít nhất bao nhiêu chữ cái?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>
                <a:solidFill>
                  <a:srgbClr val="000000"/>
                </a:solidFill>
                <a:latin typeface="Cambria"/>
              </a:rPr>
              <a:t>c) Trong tổ 1 có bạn nào tên là Nguyệt hay không? Vì sao?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>
              <a:solidFill>
                <a:srgbClr val="000000"/>
              </a:solidFill>
              <a:latin typeface="Cambri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254000" y="2228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9"/>
          <p:cNvSpPr txBox="1"/>
          <p:nvPr/>
        </p:nvSpPr>
        <p:spPr>
          <a:xfrm>
            <a:off x="650426" y="374011"/>
            <a:ext cx="10620397" cy="5037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 err="1">
                <a:solidFill>
                  <a:srgbClr val="000000"/>
                </a:solidFill>
                <a:latin typeface="Cambria"/>
              </a:rPr>
              <a:t>Rô-bốt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65" dirty="0">
                <a:solidFill>
                  <a:srgbClr val="80393B"/>
                </a:solidFill>
                <a:latin typeface="Cambria Bold"/>
              </a:rPr>
              <a:t>4, 3, 2, 3, 4, 5, 3, 5.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a)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liệu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cả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đầu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tiên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dãy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mấy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b)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của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nhiều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Ít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nhất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bao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nhiêu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chữ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cái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  <a:p>
            <a:pPr>
              <a:lnSpc>
                <a:spcPts val="3591"/>
              </a:lnSpc>
              <a:spcBef>
                <a:spcPct val="0"/>
              </a:spcBef>
            </a:pPr>
            <a:r>
              <a:rPr lang="en-US" sz="2565" dirty="0">
                <a:solidFill>
                  <a:srgbClr val="000000"/>
                </a:solidFill>
                <a:latin typeface="Cambria"/>
              </a:rPr>
              <a:t>c) Trong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tổ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1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có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nào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tên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là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Nguyệt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hay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không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Vì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65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565" dirty="0">
                <a:solidFill>
                  <a:srgbClr val="000000"/>
                </a:solidFill>
                <a:latin typeface="Cambria"/>
              </a:rPr>
              <a:t>?</a:t>
            </a:r>
          </a:p>
          <a:p>
            <a:pPr algn="ctr">
              <a:lnSpc>
                <a:spcPts val="3591"/>
              </a:lnSpc>
              <a:spcBef>
                <a:spcPct val="0"/>
              </a:spcBef>
            </a:pPr>
            <a:endParaRPr lang="en-US" sz="2565" dirty="0">
              <a:solidFill>
                <a:srgbClr val="000000"/>
              </a:solidFill>
              <a:latin typeface="Cambria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A397-6ADC-19C0-F62A-95B972D2031F}"/>
              </a:ext>
            </a:extLst>
          </p:cNvPr>
          <p:cNvGrpSpPr/>
          <p:nvPr/>
        </p:nvGrpSpPr>
        <p:grpSpPr>
          <a:xfrm>
            <a:off x="715221" y="1784524"/>
            <a:ext cx="10920038" cy="783245"/>
            <a:chOff x="715221" y="1784524"/>
            <a:chExt cx="10920038" cy="783245"/>
          </a:xfrm>
        </p:grpSpPr>
        <p:sp>
          <p:nvSpPr>
            <p:cNvPr id="10" name="Freeform 10"/>
            <p:cNvSpPr/>
            <p:nvPr/>
          </p:nvSpPr>
          <p:spPr>
            <a:xfrm>
              <a:off x="715221" y="1784524"/>
              <a:ext cx="10555602" cy="78324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05703" y="1901441"/>
              <a:ext cx="10829556" cy="4594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879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cả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8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đầu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tiên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4.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4503C9-774D-7CDC-D97A-05CE3228B7E5}"/>
              </a:ext>
            </a:extLst>
          </p:cNvPr>
          <p:cNvGrpSpPr/>
          <p:nvPr/>
        </p:nvGrpSpPr>
        <p:grpSpPr>
          <a:xfrm>
            <a:off x="450421" y="3533769"/>
            <a:ext cx="11200673" cy="1043032"/>
            <a:chOff x="450421" y="3533769"/>
            <a:chExt cx="11200673" cy="1043032"/>
          </a:xfrm>
        </p:grpSpPr>
        <p:sp>
          <p:nvSpPr>
            <p:cNvPr id="12" name="Freeform 12"/>
            <p:cNvSpPr/>
            <p:nvPr/>
          </p:nvSpPr>
          <p:spPr>
            <a:xfrm>
              <a:off x="450421" y="3533769"/>
              <a:ext cx="11200673" cy="1043032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5" y="0"/>
                  </a:lnTo>
                  <a:lnTo>
                    <a:pt x="3511435" y="1174867"/>
                  </a:lnTo>
                  <a:lnTo>
                    <a:pt x="0" y="11748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/>
            <p:cNvSpPr txBox="1"/>
            <p:nvPr/>
          </p:nvSpPr>
          <p:spPr>
            <a:xfrm>
              <a:off x="540905" y="3739585"/>
              <a:ext cx="10829556" cy="7694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của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các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nhiều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5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ít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2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865C3F8-A92E-90A1-E957-F591750AFBDA}"/>
              </a:ext>
            </a:extLst>
          </p:cNvPr>
          <p:cNvGrpSpPr/>
          <p:nvPr/>
        </p:nvGrpSpPr>
        <p:grpSpPr>
          <a:xfrm>
            <a:off x="602822" y="5021371"/>
            <a:ext cx="10938752" cy="1316502"/>
            <a:chOff x="602822" y="5021371"/>
            <a:chExt cx="10938752" cy="1316502"/>
          </a:xfrm>
        </p:grpSpPr>
        <p:sp>
          <p:nvSpPr>
            <p:cNvPr id="14" name="Freeform 14"/>
            <p:cNvSpPr/>
            <p:nvPr/>
          </p:nvSpPr>
          <p:spPr>
            <a:xfrm>
              <a:off x="602822" y="5021371"/>
              <a:ext cx="10336523" cy="998625"/>
            </a:xfrm>
            <a:custGeom>
              <a:avLst/>
              <a:gdLst/>
              <a:ahLst/>
              <a:cxnLst/>
              <a:rect l="l" t="t" r="r" b="b"/>
              <a:pathLst>
                <a:path w="3511434" h="1174867">
                  <a:moveTo>
                    <a:pt x="0" y="0"/>
                  </a:moveTo>
                  <a:lnTo>
                    <a:pt x="3511434" y="0"/>
                  </a:lnTo>
                  <a:lnTo>
                    <a:pt x="3511434" y="1174868"/>
                  </a:lnTo>
                  <a:lnTo>
                    <a:pt x="0" y="1174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2018" y="5183711"/>
              <a:ext cx="10829556" cy="11541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981"/>
                </a:lnSpc>
              </a:pP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chữ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cái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dãy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liệu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số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6.</a:t>
              </a:r>
            </a:p>
            <a:p>
              <a:pPr algn="just">
                <a:lnSpc>
                  <a:spcPts val="2981"/>
                </a:lnSpc>
              </a:pP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tổ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1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không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bạn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nào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tên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894" dirty="0" err="1">
                  <a:solidFill>
                    <a:srgbClr val="000000"/>
                  </a:solidFill>
                  <a:latin typeface="Cambria Bold"/>
                </a:rPr>
                <a:t>Nguyệt</a:t>
              </a:r>
              <a:r>
                <a:rPr lang="en-US" sz="2894" dirty="0">
                  <a:solidFill>
                    <a:srgbClr val="000000"/>
                  </a:solidFill>
                  <a:latin typeface="Cambria Bold"/>
                </a:rPr>
                <a:t>. </a:t>
              </a:r>
            </a:p>
            <a:p>
              <a:pPr algn="just">
                <a:lnSpc>
                  <a:spcPts val="2981"/>
                </a:lnSpc>
              </a:pPr>
              <a:endParaRPr lang="en-US" sz="2894" dirty="0">
                <a:solidFill>
                  <a:srgbClr val="000000"/>
                </a:solidFill>
                <a:latin typeface="Cambria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4371003" y="562232"/>
            <a:ext cx="3449995" cy="837587"/>
            <a:chOff x="0" y="0"/>
            <a:chExt cx="1479763" cy="359256"/>
          </a:xfrm>
        </p:grpSpPr>
        <p:sp>
          <p:nvSpPr>
            <p:cNvPr id="4" name="Freeform 4"/>
            <p:cNvSpPr/>
            <p:nvPr/>
          </p:nvSpPr>
          <p:spPr>
            <a:xfrm>
              <a:off x="0" y="-3810"/>
              <a:ext cx="1483573" cy="364336"/>
            </a:xfrm>
            <a:custGeom>
              <a:avLst/>
              <a:gdLst/>
              <a:ahLst/>
              <a:cxnLst/>
              <a:rect l="l" t="t" r="r" b="b"/>
              <a:pathLst>
                <a:path w="1483573" h="364336">
                  <a:moveTo>
                    <a:pt x="1470873" y="38100"/>
                  </a:moveTo>
                  <a:cubicBezTo>
                    <a:pt x="1469603" y="34290"/>
                    <a:pt x="1469603" y="30480"/>
                    <a:pt x="1469603" y="25400"/>
                  </a:cubicBezTo>
                  <a:cubicBezTo>
                    <a:pt x="1469603" y="11430"/>
                    <a:pt x="1465793" y="6350"/>
                    <a:pt x="1451823" y="5080"/>
                  </a:cubicBezTo>
                  <a:cubicBezTo>
                    <a:pt x="1423991" y="3810"/>
                    <a:pt x="1397131" y="0"/>
                    <a:pt x="1371391" y="5080"/>
                  </a:cubicBezTo>
                  <a:cubicBezTo>
                    <a:pt x="1323267" y="12700"/>
                    <a:pt x="1276263" y="13970"/>
                    <a:pt x="1228139" y="13970"/>
                  </a:cubicBezTo>
                  <a:cubicBezTo>
                    <a:pt x="1155394" y="13970"/>
                    <a:pt x="1083768" y="10160"/>
                    <a:pt x="1011023" y="8890"/>
                  </a:cubicBezTo>
                  <a:cubicBezTo>
                    <a:pt x="975210" y="7620"/>
                    <a:pt x="940516" y="7620"/>
                    <a:pt x="904703" y="8890"/>
                  </a:cubicBezTo>
                  <a:cubicBezTo>
                    <a:pt x="865533" y="8890"/>
                    <a:pt x="827482" y="11430"/>
                    <a:pt x="788311" y="12700"/>
                  </a:cubicBezTo>
                  <a:cubicBezTo>
                    <a:pt x="759213" y="13970"/>
                    <a:pt x="731234" y="12700"/>
                    <a:pt x="702136" y="16510"/>
                  </a:cubicBezTo>
                  <a:cubicBezTo>
                    <a:pt x="673038" y="20320"/>
                    <a:pt x="546574" y="20320"/>
                    <a:pt x="517476" y="19050"/>
                  </a:cubicBezTo>
                  <a:cubicBezTo>
                    <a:pt x="499569" y="17780"/>
                    <a:pt x="441373" y="21590"/>
                    <a:pt x="423467" y="21590"/>
                  </a:cubicBezTo>
                  <a:cubicBezTo>
                    <a:pt x="399965" y="21590"/>
                    <a:pt x="375343" y="22860"/>
                    <a:pt x="351841" y="21590"/>
                  </a:cubicBezTo>
                  <a:cubicBezTo>
                    <a:pt x="323862" y="20320"/>
                    <a:pt x="295883" y="19050"/>
                    <a:pt x="267904" y="25400"/>
                  </a:cubicBezTo>
                  <a:cubicBezTo>
                    <a:pt x="239925" y="31750"/>
                    <a:pt x="211947" y="31750"/>
                    <a:pt x="183968" y="29210"/>
                  </a:cubicBezTo>
                  <a:cubicBezTo>
                    <a:pt x="154870" y="26670"/>
                    <a:pt x="126891" y="25400"/>
                    <a:pt x="97793" y="24130"/>
                  </a:cubicBezTo>
                  <a:cubicBezTo>
                    <a:pt x="79886" y="21590"/>
                    <a:pt x="60861" y="20320"/>
                    <a:pt x="39370" y="20320"/>
                  </a:cubicBezTo>
                  <a:cubicBezTo>
                    <a:pt x="26670" y="19050"/>
                    <a:pt x="13970" y="17780"/>
                    <a:pt x="0" y="16510"/>
                  </a:cubicBezTo>
                  <a:cubicBezTo>
                    <a:pt x="0" y="24130"/>
                    <a:pt x="0" y="29210"/>
                    <a:pt x="0" y="33020"/>
                  </a:cubicBezTo>
                  <a:cubicBezTo>
                    <a:pt x="7620" y="71966"/>
                    <a:pt x="3810" y="83968"/>
                    <a:pt x="2540" y="93412"/>
                  </a:cubicBezTo>
                  <a:cubicBezTo>
                    <a:pt x="1270" y="100102"/>
                    <a:pt x="2540" y="106595"/>
                    <a:pt x="2540" y="113284"/>
                  </a:cubicBezTo>
                  <a:cubicBezTo>
                    <a:pt x="3810" y="119384"/>
                    <a:pt x="5080" y="125483"/>
                    <a:pt x="6350" y="131582"/>
                  </a:cubicBezTo>
                  <a:cubicBezTo>
                    <a:pt x="7620" y="137485"/>
                    <a:pt x="6350" y="143388"/>
                    <a:pt x="7620" y="149290"/>
                  </a:cubicBezTo>
                  <a:cubicBezTo>
                    <a:pt x="8890" y="158341"/>
                    <a:pt x="10160" y="167391"/>
                    <a:pt x="11430" y="176442"/>
                  </a:cubicBezTo>
                  <a:cubicBezTo>
                    <a:pt x="11430" y="179787"/>
                    <a:pt x="11430" y="309250"/>
                    <a:pt x="11430" y="312595"/>
                  </a:cubicBezTo>
                  <a:cubicBezTo>
                    <a:pt x="11430" y="328776"/>
                    <a:pt x="15240" y="332586"/>
                    <a:pt x="31750" y="336396"/>
                  </a:cubicBezTo>
                  <a:cubicBezTo>
                    <a:pt x="43180" y="338936"/>
                    <a:pt x="54610" y="341476"/>
                    <a:pt x="65337" y="342746"/>
                  </a:cubicBezTo>
                  <a:cubicBezTo>
                    <a:pt x="111223" y="344016"/>
                    <a:pt x="157108" y="345286"/>
                    <a:pt x="202993" y="345286"/>
                  </a:cubicBezTo>
                  <a:cubicBezTo>
                    <a:pt x="213066" y="345286"/>
                    <a:pt x="223138" y="345286"/>
                    <a:pt x="233211" y="345286"/>
                  </a:cubicBezTo>
                  <a:cubicBezTo>
                    <a:pt x="265666" y="346556"/>
                    <a:pt x="297002" y="350366"/>
                    <a:pt x="329458" y="347826"/>
                  </a:cubicBezTo>
                  <a:cubicBezTo>
                    <a:pt x="364152" y="345286"/>
                    <a:pt x="399965" y="346556"/>
                    <a:pt x="434658" y="347826"/>
                  </a:cubicBezTo>
                  <a:cubicBezTo>
                    <a:pt x="476067" y="349096"/>
                    <a:pt x="656251" y="349096"/>
                    <a:pt x="697660" y="349096"/>
                  </a:cubicBezTo>
                  <a:cubicBezTo>
                    <a:pt x="732354" y="350366"/>
                    <a:pt x="767047" y="349096"/>
                    <a:pt x="801741" y="350366"/>
                  </a:cubicBezTo>
                  <a:cubicBezTo>
                    <a:pt x="827482" y="350366"/>
                    <a:pt x="853222" y="352906"/>
                    <a:pt x="878963" y="351636"/>
                  </a:cubicBezTo>
                  <a:cubicBezTo>
                    <a:pt x="932682" y="351636"/>
                    <a:pt x="986402" y="349096"/>
                    <a:pt x="1040121" y="350366"/>
                  </a:cubicBezTo>
                  <a:cubicBezTo>
                    <a:pt x="1121819" y="351636"/>
                    <a:pt x="1203518" y="355446"/>
                    <a:pt x="1285216" y="357986"/>
                  </a:cubicBezTo>
                  <a:cubicBezTo>
                    <a:pt x="1312076" y="359256"/>
                    <a:pt x="1338935" y="357986"/>
                    <a:pt x="1365795" y="356716"/>
                  </a:cubicBezTo>
                  <a:cubicBezTo>
                    <a:pt x="1389297" y="355446"/>
                    <a:pt x="1412799" y="355446"/>
                    <a:pt x="1435313" y="361796"/>
                  </a:cubicBezTo>
                  <a:cubicBezTo>
                    <a:pt x="1448013" y="364336"/>
                    <a:pt x="1456903" y="357986"/>
                    <a:pt x="1458173" y="344016"/>
                  </a:cubicBezTo>
                  <a:cubicBezTo>
                    <a:pt x="1459443" y="328776"/>
                    <a:pt x="1460713" y="313536"/>
                    <a:pt x="1460713" y="310431"/>
                  </a:cubicBezTo>
                  <a:cubicBezTo>
                    <a:pt x="1463253" y="303741"/>
                    <a:pt x="1465793" y="170933"/>
                    <a:pt x="1468333" y="164243"/>
                  </a:cubicBezTo>
                  <a:cubicBezTo>
                    <a:pt x="1469603" y="161686"/>
                    <a:pt x="1469603" y="159128"/>
                    <a:pt x="1469603" y="156767"/>
                  </a:cubicBezTo>
                  <a:cubicBezTo>
                    <a:pt x="1470873" y="150077"/>
                    <a:pt x="1472143" y="143388"/>
                    <a:pt x="1473413" y="136501"/>
                  </a:cubicBezTo>
                  <a:cubicBezTo>
                    <a:pt x="1474683" y="128631"/>
                    <a:pt x="1474683" y="120958"/>
                    <a:pt x="1474683" y="113088"/>
                  </a:cubicBezTo>
                  <a:cubicBezTo>
                    <a:pt x="1474683" y="110530"/>
                    <a:pt x="1475953" y="107972"/>
                    <a:pt x="1475953" y="105611"/>
                  </a:cubicBezTo>
                  <a:cubicBezTo>
                    <a:pt x="1475953" y="99118"/>
                    <a:pt x="1474683" y="92822"/>
                    <a:pt x="1475953" y="86329"/>
                  </a:cubicBezTo>
                  <a:cubicBezTo>
                    <a:pt x="1479763" y="79640"/>
                    <a:pt x="1483573" y="70195"/>
                    <a:pt x="1470873" y="38100"/>
                  </a:cubicBez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3158414" y="4850621"/>
            <a:ext cx="5875172" cy="1498169"/>
          </a:xfrm>
          <a:custGeom>
            <a:avLst/>
            <a:gdLst/>
            <a:ahLst/>
            <a:cxnLst/>
            <a:rect l="l" t="t" r="r" b="b"/>
            <a:pathLst>
              <a:path w="8812758" h="2247253">
                <a:moveTo>
                  <a:pt x="0" y="0"/>
                </a:moveTo>
                <a:lnTo>
                  <a:pt x="8812758" y="0"/>
                </a:lnTo>
                <a:lnTo>
                  <a:pt x="8812758" y="2247254"/>
                </a:lnTo>
                <a:lnTo>
                  <a:pt x="0" y="22472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312562" y="5381383"/>
            <a:ext cx="721025" cy="818184"/>
          </a:xfrm>
          <a:custGeom>
            <a:avLst/>
            <a:gdLst/>
            <a:ahLst/>
            <a:cxnLst/>
            <a:rect l="l" t="t" r="r" b="b"/>
            <a:pathLst>
              <a:path w="1081537" h="1227276">
                <a:moveTo>
                  <a:pt x="0" y="0"/>
                </a:moveTo>
                <a:lnTo>
                  <a:pt x="1081537" y="0"/>
                </a:lnTo>
                <a:lnTo>
                  <a:pt x="1081537" y="1227276"/>
                </a:lnTo>
                <a:lnTo>
                  <a:pt x="0" y="12272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11058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85450" y="4454391"/>
            <a:ext cx="800701" cy="792460"/>
          </a:xfrm>
          <a:custGeom>
            <a:avLst/>
            <a:gdLst/>
            <a:ahLst/>
            <a:cxnLst/>
            <a:rect l="l" t="t" r="r" b="b"/>
            <a:pathLst>
              <a:path w="1201051" h="1188690">
                <a:moveTo>
                  <a:pt x="0" y="0"/>
                </a:moveTo>
                <a:lnTo>
                  <a:pt x="1201052" y="0"/>
                </a:lnTo>
                <a:lnTo>
                  <a:pt x="1201052" y="1188690"/>
                </a:lnTo>
                <a:lnTo>
                  <a:pt x="0" y="118869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61973" b="-31131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399533" y="5821777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95633" y="5794409"/>
            <a:ext cx="896835" cy="755583"/>
          </a:xfrm>
          <a:custGeom>
            <a:avLst/>
            <a:gdLst/>
            <a:ahLst/>
            <a:cxnLst/>
            <a:rect l="l" t="t" r="r" b="b"/>
            <a:pathLst>
              <a:path w="1345252" h="1133375">
                <a:moveTo>
                  <a:pt x="0" y="0"/>
                </a:moveTo>
                <a:lnTo>
                  <a:pt x="1345252" y="0"/>
                </a:lnTo>
                <a:lnTo>
                  <a:pt x="1345252" y="1133374"/>
                </a:lnTo>
                <a:lnTo>
                  <a:pt x="0" y="113337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F228C71-2D35-6614-8472-7CFF34B071FF}"/>
              </a:ext>
            </a:extLst>
          </p:cNvPr>
          <p:cNvGrpSpPr/>
          <p:nvPr/>
        </p:nvGrpSpPr>
        <p:grpSpPr>
          <a:xfrm>
            <a:off x="1792468" y="1948251"/>
            <a:ext cx="8607065" cy="2643999"/>
            <a:chOff x="1792468" y="1948251"/>
            <a:chExt cx="8607065" cy="2643999"/>
          </a:xfrm>
        </p:grpSpPr>
        <p:sp>
          <p:nvSpPr>
            <p:cNvPr id="10" name="Freeform 10"/>
            <p:cNvSpPr/>
            <p:nvPr/>
          </p:nvSpPr>
          <p:spPr>
            <a:xfrm>
              <a:off x="1792468" y="1948251"/>
              <a:ext cx="3023349" cy="2643999"/>
            </a:xfrm>
            <a:custGeom>
              <a:avLst/>
              <a:gdLst/>
              <a:ahLst/>
              <a:cxnLst/>
              <a:rect l="l" t="t" r="r" b="b"/>
              <a:pathLst>
                <a:path w="4535023" h="3965998">
                  <a:moveTo>
                    <a:pt x="0" y="0"/>
                  </a:moveTo>
                  <a:lnTo>
                    <a:pt x="4535023" y="0"/>
                  </a:lnTo>
                  <a:lnTo>
                    <a:pt x="4535023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r="-6128" b="-2807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737746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6289" r="-2307" b="-2807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7444913" y="1948251"/>
              <a:ext cx="2954620" cy="2643999"/>
            </a:xfrm>
            <a:custGeom>
              <a:avLst/>
              <a:gdLst/>
              <a:ahLst/>
              <a:cxnLst/>
              <a:rect l="l" t="t" r="r" b="b"/>
              <a:pathLst>
                <a:path w="4431930" h="3965998">
                  <a:moveTo>
                    <a:pt x="0" y="0"/>
                  </a:moveTo>
                  <a:lnTo>
                    <a:pt x="4431930" y="0"/>
                  </a:lnTo>
                  <a:lnTo>
                    <a:pt x="4431930" y="3965998"/>
                  </a:lnTo>
                  <a:lnTo>
                    <a:pt x="0" y="39659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-6289" r="-2307" b="-28079"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2852348" y="2617725"/>
              <a:ext cx="6725417" cy="12027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948"/>
                </a:lnSpc>
              </a:pP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  <a:p>
              <a:pPr algn="just">
                <a:lnSpc>
                  <a:spcPts val="4948"/>
                </a:lnSpc>
                <a:spcBef>
                  <a:spcPct val="0"/>
                </a:spcBef>
              </a:pP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534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r>
                <a:rPr lang="en-US" sz="3534" dirty="0">
                  <a:solidFill>
                    <a:srgbClr val="000000"/>
                  </a:solidFill>
                  <a:latin typeface="Cambria Bold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93D7E5-730E-CE3A-A989-7AE4879E10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15987" y="137428"/>
            <a:ext cx="3798137" cy="178018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217AEA79-3C4D-49CE-06B7-65F4064D90C9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A5A8D7C-F8D2-853C-11B7-59E1BF268255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3" name="Freeform 13"/>
          <p:cNvSpPr/>
          <p:nvPr/>
        </p:nvSpPr>
        <p:spPr>
          <a:xfrm rot="-1425580">
            <a:off x="1165825" y="1962856"/>
            <a:ext cx="2256375" cy="586657"/>
          </a:xfrm>
          <a:custGeom>
            <a:avLst/>
            <a:gdLst/>
            <a:ahLst/>
            <a:cxnLst/>
            <a:rect l="l" t="t" r="r" b="b"/>
            <a:pathLst>
              <a:path w="3384563" h="879986">
                <a:moveTo>
                  <a:pt x="0" y="0"/>
                </a:moveTo>
                <a:lnTo>
                  <a:pt x="3384562" y="0"/>
                </a:lnTo>
                <a:lnTo>
                  <a:pt x="3384562" y="879986"/>
                </a:lnTo>
                <a:lnTo>
                  <a:pt x="0" y="87998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41400" y="992555"/>
            <a:ext cx="7961227" cy="4428391"/>
            <a:chOff x="0" y="0"/>
            <a:chExt cx="4039585" cy="22469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39586" cy="2246998"/>
            </a:xfrm>
            <a:custGeom>
              <a:avLst/>
              <a:gdLst/>
              <a:ahLst/>
              <a:cxnLst/>
              <a:rect l="l" t="t" r="r" b="b"/>
              <a:pathLst>
                <a:path w="4039586" h="2246998">
                  <a:moveTo>
                    <a:pt x="0" y="0"/>
                  </a:moveTo>
                  <a:lnTo>
                    <a:pt x="4039586" y="0"/>
                  </a:lnTo>
                  <a:lnTo>
                    <a:pt x="4039586" y="2246998"/>
                  </a:lnTo>
                  <a:lnTo>
                    <a:pt x="0" y="2246998"/>
                  </a:lnTo>
                  <a:close/>
                </a:path>
              </a:pathLst>
            </a:custGeom>
            <a:solidFill>
              <a:srgbClr val="87A558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-128690" y="6172200"/>
            <a:ext cx="12449379" cy="750292"/>
            <a:chOff x="0" y="0"/>
            <a:chExt cx="6316907" cy="3807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16907" cy="380704"/>
            </a:xfrm>
            <a:custGeom>
              <a:avLst/>
              <a:gdLst/>
              <a:ahLst/>
              <a:cxnLst/>
              <a:rect l="l" t="t" r="r" b="b"/>
              <a:pathLst>
                <a:path w="6316907" h="380704">
                  <a:moveTo>
                    <a:pt x="0" y="0"/>
                  </a:moveTo>
                  <a:lnTo>
                    <a:pt x="6316907" y="0"/>
                  </a:lnTo>
                  <a:lnTo>
                    <a:pt x="6316907" y="380704"/>
                  </a:lnTo>
                  <a:lnTo>
                    <a:pt x="0" y="380704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7573350" y="2907739"/>
            <a:ext cx="4061673" cy="3721970"/>
          </a:xfrm>
          <a:custGeom>
            <a:avLst/>
            <a:gdLst/>
            <a:ahLst/>
            <a:cxnLst/>
            <a:rect l="l" t="t" r="r" b="b"/>
            <a:pathLst>
              <a:path w="6092510" h="5582955">
                <a:moveTo>
                  <a:pt x="0" y="0"/>
                </a:moveTo>
                <a:lnTo>
                  <a:pt x="6092510" y="0"/>
                </a:lnTo>
                <a:lnTo>
                  <a:pt x="6092510" y="5582955"/>
                </a:lnTo>
                <a:lnTo>
                  <a:pt x="0" y="558295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909149">
            <a:off x="9778081" y="1168961"/>
            <a:ext cx="1554224" cy="1537269"/>
          </a:xfrm>
          <a:custGeom>
            <a:avLst/>
            <a:gdLst/>
            <a:ahLst/>
            <a:cxnLst/>
            <a:rect l="l" t="t" r="r" b="b"/>
            <a:pathLst>
              <a:path w="2331336" h="2305903">
                <a:moveTo>
                  <a:pt x="0" y="0"/>
                </a:moveTo>
                <a:lnTo>
                  <a:pt x="2331336" y="0"/>
                </a:lnTo>
                <a:lnTo>
                  <a:pt x="2331336" y="2305903"/>
                </a:lnTo>
                <a:lnTo>
                  <a:pt x="0" y="23059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699219" y="122891"/>
            <a:ext cx="1303409" cy="1125819"/>
          </a:xfrm>
          <a:custGeom>
            <a:avLst/>
            <a:gdLst/>
            <a:ahLst/>
            <a:cxnLst/>
            <a:rect l="l" t="t" r="r" b="b"/>
            <a:pathLst>
              <a:path w="1955113" h="1688728">
                <a:moveTo>
                  <a:pt x="0" y="0"/>
                </a:moveTo>
                <a:lnTo>
                  <a:pt x="1955112" y="0"/>
                </a:lnTo>
                <a:lnTo>
                  <a:pt x="1955112" y="1688728"/>
                </a:lnTo>
                <a:lnTo>
                  <a:pt x="0" y="16887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57445" y="5542557"/>
            <a:ext cx="1560071" cy="937331"/>
          </a:xfrm>
          <a:custGeom>
            <a:avLst/>
            <a:gdLst/>
            <a:ahLst/>
            <a:cxnLst/>
            <a:rect l="l" t="t" r="r" b="b"/>
            <a:pathLst>
              <a:path w="2340106" h="1405997">
                <a:moveTo>
                  <a:pt x="0" y="0"/>
                </a:moveTo>
                <a:lnTo>
                  <a:pt x="2340106" y="0"/>
                </a:lnTo>
                <a:lnTo>
                  <a:pt x="2340106" y="1405997"/>
                </a:lnTo>
                <a:lnTo>
                  <a:pt x="0" y="14059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r="-46542"/>
            </a:stretch>
          </a:blipFill>
        </p:spPr>
      </p:sp>
      <p:sp>
        <p:nvSpPr>
          <p:cNvPr id="12" name="Freeform 12"/>
          <p:cNvSpPr/>
          <p:nvPr/>
        </p:nvSpPr>
        <p:spPr>
          <a:xfrm rot="-1074136">
            <a:off x="318534" y="3679783"/>
            <a:ext cx="669203" cy="2177880"/>
          </a:xfrm>
          <a:custGeom>
            <a:avLst/>
            <a:gdLst/>
            <a:ahLst/>
            <a:cxnLst/>
            <a:rect l="l" t="t" r="r" b="b"/>
            <a:pathLst>
              <a:path w="1003805" h="3266820">
                <a:moveTo>
                  <a:pt x="0" y="0"/>
                </a:moveTo>
                <a:lnTo>
                  <a:pt x="1003805" y="0"/>
                </a:lnTo>
                <a:lnTo>
                  <a:pt x="1003805" y="3266820"/>
                </a:lnTo>
                <a:lnTo>
                  <a:pt x="0" y="32668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4E5EF4-45A3-00EB-7C20-C65FCA59AB6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356" y="992555"/>
            <a:ext cx="8809484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036831" y="110167"/>
            <a:ext cx="8223507" cy="6200195"/>
          </a:xfrm>
          <a:custGeom>
            <a:avLst/>
            <a:gdLst/>
            <a:ahLst/>
            <a:cxnLst/>
            <a:rect l="l" t="t" r="r" b="b"/>
            <a:pathLst>
              <a:path w="12335260" h="9300292">
                <a:moveTo>
                  <a:pt x="0" y="0"/>
                </a:moveTo>
                <a:lnTo>
                  <a:pt x="12335260" y="0"/>
                </a:lnTo>
                <a:lnTo>
                  <a:pt x="12335260" y="9300292"/>
                </a:lnTo>
                <a:lnTo>
                  <a:pt x="0" y="9300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1100" r="-1646" b="-39151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6D4649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-127000" y="741416"/>
            <a:ext cx="2966981" cy="5999411"/>
          </a:xfrm>
          <a:custGeom>
            <a:avLst/>
            <a:gdLst/>
            <a:ahLst/>
            <a:cxnLst/>
            <a:rect l="l" t="t" r="r" b="b"/>
            <a:pathLst>
              <a:path w="4450472" h="8999116">
                <a:moveTo>
                  <a:pt x="0" y="0"/>
                </a:moveTo>
                <a:lnTo>
                  <a:pt x="4450472" y="0"/>
                </a:lnTo>
                <a:lnTo>
                  <a:pt x="4450472" y="8999115"/>
                </a:lnTo>
                <a:lnTo>
                  <a:pt x="0" y="89991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7276" y="6172200"/>
            <a:ext cx="1624646" cy="568626"/>
          </a:xfrm>
          <a:custGeom>
            <a:avLst/>
            <a:gdLst/>
            <a:ahLst/>
            <a:cxnLst/>
            <a:rect l="l" t="t" r="r" b="b"/>
            <a:pathLst>
              <a:path w="2436969" h="852939">
                <a:moveTo>
                  <a:pt x="0" y="0"/>
                </a:moveTo>
                <a:lnTo>
                  <a:pt x="2436969" y="0"/>
                </a:lnTo>
                <a:lnTo>
                  <a:pt x="2436969" y="852939"/>
                </a:lnTo>
                <a:lnTo>
                  <a:pt x="0" y="8529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48557">
            <a:off x="626772" y="4471772"/>
            <a:ext cx="891490" cy="406743"/>
          </a:xfrm>
          <a:custGeom>
            <a:avLst/>
            <a:gdLst/>
            <a:ahLst/>
            <a:cxnLst/>
            <a:rect l="l" t="t" r="r" b="b"/>
            <a:pathLst>
              <a:path w="1337235" h="610114">
                <a:moveTo>
                  <a:pt x="0" y="0"/>
                </a:moveTo>
                <a:lnTo>
                  <a:pt x="1337235" y="0"/>
                </a:lnTo>
                <a:lnTo>
                  <a:pt x="1337235" y="610114"/>
                </a:lnTo>
                <a:lnTo>
                  <a:pt x="0" y="6101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2276" y="154355"/>
            <a:ext cx="841214" cy="933386"/>
          </a:xfrm>
          <a:custGeom>
            <a:avLst/>
            <a:gdLst/>
            <a:ahLst/>
            <a:cxnLst/>
            <a:rect l="l" t="t" r="r" b="b"/>
            <a:pathLst>
              <a:path w="1261821" h="1400079">
                <a:moveTo>
                  <a:pt x="0" y="0"/>
                </a:moveTo>
                <a:lnTo>
                  <a:pt x="1261822" y="0"/>
                </a:lnTo>
                <a:lnTo>
                  <a:pt x="1261822" y="1400078"/>
                </a:lnTo>
                <a:lnTo>
                  <a:pt x="0" y="14000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EA9CCB-8578-C432-55CF-61564F76B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64888" y="254089"/>
            <a:ext cx="5529551" cy="192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1722548-E02F-2C91-1E6B-502C447D6071}"/>
              </a:ext>
            </a:extLst>
          </p:cNvPr>
          <p:cNvSpPr txBox="1"/>
          <p:nvPr/>
        </p:nvSpPr>
        <p:spPr>
          <a:xfrm>
            <a:off x="3179831" y="2090925"/>
            <a:ext cx="7699663" cy="330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dãy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tiễn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3AA014-792A-2D74-75B9-66513D75915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3289" y="888302"/>
            <a:ext cx="4743099" cy="43955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nions dance">
            <a:hlinkClick r:id="" action="ppaction://media"/>
            <a:extLst>
              <a:ext uri="{FF2B5EF4-FFF2-40B4-BE49-F238E27FC236}">
                <a16:creationId xmlns:a16="http://schemas.microsoft.com/office/drawing/2014/main" id="{D06DC92A-5975-0817-EE2E-EA2FEBFA9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4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TextBox 3">
            <a:extLst>
              <a:ext uri="{FF2B5EF4-FFF2-40B4-BE49-F238E27FC236}">
                <a16:creationId xmlns:a16="http://schemas.microsoft.com/office/drawing/2014/main" id="{A18B91BB-D380-7814-6580-7BAF695CA907}"/>
              </a:ext>
            </a:extLst>
          </p:cNvPr>
          <p:cNvSpPr txBox="1"/>
          <p:nvPr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98634D-91D5-BC0B-084E-381CE3A35A7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37F860-320F-7E60-40BD-9C644AA8F1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4ECF25-8298-DA1D-4609-3DC990A2D6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534A97-B126-23E9-5CAF-FA3F47CE4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D8A1E1-EF2C-CD39-4E30-9A627BC923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C1D2D3BC-1562-BA92-C2F0-872F0E45F239}"/>
              </a:ext>
            </a:extLst>
          </p:cNvPr>
          <p:cNvSpPr txBox="1">
            <a:spLocks/>
          </p:cNvSpPr>
          <p:nvPr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182F523-6C63-C91E-3960-DEF3A1BC52A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3A46056-403D-0E88-D099-1CD55CEB5F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DFB5D1C-08D8-B6A4-1E44-9D04121DB3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9F8A1F7-555D-EA1C-2097-406DF39C48FA}"/>
              </a:ext>
            </a:extLst>
          </p:cNvPr>
          <p:cNvGrpSpPr/>
          <p:nvPr/>
        </p:nvGrpSpPr>
        <p:grpSpPr>
          <a:xfrm>
            <a:off x="1836691" y="412833"/>
            <a:ext cx="8470534" cy="4330645"/>
            <a:chOff x="2021218" y="463534"/>
            <a:chExt cx="8470534" cy="4330645"/>
          </a:xfrm>
        </p:grpSpPr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0D35B2CB-695A-786A-1164-B566FE9196CC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2223"/>
              </a:stretch>
            </a:blipFill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59E40E8-BE51-4D31-22C9-FC2C6731C6F1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4022F0C-E3DD-D933-9D10-17FAD15172CA}"/>
              </a:ext>
            </a:extLst>
          </p:cNvPr>
          <p:cNvGrpSpPr/>
          <p:nvPr/>
        </p:nvGrpSpPr>
        <p:grpSpPr>
          <a:xfrm>
            <a:off x="658212" y="5107631"/>
            <a:ext cx="10827492" cy="1445614"/>
            <a:chOff x="755075" y="4290947"/>
            <a:chExt cx="11250993" cy="1681228"/>
          </a:xfrm>
        </p:grpSpPr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0AA9133-6F29-AB1C-CB78-018EBD114D01}"/>
                </a:ext>
              </a:extLst>
            </p:cNvPr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TextBox 18">
              <a:extLst>
                <a:ext uri="{FF2B5EF4-FFF2-40B4-BE49-F238E27FC236}">
                  <a16:creationId xmlns:a16="http://schemas.microsoft.com/office/drawing/2014/main" id="{2E584DD6-A8C9-2497-CD5D-D762FE5404DB}"/>
                </a:ext>
              </a:extLst>
            </p:cNvPr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Vậy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đạp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xe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bao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nhiêu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ki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–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mét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?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Hãy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cùng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tìm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hiểu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hôm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nay.</a:t>
              </a:r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5824E6E2-6A9F-EAC7-B8BA-C09ED8B7C544}"/>
              </a:ext>
            </a:extLst>
          </p:cNvPr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sp>
        <p:nvSpPr>
          <p:cNvPr id="3" name="Freeform 3"/>
          <p:cNvSpPr/>
          <p:nvPr/>
        </p:nvSpPr>
        <p:spPr>
          <a:xfrm rot="247948">
            <a:off x="4871459" y="303436"/>
            <a:ext cx="6728095" cy="6856851"/>
          </a:xfrm>
          <a:custGeom>
            <a:avLst/>
            <a:gdLst/>
            <a:ahLst/>
            <a:cxnLst/>
            <a:rect l="l" t="t" r="r" b="b"/>
            <a:pathLst>
              <a:path w="10092142" h="10285277">
                <a:moveTo>
                  <a:pt x="0" y="0"/>
                </a:moveTo>
                <a:lnTo>
                  <a:pt x="10092141" y="0"/>
                </a:lnTo>
                <a:lnTo>
                  <a:pt x="10092141" y="10285277"/>
                </a:lnTo>
                <a:lnTo>
                  <a:pt x="0" y="10285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611" r="-2473" b="-11314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127000" y="6172200"/>
            <a:ext cx="12446000" cy="787400"/>
            <a:chOff x="0" y="0"/>
            <a:chExt cx="6315193" cy="39953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15192" cy="399533"/>
            </a:xfrm>
            <a:custGeom>
              <a:avLst/>
              <a:gdLst/>
              <a:ahLst/>
              <a:cxnLst/>
              <a:rect l="l" t="t" r="r" b="b"/>
              <a:pathLst>
                <a:path w="6315192" h="399533">
                  <a:moveTo>
                    <a:pt x="0" y="0"/>
                  </a:moveTo>
                  <a:lnTo>
                    <a:pt x="6315192" y="0"/>
                  </a:lnTo>
                  <a:lnTo>
                    <a:pt x="6315192" y="399533"/>
                  </a:lnTo>
                  <a:lnTo>
                    <a:pt x="0" y="399533"/>
                  </a:lnTo>
                  <a:close/>
                </a:path>
              </a:pathLst>
            </a:custGeom>
            <a:solidFill>
              <a:srgbClr val="F7B05E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509147" y="4418670"/>
            <a:ext cx="2883771" cy="749781"/>
          </a:xfrm>
          <a:custGeom>
            <a:avLst/>
            <a:gdLst/>
            <a:ahLst/>
            <a:cxnLst/>
            <a:rect l="l" t="t" r="r" b="b"/>
            <a:pathLst>
              <a:path w="4325656" h="1124671">
                <a:moveTo>
                  <a:pt x="0" y="0"/>
                </a:moveTo>
                <a:lnTo>
                  <a:pt x="4325656" y="0"/>
                </a:lnTo>
                <a:lnTo>
                  <a:pt x="4325656" y="1124671"/>
                </a:lnTo>
                <a:lnTo>
                  <a:pt x="0" y="11246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95351" y="1324384"/>
            <a:ext cx="4212587" cy="5125936"/>
          </a:xfrm>
          <a:custGeom>
            <a:avLst/>
            <a:gdLst/>
            <a:ahLst/>
            <a:cxnLst/>
            <a:rect l="l" t="t" r="r" b="b"/>
            <a:pathLst>
              <a:path w="6318881" h="7688904">
                <a:moveTo>
                  <a:pt x="0" y="0"/>
                </a:moveTo>
                <a:lnTo>
                  <a:pt x="6318881" y="0"/>
                </a:lnTo>
                <a:lnTo>
                  <a:pt x="6318881" y="7688904"/>
                </a:lnTo>
                <a:lnTo>
                  <a:pt x="0" y="768890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81058">
            <a:off x="499541" y="2175051"/>
            <a:ext cx="1221807" cy="927046"/>
          </a:xfrm>
          <a:custGeom>
            <a:avLst/>
            <a:gdLst/>
            <a:ahLst/>
            <a:cxnLst/>
            <a:rect l="l" t="t" r="r" b="b"/>
            <a:pathLst>
              <a:path w="1832711" h="1390569">
                <a:moveTo>
                  <a:pt x="0" y="0"/>
                </a:moveTo>
                <a:lnTo>
                  <a:pt x="1832711" y="0"/>
                </a:lnTo>
                <a:lnTo>
                  <a:pt x="1832711" y="1390569"/>
                </a:lnTo>
                <a:lnTo>
                  <a:pt x="0" y="139056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219437">
            <a:off x="2437629" y="883093"/>
            <a:ext cx="989423" cy="633231"/>
          </a:xfrm>
          <a:custGeom>
            <a:avLst/>
            <a:gdLst/>
            <a:ahLst/>
            <a:cxnLst/>
            <a:rect l="l" t="t" r="r" b="b"/>
            <a:pathLst>
              <a:path w="1484135" h="949847">
                <a:moveTo>
                  <a:pt x="0" y="0"/>
                </a:moveTo>
                <a:lnTo>
                  <a:pt x="1484136" y="0"/>
                </a:lnTo>
                <a:lnTo>
                  <a:pt x="1484136" y="949846"/>
                </a:lnTo>
                <a:lnTo>
                  <a:pt x="0" y="9498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53B037-5A1E-B29A-6739-1F2AC96E4F9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60490" y="888302"/>
            <a:ext cx="4804064" cy="439559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36405E7-22E9-833E-84A7-4F668D3937DA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50E39B-BAB8-2969-1A39-3002D1926D2A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0" name="TextBox 10"/>
          <p:cNvSpPr txBox="1"/>
          <p:nvPr/>
        </p:nvSpPr>
        <p:spPr>
          <a:xfrm>
            <a:off x="1140507" y="4933266"/>
            <a:ext cx="10231955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</a:pPr>
            <a:r>
              <a:rPr lang="en-US" sz="2555" dirty="0" err="1">
                <a:solidFill>
                  <a:srgbClr val="000000"/>
                </a:solidFill>
                <a:latin typeface="Cambria"/>
              </a:rPr>
              <a:t>Tuần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này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,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Rô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-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bốt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đã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lần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lượt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ghi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chép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đội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dài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quãng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đường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</a:p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dirty="0">
                <a:solidFill>
                  <a:srgbClr val="000000"/>
                </a:solidFill>
                <a:latin typeface="Cambria"/>
              </a:rPr>
              <a:t>(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vị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km)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mà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bạn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ấy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được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trong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mỗi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buổi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tập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từ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Hai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đến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thứ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Sáu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thành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2555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2555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như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555" dirty="0" err="1">
                <a:solidFill>
                  <a:srgbClr val="000000"/>
                </a:solidFill>
                <a:latin typeface="Cambria"/>
              </a:rPr>
              <a:t>sau</a:t>
            </a:r>
            <a:r>
              <a:rPr lang="en-US" sz="2555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555" dirty="0">
                <a:solidFill>
                  <a:srgbClr val="0B91A0"/>
                </a:solidFill>
                <a:latin typeface="Cambria Bold"/>
              </a:rPr>
              <a:t>1, 2, 2, 2, 3.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C16663-DA8B-1D10-D8EA-77C2E65CD20C}"/>
              </a:ext>
            </a:extLst>
          </p:cNvPr>
          <p:cNvGrpSpPr/>
          <p:nvPr/>
        </p:nvGrpSpPr>
        <p:grpSpPr>
          <a:xfrm>
            <a:off x="2021218" y="463534"/>
            <a:ext cx="8470534" cy="4330645"/>
            <a:chOff x="2021218" y="463534"/>
            <a:chExt cx="8470534" cy="4330645"/>
          </a:xfrm>
        </p:grpSpPr>
        <p:sp>
          <p:nvSpPr>
            <p:cNvPr id="9" name="Freeform 9"/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5F295EF-AEDA-2D95-40AA-5E4B04D2EC9C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A0EFC64-FF38-35A3-D97E-9A734120DF4E}"/>
              </a:ext>
            </a:extLst>
          </p:cNvPr>
          <p:cNvGrpSpPr/>
          <p:nvPr/>
        </p:nvGrpSpPr>
        <p:grpSpPr>
          <a:xfrm>
            <a:off x="2021218" y="324446"/>
            <a:ext cx="8470534" cy="4330645"/>
            <a:chOff x="2021218" y="463534"/>
            <a:chExt cx="8470534" cy="433064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6533762B-14C1-F38C-3BBC-532D8AC4872E}"/>
                </a:ext>
              </a:extLst>
            </p:cNvPr>
            <p:cNvSpPr/>
            <p:nvPr/>
          </p:nvSpPr>
          <p:spPr>
            <a:xfrm>
              <a:off x="2021218" y="463534"/>
              <a:ext cx="8470534" cy="4330645"/>
            </a:xfrm>
            <a:custGeom>
              <a:avLst/>
              <a:gdLst/>
              <a:ahLst/>
              <a:cxnLst/>
              <a:rect l="l" t="t" r="r" b="b"/>
              <a:pathLst>
                <a:path w="12705801" h="6495968">
                  <a:moveTo>
                    <a:pt x="0" y="0"/>
                  </a:moveTo>
                  <a:lnTo>
                    <a:pt x="12705801" y="0"/>
                  </a:lnTo>
                  <a:lnTo>
                    <a:pt x="12705801" y="6495968"/>
                  </a:lnTo>
                  <a:lnTo>
                    <a:pt x="0" y="64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223"/>
              </a:stretch>
            </a:blipFill>
          </p:spPr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78FB92-1171-3CB0-079B-1135184E7CDF}"/>
                </a:ext>
              </a:extLst>
            </p:cNvPr>
            <p:cNvSpPr/>
            <p:nvPr/>
          </p:nvSpPr>
          <p:spPr>
            <a:xfrm>
              <a:off x="2021218" y="463534"/>
              <a:ext cx="2228850" cy="334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13293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Dãy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số</a:t>
            </a:r>
            <a:r>
              <a:rPr lang="en-US" sz="3659" dirty="0">
                <a:solidFill>
                  <a:srgbClr val="B3298D"/>
                </a:solidFill>
                <a:latin typeface="Cambria Bold"/>
              </a:rPr>
              <a:t> </a:t>
            </a:r>
            <a:r>
              <a:rPr lang="en-US" sz="3659" dirty="0" err="1">
                <a:solidFill>
                  <a:srgbClr val="B3298D"/>
                </a:solidFill>
                <a:latin typeface="Cambria Bold"/>
              </a:rPr>
              <a:t>liệu</a:t>
            </a:r>
            <a:r>
              <a:rPr lang="en-US" sz="3659" dirty="0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2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9E81783-F7AF-DEBC-A3DF-A6AEBA9CDE91}"/>
              </a:ext>
            </a:extLst>
          </p:cNvPr>
          <p:cNvGrpSpPr/>
          <p:nvPr/>
        </p:nvGrpSpPr>
        <p:grpSpPr>
          <a:xfrm>
            <a:off x="755075" y="1680061"/>
            <a:ext cx="11013210" cy="420756"/>
            <a:chOff x="755075" y="1680061"/>
            <a:chExt cx="11013210" cy="420756"/>
          </a:xfrm>
        </p:grpSpPr>
        <p:sp>
          <p:nvSpPr>
            <p:cNvPr id="9" name="Freeform 9"/>
            <p:cNvSpPr/>
            <p:nvPr/>
          </p:nvSpPr>
          <p:spPr>
            <a:xfrm>
              <a:off x="755075" y="1796915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1172564" y="1680061"/>
              <a:ext cx="10595721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hai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ba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B3AF1D-64CF-A662-5BC2-0DCCE4762EA1}"/>
              </a:ext>
            </a:extLst>
          </p:cNvPr>
          <p:cNvGrpSpPr/>
          <p:nvPr/>
        </p:nvGrpSpPr>
        <p:grpSpPr>
          <a:xfrm>
            <a:off x="755075" y="2212044"/>
            <a:ext cx="4401235" cy="436733"/>
            <a:chOff x="755075" y="2212044"/>
            <a:chExt cx="4401235" cy="436733"/>
          </a:xfrm>
        </p:grpSpPr>
        <p:sp>
          <p:nvSpPr>
            <p:cNvPr id="10" name="Freeform 10"/>
            <p:cNvSpPr/>
            <p:nvPr/>
          </p:nvSpPr>
          <p:spPr>
            <a:xfrm>
              <a:off x="755075" y="2382393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6"/>
                  </a:lnTo>
                  <a:lnTo>
                    <a:pt x="0" y="399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1172564" y="2212044"/>
              <a:ext cx="3983746" cy="420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Dãy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liệu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trên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có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5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số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.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B90B43-018B-052A-61E3-45B19A3D2B2C}"/>
              </a:ext>
            </a:extLst>
          </p:cNvPr>
          <p:cNvGrpSpPr/>
          <p:nvPr/>
        </p:nvGrpSpPr>
        <p:grpSpPr>
          <a:xfrm>
            <a:off x="755075" y="2851017"/>
            <a:ext cx="11013210" cy="1344086"/>
            <a:chOff x="755075" y="2851017"/>
            <a:chExt cx="11013210" cy="1344086"/>
          </a:xfrm>
        </p:grpSpPr>
        <p:sp>
          <p:nvSpPr>
            <p:cNvPr id="11" name="Freeform 11"/>
            <p:cNvSpPr/>
            <p:nvPr/>
          </p:nvSpPr>
          <p:spPr>
            <a:xfrm>
              <a:off x="755075" y="2966277"/>
              <a:ext cx="266384" cy="266384"/>
            </a:xfrm>
            <a:custGeom>
              <a:avLst/>
              <a:gdLst/>
              <a:ahLst/>
              <a:cxnLst/>
              <a:rect l="l" t="t" r="r" b="b"/>
              <a:pathLst>
                <a:path w="399576" h="399576">
                  <a:moveTo>
                    <a:pt x="0" y="0"/>
                  </a:moveTo>
                  <a:lnTo>
                    <a:pt x="399576" y="0"/>
                  </a:lnTo>
                  <a:lnTo>
                    <a:pt x="399576" y="399575"/>
                  </a:lnTo>
                  <a:lnTo>
                    <a:pt x="0" y="399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TextBox 17"/>
            <p:cNvSpPr txBox="1"/>
            <p:nvPr/>
          </p:nvSpPr>
          <p:spPr>
            <a:xfrm>
              <a:off x="1172564" y="2851017"/>
              <a:ext cx="10595721" cy="13440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Hai,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1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Ba,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Tư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Năm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2 km.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Thứ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Sáu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"/>
                </a:rPr>
                <a:t> 3 km.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ECBB8F6-7180-8ACD-E836-71CE20C3A0FF}"/>
              </a:ext>
            </a:extLst>
          </p:cNvPr>
          <p:cNvGrpSpPr/>
          <p:nvPr/>
        </p:nvGrpSpPr>
        <p:grpSpPr>
          <a:xfrm>
            <a:off x="658212" y="4413320"/>
            <a:ext cx="11250993" cy="1681228"/>
            <a:chOff x="755075" y="4290947"/>
            <a:chExt cx="11250993" cy="1681228"/>
          </a:xfrm>
        </p:grpSpPr>
        <p:sp>
          <p:nvSpPr>
            <p:cNvPr id="12" name="Freeform 12"/>
            <p:cNvSpPr/>
            <p:nvPr/>
          </p:nvSpPr>
          <p:spPr>
            <a:xfrm>
              <a:off x="755075" y="4290947"/>
              <a:ext cx="11250993" cy="1681228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3 km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và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ngắn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nhất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1 km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D16FF81-3CFF-5E76-2024-3410B48BB451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D081B3B-E762-7401-654C-D6C94871BCDE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41" t="-189753" r="-86192" b="-4826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27000" y="324447"/>
            <a:ext cx="12446000" cy="6635153"/>
            <a:chOff x="0" y="0"/>
            <a:chExt cx="24892000" cy="1327030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11695507"/>
              <a:ext cx="24892000" cy="1574800"/>
              <a:chOff x="0" y="0"/>
              <a:chExt cx="6315193" cy="39953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15192" cy="399533"/>
              </a:xfrm>
              <a:custGeom>
                <a:avLst/>
                <a:gdLst/>
                <a:ahLst/>
                <a:cxnLst/>
                <a:rect l="l" t="t" r="r" b="b"/>
                <a:pathLst>
                  <a:path w="6315192" h="399533">
                    <a:moveTo>
                      <a:pt x="0" y="0"/>
                    </a:moveTo>
                    <a:lnTo>
                      <a:pt x="6315192" y="0"/>
                    </a:lnTo>
                    <a:lnTo>
                      <a:pt x="6315192" y="399533"/>
                    </a:lnTo>
                    <a:lnTo>
                      <a:pt x="0" y="399533"/>
                    </a:lnTo>
                    <a:close/>
                  </a:path>
                </a:pathLst>
              </a:custGeom>
              <a:solidFill>
                <a:srgbClr val="F7B05E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79865" y="0"/>
              <a:ext cx="23132270" cy="12418214"/>
              <a:chOff x="0" y="0"/>
              <a:chExt cx="4569337" cy="2452981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69337" cy="2452981"/>
              </a:xfrm>
              <a:custGeom>
                <a:avLst/>
                <a:gdLst/>
                <a:ahLst/>
                <a:cxnLst/>
                <a:rect l="l" t="t" r="r" b="b"/>
                <a:pathLst>
                  <a:path w="4569337" h="2452981">
                    <a:moveTo>
                      <a:pt x="22758" y="0"/>
                    </a:moveTo>
                    <a:lnTo>
                      <a:pt x="4546579" y="0"/>
                    </a:lnTo>
                    <a:cubicBezTo>
                      <a:pt x="4552615" y="0"/>
                      <a:pt x="4558404" y="2398"/>
                      <a:pt x="4562671" y="6666"/>
                    </a:cubicBezTo>
                    <a:cubicBezTo>
                      <a:pt x="4566939" y="10934"/>
                      <a:pt x="4569337" y="16722"/>
                      <a:pt x="4569337" y="22758"/>
                    </a:cubicBezTo>
                    <a:lnTo>
                      <a:pt x="4569337" y="2430222"/>
                    </a:lnTo>
                    <a:cubicBezTo>
                      <a:pt x="4569337" y="2442791"/>
                      <a:pt x="4559148" y="2452981"/>
                      <a:pt x="4546579" y="2452981"/>
                    </a:cubicBezTo>
                    <a:lnTo>
                      <a:pt x="22758" y="2452981"/>
                    </a:lnTo>
                    <a:cubicBezTo>
                      <a:pt x="10189" y="2452981"/>
                      <a:pt x="0" y="2442791"/>
                      <a:pt x="0" y="2430222"/>
                    </a:cubicBezTo>
                    <a:lnTo>
                      <a:pt x="0" y="22758"/>
                    </a:lnTo>
                    <a:cubicBezTo>
                      <a:pt x="0" y="16722"/>
                      <a:pt x="2398" y="10934"/>
                      <a:pt x="6666" y="6666"/>
                    </a:cubicBezTo>
                    <a:cubicBezTo>
                      <a:pt x="10934" y="2398"/>
                      <a:pt x="16722" y="0"/>
                      <a:pt x="227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rnd">
                <a:solidFill>
                  <a:srgbClr val="6D4649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69337" cy="2491081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55075" y="1796915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55075" y="2382393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6"/>
                </a:lnTo>
                <a:lnTo>
                  <a:pt x="0" y="3995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55075" y="2966277"/>
            <a:ext cx="266384" cy="266384"/>
          </a:xfrm>
          <a:custGeom>
            <a:avLst/>
            <a:gdLst/>
            <a:ahLst/>
            <a:cxnLst/>
            <a:rect l="l" t="t" r="r" b="b"/>
            <a:pathLst>
              <a:path w="399576" h="399576">
                <a:moveTo>
                  <a:pt x="0" y="0"/>
                </a:moveTo>
                <a:lnTo>
                  <a:pt x="399576" y="0"/>
                </a:lnTo>
                <a:lnTo>
                  <a:pt x="399576" y="399575"/>
                </a:lnTo>
                <a:lnTo>
                  <a:pt x="0" y="3995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327315" y="425021"/>
            <a:ext cx="4977679" cy="597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2"/>
              </a:lnSpc>
              <a:spcBef>
                <a:spcPct val="0"/>
              </a:spcBef>
            </a:pPr>
            <a:r>
              <a:rPr lang="en-US" sz="3659">
                <a:solidFill>
                  <a:srgbClr val="B3298D"/>
                </a:solidFill>
                <a:latin typeface="Cambria Bold"/>
              </a:rPr>
              <a:t>Dãy số liệu</a:t>
            </a:r>
            <a:r>
              <a:rPr lang="en-US" sz="3659">
                <a:solidFill>
                  <a:srgbClr val="000000"/>
                </a:solidFill>
                <a:latin typeface="Cambria Bold"/>
              </a:rPr>
              <a:t> : 1, 2, 2, 2, 3.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57412" y="1148079"/>
            <a:ext cx="4358211" cy="432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8"/>
              </a:lnSpc>
              <a:spcBef>
                <a:spcPct val="0"/>
              </a:spcBef>
            </a:pP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555" b="1" i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555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72564" y="1680061"/>
            <a:ext cx="10595721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Số thứ nhất là 1, số thứ hai là 2, số thứ ba là 2, số thứ tư là 2, số thứ năm là 3.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72564" y="2212044"/>
            <a:ext cx="3983746" cy="420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Dãy số liệu trên có 5 số.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72564" y="2851017"/>
            <a:ext cx="10595721" cy="1344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78"/>
              </a:lnSpc>
              <a:spcBef>
                <a:spcPct val="0"/>
              </a:spcBef>
            </a:pPr>
            <a:r>
              <a:rPr lang="en-US" sz="2555">
                <a:solidFill>
                  <a:srgbClr val="000000"/>
                </a:solidFill>
                <a:latin typeface="Cambria"/>
              </a:rPr>
              <a:t>Thứ Hai, Rô - bốt đi được 1 km. Thứ Ba, Rô - bốt đi được 2 km. Thứ Tư, Rô - bốt đi được 2 km. Thứ Năm, Rô - bốt đi được 2 km. Thứ Sáu, Rô - bốt đi được 3 km.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3A56EB-1BCE-44E1-A830-AF3576FF5FBB}"/>
              </a:ext>
            </a:extLst>
          </p:cNvPr>
          <p:cNvGrpSpPr/>
          <p:nvPr/>
        </p:nvGrpSpPr>
        <p:grpSpPr>
          <a:xfrm>
            <a:off x="557412" y="4118403"/>
            <a:ext cx="11356415" cy="2517119"/>
            <a:chOff x="557412" y="4118403"/>
            <a:chExt cx="11356415" cy="2517119"/>
          </a:xfrm>
        </p:grpSpPr>
        <p:sp>
          <p:nvSpPr>
            <p:cNvPr id="12" name="Freeform 12"/>
            <p:cNvSpPr/>
            <p:nvPr/>
          </p:nvSpPr>
          <p:spPr>
            <a:xfrm>
              <a:off x="557412" y="4118403"/>
              <a:ext cx="11321655" cy="2517119"/>
            </a:xfrm>
            <a:custGeom>
              <a:avLst/>
              <a:gdLst/>
              <a:ahLst/>
              <a:cxnLst/>
              <a:rect l="l" t="t" r="r" b="b"/>
              <a:pathLst>
                <a:path w="6413042" h="3775679">
                  <a:moveTo>
                    <a:pt x="0" y="0"/>
                  </a:moveTo>
                  <a:lnTo>
                    <a:pt x="6413043" y="0"/>
                  </a:lnTo>
                  <a:lnTo>
                    <a:pt x="6413043" y="3775679"/>
                  </a:lnTo>
                  <a:lnTo>
                    <a:pt x="0" y="3775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318106" y="4717950"/>
              <a:ext cx="10595721" cy="8824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78"/>
                </a:lnSpc>
                <a:spcBef>
                  <a:spcPct val="0"/>
                </a:spcBef>
              </a:pP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Trung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bình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,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đội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dài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quãng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đường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Rô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-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bốt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được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trong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một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buổi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tập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55" dirty="0" err="1">
                  <a:solidFill>
                    <a:srgbClr val="000000"/>
                  </a:solidFill>
                  <a:latin typeface="Cambria Bold"/>
                </a:rPr>
                <a:t>là</a:t>
              </a:r>
              <a:r>
                <a:rPr lang="en-US" sz="2555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3633466" y="5600371"/>
            <a:ext cx="4757483" cy="432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80"/>
              </a:lnSpc>
              <a:spcBef>
                <a:spcPct val="0"/>
              </a:spcBef>
            </a:pPr>
            <a:r>
              <a:rPr lang="en-US" sz="2628" dirty="0">
                <a:solidFill>
                  <a:srgbClr val="000000"/>
                </a:solidFill>
                <a:latin typeface="Cambria Bold"/>
              </a:rPr>
              <a:t>(1 + 2 + 2 + 2 + 3) : 5 = 2 (km)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FABB2408-985A-D887-5824-8F209907273B}"/>
              </a:ext>
            </a:extLst>
          </p:cNvPr>
          <p:cNvSpPr txBox="1">
            <a:spLocks/>
          </p:cNvSpPr>
          <p:nvPr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8FA27E1-806C-0536-C2A4-2A6EC138F97D}"/>
              </a:ext>
            </a:extLst>
          </p:cNvPr>
          <p:cNvSpPr txBox="1">
            <a:spLocks/>
          </p:cNvSpPr>
          <p:nvPr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22</TotalTime>
  <Words>1194</Words>
  <Application>Microsoft Office PowerPoint</Application>
  <PresentationFormat>Widescreen</PresentationFormat>
  <Paragraphs>92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Cambria Bold</vt:lpstr>
      <vt:lpstr>SVN-Newton</vt:lpstr>
      <vt:lpstr>SVN-Ready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14</cp:revision>
  <dcterms:created xsi:type="dcterms:W3CDTF">2024-01-01T10:14:27Z</dcterms:created>
  <dcterms:modified xsi:type="dcterms:W3CDTF">2024-03-17T23:08:50Z</dcterms:modified>
  <cp:category>9Slide.vn</cp:category>
</cp:coreProperties>
</file>