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69" r:id="rId3"/>
    <p:sldId id="270" r:id="rId4"/>
    <p:sldId id="271" r:id="rId5"/>
    <p:sldId id="267" r:id="rId6"/>
    <p:sldId id="260" r:id="rId7"/>
    <p:sldId id="268" r:id="rId8"/>
    <p:sldId id="272" r:id="rId9"/>
    <p:sldId id="274" r:id="rId10"/>
    <p:sldId id="273" r:id="rId11"/>
    <p:sldId id="276" r:id="rId12"/>
    <p:sldId id="277" r:id="rId13"/>
    <p:sldId id="278" r:id="rId14"/>
    <p:sldId id="280" r:id="rId15"/>
    <p:sldId id="279" r:id="rId16"/>
    <p:sldId id="281" r:id="rId17"/>
    <p:sldId id="283" r:id="rId18"/>
    <p:sldId id="288" r:id="rId19"/>
    <p:sldId id="289" r:id="rId20"/>
    <p:sldId id="290" r:id="rId21"/>
    <p:sldId id="291" r:id="rId22"/>
    <p:sldId id="292" r:id="rId23"/>
    <p:sldId id="293" r:id="rId24"/>
    <p:sldId id="261" r:id="rId25"/>
    <p:sldId id="287" r:id="rId26"/>
  </p:sldIdLst>
  <p:sldSz cx="18288000" cy="10287000"/>
  <p:notesSz cx="6858000" cy="9144000"/>
  <p:embeddedFontLs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880E43-0341-4B7F-8ABB-7A349555C78D}">
          <p14:sldIdLst>
            <p14:sldId id="256"/>
            <p14:sldId id="269"/>
            <p14:sldId id="270"/>
            <p14:sldId id="271"/>
            <p14:sldId id="267"/>
            <p14:sldId id="260"/>
            <p14:sldId id="268"/>
            <p14:sldId id="272"/>
            <p14:sldId id="274"/>
            <p14:sldId id="273"/>
            <p14:sldId id="276"/>
            <p14:sldId id="277"/>
            <p14:sldId id="278"/>
            <p14:sldId id="280"/>
            <p14:sldId id="279"/>
            <p14:sldId id="281"/>
            <p14:sldId id="283"/>
            <p14:sldId id="288"/>
            <p14:sldId id="289"/>
            <p14:sldId id="290"/>
            <p14:sldId id="291"/>
            <p14:sldId id="292"/>
            <p14:sldId id="293"/>
            <p14:sldId id="261"/>
            <p14:sldId id="28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19E"/>
    <a:srgbClr val="FCA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F9B15-8B5C-4F88-A9C3-2BE3E738538D}" type="datetimeFigureOut">
              <a:rPr lang="en-US" smtClean="0"/>
              <a:t>7/3/2024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1EF75-A479-4139-9153-AC66325E7533}" type="slidenum">
              <a:rPr lang="en-US" smtClean="0"/>
              <a:t>‹#›</a:t>
            </a:fld>
            <a:endParaRPr lang="en-US"/>
          </a:p>
        </p:txBody>
      </p:sp>
    </p:spTree>
    <p:extLst>
      <p:ext uri="{BB962C8B-B14F-4D97-AF65-F5344CB8AC3E}">
        <p14:creationId xmlns:p14="http://schemas.microsoft.com/office/powerpoint/2010/main" val="108525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9.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2.svg"/><Relationship Id="rId5" Type="http://schemas.openxmlformats.org/officeDocument/2006/relationships/image" Target="../media/image62.sv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46.sv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0.svg"/><Relationship Id="rId3" Type="http://schemas.openxmlformats.org/officeDocument/2006/relationships/image" Target="../media/image75.svg"/><Relationship Id="rId7" Type="http://schemas.openxmlformats.org/officeDocument/2006/relationships/image" Target="../media/image77.svg"/><Relationship Id="rId12" Type="http://schemas.openxmlformats.org/officeDocument/2006/relationships/image" Target="../media/image23.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4.png"/><Relationship Id="rId4" Type="http://schemas.openxmlformats.org/officeDocument/2006/relationships/image" Target="../media/image2.png"/><Relationship Id="rId9" Type="http://schemas.openxmlformats.org/officeDocument/2006/relationships/image" Target="../media/image38.sv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8.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6.svg"/><Relationship Id="rId5" Type="http://schemas.openxmlformats.org/officeDocument/2006/relationships/image" Target="../media/image16.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0.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36.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44.svg"/><Relationship Id="rId12"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40.svg"/><Relationship Id="rId5" Type="http://schemas.openxmlformats.org/officeDocument/2006/relationships/image" Target="../media/image8.sv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46.sv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4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9.png"/><Relationship Id="rId9" Type="http://schemas.openxmlformats.org/officeDocument/2006/relationships/image" Target="../media/image50.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52.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8.svg"/><Relationship Id="rId10" Type="http://schemas.openxmlformats.org/officeDocument/2006/relationships/image" Target="../media/image34.jpg"/><Relationship Id="rId4" Type="http://schemas.openxmlformats.org/officeDocument/2006/relationships/image" Target="../media/image9.png"/><Relationship Id="rId9" Type="http://schemas.openxmlformats.org/officeDocument/2006/relationships/image" Target="../media/image5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254" y="6706339"/>
            <a:ext cx="1996082" cy="375733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67960" y="7670235"/>
            <a:ext cx="2620040" cy="261676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51199">
            <a:off x="-633937" y="-1058648"/>
            <a:ext cx="3050975" cy="338997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19200" y="1831644"/>
            <a:ext cx="15849600" cy="6705600"/>
          </a:xfrm>
          <a:prstGeom prst="rect">
            <a:avLst/>
          </a:prstGeom>
        </p:spPr>
      </p:pic>
      <p:sp>
        <p:nvSpPr>
          <p:cNvPr id="8" name="TextBox 8"/>
          <p:cNvSpPr txBox="1"/>
          <p:nvPr/>
        </p:nvSpPr>
        <p:spPr>
          <a:xfrm>
            <a:off x="2409548" y="3121803"/>
            <a:ext cx="13468904" cy="3118674"/>
          </a:xfrm>
          <a:prstGeom prst="rect">
            <a:avLst/>
          </a:prstGeom>
        </p:spPr>
        <p:txBody>
          <a:bodyPr wrap="square"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CHÀO MỪNG CÁC EM ĐẾN VỚI BÀI HỌC NGÀY HÔM NAY!</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5527" y="5524500"/>
            <a:ext cx="1854273" cy="161785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346110" y="915877"/>
            <a:ext cx="2221527" cy="1782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 xmlns:a16="http://schemas.microsoft.com/office/drawing/2014/main" id="{079D5791-F88C-97EE-5220-27888BE528C3}"/>
              </a:ext>
            </a:extLst>
          </p:cNvPr>
          <p:cNvGrpSpPr/>
          <p:nvPr/>
        </p:nvGrpSpPr>
        <p:grpSpPr>
          <a:xfrm>
            <a:off x="1919468" y="571500"/>
            <a:ext cx="14449063" cy="9221521"/>
            <a:chOff x="1919468" y="571500"/>
            <a:chExt cx="14449063" cy="9221521"/>
          </a:xfrm>
        </p:grpSpPr>
        <p:pic>
          <p:nvPicPr>
            <p:cNvPr id="2051" name="Picture 2050">
              <a:extLst>
                <a:ext uri="{FF2B5EF4-FFF2-40B4-BE49-F238E27FC236}">
                  <a16:creationId xmlns="" xmlns:a16="http://schemas.microsoft.com/office/drawing/2014/main" id="{D148157D-65E7-5A8D-46D6-F2B1751E9DE4}"/>
                </a:ext>
              </a:extLst>
            </p:cNvPr>
            <p:cNvPicPr>
              <a:picLocks noChangeAspect="1"/>
            </p:cNvPicPr>
            <p:nvPr/>
          </p:nvPicPr>
          <p:blipFill>
            <a:blip r:embed="rId2"/>
            <a:stretch>
              <a:fillRect/>
            </a:stretch>
          </p:blipFill>
          <p:spPr>
            <a:xfrm>
              <a:off x="1919468" y="571500"/>
              <a:ext cx="14449063" cy="8400088"/>
            </a:xfrm>
            <a:prstGeom prst="rect">
              <a:avLst/>
            </a:prstGeom>
          </p:spPr>
        </p:pic>
        <p:sp>
          <p:nvSpPr>
            <p:cNvPr id="2052" name="TextBox 2051">
              <a:extLst>
                <a:ext uri="{FF2B5EF4-FFF2-40B4-BE49-F238E27FC236}">
                  <a16:creationId xmlns="" xmlns:a16="http://schemas.microsoft.com/office/drawing/2014/main" id="{EBAF0B3A-BD97-5163-8FF1-B901D0851723}"/>
                </a:ext>
              </a:extLst>
            </p:cNvPr>
            <p:cNvSpPr txBox="1"/>
            <p:nvPr/>
          </p:nvSpPr>
          <p:spPr>
            <a:xfrm>
              <a:off x="4991099" y="9162079"/>
              <a:ext cx="8305800" cy="630942"/>
            </a:xfrm>
            <a:prstGeom prst="rect">
              <a:avLst/>
            </a:prstGeom>
            <a:noFill/>
          </p:spPr>
          <p:txBody>
            <a:bodyPr wrap="square" rtlCol="0">
              <a:spAutoFit/>
            </a:bodyPr>
            <a:lstStyle/>
            <a:p>
              <a:pPr algn="ctr"/>
              <a:r>
                <a:rPr lang="en-US" sz="3500" b="1" i="1">
                  <a:solidFill>
                    <a:schemeClr val="accent5">
                      <a:lumMod val="75000"/>
                    </a:schemeClr>
                  </a:solidFill>
                  <a:latin typeface="Arial" panose="020B0604020202020204" pitchFamily="34" charset="0"/>
                  <a:cs typeface="Arial" panose="020B0604020202020204" pitchFamily="34" charset="0"/>
                </a:rPr>
                <a:t>Minh họa một chương trình máy tính </a:t>
              </a:r>
            </a:p>
          </p:txBody>
        </p:sp>
      </p:grpSp>
      <p:pic>
        <p:nvPicPr>
          <p:cNvPr id="2053" name="Picture 3">
            <a:extLst>
              <a:ext uri="{FF2B5EF4-FFF2-40B4-BE49-F238E27FC236}">
                <a16:creationId xmlns="" xmlns:a16="http://schemas.microsoft.com/office/drawing/2014/main" id="{1F2D9BF0-5814-70B9-D537-7FFEDF934A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668127">
            <a:off x="23308" y="7842617"/>
            <a:ext cx="1389211" cy="2744122"/>
          </a:xfrm>
          <a:prstGeom prst="rect">
            <a:avLst/>
          </a:prstGeom>
        </p:spPr>
      </p:pic>
      <p:pic>
        <p:nvPicPr>
          <p:cNvPr id="2054" name="Picture 5">
            <a:extLst>
              <a:ext uri="{FF2B5EF4-FFF2-40B4-BE49-F238E27FC236}">
                <a16:creationId xmlns="" xmlns:a16="http://schemas.microsoft.com/office/drawing/2014/main" id="{6A9F78B1-40C3-6AF3-5E8B-99389F48E61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147750">
            <a:off x="16534342" y="8193030"/>
            <a:ext cx="1847707" cy="2630188"/>
          </a:xfrm>
          <a:prstGeom prst="rect">
            <a:avLst/>
          </a:prstGeom>
        </p:spPr>
      </p:pic>
    </p:spTree>
    <p:extLst>
      <p:ext uri="{BB962C8B-B14F-4D97-AF65-F5344CB8AC3E}">
        <p14:creationId xmlns:p14="http://schemas.microsoft.com/office/powerpoint/2010/main" val="254881207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9EA9D5D8-623D-2FA2-2C43-BA5D7CCDA747}"/>
              </a:ext>
            </a:extLst>
          </p:cNvPr>
          <p:cNvSpPr txBox="1"/>
          <p:nvPr/>
        </p:nvSpPr>
        <p:spPr>
          <a:xfrm>
            <a:off x="2201705" y="647700"/>
            <a:ext cx="14543396" cy="646331"/>
          </a:xfrm>
          <a:prstGeom prst="rect">
            <a:avLst/>
          </a:prstGeom>
          <a:noFill/>
        </p:spPr>
        <p:txBody>
          <a:bodyPr wrap="square">
            <a:spAutoFit/>
          </a:bodyPr>
          <a:lstStyle/>
          <a:p>
            <a:pPr marL="571500" indent="-571500" algn="ctr">
              <a:buFont typeface="Wingdings" panose="05000000000000000000" pitchFamily="2" charset="2"/>
              <a:buChar char="Ø"/>
            </a:pPr>
            <a:r>
              <a:rPr lang="vi-VN" sz="3600" b="1" i="1">
                <a:solidFill>
                  <a:schemeClr val="accent6">
                    <a:lumMod val="75000"/>
                  </a:schemeClr>
                </a:solidFill>
              </a:rPr>
              <a:t>Mỗi chỉ dẫn trong ngôn ngữ lập trình được gọi là một câu lệnh</a:t>
            </a:r>
            <a:endParaRPr lang="en-US" sz="3600" b="1" i="1">
              <a:solidFill>
                <a:schemeClr val="accent6">
                  <a:lumMod val="75000"/>
                </a:schemeClr>
              </a:solidFill>
            </a:endParaRPr>
          </a:p>
        </p:txBody>
      </p:sp>
      <p:grpSp>
        <p:nvGrpSpPr>
          <p:cNvPr id="27" name="Group 26">
            <a:extLst>
              <a:ext uri="{FF2B5EF4-FFF2-40B4-BE49-F238E27FC236}">
                <a16:creationId xmlns="" xmlns:a16="http://schemas.microsoft.com/office/drawing/2014/main" id="{5B8651F4-CB29-1E46-7B2B-32FAB3B8151A}"/>
              </a:ext>
            </a:extLst>
          </p:cNvPr>
          <p:cNvGrpSpPr/>
          <p:nvPr/>
        </p:nvGrpSpPr>
        <p:grpSpPr>
          <a:xfrm>
            <a:off x="747992" y="1995403"/>
            <a:ext cx="16792013" cy="7643897"/>
            <a:chOff x="505387" y="2193020"/>
            <a:chExt cx="16792013" cy="7643897"/>
          </a:xfrm>
        </p:grpSpPr>
        <p:pic>
          <p:nvPicPr>
            <p:cNvPr id="10" name="Picture 9">
              <a:extLst>
                <a:ext uri="{FF2B5EF4-FFF2-40B4-BE49-F238E27FC236}">
                  <a16:creationId xmlns="" xmlns:a16="http://schemas.microsoft.com/office/drawing/2014/main" id="{EC29F8B0-2E75-AC80-95E7-5B805137D368}"/>
                </a:ext>
              </a:extLst>
            </p:cNvPr>
            <p:cNvPicPr>
              <a:picLocks noChangeAspect="1"/>
            </p:cNvPicPr>
            <p:nvPr/>
          </p:nvPicPr>
          <p:blipFill>
            <a:blip r:embed="rId2"/>
            <a:stretch>
              <a:fillRect/>
            </a:stretch>
          </p:blipFill>
          <p:spPr>
            <a:xfrm>
              <a:off x="2895071" y="2280134"/>
              <a:ext cx="3651894" cy="6245721"/>
            </a:xfrm>
            <a:prstGeom prst="rect">
              <a:avLst/>
            </a:prstGeom>
          </p:spPr>
        </p:pic>
        <p:pic>
          <p:nvPicPr>
            <p:cNvPr id="15" name="Picture 14">
              <a:extLst>
                <a:ext uri="{FF2B5EF4-FFF2-40B4-BE49-F238E27FC236}">
                  <a16:creationId xmlns="" xmlns:a16="http://schemas.microsoft.com/office/drawing/2014/main" id="{F2EDB98E-5F85-3093-9951-F87EDB10A841}"/>
                </a:ext>
              </a:extLst>
            </p:cNvPr>
            <p:cNvPicPr>
              <a:picLocks noChangeAspect="1"/>
            </p:cNvPicPr>
            <p:nvPr/>
          </p:nvPicPr>
          <p:blipFill rotWithShape="1">
            <a:blip r:embed="rId3"/>
            <a:srcRect r="70338" b="29331"/>
            <a:stretch/>
          </p:blipFill>
          <p:spPr>
            <a:xfrm>
              <a:off x="7391400" y="2193020"/>
              <a:ext cx="2895600" cy="5900957"/>
            </a:xfrm>
            <a:prstGeom prst="rect">
              <a:avLst/>
            </a:prstGeom>
          </p:spPr>
        </p:pic>
        <p:sp>
          <p:nvSpPr>
            <p:cNvPr id="19" name="Rectangle: Rounded Corners 18">
              <a:extLst>
                <a:ext uri="{FF2B5EF4-FFF2-40B4-BE49-F238E27FC236}">
                  <a16:creationId xmlns="" xmlns:a16="http://schemas.microsoft.com/office/drawing/2014/main" id="{20E94855-1900-64CF-0800-7EACAE3A60D7}"/>
                </a:ext>
              </a:extLst>
            </p:cNvPr>
            <p:cNvSpPr/>
            <p:nvPr/>
          </p:nvSpPr>
          <p:spPr>
            <a:xfrm>
              <a:off x="11658600" y="2573849"/>
              <a:ext cx="5638800" cy="10668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solidFill>
                    <a:schemeClr val="tx1"/>
                  </a:solidFill>
                  <a:latin typeface="Arial" panose="020B0604020202020204" pitchFamily="34" charset="0"/>
                  <a:cs typeface="Arial" panose="020B0604020202020204" pitchFamily="34" charset="0"/>
                </a:rPr>
                <a:t>Thứ tự thực hiện </a:t>
              </a:r>
            </a:p>
          </p:txBody>
        </p:sp>
        <p:sp>
          <p:nvSpPr>
            <p:cNvPr id="20" name="Freeform: Shape 19">
              <a:extLst>
                <a:ext uri="{FF2B5EF4-FFF2-40B4-BE49-F238E27FC236}">
                  <a16:creationId xmlns="" xmlns:a16="http://schemas.microsoft.com/office/drawing/2014/main" id="{130DED43-4C13-B9CC-193B-B10E1C4EECFE}"/>
                </a:ext>
              </a:extLst>
            </p:cNvPr>
            <p:cNvSpPr/>
            <p:nvPr/>
          </p:nvSpPr>
          <p:spPr>
            <a:xfrm>
              <a:off x="9880979" y="2297762"/>
              <a:ext cx="3138985" cy="704745"/>
            </a:xfrm>
            <a:custGeom>
              <a:avLst/>
              <a:gdLst>
                <a:gd name="connsiteX0" fmla="*/ 0 w 3138985"/>
                <a:gd name="connsiteY0" fmla="*/ 704745 h 704745"/>
                <a:gd name="connsiteX1" fmla="*/ 1269242 w 3138985"/>
                <a:gd name="connsiteY1" fmla="*/ 8710 h 704745"/>
                <a:gd name="connsiteX2" fmla="*/ 3138985 w 3138985"/>
                <a:gd name="connsiteY2" fmla="*/ 377199 h 704745"/>
              </a:gdLst>
              <a:ahLst/>
              <a:cxnLst>
                <a:cxn ang="0">
                  <a:pos x="connsiteX0" y="connsiteY0"/>
                </a:cxn>
                <a:cxn ang="0">
                  <a:pos x="connsiteX1" y="connsiteY1"/>
                </a:cxn>
                <a:cxn ang="0">
                  <a:pos x="connsiteX2" y="connsiteY2"/>
                </a:cxn>
              </a:cxnLst>
              <a:rect l="l" t="t" r="r" b="b"/>
              <a:pathLst>
                <a:path w="3138985" h="704745">
                  <a:moveTo>
                    <a:pt x="0" y="704745"/>
                  </a:moveTo>
                  <a:cubicBezTo>
                    <a:pt x="373039" y="384023"/>
                    <a:pt x="746078" y="63301"/>
                    <a:pt x="1269242" y="8710"/>
                  </a:cubicBezTo>
                  <a:cubicBezTo>
                    <a:pt x="1792406" y="-45881"/>
                    <a:pt x="2465695" y="165659"/>
                    <a:pt x="3138985" y="377199"/>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 xmlns:a16="http://schemas.microsoft.com/office/drawing/2014/main" id="{C820D276-4FA1-7F0F-469B-A33BCED7F12B}"/>
                </a:ext>
              </a:extLst>
            </p:cNvPr>
            <p:cNvSpPr/>
            <p:nvPr/>
          </p:nvSpPr>
          <p:spPr>
            <a:xfrm>
              <a:off x="14173200" y="4000500"/>
              <a:ext cx="609600" cy="6096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F65CCB40-31D3-01D1-D55E-F2F592B28E5E}"/>
                </a:ext>
              </a:extLst>
            </p:cNvPr>
            <p:cNvSpPr/>
            <p:nvPr/>
          </p:nvSpPr>
          <p:spPr>
            <a:xfrm>
              <a:off x="13019964" y="4907388"/>
              <a:ext cx="2971800" cy="27492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Từ trên xuống dưới</a:t>
              </a:r>
            </a:p>
          </p:txBody>
        </p:sp>
        <p:sp>
          <p:nvSpPr>
            <p:cNvPr id="23" name="Freeform: Shape 22">
              <a:extLst>
                <a:ext uri="{FF2B5EF4-FFF2-40B4-BE49-F238E27FC236}">
                  <a16:creationId xmlns="" xmlns:a16="http://schemas.microsoft.com/office/drawing/2014/main" id="{CF3CFA49-F120-4AE3-9947-5E9DACDD74BF}"/>
                </a:ext>
              </a:extLst>
            </p:cNvPr>
            <p:cNvSpPr/>
            <p:nvPr/>
          </p:nvSpPr>
          <p:spPr>
            <a:xfrm rot="2556683">
              <a:off x="2651627" y="8207292"/>
              <a:ext cx="1259568" cy="931878"/>
            </a:xfrm>
            <a:custGeom>
              <a:avLst/>
              <a:gdLst>
                <a:gd name="connsiteX0" fmla="*/ 1078173 w 1161335"/>
                <a:gd name="connsiteY0" fmla="*/ 0 h 764876"/>
                <a:gd name="connsiteX1" fmla="*/ 1050877 w 1161335"/>
                <a:gd name="connsiteY1" fmla="*/ 641444 h 764876"/>
                <a:gd name="connsiteX2" fmla="*/ 0 w 1161335"/>
                <a:gd name="connsiteY2" fmla="*/ 764274 h 764876"/>
              </a:gdLst>
              <a:ahLst/>
              <a:cxnLst>
                <a:cxn ang="0">
                  <a:pos x="connsiteX0" y="connsiteY0"/>
                </a:cxn>
                <a:cxn ang="0">
                  <a:pos x="connsiteX1" y="connsiteY1"/>
                </a:cxn>
                <a:cxn ang="0">
                  <a:pos x="connsiteX2" y="connsiteY2"/>
                </a:cxn>
              </a:cxnLst>
              <a:rect l="l" t="t" r="r" b="b"/>
              <a:pathLst>
                <a:path w="1161335" h="764876">
                  <a:moveTo>
                    <a:pt x="1078173" y="0"/>
                  </a:moveTo>
                  <a:cubicBezTo>
                    <a:pt x="1154372" y="257032"/>
                    <a:pt x="1230572" y="514065"/>
                    <a:pt x="1050877" y="641444"/>
                  </a:cubicBezTo>
                  <a:cubicBezTo>
                    <a:pt x="871182" y="768823"/>
                    <a:pt x="435591" y="766548"/>
                    <a:pt x="0" y="764274"/>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4CFDB10B-B6B7-0229-3C75-7C07659094B7}"/>
                </a:ext>
              </a:extLst>
            </p:cNvPr>
            <p:cNvSpPr txBox="1"/>
            <p:nvPr/>
          </p:nvSpPr>
          <p:spPr>
            <a:xfrm>
              <a:off x="505387" y="6466953"/>
              <a:ext cx="2145431" cy="2217082"/>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Chỉ dẫn do con người thực hiện </a:t>
              </a:r>
            </a:p>
          </p:txBody>
        </p:sp>
        <p:sp>
          <p:nvSpPr>
            <p:cNvPr id="25" name="Freeform: Shape 24">
              <a:extLst>
                <a:ext uri="{FF2B5EF4-FFF2-40B4-BE49-F238E27FC236}">
                  <a16:creationId xmlns="" xmlns:a16="http://schemas.microsoft.com/office/drawing/2014/main" id="{BD5F2756-2DDE-7183-4B5D-FF53535820D6}"/>
                </a:ext>
              </a:extLst>
            </p:cNvPr>
            <p:cNvSpPr/>
            <p:nvPr/>
          </p:nvSpPr>
          <p:spPr>
            <a:xfrm>
              <a:off x="8639576" y="8181912"/>
              <a:ext cx="1182444" cy="982638"/>
            </a:xfrm>
            <a:custGeom>
              <a:avLst/>
              <a:gdLst>
                <a:gd name="connsiteX0" fmla="*/ 8736 w 1182444"/>
                <a:gd name="connsiteY0" fmla="*/ 0 h 982638"/>
                <a:gd name="connsiteX1" fmla="*/ 172509 w 1182444"/>
                <a:gd name="connsiteY1" fmla="*/ 545910 h 982638"/>
                <a:gd name="connsiteX2" fmla="*/ 1182444 w 1182444"/>
                <a:gd name="connsiteY2" fmla="*/ 982638 h 982638"/>
              </a:gdLst>
              <a:ahLst/>
              <a:cxnLst>
                <a:cxn ang="0">
                  <a:pos x="connsiteX0" y="connsiteY0"/>
                </a:cxn>
                <a:cxn ang="0">
                  <a:pos x="connsiteX1" y="connsiteY1"/>
                </a:cxn>
                <a:cxn ang="0">
                  <a:pos x="connsiteX2" y="connsiteY2"/>
                </a:cxn>
              </a:cxnLst>
              <a:rect l="l" t="t" r="r" b="b"/>
              <a:pathLst>
                <a:path w="1182444" h="982638">
                  <a:moveTo>
                    <a:pt x="8736" y="0"/>
                  </a:moveTo>
                  <a:cubicBezTo>
                    <a:pt x="-7187" y="191068"/>
                    <a:pt x="-23109" y="382137"/>
                    <a:pt x="172509" y="545910"/>
                  </a:cubicBezTo>
                  <a:cubicBezTo>
                    <a:pt x="368127" y="709683"/>
                    <a:pt x="775285" y="846160"/>
                    <a:pt x="1182444" y="982638"/>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 xmlns:a16="http://schemas.microsoft.com/office/drawing/2014/main" id="{CBD6E896-433D-E71D-6CEC-9E522C6F4B73}"/>
                </a:ext>
              </a:extLst>
            </p:cNvPr>
            <p:cNvSpPr txBox="1"/>
            <p:nvPr/>
          </p:nvSpPr>
          <p:spPr>
            <a:xfrm>
              <a:off x="9915090" y="8358499"/>
              <a:ext cx="3651894" cy="1478418"/>
            </a:xfrm>
            <a:prstGeom prst="rect">
              <a:avLst/>
            </a:prstGeom>
            <a:noFill/>
          </p:spPr>
          <p:txBody>
            <a:bodyPr wrap="square" rtlCol="0">
              <a:spAutoFit/>
            </a:bodyPr>
            <a:lstStyle/>
            <a:p>
              <a:pPr algn="just">
                <a:lnSpc>
                  <a:spcPct val="150000"/>
                </a:lnSpc>
              </a:pPr>
              <a:r>
                <a:rPr lang="en-US" sz="3200">
                  <a:latin typeface="Arial" panose="020B0604020202020204" pitchFamily="34" charset="0"/>
                  <a:cs typeface="Arial" panose="020B0604020202020204" pitchFamily="34" charset="0"/>
                </a:rPr>
                <a:t>Câu lệnh bằng ngôn ngữ lập trình </a:t>
              </a:r>
            </a:p>
          </p:txBody>
        </p:sp>
      </p:grpSp>
    </p:spTree>
    <p:extLst>
      <p:ext uri="{BB962C8B-B14F-4D97-AF65-F5344CB8AC3E}">
        <p14:creationId xmlns:p14="http://schemas.microsoft.com/office/powerpoint/2010/main" val="136418463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a:extLst>
              <a:ext uri="{FF2B5EF4-FFF2-40B4-BE49-F238E27FC236}">
                <a16:creationId xmlns="" xmlns:a16="http://schemas.microsoft.com/office/drawing/2014/main" id="{C9005F83-9E1D-E370-8E4E-F97B4FD978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251149" y="7534623"/>
            <a:ext cx="2093226" cy="2329041"/>
          </a:xfrm>
          <a:prstGeom prst="rect">
            <a:avLst/>
          </a:prstGeom>
        </p:spPr>
      </p:pic>
      <p:pic>
        <p:nvPicPr>
          <p:cNvPr id="6" name="Picture 3">
            <a:extLst>
              <a:ext uri="{FF2B5EF4-FFF2-40B4-BE49-F238E27FC236}">
                <a16:creationId xmlns="" xmlns:a16="http://schemas.microsoft.com/office/drawing/2014/main" id="{2FB538B7-09FD-30FE-1242-AEB307046EE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159499" y="9258300"/>
            <a:ext cx="6457213" cy="1210727"/>
          </a:xfrm>
          <a:prstGeom prst="rect">
            <a:avLst/>
          </a:prstGeom>
        </p:spPr>
      </p:pic>
      <p:pic>
        <p:nvPicPr>
          <p:cNvPr id="7" name="Picture 8">
            <a:extLst>
              <a:ext uri="{FF2B5EF4-FFF2-40B4-BE49-F238E27FC236}">
                <a16:creationId xmlns="" xmlns:a16="http://schemas.microsoft.com/office/drawing/2014/main" id="{E4330039-A6AB-6ACE-5F99-FB87B1FBE3C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20685" y="7042833"/>
            <a:ext cx="1916089" cy="4330144"/>
          </a:xfrm>
          <a:prstGeom prst="rect">
            <a:avLst/>
          </a:prstGeom>
        </p:spPr>
      </p:pic>
      <p:pic>
        <p:nvPicPr>
          <p:cNvPr id="3" name="Picture 2">
            <a:extLst>
              <a:ext uri="{FF2B5EF4-FFF2-40B4-BE49-F238E27FC236}">
                <a16:creationId xmlns="" xmlns:a16="http://schemas.microsoft.com/office/drawing/2014/main" id="{D55A98B1-D68F-711E-1E18-B1A4E70908B2}"/>
              </a:ext>
            </a:extLst>
          </p:cNvPr>
          <p:cNvPicPr>
            <a:picLocks noChangeAspect="1"/>
          </p:cNvPicPr>
          <p:nvPr/>
        </p:nvPicPr>
        <p:blipFill>
          <a:blip r:embed="rId8"/>
          <a:stretch>
            <a:fillRect/>
          </a:stretch>
        </p:blipFill>
        <p:spPr>
          <a:xfrm rot="986360">
            <a:off x="645717" y="4662531"/>
            <a:ext cx="7622291" cy="4306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a:extLst>
              <a:ext uri="{FF2B5EF4-FFF2-40B4-BE49-F238E27FC236}">
                <a16:creationId xmlns="" xmlns:a16="http://schemas.microsoft.com/office/drawing/2014/main" id="{C35AED37-9049-4557-BE8E-5512A20EBF9A}"/>
              </a:ext>
            </a:extLst>
          </p:cNvPr>
          <p:cNvPicPr>
            <a:picLocks noChangeAspect="1"/>
          </p:cNvPicPr>
          <p:nvPr/>
        </p:nvPicPr>
        <p:blipFill>
          <a:blip r:embed="rId9"/>
          <a:stretch>
            <a:fillRect/>
          </a:stretch>
        </p:blipFill>
        <p:spPr>
          <a:xfrm rot="21042643">
            <a:off x="9788327" y="4490975"/>
            <a:ext cx="7757547" cy="43636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9" name="Group 8">
            <a:extLst>
              <a:ext uri="{FF2B5EF4-FFF2-40B4-BE49-F238E27FC236}">
                <a16:creationId xmlns="" xmlns:a16="http://schemas.microsoft.com/office/drawing/2014/main" id="{EEB26C9A-8672-5341-0CA1-34CEFCA52199}"/>
              </a:ext>
            </a:extLst>
          </p:cNvPr>
          <p:cNvGrpSpPr/>
          <p:nvPr/>
        </p:nvGrpSpPr>
        <p:grpSpPr>
          <a:xfrm>
            <a:off x="1491302" y="676479"/>
            <a:ext cx="15305396" cy="3456021"/>
            <a:chOff x="1491302" y="676479"/>
            <a:chExt cx="15305396" cy="3456021"/>
          </a:xfrm>
        </p:grpSpPr>
        <p:sp>
          <p:nvSpPr>
            <p:cNvPr id="12" name="TextBox 11">
              <a:extLst>
                <a:ext uri="{FF2B5EF4-FFF2-40B4-BE49-F238E27FC236}">
                  <a16:creationId xmlns="" xmlns:a16="http://schemas.microsoft.com/office/drawing/2014/main" id="{9EA9D5D8-623D-2FA2-2C43-BA5D7CCDA747}"/>
                </a:ext>
              </a:extLst>
            </p:cNvPr>
            <p:cNvSpPr txBox="1"/>
            <p:nvPr/>
          </p:nvSpPr>
          <p:spPr>
            <a:xfrm>
              <a:off x="1491302" y="676479"/>
              <a:ext cx="15305396" cy="2761395"/>
            </a:xfrm>
            <a:prstGeom prst="roundRect">
              <a:avLst/>
            </a:prstGeom>
            <a:solidFill>
              <a:schemeClr val="accent5">
                <a:lumMod val="20000"/>
                <a:lumOff val="80000"/>
              </a:schemeClr>
            </a:solidFill>
          </p:spPr>
          <p:txBody>
            <a:bodyPr wrap="square">
              <a:spAutoFit/>
            </a:bodyPr>
            <a:lstStyle/>
            <a:p>
              <a:pPr algn="just">
                <a:lnSpc>
                  <a:spcPct val="150000"/>
                </a:lnSpc>
              </a:pPr>
              <a:r>
                <a:rPr lang="vi-VN" sz="3600"/>
                <a:t>Các trò chơi trên máy tính được tạo ra bằng cách viết chương trình trong một ngôn ngữ lập trình. Chương trình gồm các câu lệnh được sắp xếp theo thứ tự xác định.</a:t>
              </a:r>
              <a:endParaRPr lang="en-US" sz="3600"/>
            </a:p>
          </p:txBody>
        </p:sp>
        <p:pic>
          <p:nvPicPr>
            <p:cNvPr id="8" name="Picture 11">
              <a:extLst>
                <a:ext uri="{FF2B5EF4-FFF2-40B4-BE49-F238E27FC236}">
                  <a16:creationId xmlns="" xmlns:a16="http://schemas.microsoft.com/office/drawing/2014/main" id="{8AFA093F-54AE-6B1C-BFB5-3335566447F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983737" y="2743247"/>
              <a:ext cx="1592267" cy="1389253"/>
            </a:xfrm>
            <a:prstGeom prst="rect">
              <a:avLst/>
            </a:prstGeom>
          </p:spPr>
        </p:pic>
      </p:grpSp>
    </p:spTree>
    <p:extLst>
      <p:ext uri="{BB962C8B-B14F-4D97-AF65-F5344CB8AC3E}">
        <p14:creationId xmlns:p14="http://schemas.microsoft.com/office/powerpoint/2010/main" val="55558203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5C45B2B-A146-3209-62E5-E897EC436833}"/>
              </a:ext>
            </a:extLst>
          </p:cNvPr>
          <p:cNvSpPr txBox="1"/>
          <p:nvPr/>
        </p:nvSpPr>
        <p:spPr>
          <a:xfrm>
            <a:off x="5257800" y="566424"/>
            <a:ext cx="7010400"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CÂU HỎI CỦNG CỐ </a:t>
            </a:r>
          </a:p>
        </p:txBody>
      </p:sp>
      <p:sp>
        <p:nvSpPr>
          <p:cNvPr id="11" name="TextBox 10">
            <a:extLst>
              <a:ext uri="{FF2B5EF4-FFF2-40B4-BE49-F238E27FC236}">
                <a16:creationId xmlns="" xmlns:a16="http://schemas.microsoft.com/office/drawing/2014/main" id="{CD193C53-D513-5041-B8DB-5B969452B546}"/>
              </a:ext>
            </a:extLst>
          </p:cNvPr>
          <p:cNvSpPr txBox="1"/>
          <p:nvPr/>
        </p:nvSpPr>
        <p:spPr>
          <a:xfrm>
            <a:off x="76200" y="1714500"/>
            <a:ext cx="18135600" cy="646331"/>
          </a:xfrm>
          <a:prstGeom prst="rect">
            <a:avLst/>
          </a:prstGeom>
          <a:noFill/>
        </p:spPr>
        <p:txBody>
          <a:bodyPr wrap="square">
            <a:spAutoFit/>
          </a:bodyPr>
          <a:lstStyle/>
          <a:p>
            <a:pPr algn="ctr"/>
            <a:r>
              <a:rPr lang="vi-VN" sz="3600" b="1" i="1"/>
              <a:t>Nếu thực hiện theo các chỉ dẫn ở Hình 62a, bạn học sinh sẽ đi như thế nào?</a:t>
            </a:r>
            <a:endParaRPr lang="en-US" sz="3600" b="1" i="1"/>
          </a:p>
        </p:txBody>
      </p:sp>
      <p:pic>
        <p:nvPicPr>
          <p:cNvPr id="13" name="Picture 7">
            <a:extLst>
              <a:ext uri="{FF2B5EF4-FFF2-40B4-BE49-F238E27FC236}">
                <a16:creationId xmlns="" xmlns:a16="http://schemas.microsoft.com/office/drawing/2014/main" id="{18B7C93D-C5B5-CEB1-F0B7-11476CBC36E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353800" y="3314700"/>
            <a:ext cx="6200687" cy="5867400"/>
          </a:xfrm>
          <a:prstGeom prst="rect">
            <a:avLst/>
          </a:prstGeom>
        </p:spPr>
      </p:pic>
      <p:sp>
        <p:nvSpPr>
          <p:cNvPr id="14" name="Rectangle: Rounded Corners 13">
            <a:extLst>
              <a:ext uri="{FF2B5EF4-FFF2-40B4-BE49-F238E27FC236}">
                <a16:creationId xmlns="" xmlns:a16="http://schemas.microsoft.com/office/drawing/2014/main" id="{07F0934C-D5BB-EA52-3D59-DF9E0305D68A}"/>
              </a:ext>
            </a:extLst>
          </p:cNvPr>
          <p:cNvSpPr/>
          <p:nvPr/>
        </p:nvSpPr>
        <p:spPr>
          <a:xfrm>
            <a:off x="1905000" y="316230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A. Đi thẳng </a:t>
            </a:r>
          </a:p>
        </p:txBody>
      </p:sp>
      <p:sp>
        <p:nvSpPr>
          <p:cNvPr id="15" name="Rectangle: Rounded Corners 14">
            <a:extLst>
              <a:ext uri="{FF2B5EF4-FFF2-40B4-BE49-F238E27FC236}">
                <a16:creationId xmlns="" xmlns:a16="http://schemas.microsoft.com/office/drawing/2014/main" id="{35FEE198-FD82-30DC-ADE0-2CCECAC45FE9}"/>
              </a:ext>
            </a:extLst>
          </p:cNvPr>
          <p:cNvSpPr/>
          <p:nvPr/>
        </p:nvSpPr>
        <p:spPr>
          <a:xfrm>
            <a:off x="1899313" y="4838701"/>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B. Đi theo một hình tam giác</a:t>
            </a:r>
          </a:p>
        </p:txBody>
      </p:sp>
      <p:sp>
        <p:nvSpPr>
          <p:cNvPr id="16" name="Rectangle: Rounded Corners 15">
            <a:extLst>
              <a:ext uri="{FF2B5EF4-FFF2-40B4-BE49-F238E27FC236}">
                <a16:creationId xmlns="" xmlns:a16="http://schemas.microsoft.com/office/drawing/2014/main" id="{3DD18733-5CC2-F5FF-C702-835CFEAD25E2}"/>
              </a:ext>
            </a:extLst>
          </p:cNvPr>
          <p:cNvSpPr/>
          <p:nvPr/>
        </p:nvSpPr>
        <p:spPr>
          <a:xfrm>
            <a:off x="1905000" y="6423549"/>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C. Đi theo một hình vuông</a:t>
            </a:r>
          </a:p>
        </p:txBody>
      </p:sp>
      <p:sp>
        <p:nvSpPr>
          <p:cNvPr id="17" name="Rectangle: Rounded Corners 16">
            <a:extLst>
              <a:ext uri="{FF2B5EF4-FFF2-40B4-BE49-F238E27FC236}">
                <a16:creationId xmlns="" xmlns:a16="http://schemas.microsoft.com/office/drawing/2014/main" id="{8CC4C7E7-38A9-83EC-1DEE-33C0E1DFE760}"/>
              </a:ext>
            </a:extLst>
          </p:cNvPr>
          <p:cNvSpPr/>
          <p:nvPr/>
        </p:nvSpPr>
        <p:spPr>
          <a:xfrm>
            <a:off x="1899313" y="8099950"/>
            <a:ext cx="7848600" cy="1143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 panose="020B0604020202020204" pitchFamily="34" charset="0"/>
                <a:cs typeface="Arial" panose="020B0604020202020204" pitchFamily="34" charset="0"/>
              </a:rPr>
              <a:t>D. Đi theo một hình tròn</a:t>
            </a:r>
          </a:p>
        </p:txBody>
      </p:sp>
    </p:spTree>
    <p:extLst>
      <p:ext uri="{BB962C8B-B14F-4D97-AF65-F5344CB8AC3E}">
        <p14:creationId xmlns:p14="http://schemas.microsoft.com/office/powerpoint/2010/main" val="246391985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1" nodeType="click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par>
                                <p:cTn id="33" presetID="1" presetClass="emph" presetSubtype="2" fill="hold" nodeType="withEffect">
                                  <p:stCondLst>
                                    <p:cond delay="0"/>
                                  </p:stCondLst>
                                  <p:childTnLst>
                                    <p:animClr clrSpc="rgb" dir="cw">
                                      <p:cBhvr>
                                        <p:cTn id="34" dur="2000" fill="hold"/>
                                        <p:tgtEl>
                                          <p:spTgt spid="16"/>
                                        </p:tgtEl>
                                        <p:attrNameLst>
                                          <p:attrName>fillcolor</p:attrName>
                                        </p:attrNameLst>
                                      </p:cBhvr>
                                      <p:to>
                                        <a:srgbClr val="00B050"/>
                                      </p:to>
                                    </p:animClr>
                                    <p:set>
                                      <p:cBhvr>
                                        <p:cTn id="35" dur="2000" fill="hold"/>
                                        <p:tgtEl>
                                          <p:spTgt spid="16"/>
                                        </p:tgtEl>
                                        <p:attrNameLst>
                                          <p:attrName>fill.type</p:attrName>
                                        </p:attrNameLst>
                                      </p:cBhvr>
                                      <p:to>
                                        <p:strVal val="solid"/>
                                      </p:to>
                                    </p:set>
                                    <p:set>
                                      <p:cBhvr>
                                        <p:cTn id="3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animBg="1"/>
      <p:bldP spid="15" grpId="0" animBg="1"/>
      <p:bldP spid="16"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351199">
            <a:off x="-633937" y="-1058648"/>
            <a:ext cx="3050975" cy="338997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863680" y="7427979"/>
            <a:ext cx="3041186" cy="398844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50481">
            <a:off x="-829611" y="7817490"/>
            <a:ext cx="3310804" cy="2932812"/>
          </a:xfrm>
          <a:prstGeom prst="rect">
            <a:avLst/>
          </a:prstGeom>
        </p:spPr>
      </p:pic>
      <p:sp>
        <p:nvSpPr>
          <p:cNvPr id="6" name="TextBox 6"/>
          <p:cNvSpPr txBox="1"/>
          <p:nvPr/>
        </p:nvSpPr>
        <p:spPr>
          <a:xfrm>
            <a:off x="2560104" y="3184511"/>
            <a:ext cx="13167792" cy="4780668"/>
          </a:xfrm>
          <a:prstGeom prst="rect">
            <a:avLst/>
          </a:prstGeom>
        </p:spPr>
        <p:txBody>
          <a:bodyPr wrap="square"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PHẦN 2.</a:t>
            </a:r>
          </a:p>
          <a:p>
            <a:pPr algn="ctr">
              <a:lnSpc>
                <a:spcPct val="150000"/>
              </a:lnSpc>
            </a:pPr>
            <a:r>
              <a:rPr lang="en-US" sz="7200" b="1">
                <a:solidFill>
                  <a:srgbClr val="DF5745"/>
                </a:solidFill>
                <a:latin typeface="Arial" panose="020B0604020202020204" pitchFamily="34" charset="0"/>
                <a:cs typeface="Arial" panose="020B0604020202020204" pitchFamily="34" charset="0"/>
              </a:rPr>
              <a:t>THỰC HÀNH CHƠI CÙNG MÁY TÍNH </a:t>
            </a:r>
          </a:p>
        </p:txBody>
      </p:sp>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71600" y="3924300"/>
            <a:ext cx="1242900" cy="1650545"/>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63680" y="3711333"/>
            <a:ext cx="1242900" cy="165054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01000" y="674067"/>
            <a:ext cx="2791173" cy="2239917"/>
          </a:xfrm>
          <a:prstGeom prst="rect">
            <a:avLst/>
          </a:prstGeom>
        </p:spPr>
      </p:pic>
    </p:spTree>
    <p:extLst>
      <p:ext uri="{BB962C8B-B14F-4D97-AF65-F5344CB8AC3E}">
        <p14:creationId xmlns:p14="http://schemas.microsoft.com/office/powerpoint/2010/main" val="2641693358"/>
      </p:ext>
    </p:extLst>
  </p:cSld>
  <p:clrMapOvr>
    <a:masterClrMapping/>
  </p:clrMapOvr>
  <p:transition spd="med">
    <p:comb/>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3D8B9B7D-08ED-3496-5045-9AE101AFC5A3}"/>
              </a:ext>
            </a:extLst>
          </p:cNvPr>
          <p:cNvSpPr txBox="1"/>
          <p:nvPr/>
        </p:nvSpPr>
        <p:spPr>
          <a:xfrm>
            <a:off x="1219200" y="458716"/>
            <a:ext cx="15849600" cy="1839606"/>
          </a:xfrm>
          <a:prstGeom prst="rect">
            <a:avLst/>
          </a:prstGeom>
          <a:noFill/>
        </p:spPr>
        <p:txBody>
          <a:bodyPr wrap="square">
            <a:spAutoFit/>
          </a:bodyPr>
          <a:lstStyle/>
          <a:p>
            <a:pPr algn="just">
              <a:lnSpc>
                <a:spcPct val="150000"/>
              </a:lnSpc>
            </a:pPr>
            <a:r>
              <a:rPr lang="vi-VN" sz="4000" b="1"/>
              <a:t>Nhiệm vụ 1: </a:t>
            </a:r>
            <a:r>
              <a:rPr lang="vi-VN" sz="4000">
                <a:solidFill>
                  <a:srgbClr val="FF0000"/>
                </a:solidFill>
              </a:rPr>
              <a:t>Khởi động phần mềm Scratch, chọn hiển thị tiếng Việt, mở tệp chương trình, quan sát và nhận biết màn hình Scratch.</a:t>
            </a:r>
            <a:endParaRPr lang="en-US" sz="4000">
              <a:solidFill>
                <a:srgbClr val="FF0000"/>
              </a:solidFill>
            </a:endParaRPr>
          </a:p>
        </p:txBody>
      </p:sp>
      <p:sp>
        <p:nvSpPr>
          <p:cNvPr id="7" name="TextBox 6">
            <a:extLst>
              <a:ext uri="{FF2B5EF4-FFF2-40B4-BE49-F238E27FC236}">
                <a16:creationId xmlns="" xmlns:a16="http://schemas.microsoft.com/office/drawing/2014/main" id="{63D2C14E-D8C9-38DB-34B9-9D6DF8DC5757}"/>
              </a:ext>
            </a:extLst>
          </p:cNvPr>
          <p:cNvSpPr txBox="1"/>
          <p:nvPr/>
        </p:nvSpPr>
        <p:spPr>
          <a:xfrm>
            <a:off x="5372100" y="2565473"/>
            <a:ext cx="7391400"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HƯỚNG DẪN THỰC HIỆN </a:t>
            </a:r>
          </a:p>
        </p:txBody>
      </p:sp>
      <p:grpSp>
        <p:nvGrpSpPr>
          <p:cNvPr id="20" name="Group 19">
            <a:extLst>
              <a:ext uri="{FF2B5EF4-FFF2-40B4-BE49-F238E27FC236}">
                <a16:creationId xmlns="" xmlns:a16="http://schemas.microsoft.com/office/drawing/2014/main" id="{AFF27152-EEBA-FBD8-136B-56F00E5E5FC2}"/>
              </a:ext>
            </a:extLst>
          </p:cNvPr>
          <p:cNvGrpSpPr/>
          <p:nvPr/>
        </p:nvGrpSpPr>
        <p:grpSpPr>
          <a:xfrm>
            <a:off x="609600" y="3390900"/>
            <a:ext cx="17373600" cy="2006746"/>
            <a:chOff x="685800" y="3340625"/>
            <a:chExt cx="17373600" cy="2006746"/>
          </a:xfrm>
        </p:grpSpPr>
        <p:sp>
          <p:nvSpPr>
            <p:cNvPr id="10" name="TextBox 9">
              <a:extLst>
                <a:ext uri="{FF2B5EF4-FFF2-40B4-BE49-F238E27FC236}">
                  <a16:creationId xmlns="" xmlns:a16="http://schemas.microsoft.com/office/drawing/2014/main" id="{274E3784-1887-A69C-5EE1-EF98B5622440}"/>
                </a:ext>
              </a:extLst>
            </p:cNvPr>
            <p:cNvSpPr txBox="1"/>
            <p:nvPr/>
          </p:nvSpPr>
          <p:spPr>
            <a:xfrm>
              <a:off x="1905000" y="3695700"/>
              <a:ext cx="16154400" cy="1651671"/>
            </a:xfrm>
            <a:prstGeom prst="rect">
              <a:avLst/>
            </a:prstGeom>
            <a:noFill/>
          </p:spPr>
          <p:txBody>
            <a:bodyPr wrap="square" rtlCol="0">
              <a:spAutoFit/>
            </a:bodyPr>
            <a:lstStyle/>
            <a:p>
              <a:pPr>
                <a:lnSpc>
                  <a:spcPct val="150000"/>
                </a:lnSpc>
              </a:pPr>
              <a:r>
                <a:rPr lang="en-US" sz="3600">
                  <a:latin typeface="Arial" panose="020B0604020202020204" pitchFamily="34" charset="0"/>
                  <a:cs typeface="Arial" panose="020B0604020202020204" pitchFamily="34" charset="0"/>
                </a:rPr>
                <a:t>Nháy chuột vào biểu tượng            trên màn hình để khởi động phần mềm Scratch</a:t>
              </a:r>
            </a:p>
          </p:txBody>
        </p:sp>
        <p:pic>
          <p:nvPicPr>
            <p:cNvPr id="18" name="Picture 17">
              <a:extLst>
                <a:ext uri="{FF2B5EF4-FFF2-40B4-BE49-F238E27FC236}">
                  <a16:creationId xmlns="" xmlns:a16="http://schemas.microsoft.com/office/drawing/2014/main" id="{630E4D2D-AAC3-CCED-03CC-96EDFF774D06}"/>
                </a:ext>
              </a:extLst>
            </p:cNvPr>
            <p:cNvPicPr>
              <a:picLocks noChangeAspect="1"/>
            </p:cNvPicPr>
            <p:nvPr/>
          </p:nvPicPr>
          <p:blipFill>
            <a:blip r:embed="rId2"/>
            <a:stretch>
              <a:fillRect/>
            </a:stretch>
          </p:blipFill>
          <p:spPr>
            <a:xfrm>
              <a:off x="7696200" y="3340625"/>
              <a:ext cx="1206471" cy="1289268"/>
            </a:xfrm>
            <a:prstGeom prst="rect">
              <a:avLst/>
            </a:prstGeom>
          </p:spPr>
        </p:pic>
        <p:sp>
          <p:nvSpPr>
            <p:cNvPr id="19" name="Oval 18">
              <a:extLst>
                <a:ext uri="{FF2B5EF4-FFF2-40B4-BE49-F238E27FC236}">
                  <a16:creationId xmlns="" xmlns:a16="http://schemas.microsoft.com/office/drawing/2014/main" id="{79CCF791-EB9F-A359-AEFB-3BDA2A27691C}"/>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1</a:t>
              </a:r>
            </a:p>
          </p:txBody>
        </p:sp>
      </p:grpSp>
      <p:grpSp>
        <p:nvGrpSpPr>
          <p:cNvPr id="31" name="Group 30">
            <a:extLst>
              <a:ext uri="{FF2B5EF4-FFF2-40B4-BE49-F238E27FC236}">
                <a16:creationId xmlns="" xmlns:a16="http://schemas.microsoft.com/office/drawing/2014/main" id="{93C17BC9-A3C2-F20B-F5CC-D429D510168C}"/>
              </a:ext>
            </a:extLst>
          </p:cNvPr>
          <p:cNvGrpSpPr/>
          <p:nvPr/>
        </p:nvGrpSpPr>
        <p:grpSpPr>
          <a:xfrm>
            <a:off x="609600" y="5706845"/>
            <a:ext cx="17373600" cy="1651671"/>
            <a:chOff x="685800" y="5465472"/>
            <a:chExt cx="17373600" cy="1651671"/>
          </a:xfrm>
        </p:grpSpPr>
        <p:grpSp>
          <p:nvGrpSpPr>
            <p:cNvPr id="21" name="Group 20">
              <a:extLst>
                <a:ext uri="{FF2B5EF4-FFF2-40B4-BE49-F238E27FC236}">
                  <a16:creationId xmlns="" xmlns:a16="http://schemas.microsoft.com/office/drawing/2014/main" id="{FC4779D1-F996-4294-ED58-A12D26E477E1}"/>
                </a:ext>
              </a:extLst>
            </p:cNvPr>
            <p:cNvGrpSpPr/>
            <p:nvPr/>
          </p:nvGrpSpPr>
          <p:grpSpPr>
            <a:xfrm>
              <a:off x="685800" y="5465472"/>
              <a:ext cx="17373600" cy="1651671"/>
              <a:chOff x="685800" y="3695700"/>
              <a:chExt cx="17373600" cy="1651671"/>
            </a:xfrm>
          </p:grpSpPr>
          <p:sp>
            <p:nvSpPr>
              <p:cNvPr id="22" name="TextBox 21">
                <a:extLst>
                  <a:ext uri="{FF2B5EF4-FFF2-40B4-BE49-F238E27FC236}">
                    <a16:creationId xmlns="" xmlns:a16="http://schemas.microsoft.com/office/drawing/2014/main" id="{7C1F5CD6-FA40-670F-D244-916946A9D6BF}"/>
                  </a:ext>
                </a:extLst>
              </p:cNvPr>
              <p:cNvSpPr txBox="1"/>
              <p:nvPr/>
            </p:nvSpPr>
            <p:spPr>
              <a:xfrm>
                <a:off x="1905000" y="3695700"/>
                <a:ext cx="16154400" cy="1651671"/>
              </a:xfrm>
              <a:prstGeom prst="rect">
                <a:avLst/>
              </a:prstGeom>
              <a:noFill/>
            </p:spPr>
            <p:txBody>
              <a:bodyPr wrap="square" rtlCol="0">
                <a:spAutoFit/>
              </a:bodyPr>
              <a:lstStyle/>
              <a:p>
                <a:pPr>
                  <a:lnSpc>
                    <a:spcPct val="150000"/>
                  </a:lnSpc>
                </a:pPr>
                <a:r>
                  <a:rPr lang="en-US" sz="3600">
                    <a:latin typeface="Arial" panose="020B0604020202020204" pitchFamily="34" charset="0"/>
                    <a:cs typeface="Arial" panose="020B0604020202020204" pitchFamily="34" charset="0"/>
                  </a:rPr>
                  <a:t>Nháy chuột vào biểu tượng            ở góc trái màn hình để chọn ngôn ngữ hiển thị là tiếng Việt </a:t>
                </a:r>
              </a:p>
            </p:txBody>
          </p:sp>
          <p:sp>
            <p:nvSpPr>
              <p:cNvPr id="24" name="Oval 23">
                <a:extLst>
                  <a:ext uri="{FF2B5EF4-FFF2-40B4-BE49-F238E27FC236}">
                    <a16:creationId xmlns="" xmlns:a16="http://schemas.microsoft.com/office/drawing/2014/main" id="{F4F53975-C6A9-167C-390A-F2FA8280E897}"/>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2</a:t>
                </a:r>
              </a:p>
            </p:txBody>
          </p:sp>
        </p:grpSp>
        <p:pic>
          <p:nvPicPr>
            <p:cNvPr id="30" name="Picture 29">
              <a:extLst>
                <a:ext uri="{FF2B5EF4-FFF2-40B4-BE49-F238E27FC236}">
                  <a16:creationId xmlns="" xmlns:a16="http://schemas.microsoft.com/office/drawing/2014/main" id="{3C137174-DA43-BC7C-F3AB-ADE53EFE2006}"/>
                </a:ext>
              </a:extLst>
            </p:cNvPr>
            <p:cNvPicPr>
              <a:picLocks noChangeAspect="1"/>
            </p:cNvPicPr>
            <p:nvPr/>
          </p:nvPicPr>
          <p:blipFill>
            <a:blip r:embed="rId3"/>
            <a:stretch>
              <a:fillRect/>
            </a:stretch>
          </p:blipFill>
          <p:spPr>
            <a:xfrm>
              <a:off x="7818780" y="5488021"/>
              <a:ext cx="961310" cy="803286"/>
            </a:xfrm>
            <a:prstGeom prst="rect">
              <a:avLst/>
            </a:prstGeom>
          </p:spPr>
        </p:pic>
      </p:grpSp>
      <p:grpSp>
        <p:nvGrpSpPr>
          <p:cNvPr id="33" name="Group 32">
            <a:extLst>
              <a:ext uri="{FF2B5EF4-FFF2-40B4-BE49-F238E27FC236}">
                <a16:creationId xmlns="" xmlns:a16="http://schemas.microsoft.com/office/drawing/2014/main" id="{2537F7A8-473B-08F5-CA12-549781721B12}"/>
              </a:ext>
            </a:extLst>
          </p:cNvPr>
          <p:cNvGrpSpPr/>
          <p:nvPr/>
        </p:nvGrpSpPr>
        <p:grpSpPr>
          <a:xfrm>
            <a:off x="609600" y="8051873"/>
            <a:ext cx="17354550" cy="1007235"/>
            <a:chOff x="685800" y="4079858"/>
            <a:chExt cx="17354550" cy="1007235"/>
          </a:xfrm>
        </p:grpSpPr>
        <p:sp>
          <p:nvSpPr>
            <p:cNvPr id="35" name="TextBox 34">
              <a:extLst>
                <a:ext uri="{FF2B5EF4-FFF2-40B4-BE49-F238E27FC236}">
                  <a16:creationId xmlns="" xmlns:a16="http://schemas.microsoft.com/office/drawing/2014/main" id="{E8A2F795-25E4-5889-EF17-22482F249E6D}"/>
                </a:ext>
              </a:extLst>
            </p:cNvPr>
            <p:cNvSpPr txBox="1"/>
            <p:nvPr/>
          </p:nvSpPr>
          <p:spPr>
            <a:xfrm>
              <a:off x="1885950" y="4079858"/>
              <a:ext cx="16154400" cy="820674"/>
            </a:xfrm>
            <a:prstGeom prst="rect">
              <a:avLst/>
            </a:prstGeom>
            <a:noFill/>
          </p:spPr>
          <p:txBody>
            <a:bodyPr wrap="square" rtlCol="0">
              <a:spAutoFit/>
            </a:bodyPr>
            <a:lstStyle/>
            <a:p>
              <a:pPr>
                <a:lnSpc>
                  <a:spcPct val="150000"/>
                </a:lnSpc>
              </a:pPr>
              <a:r>
                <a:rPr lang="en-US" sz="3600">
                  <a:latin typeface="Arial" panose="020B0604020202020204" pitchFamily="34" charset="0"/>
                  <a:cs typeface="Arial" panose="020B0604020202020204" pitchFamily="34" charset="0"/>
                </a:rPr>
                <a:t>Mở tệp tin “Điều khiển rô-bốt” để thực hiện làm bài </a:t>
              </a:r>
            </a:p>
          </p:txBody>
        </p:sp>
        <p:sp>
          <p:nvSpPr>
            <p:cNvPr id="36" name="Oval 35">
              <a:extLst>
                <a:ext uri="{FF2B5EF4-FFF2-40B4-BE49-F238E27FC236}">
                  <a16:creationId xmlns="" xmlns:a16="http://schemas.microsoft.com/office/drawing/2014/main" id="{E0538ABF-9685-6828-2BB2-88752C3CAD02}"/>
                </a:ext>
              </a:extLst>
            </p:cNvPr>
            <p:cNvSpPr/>
            <p:nvPr/>
          </p:nvSpPr>
          <p:spPr>
            <a:xfrm>
              <a:off x="685800" y="4172693"/>
              <a:ext cx="914400" cy="914400"/>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3</a:t>
              </a:r>
            </a:p>
          </p:txBody>
        </p:sp>
      </p:grpSp>
    </p:spTree>
    <p:extLst>
      <p:ext uri="{BB962C8B-B14F-4D97-AF65-F5344CB8AC3E}">
        <p14:creationId xmlns:p14="http://schemas.microsoft.com/office/powerpoint/2010/main" val="207898116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1000"/>
                            </p:stCondLst>
                            <p:childTnLst>
                              <p:par>
                                <p:cTn id="23" presetID="22" presetClass="entr" presetSubtype="4"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891DA506-A9AD-65AC-FCB4-B957502D97D7}"/>
              </a:ext>
            </a:extLst>
          </p:cNvPr>
          <p:cNvGrpSpPr/>
          <p:nvPr/>
        </p:nvGrpSpPr>
        <p:grpSpPr>
          <a:xfrm>
            <a:off x="-46963" y="125390"/>
            <a:ext cx="18381925" cy="9521595"/>
            <a:chOff x="152400" y="620732"/>
            <a:chExt cx="18381925" cy="9521595"/>
          </a:xfrm>
        </p:grpSpPr>
        <p:pic>
          <p:nvPicPr>
            <p:cNvPr id="6" name="Picture 5">
              <a:extLst>
                <a:ext uri="{FF2B5EF4-FFF2-40B4-BE49-F238E27FC236}">
                  <a16:creationId xmlns="" xmlns:a16="http://schemas.microsoft.com/office/drawing/2014/main" id="{1072E276-A647-2F38-7A2E-E39148D0E848}"/>
                </a:ext>
              </a:extLst>
            </p:cNvPr>
            <p:cNvPicPr>
              <a:picLocks noChangeAspect="1"/>
            </p:cNvPicPr>
            <p:nvPr/>
          </p:nvPicPr>
          <p:blipFill>
            <a:blip r:embed="rId2"/>
            <a:stretch>
              <a:fillRect/>
            </a:stretch>
          </p:blipFill>
          <p:spPr>
            <a:xfrm>
              <a:off x="2645669" y="1485900"/>
              <a:ext cx="12996661" cy="7591636"/>
            </a:xfrm>
            <a:prstGeom prst="rect">
              <a:avLst/>
            </a:prstGeom>
          </p:spPr>
        </p:pic>
        <p:sp>
          <p:nvSpPr>
            <p:cNvPr id="5" name="Freeform: Shape 4">
              <a:extLst>
                <a:ext uri="{FF2B5EF4-FFF2-40B4-BE49-F238E27FC236}">
                  <a16:creationId xmlns="" xmlns:a16="http://schemas.microsoft.com/office/drawing/2014/main" id="{5A17EFD8-9783-740A-19CD-D5BDB6F55AA6}"/>
                </a:ext>
              </a:extLst>
            </p:cNvPr>
            <p:cNvSpPr/>
            <p:nvPr/>
          </p:nvSpPr>
          <p:spPr>
            <a:xfrm>
              <a:off x="1943100" y="1571625"/>
              <a:ext cx="785813" cy="1228725"/>
            </a:xfrm>
            <a:custGeom>
              <a:avLst/>
              <a:gdLst>
                <a:gd name="connsiteX0" fmla="*/ 785813 w 785813"/>
                <a:gd name="connsiteY0" fmla="*/ 1228725 h 1228725"/>
                <a:gd name="connsiteX1" fmla="*/ 214313 w 785813"/>
                <a:gd name="connsiteY1" fmla="*/ 985838 h 1228725"/>
                <a:gd name="connsiteX2" fmla="*/ 0 w 785813"/>
                <a:gd name="connsiteY2" fmla="*/ 0 h 1228725"/>
              </a:gdLst>
              <a:ahLst/>
              <a:cxnLst>
                <a:cxn ang="0">
                  <a:pos x="connsiteX0" y="connsiteY0"/>
                </a:cxn>
                <a:cxn ang="0">
                  <a:pos x="connsiteX1" y="connsiteY1"/>
                </a:cxn>
                <a:cxn ang="0">
                  <a:pos x="connsiteX2" y="connsiteY2"/>
                </a:cxn>
              </a:cxnLst>
              <a:rect l="l" t="t" r="r" b="b"/>
              <a:pathLst>
                <a:path w="785813" h="1228725">
                  <a:moveTo>
                    <a:pt x="785813" y="1228725"/>
                  </a:moveTo>
                  <a:cubicBezTo>
                    <a:pt x="565547" y="1209675"/>
                    <a:pt x="345282" y="1190625"/>
                    <a:pt x="214313" y="985838"/>
                  </a:cubicBezTo>
                  <a:cubicBezTo>
                    <a:pt x="83344" y="781051"/>
                    <a:pt x="41672" y="390525"/>
                    <a:pt x="0"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E6BD2289-9A8D-EEF1-CA01-4B2A0216A724}"/>
                </a:ext>
              </a:extLst>
            </p:cNvPr>
            <p:cNvSpPr txBox="1"/>
            <p:nvPr/>
          </p:nvSpPr>
          <p:spPr>
            <a:xfrm>
              <a:off x="152400" y="743808"/>
              <a:ext cx="4506466" cy="699230"/>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Các nhóm lệnh cơ bản </a:t>
              </a:r>
            </a:p>
          </p:txBody>
        </p:sp>
        <p:sp>
          <p:nvSpPr>
            <p:cNvPr id="8" name="Freeform: Shape 7">
              <a:extLst>
                <a:ext uri="{FF2B5EF4-FFF2-40B4-BE49-F238E27FC236}">
                  <a16:creationId xmlns="" xmlns:a16="http://schemas.microsoft.com/office/drawing/2014/main" id="{DAE479A6-5439-C625-B2F1-574E25AD3E28}"/>
                </a:ext>
              </a:extLst>
            </p:cNvPr>
            <p:cNvSpPr/>
            <p:nvPr/>
          </p:nvSpPr>
          <p:spPr>
            <a:xfrm>
              <a:off x="10629900" y="1228725"/>
              <a:ext cx="500063" cy="871538"/>
            </a:xfrm>
            <a:custGeom>
              <a:avLst/>
              <a:gdLst>
                <a:gd name="connsiteX0" fmla="*/ 0 w 500063"/>
                <a:gd name="connsiteY0" fmla="*/ 0 h 871538"/>
                <a:gd name="connsiteX1" fmla="*/ 400050 w 500063"/>
                <a:gd name="connsiteY1" fmla="*/ 271463 h 871538"/>
                <a:gd name="connsiteX2" fmla="*/ 500063 w 500063"/>
                <a:gd name="connsiteY2" fmla="*/ 871538 h 871538"/>
              </a:gdLst>
              <a:ahLst/>
              <a:cxnLst>
                <a:cxn ang="0">
                  <a:pos x="connsiteX0" y="connsiteY0"/>
                </a:cxn>
                <a:cxn ang="0">
                  <a:pos x="connsiteX1" y="connsiteY1"/>
                </a:cxn>
                <a:cxn ang="0">
                  <a:pos x="connsiteX2" y="connsiteY2"/>
                </a:cxn>
              </a:cxnLst>
              <a:rect l="l" t="t" r="r" b="b"/>
              <a:pathLst>
                <a:path w="500063" h="871538">
                  <a:moveTo>
                    <a:pt x="0" y="0"/>
                  </a:moveTo>
                  <a:cubicBezTo>
                    <a:pt x="158353" y="63103"/>
                    <a:pt x="316706" y="126207"/>
                    <a:pt x="400050" y="271463"/>
                  </a:cubicBezTo>
                  <a:cubicBezTo>
                    <a:pt x="483394" y="416719"/>
                    <a:pt x="491728" y="644128"/>
                    <a:pt x="500063" y="871538"/>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86EBE8E0-2162-F67B-3EB6-D765F83E23CB}"/>
                </a:ext>
              </a:extLst>
            </p:cNvPr>
            <p:cNvSpPr txBox="1"/>
            <p:nvPr/>
          </p:nvSpPr>
          <p:spPr>
            <a:xfrm>
              <a:off x="6929437" y="620732"/>
              <a:ext cx="5181600" cy="553998"/>
            </a:xfrm>
            <a:prstGeom prst="rect">
              <a:avLst/>
            </a:prstGeom>
            <a:noFill/>
          </p:spPr>
          <p:txBody>
            <a:bodyPr wrap="square" rtlCol="0">
              <a:spAutoFit/>
            </a:bodyPr>
            <a:lstStyle/>
            <a:p>
              <a:r>
                <a:rPr lang="en-US" sz="3000">
                  <a:latin typeface="Arial" panose="020B0604020202020204" pitchFamily="34" charset="0"/>
                  <a:cs typeface="Arial" panose="020B0604020202020204" pitchFamily="34" charset="0"/>
                </a:rPr>
                <a:t>Nút lệnh dừng chương trình </a:t>
              </a:r>
            </a:p>
          </p:txBody>
        </p:sp>
        <p:sp>
          <p:nvSpPr>
            <p:cNvPr id="10" name="Freeform: Shape 9">
              <a:extLst>
                <a:ext uri="{FF2B5EF4-FFF2-40B4-BE49-F238E27FC236}">
                  <a16:creationId xmlns="" xmlns:a16="http://schemas.microsoft.com/office/drawing/2014/main" id="{BBBE6381-2802-D227-7653-B830A2C19533}"/>
                </a:ext>
              </a:extLst>
            </p:cNvPr>
            <p:cNvSpPr/>
            <p:nvPr/>
          </p:nvSpPr>
          <p:spPr>
            <a:xfrm>
              <a:off x="10721387" y="2671763"/>
              <a:ext cx="494301" cy="342900"/>
            </a:xfrm>
            <a:custGeom>
              <a:avLst/>
              <a:gdLst>
                <a:gd name="connsiteX0" fmla="*/ 8526 w 494301"/>
                <a:gd name="connsiteY0" fmla="*/ 0 h 342900"/>
                <a:gd name="connsiteX1" fmla="*/ 65676 w 494301"/>
                <a:gd name="connsiteY1" fmla="*/ 271462 h 342900"/>
                <a:gd name="connsiteX2" fmla="*/ 494301 w 494301"/>
                <a:gd name="connsiteY2" fmla="*/ 342900 h 342900"/>
              </a:gdLst>
              <a:ahLst/>
              <a:cxnLst>
                <a:cxn ang="0">
                  <a:pos x="connsiteX0" y="connsiteY0"/>
                </a:cxn>
                <a:cxn ang="0">
                  <a:pos x="connsiteX1" y="connsiteY1"/>
                </a:cxn>
                <a:cxn ang="0">
                  <a:pos x="connsiteX2" y="connsiteY2"/>
                </a:cxn>
              </a:cxnLst>
              <a:rect l="l" t="t" r="r" b="b"/>
              <a:pathLst>
                <a:path w="494301" h="342900">
                  <a:moveTo>
                    <a:pt x="8526" y="0"/>
                  </a:moveTo>
                  <a:cubicBezTo>
                    <a:pt x="-3380" y="107156"/>
                    <a:pt x="-15286" y="214312"/>
                    <a:pt x="65676" y="271462"/>
                  </a:cubicBezTo>
                  <a:cubicBezTo>
                    <a:pt x="146638" y="328612"/>
                    <a:pt x="320469" y="335756"/>
                    <a:pt x="494301" y="34290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 xmlns:a16="http://schemas.microsoft.com/office/drawing/2014/main" id="{F1D95AA3-3ADF-ECC8-FFDB-57525153738D}"/>
                </a:ext>
              </a:extLst>
            </p:cNvPr>
            <p:cNvSpPr txBox="1"/>
            <p:nvPr/>
          </p:nvSpPr>
          <p:spPr>
            <a:xfrm>
              <a:off x="11353800" y="2757488"/>
              <a:ext cx="2514600" cy="553998"/>
            </a:xfrm>
            <a:prstGeom prst="rect">
              <a:avLst/>
            </a:prstGeom>
            <a:noFill/>
          </p:spPr>
          <p:txBody>
            <a:bodyPr wrap="square" rtlCol="0">
              <a:spAutoFit/>
            </a:bodyPr>
            <a:lstStyle/>
            <a:p>
              <a:r>
                <a:rPr lang="en-US" sz="3000">
                  <a:latin typeface="Arial" panose="020B0604020202020204" pitchFamily="34" charset="0"/>
                  <a:cs typeface="Arial" panose="020B0604020202020204" pitchFamily="34" charset="0"/>
                </a:rPr>
                <a:t>Nút cờ xanh</a:t>
              </a:r>
            </a:p>
          </p:txBody>
        </p:sp>
        <p:sp>
          <p:nvSpPr>
            <p:cNvPr id="12" name="Freeform: Shape 11">
              <a:extLst>
                <a:ext uri="{FF2B5EF4-FFF2-40B4-BE49-F238E27FC236}">
                  <a16:creationId xmlns="" xmlns:a16="http://schemas.microsoft.com/office/drawing/2014/main" id="{A4EEBD46-EB81-5156-8B1E-C7E0D1E1D37F}"/>
                </a:ext>
              </a:extLst>
            </p:cNvPr>
            <p:cNvSpPr/>
            <p:nvPr/>
          </p:nvSpPr>
          <p:spPr>
            <a:xfrm>
              <a:off x="13443924" y="1328738"/>
              <a:ext cx="386376" cy="1657350"/>
            </a:xfrm>
            <a:custGeom>
              <a:avLst/>
              <a:gdLst>
                <a:gd name="connsiteX0" fmla="*/ 386376 w 386376"/>
                <a:gd name="connsiteY0" fmla="*/ 1657350 h 1657350"/>
                <a:gd name="connsiteX1" fmla="*/ 614 w 386376"/>
                <a:gd name="connsiteY1" fmla="*/ 1228725 h 1657350"/>
                <a:gd name="connsiteX2" fmla="*/ 314939 w 386376"/>
                <a:gd name="connsiteY2" fmla="*/ 0 h 1657350"/>
              </a:gdLst>
              <a:ahLst/>
              <a:cxnLst>
                <a:cxn ang="0">
                  <a:pos x="connsiteX0" y="connsiteY0"/>
                </a:cxn>
                <a:cxn ang="0">
                  <a:pos x="connsiteX1" y="connsiteY1"/>
                </a:cxn>
                <a:cxn ang="0">
                  <a:pos x="connsiteX2" y="connsiteY2"/>
                </a:cxn>
              </a:cxnLst>
              <a:rect l="l" t="t" r="r" b="b"/>
              <a:pathLst>
                <a:path w="386376" h="1657350">
                  <a:moveTo>
                    <a:pt x="386376" y="1657350"/>
                  </a:moveTo>
                  <a:cubicBezTo>
                    <a:pt x="199448" y="1581150"/>
                    <a:pt x="12520" y="1504950"/>
                    <a:pt x="614" y="1228725"/>
                  </a:cubicBezTo>
                  <a:cubicBezTo>
                    <a:pt x="-11292" y="952500"/>
                    <a:pt x="151823" y="476250"/>
                    <a:pt x="314939" y="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9F090E4D-9C98-CB98-DF74-5823B21DF7DE}"/>
                </a:ext>
              </a:extLst>
            </p:cNvPr>
            <p:cNvSpPr txBox="1"/>
            <p:nvPr/>
          </p:nvSpPr>
          <p:spPr>
            <a:xfrm>
              <a:off x="235173" y="9130697"/>
              <a:ext cx="4201666" cy="923330"/>
            </a:xfrm>
            <a:prstGeom prst="rect">
              <a:avLst/>
            </a:prstGeom>
            <a:noFill/>
          </p:spPr>
          <p:txBody>
            <a:bodyPr wrap="square" rtlCol="0">
              <a:spAutoFit/>
            </a:bodyPr>
            <a:lstStyle/>
            <a:p>
              <a:pPr algn="ctr"/>
              <a:r>
                <a:rPr lang="en-US" sz="2700">
                  <a:latin typeface="Arial" panose="020B0604020202020204" pitchFamily="34" charset="0"/>
                  <a:cs typeface="Arial" panose="020B0604020202020204" pitchFamily="34" charset="0"/>
                </a:rPr>
                <a:t>Các lệnh thuộc nhóm “Chuyển động”</a:t>
              </a:r>
            </a:p>
          </p:txBody>
        </p:sp>
        <p:sp>
          <p:nvSpPr>
            <p:cNvPr id="14" name="Freeform: Shape 13">
              <a:extLst>
                <a:ext uri="{FF2B5EF4-FFF2-40B4-BE49-F238E27FC236}">
                  <a16:creationId xmlns="" xmlns:a16="http://schemas.microsoft.com/office/drawing/2014/main" id="{48C90C8A-9388-AAC5-489C-5A70C046F390}"/>
                </a:ext>
              </a:extLst>
            </p:cNvPr>
            <p:cNvSpPr/>
            <p:nvPr/>
          </p:nvSpPr>
          <p:spPr>
            <a:xfrm>
              <a:off x="13687425" y="4128848"/>
              <a:ext cx="1400175" cy="157402"/>
            </a:xfrm>
            <a:custGeom>
              <a:avLst/>
              <a:gdLst>
                <a:gd name="connsiteX0" fmla="*/ 0 w 1400175"/>
                <a:gd name="connsiteY0" fmla="*/ 157402 h 157402"/>
                <a:gd name="connsiteX1" fmla="*/ 771525 w 1400175"/>
                <a:gd name="connsiteY1" fmla="*/ 240 h 157402"/>
                <a:gd name="connsiteX2" fmla="*/ 1400175 w 1400175"/>
                <a:gd name="connsiteY2" fmla="*/ 128827 h 157402"/>
              </a:gdLst>
              <a:ahLst/>
              <a:cxnLst>
                <a:cxn ang="0">
                  <a:pos x="connsiteX0" y="connsiteY0"/>
                </a:cxn>
                <a:cxn ang="0">
                  <a:pos x="connsiteX1" y="connsiteY1"/>
                </a:cxn>
                <a:cxn ang="0">
                  <a:pos x="connsiteX2" y="connsiteY2"/>
                </a:cxn>
              </a:cxnLst>
              <a:rect l="l" t="t" r="r" b="b"/>
              <a:pathLst>
                <a:path w="1400175" h="157402">
                  <a:moveTo>
                    <a:pt x="0" y="157402"/>
                  </a:moveTo>
                  <a:cubicBezTo>
                    <a:pt x="269081" y="81202"/>
                    <a:pt x="538163" y="5002"/>
                    <a:pt x="771525" y="240"/>
                  </a:cubicBezTo>
                  <a:cubicBezTo>
                    <a:pt x="1004887" y="-4522"/>
                    <a:pt x="1202531" y="62152"/>
                    <a:pt x="1400175" y="128827"/>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845FB07C-FE62-6EE0-E8D8-2E72AF670639}"/>
                </a:ext>
              </a:extLst>
            </p:cNvPr>
            <p:cNvSpPr txBox="1"/>
            <p:nvPr/>
          </p:nvSpPr>
          <p:spPr>
            <a:xfrm>
              <a:off x="15087600" y="3511685"/>
              <a:ext cx="2618707" cy="1391728"/>
            </a:xfrm>
            <a:prstGeom prst="rect">
              <a:avLst/>
            </a:prstGeom>
            <a:noFill/>
          </p:spPr>
          <p:txBody>
            <a:bodyPr wrap="square" rtlCol="0">
              <a:spAutoFit/>
            </a:bodyPr>
            <a:lstStyle/>
            <a:p>
              <a:pPr algn="ctr">
                <a:lnSpc>
                  <a:spcPct val="150000"/>
                </a:lnSpc>
              </a:pPr>
              <a:r>
                <a:rPr lang="en-US" sz="3000">
                  <a:latin typeface="Arial" panose="020B0604020202020204" pitchFamily="34" charset="0"/>
                  <a:cs typeface="Arial" panose="020B0604020202020204" pitchFamily="34" charset="0"/>
                </a:rPr>
                <a:t>Nhân vật trên sân khấu</a:t>
              </a:r>
            </a:p>
          </p:txBody>
        </p:sp>
        <p:sp>
          <p:nvSpPr>
            <p:cNvPr id="16" name="Freeform: Shape 15">
              <a:extLst>
                <a:ext uri="{FF2B5EF4-FFF2-40B4-BE49-F238E27FC236}">
                  <a16:creationId xmlns="" xmlns:a16="http://schemas.microsoft.com/office/drawing/2014/main" id="{13BB1405-6C2D-DA57-954A-212BB26BF03E}"/>
                </a:ext>
              </a:extLst>
            </p:cNvPr>
            <p:cNvSpPr/>
            <p:nvPr/>
          </p:nvSpPr>
          <p:spPr>
            <a:xfrm>
              <a:off x="4196828" y="803910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0C47B7E8-9992-4452-F6FE-9E0FC51A12E7}"/>
                </a:ext>
              </a:extLst>
            </p:cNvPr>
            <p:cNvSpPr txBox="1"/>
            <p:nvPr/>
          </p:nvSpPr>
          <p:spPr>
            <a:xfrm>
              <a:off x="13398722" y="878741"/>
              <a:ext cx="2270571"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Sân khấu </a:t>
              </a:r>
            </a:p>
          </p:txBody>
        </p:sp>
        <p:sp>
          <p:nvSpPr>
            <p:cNvPr id="18" name="Freeform: Shape 17">
              <a:extLst>
                <a:ext uri="{FF2B5EF4-FFF2-40B4-BE49-F238E27FC236}">
                  <a16:creationId xmlns="" xmlns:a16="http://schemas.microsoft.com/office/drawing/2014/main" id="{F52262C3-6F90-5438-2794-4FFCA23F5811}"/>
                </a:ext>
              </a:extLst>
            </p:cNvPr>
            <p:cNvSpPr/>
            <p:nvPr/>
          </p:nvSpPr>
          <p:spPr>
            <a:xfrm>
              <a:off x="8202570" y="8019192"/>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 xmlns:a16="http://schemas.microsoft.com/office/drawing/2014/main" id="{91BF7AD5-97D8-1D07-0FFE-CFD95C15800B}"/>
                </a:ext>
              </a:extLst>
            </p:cNvPr>
            <p:cNvSpPr/>
            <p:nvPr/>
          </p:nvSpPr>
          <p:spPr>
            <a:xfrm>
              <a:off x="11127271" y="8100390"/>
              <a:ext cx="924076" cy="1524000"/>
            </a:xfrm>
            <a:custGeom>
              <a:avLst/>
              <a:gdLst>
                <a:gd name="connsiteX0" fmla="*/ 842962 w 924076"/>
                <a:gd name="connsiteY0" fmla="*/ 0 h 942975"/>
                <a:gd name="connsiteX1" fmla="*/ 842962 w 924076"/>
                <a:gd name="connsiteY1" fmla="*/ 328613 h 942975"/>
                <a:gd name="connsiteX2" fmla="*/ 0 w 924076"/>
                <a:gd name="connsiteY2" fmla="*/ 942975 h 942975"/>
              </a:gdLst>
              <a:ahLst/>
              <a:cxnLst>
                <a:cxn ang="0">
                  <a:pos x="connsiteX0" y="connsiteY0"/>
                </a:cxn>
                <a:cxn ang="0">
                  <a:pos x="connsiteX1" y="connsiteY1"/>
                </a:cxn>
                <a:cxn ang="0">
                  <a:pos x="connsiteX2" y="connsiteY2"/>
                </a:cxn>
              </a:cxnLst>
              <a:rect l="l" t="t" r="r" b="b"/>
              <a:pathLst>
                <a:path w="924076" h="942975">
                  <a:moveTo>
                    <a:pt x="842962" y="0"/>
                  </a:moveTo>
                  <a:cubicBezTo>
                    <a:pt x="913209" y="85725"/>
                    <a:pt x="983456" y="171451"/>
                    <a:pt x="842962" y="328613"/>
                  </a:cubicBezTo>
                  <a:cubicBezTo>
                    <a:pt x="702468" y="485775"/>
                    <a:pt x="351234" y="714375"/>
                    <a:pt x="0" y="942975"/>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 xmlns:a16="http://schemas.microsoft.com/office/drawing/2014/main" id="{98B101F7-DE2F-B468-9CF6-D5D05495DA99}"/>
                </a:ext>
              </a:extLst>
            </p:cNvPr>
            <p:cNvSpPr txBox="1"/>
            <p:nvPr/>
          </p:nvSpPr>
          <p:spPr>
            <a:xfrm>
              <a:off x="4828604" y="9103748"/>
              <a:ext cx="4201666" cy="923330"/>
            </a:xfrm>
            <a:prstGeom prst="rect">
              <a:avLst/>
            </a:prstGeom>
            <a:noFill/>
          </p:spPr>
          <p:txBody>
            <a:bodyPr wrap="square" rtlCol="0">
              <a:spAutoFit/>
            </a:bodyPr>
            <a:lstStyle/>
            <a:p>
              <a:pPr algn="ctr"/>
              <a:r>
                <a:rPr lang="en-US" sz="2700">
                  <a:latin typeface="Arial" panose="020B0604020202020204" pitchFamily="34" charset="0"/>
                  <a:cs typeface="Arial" panose="020B0604020202020204" pitchFamily="34" charset="0"/>
                </a:rPr>
                <a:t>Vùng tạo </a:t>
              </a:r>
            </a:p>
            <a:p>
              <a:pPr algn="ctr"/>
              <a:r>
                <a:rPr lang="en-US" sz="2700">
                  <a:latin typeface="Arial" panose="020B0604020202020204" pitchFamily="34" charset="0"/>
                  <a:cs typeface="Arial" panose="020B0604020202020204" pitchFamily="34" charset="0"/>
                </a:rPr>
                <a:t>chương trình</a:t>
              </a:r>
            </a:p>
          </p:txBody>
        </p:sp>
        <p:sp>
          <p:nvSpPr>
            <p:cNvPr id="21" name="TextBox 20">
              <a:extLst>
                <a:ext uri="{FF2B5EF4-FFF2-40B4-BE49-F238E27FC236}">
                  <a16:creationId xmlns="" xmlns:a16="http://schemas.microsoft.com/office/drawing/2014/main" id="{6451ECA0-7856-509C-16CA-ACEBC147F450}"/>
                </a:ext>
              </a:extLst>
            </p:cNvPr>
            <p:cNvSpPr txBox="1"/>
            <p:nvPr/>
          </p:nvSpPr>
          <p:spPr>
            <a:xfrm>
              <a:off x="8238129" y="9218997"/>
              <a:ext cx="4201666" cy="923330"/>
            </a:xfrm>
            <a:prstGeom prst="rect">
              <a:avLst/>
            </a:prstGeom>
            <a:noFill/>
          </p:spPr>
          <p:txBody>
            <a:bodyPr wrap="square" rtlCol="0">
              <a:spAutoFit/>
            </a:bodyPr>
            <a:lstStyle/>
            <a:p>
              <a:pPr algn="ctr"/>
              <a:r>
                <a:rPr lang="en-US" sz="2700">
                  <a:latin typeface="Arial" panose="020B0604020202020204" pitchFamily="34" charset="0"/>
                  <a:cs typeface="Arial" panose="020B0604020202020204" pitchFamily="34" charset="0"/>
                </a:rPr>
                <a:t>Vùng tạo </a:t>
              </a:r>
            </a:p>
            <a:p>
              <a:pPr algn="ctr"/>
              <a:r>
                <a:rPr lang="en-US" sz="2700">
                  <a:latin typeface="Arial" panose="020B0604020202020204" pitchFamily="34" charset="0"/>
                  <a:cs typeface="Arial" panose="020B0604020202020204" pitchFamily="34" charset="0"/>
                </a:rPr>
                <a:t>nhân vật</a:t>
              </a:r>
            </a:p>
          </p:txBody>
        </p:sp>
        <p:sp>
          <p:nvSpPr>
            <p:cNvPr id="22" name="Freeform: Shape 21">
              <a:extLst>
                <a:ext uri="{FF2B5EF4-FFF2-40B4-BE49-F238E27FC236}">
                  <a16:creationId xmlns="" xmlns:a16="http://schemas.microsoft.com/office/drawing/2014/main" id="{FFB440E2-D60F-3CB5-677C-42B4F7AD29E2}"/>
                </a:ext>
              </a:extLst>
            </p:cNvPr>
            <p:cNvSpPr/>
            <p:nvPr/>
          </p:nvSpPr>
          <p:spPr>
            <a:xfrm>
              <a:off x="14997255" y="8958263"/>
              <a:ext cx="761858" cy="514350"/>
            </a:xfrm>
            <a:custGeom>
              <a:avLst/>
              <a:gdLst>
                <a:gd name="connsiteX0" fmla="*/ 47483 w 761858"/>
                <a:gd name="connsiteY0" fmla="*/ 0 h 514350"/>
                <a:gd name="connsiteX1" fmla="*/ 76058 w 761858"/>
                <a:gd name="connsiteY1" fmla="*/ 428625 h 514350"/>
                <a:gd name="connsiteX2" fmla="*/ 761858 w 761858"/>
                <a:gd name="connsiteY2" fmla="*/ 514350 h 514350"/>
              </a:gdLst>
              <a:ahLst/>
              <a:cxnLst>
                <a:cxn ang="0">
                  <a:pos x="connsiteX0" y="connsiteY0"/>
                </a:cxn>
                <a:cxn ang="0">
                  <a:pos x="connsiteX1" y="connsiteY1"/>
                </a:cxn>
                <a:cxn ang="0">
                  <a:pos x="connsiteX2" y="connsiteY2"/>
                </a:cxn>
              </a:cxnLst>
              <a:rect l="l" t="t" r="r" b="b"/>
              <a:pathLst>
                <a:path w="761858" h="514350">
                  <a:moveTo>
                    <a:pt x="47483" y="0"/>
                  </a:moveTo>
                  <a:cubicBezTo>
                    <a:pt x="2239" y="171450"/>
                    <a:pt x="-43004" y="342900"/>
                    <a:pt x="76058" y="428625"/>
                  </a:cubicBezTo>
                  <a:cubicBezTo>
                    <a:pt x="195120" y="514350"/>
                    <a:pt x="478489" y="514350"/>
                    <a:pt x="761858" y="514350"/>
                  </a:cubicBezTo>
                </a:path>
              </a:pathLst>
            </a:custGeom>
            <a:noFill/>
            <a:ln w="38100">
              <a:solidFill>
                <a:schemeClr val="accent6">
                  <a:lumMod val="75000"/>
                </a:schemeClr>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 xmlns:a16="http://schemas.microsoft.com/office/drawing/2014/main" id="{09FA2D91-326F-064B-37B7-935680E679FE}"/>
                </a:ext>
              </a:extLst>
            </p:cNvPr>
            <p:cNvSpPr txBox="1"/>
            <p:nvPr/>
          </p:nvSpPr>
          <p:spPr>
            <a:xfrm>
              <a:off x="14997255" y="8958263"/>
              <a:ext cx="3537070" cy="923330"/>
            </a:xfrm>
            <a:prstGeom prst="rect">
              <a:avLst/>
            </a:prstGeom>
            <a:noFill/>
          </p:spPr>
          <p:txBody>
            <a:bodyPr wrap="square" rtlCol="0">
              <a:spAutoFit/>
            </a:bodyPr>
            <a:lstStyle/>
            <a:p>
              <a:pPr algn="ctr"/>
              <a:r>
                <a:rPr lang="en-US" sz="2700">
                  <a:latin typeface="Arial" panose="020B0604020202020204" pitchFamily="34" charset="0"/>
                  <a:cs typeface="Arial" panose="020B0604020202020204" pitchFamily="34" charset="0"/>
                </a:rPr>
                <a:t>Vùng tạo phông </a:t>
              </a:r>
            </a:p>
            <a:p>
              <a:pPr algn="ctr"/>
              <a:r>
                <a:rPr lang="en-US" sz="2700">
                  <a:latin typeface="Arial" panose="020B0604020202020204" pitchFamily="34" charset="0"/>
                  <a:cs typeface="Arial" panose="020B0604020202020204" pitchFamily="34" charset="0"/>
                </a:rPr>
                <a:t>nền sân khấu </a:t>
              </a:r>
            </a:p>
          </p:txBody>
        </p:sp>
      </p:grpSp>
      <p:sp>
        <p:nvSpPr>
          <p:cNvPr id="25" name="TextBox 24">
            <a:extLst>
              <a:ext uri="{FF2B5EF4-FFF2-40B4-BE49-F238E27FC236}">
                <a16:creationId xmlns="" xmlns:a16="http://schemas.microsoft.com/office/drawing/2014/main" id="{0CF2A7D3-1117-81E4-3044-3F919D948A77}"/>
              </a:ext>
            </a:extLst>
          </p:cNvPr>
          <p:cNvSpPr txBox="1"/>
          <p:nvPr/>
        </p:nvSpPr>
        <p:spPr>
          <a:xfrm>
            <a:off x="4110842" y="9629056"/>
            <a:ext cx="10668000" cy="600164"/>
          </a:xfrm>
          <a:prstGeom prst="rect">
            <a:avLst/>
          </a:prstGeom>
          <a:noFill/>
        </p:spPr>
        <p:txBody>
          <a:bodyPr wrap="square" rtlCol="0">
            <a:spAutoFit/>
          </a:bodyPr>
          <a:lstStyle/>
          <a:p>
            <a:pPr algn="ctr"/>
            <a:r>
              <a:rPr lang="en-US" sz="3300" b="1" i="1">
                <a:solidFill>
                  <a:schemeClr val="accent5">
                    <a:lumMod val="75000"/>
                  </a:schemeClr>
                </a:solidFill>
                <a:latin typeface="Arial" panose="020B0604020202020204" pitchFamily="34" charset="0"/>
                <a:cs typeface="Arial" panose="020B0604020202020204" pitchFamily="34" charset="0"/>
              </a:rPr>
              <a:t>Màn hình làm việc của phần mềm Scratch</a:t>
            </a:r>
          </a:p>
        </p:txBody>
      </p:sp>
    </p:spTree>
    <p:extLst>
      <p:ext uri="{BB962C8B-B14F-4D97-AF65-F5344CB8AC3E}">
        <p14:creationId xmlns:p14="http://schemas.microsoft.com/office/powerpoint/2010/main" val="156105721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689805-CEA8-5427-FFD7-22DD2D28EA48}"/>
              </a:ext>
            </a:extLst>
          </p:cNvPr>
          <p:cNvSpPr txBox="1"/>
          <p:nvPr/>
        </p:nvSpPr>
        <p:spPr>
          <a:xfrm>
            <a:off x="4991100" y="419100"/>
            <a:ext cx="8305800" cy="1015663"/>
          </a:xfrm>
          <a:prstGeom prst="rect">
            <a:avLst/>
          </a:prstGeom>
          <a:noFill/>
        </p:spPr>
        <p:txBody>
          <a:bodyPr wrap="square" rtlCol="0">
            <a:spAutoFit/>
          </a:bodyPr>
          <a:lstStyle/>
          <a:p>
            <a:pPr algn="ctr"/>
            <a:r>
              <a:rPr lang="en-US" sz="6000" b="1" smtClean="0">
                <a:solidFill>
                  <a:schemeClr val="accent5">
                    <a:lumMod val="75000"/>
                  </a:schemeClr>
                </a:solidFill>
                <a:latin typeface="Arial" panose="020B0604020202020204" pitchFamily="34" charset="0"/>
                <a:cs typeface="Arial" panose="020B0604020202020204" pitchFamily="34" charset="0"/>
              </a:rPr>
              <a:t>VẬN DỤNG</a:t>
            </a:r>
            <a:endParaRPr lang="en-US" sz="60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14128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06908EB-D74B-F375-2A9F-4042C9769A32}"/>
              </a:ext>
            </a:extLst>
          </p:cNvPr>
          <p:cNvSpPr txBox="1"/>
          <p:nvPr/>
        </p:nvSpPr>
        <p:spPr>
          <a:xfrm>
            <a:off x="2936385" y="977853"/>
            <a:ext cx="12498945" cy="1384995"/>
          </a:xfrm>
          <a:prstGeom prst="rect">
            <a:avLst/>
          </a:prstGeom>
          <a:noFill/>
        </p:spPr>
        <p:txBody>
          <a:bodyPr wrap="square" lIns="137147" tIns="68573" rIns="137147" bIns="68573" rtlCol="0">
            <a:spAutoFit/>
          </a:bodyPr>
          <a:lstStyle/>
          <a:p>
            <a:pPr algn="ctr"/>
            <a:r>
              <a:rPr lang="en-US" sz="8100" b="1" dirty="0">
                <a:solidFill>
                  <a:schemeClr val="accent2">
                    <a:lumMod val="75000"/>
                  </a:schemeClr>
                </a:solidFill>
                <a:latin typeface="Times New Roman" pitchFamily="18" charset="0"/>
                <a:cs typeface="Times New Roman" pitchFamily="18" charset="0"/>
              </a:rPr>
              <a:t>AI NHANH – AI ĐÚNG</a:t>
            </a:r>
          </a:p>
        </p:txBody>
      </p:sp>
    </p:spTree>
    <p:extLst>
      <p:ext uri="{BB962C8B-B14F-4D97-AF65-F5344CB8AC3E}">
        <p14:creationId xmlns:p14="http://schemas.microsoft.com/office/powerpoint/2010/main" val="42325689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3182600" y="8553452"/>
            <a:ext cx="4572000" cy="600077"/>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r>
              <a:rPr lang="en-US" altLang="en-US" sz="6600">
                <a:solidFill>
                  <a:srgbClr val="FF3300"/>
                </a:solidFill>
                <a:latin typeface="Times New Roman" pitchFamily="18" charset="0"/>
                <a:cs typeface="Times New Roman" pitchFamily="18" charset="0"/>
              </a:rPr>
              <a:t>Hết giờ</a:t>
            </a:r>
          </a:p>
        </p:txBody>
      </p:sp>
      <p:sp>
        <p:nvSpPr>
          <p:cNvPr id="37" name="Oval 6"/>
          <p:cNvSpPr>
            <a:spLocks noChangeArrowheads="1"/>
          </p:cNvSpPr>
          <p:nvPr/>
        </p:nvSpPr>
        <p:spPr bwMode="auto">
          <a:xfrm>
            <a:off x="14636750"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9</a:t>
            </a:r>
          </a:p>
        </p:txBody>
      </p:sp>
      <p:sp>
        <p:nvSpPr>
          <p:cNvPr id="38" name="Oval 7"/>
          <p:cNvSpPr>
            <a:spLocks noChangeArrowheads="1"/>
          </p:cNvSpPr>
          <p:nvPr/>
        </p:nvSpPr>
        <p:spPr bwMode="auto">
          <a:xfrm>
            <a:off x="14484350" y="8527259"/>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8</a:t>
            </a:r>
          </a:p>
        </p:txBody>
      </p:sp>
      <p:sp>
        <p:nvSpPr>
          <p:cNvPr id="39" name="Oval 8"/>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5</a:t>
            </a:r>
          </a:p>
        </p:txBody>
      </p:sp>
      <p:sp>
        <p:nvSpPr>
          <p:cNvPr id="40" name="Oval 9"/>
          <p:cNvSpPr>
            <a:spLocks noChangeArrowheads="1"/>
          </p:cNvSpPr>
          <p:nvPr/>
        </p:nvSpPr>
        <p:spPr bwMode="auto">
          <a:xfrm>
            <a:off x="14484350" y="8608868"/>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4</a:t>
            </a:r>
          </a:p>
        </p:txBody>
      </p:sp>
      <p:sp>
        <p:nvSpPr>
          <p:cNvPr id="41" name="Oval 10"/>
          <p:cNvSpPr>
            <a:spLocks noChangeArrowheads="1"/>
          </p:cNvSpPr>
          <p:nvPr/>
        </p:nvSpPr>
        <p:spPr bwMode="auto">
          <a:xfrm>
            <a:off x="14560550" y="8527261"/>
            <a:ext cx="2133600" cy="600077"/>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3</a:t>
            </a:r>
          </a:p>
        </p:txBody>
      </p:sp>
      <p:sp>
        <p:nvSpPr>
          <p:cNvPr id="42" name="Oval 11"/>
          <p:cNvSpPr>
            <a:spLocks noChangeArrowheads="1"/>
          </p:cNvSpPr>
          <p:nvPr/>
        </p:nvSpPr>
        <p:spPr bwMode="auto">
          <a:xfrm>
            <a:off x="14484350" y="8511021"/>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2</a:t>
            </a:r>
          </a:p>
        </p:txBody>
      </p:sp>
      <p:sp>
        <p:nvSpPr>
          <p:cNvPr id="43" name="Oval 15"/>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7</a:t>
            </a:r>
          </a:p>
        </p:txBody>
      </p:sp>
      <p:sp>
        <p:nvSpPr>
          <p:cNvPr id="44" name="Oval 16"/>
          <p:cNvSpPr>
            <a:spLocks noChangeArrowheads="1"/>
          </p:cNvSpPr>
          <p:nvPr/>
        </p:nvSpPr>
        <p:spPr bwMode="auto">
          <a:xfrm>
            <a:off x="14588259" y="8556053"/>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6</a:t>
            </a:r>
          </a:p>
        </p:txBody>
      </p:sp>
      <p:sp>
        <p:nvSpPr>
          <p:cNvPr id="45" name="Oval 32"/>
          <p:cNvSpPr>
            <a:spLocks noChangeArrowheads="1"/>
          </p:cNvSpPr>
          <p:nvPr/>
        </p:nvSpPr>
        <p:spPr bwMode="auto">
          <a:xfrm>
            <a:off x="1440180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10</a:t>
            </a:r>
          </a:p>
        </p:txBody>
      </p:sp>
      <p:sp>
        <p:nvSpPr>
          <p:cNvPr id="46" name="Oval 35"/>
          <p:cNvSpPr>
            <a:spLocks noChangeArrowheads="1"/>
          </p:cNvSpPr>
          <p:nvPr/>
        </p:nvSpPr>
        <p:spPr bwMode="auto">
          <a:xfrm>
            <a:off x="14636750" y="852725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p>
        </p:txBody>
      </p:sp>
      <p:sp>
        <p:nvSpPr>
          <p:cNvPr id="31" name="TextBox 30"/>
          <p:cNvSpPr txBox="1"/>
          <p:nvPr/>
        </p:nvSpPr>
        <p:spPr>
          <a:xfrm>
            <a:off x="7239000" y="7898967"/>
            <a:ext cx="6858000" cy="1107996"/>
          </a:xfrm>
          <a:prstGeom prst="rect">
            <a:avLst/>
          </a:prstGeom>
          <a:solidFill>
            <a:schemeClr val="bg1"/>
          </a:solidFill>
        </p:spPr>
        <p:txBody>
          <a:bodyPr wrap="square" lIns="182844" tIns="91422" rIns="182844" bIns="91422" rtlCol="0">
            <a:spAutoFit/>
          </a:bodyPr>
          <a:lstStyle/>
          <a:p>
            <a:pPr algn="ctr"/>
            <a:r>
              <a:rPr lang="en-US" sz="6000" b="1" dirty="0" err="1">
                <a:solidFill>
                  <a:srgbClr val="008000"/>
                </a:solidFill>
                <a:latin typeface="Times New Roman" pitchFamily="18" charset="0"/>
                <a:cs typeface="Times New Roman" pitchFamily="18" charset="0"/>
              </a:rPr>
              <a:t>Đáp</a:t>
            </a:r>
            <a:r>
              <a:rPr lang="en-US" sz="6000" b="1" dirty="0">
                <a:solidFill>
                  <a:srgbClr val="008000"/>
                </a:solidFill>
                <a:latin typeface="Times New Roman" pitchFamily="18" charset="0"/>
                <a:cs typeface="Times New Roman" pitchFamily="18" charset="0"/>
              </a:rPr>
              <a:t> </a:t>
            </a:r>
            <a:r>
              <a:rPr lang="en-US" sz="6000" b="1" dirty="0" err="1">
                <a:solidFill>
                  <a:srgbClr val="008000"/>
                </a:solidFill>
                <a:latin typeface="Times New Roman" pitchFamily="18" charset="0"/>
                <a:cs typeface="Times New Roman" pitchFamily="18" charset="0"/>
              </a:rPr>
              <a:t>án</a:t>
            </a:r>
            <a:r>
              <a:rPr lang="en-US" sz="6000" b="1" dirty="0">
                <a:solidFill>
                  <a:srgbClr val="008000"/>
                </a:solidFill>
                <a:latin typeface="Times New Roman" pitchFamily="18" charset="0"/>
                <a:cs typeface="Times New Roman" pitchFamily="18" charset="0"/>
              </a:rPr>
              <a:t>: </a:t>
            </a:r>
            <a:r>
              <a:rPr lang="en-US" sz="6000" b="1" dirty="0" smtClean="0">
                <a:solidFill>
                  <a:srgbClr val="008000"/>
                </a:solidFill>
                <a:latin typeface="Times New Roman" pitchFamily="18" charset="0"/>
                <a:cs typeface="Times New Roman" pitchFamily="18" charset="0"/>
              </a:rPr>
              <a:t>C</a:t>
            </a:r>
            <a:endParaRPr lang="en-US" sz="6000" b="1" dirty="0">
              <a:solidFill>
                <a:srgbClr val="008000"/>
              </a:solidFill>
              <a:latin typeface="Times New Roman" pitchFamily="18" charset="0"/>
              <a:cs typeface="Times New Roman" pitchFamily="18" charset="0"/>
            </a:endParaRPr>
          </a:p>
        </p:txBody>
      </p:sp>
      <p:sp>
        <p:nvSpPr>
          <p:cNvPr id="22" name="Oval 35"/>
          <p:cNvSpPr>
            <a:spLocks noChangeArrowheads="1"/>
          </p:cNvSpPr>
          <p:nvPr/>
        </p:nvSpPr>
        <p:spPr bwMode="auto">
          <a:xfrm>
            <a:off x="14955923"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9</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3" name="Oval 35"/>
          <p:cNvSpPr>
            <a:spLocks noChangeArrowheads="1"/>
          </p:cNvSpPr>
          <p:nvPr/>
        </p:nvSpPr>
        <p:spPr bwMode="auto">
          <a:xfrm>
            <a:off x="14977646" y="870572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8</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6" name="Oval 35"/>
          <p:cNvSpPr>
            <a:spLocks noChangeArrowheads="1"/>
          </p:cNvSpPr>
          <p:nvPr/>
        </p:nvSpPr>
        <p:spPr bwMode="auto">
          <a:xfrm>
            <a:off x="14977646"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7</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7" name="Oval 35"/>
          <p:cNvSpPr>
            <a:spLocks noChangeArrowheads="1"/>
          </p:cNvSpPr>
          <p:nvPr/>
        </p:nvSpPr>
        <p:spPr bwMode="auto">
          <a:xfrm>
            <a:off x="14728992" y="848947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6</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2"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5</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3"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4</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4" name="Oval 35"/>
          <p:cNvSpPr>
            <a:spLocks noChangeArrowheads="1"/>
          </p:cNvSpPr>
          <p:nvPr/>
        </p:nvSpPr>
        <p:spPr bwMode="auto">
          <a:xfrm>
            <a:off x="14720972"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3</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6" name="Oval 35"/>
          <p:cNvSpPr>
            <a:spLocks noChangeArrowheads="1"/>
          </p:cNvSpPr>
          <p:nvPr/>
        </p:nvSpPr>
        <p:spPr bwMode="auto">
          <a:xfrm>
            <a:off x="14707268"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2</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7" name="Oval 46"/>
          <p:cNvSpPr>
            <a:spLocks noChangeArrowheads="1"/>
          </p:cNvSpPr>
          <p:nvPr/>
        </p:nvSpPr>
        <p:spPr bwMode="auto">
          <a:xfrm>
            <a:off x="1463675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1</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8" name="Oval 47"/>
          <p:cNvSpPr>
            <a:spLocks noChangeArrowheads="1"/>
          </p:cNvSpPr>
          <p:nvPr/>
        </p:nvSpPr>
        <p:spPr bwMode="auto">
          <a:xfrm>
            <a:off x="14733003" y="869603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vi-VN" sz="8000" dirty="0">
                <a:solidFill>
                  <a:srgbClr val="00FF00"/>
                </a:solidFill>
                <a:effectLst>
                  <a:outerShdw blurRad="38100" dist="38100" dir="2700000" algn="tl">
                    <a:srgbClr val="000000"/>
                  </a:outerShdw>
                </a:effectLst>
                <a:latin typeface=".VnArial" pitchFamily="34" charset="0"/>
              </a:rPr>
              <a:t>20</a:t>
            </a:r>
            <a:endParaRPr lang="en-US" sz="8000" dirty="0">
              <a:solidFill>
                <a:srgbClr val="00FF00"/>
              </a:solidFill>
              <a:effectLst>
                <a:outerShdw blurRad="38100" dist="38100" dir="2700000" algn="tl">
                  <a:srgbClr val="000000"/>
                </a:outerShdw>
              </a:effectLst>
              <a:latin typeface=".VnArial" pitchFamily="34" charset="0"/>
            </a:endParaRPr>
          </a:p>
        </p:txBody>
      </p:sp>
      <p:pic>
        <p:nvPicPr>
          <p:cNvPr id="25" name="Picture 10">
            <a:extLst>
              <a:ext uri="{FF2B5EF4-FFF2-40B4-BE49-F238E27FC236}">
                <a16:creationId xmlns="" xmlns:a16="http://schemas.microsoft.com/office/drawing/2014/main" id="{6B081ED4-1B54-9261-C7A1-3190E347D4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091452">
            <a:off x="140609" y="8800523"/>
            <a:ext cx="2220702" cy="1280136"/>
          </a:xfrm>
          <a:prstGeom prst="rect">
            <a:avLst/>
          </a:prstGeom>
        </p:spPr>
      </p:pic>
      <p:sp>
        <p:nvSpPr>
          <p:cNvPr id="5" name="TextBox 4"/>
          <p:cNvSpPr txBox="1"/>
          <p:nvPr/>
        </p:nvSpPr>
        <p:spPr>
          <a:xfrm>
            <a:off x="868788" y="376761"/>
            <a:ext cx="16537547" cy="7617456"/>
          </a:xfrm>
          <a:prstGeom prst="rect">
            <a:avLst/>
          </a:prstGeom>
          <a:noFill/>
        </p:spPr>
        <p:txBody>
          <a:bodyPr wrap="square" lIns="137147" tIns="68573" rIns="137147" bIns="68573" rtlCol="0">
            <a:spAutoFit/>
          </a:bodyPr>
          <a:lstStyle/>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1</a:t>
            </a:r>
            <a:r>
              <a:rPr lang="vi-VN" sz="5400" b="1" dirty="0">
                <a:latin typeface="Times New Roman" pitchFamily="18" charset="0"/>
                <a:cs typeface="Times New Roman" pitchFamily="18" charset="0"/>
              </a:rPr>
              <a:t>. </a:t>
            </a:r>
            <a:r>
              <a:rPr lang="vi-VN" sz="5400" dirty="0">
                <a:latin typeface="Times New Roman" pitchFamily="18" charset="0"/>
                <a:cs typeface="Times New Roman" pitchFamily="18" charset="0"/>
              </a:rPr>
              <a:t>Chọn câu sai trong các câu sau:</a:t>
            </a:r>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A. </a:t>
            </a:r>
            <a:r>
              <a:rPr lang="vi-VN" sz="5400" dirty="0">
                <a:latin typeface="Times New Roman" pitchFamily="18" charset="0"/>
                <a:cs typeface="Times New Roman" pitchFamily="18" charset="0"/>
              </a:rPr>
              <a:t> Em có thể dùng ngôn ngữ lập trình Scratch để diễn tả từng bước thực hiện một trò chơi trên máy tính.</a:t>
            </a:r>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B. </a:t>
            </a:r>
            <a:r>
              <a:rPr lang="vi-VN" sz="5400" dirty="0">
                <a:latin typeface="Times New Roman" pitchFamily="18" charset="0"/>
                <a:cs typeface="Times New Roman" pitchFamily="18" charset="0"/>
              </a:rPr>
              <a:t>Các câu lệnh của Scratch được sắp xếp theo một thứ tự nhất định tạo thành một chương trình máy tính.</a:t>
            </a:r>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C. </a:t>
            </a:r>
            <a:r>
              <a:rPr lang="vi-VN" sz="5400" dirty="0">
                <a:latin typeface="Times New Roman" pitchFamily="18" charset="0"/>
                <a:cs typeface="Times New Roman" pitchFamily="18" charset="0"/>
              </a:rPr>
              <a:t>Máy tính không thể thực hiện trò chơi.</a:t>
            </a:r>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D.</a:t>
            </a:r>
            <a:r>
              <a:rPr lang="vi-VN" sz="5400" dirty="0">
                <a:latin typeface="Times New Roman" pitchFamily="18" charset="0"/>
                <a:cs typeface="Times New Roman" pitchFamily="18" charset="0"/>
              </a:rPr>
              <a:t> Trong Scratch các lệnh của máy tính có </a:t>
            </a:r>
            <a:r>
              <a:rPr lang="vi-VN" sz="5400" dirty="0">
                <a:latin typeface="+mj-lt"/>
                <a:cs typeface="Times New Roman" pitchFamily="18" charset="0"/>
              </a:rPr>
              <a:t>thể </a:t>
            </a:r>
            <a:r>
              <a:rPr lang="vi-VN" sz="5400" dirty="0">
                <a:latin typeface="+mj-lt"/>
              </a:rPr>
              <a:t>được thể hiện bằng ngôn ngữ tiếng Việt.</a:t>
            </a:r>
            <a:endParaRPr lang="en-US" sz="5400" dirty="0">
              <a:latin typeface="+mj-lt"/>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3615578031"/>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nodeType="afterGroup">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nodeType="afterGroup">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nodeType="afterGroup">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nodeType="afterGroup">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nodeType="afterGroup">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nodeType="afterGroup">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nodeType="afterGroup">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nodeType="afterGroup">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nodeType="afterGroup">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par>
                                <p:cTn id="64" presetID="22" presetClass="entr" presetSubtype="4" fill="hold" grpId="0" nodeType="withEffect">
                                  <p:stCondLst>
                                    <p:cond delay="0"/>
                                  </p:stCondLst>
                                  <p:childTnLst>
                                    <p:set>
                                      <p:cBhvr>
                                        <p:cTn id="65" dur="1" fill="hold">
                                          <p:stCondLst>
                                            <p:cond delay="0"/>
                                          </p:stCondLst>
                                        </p:cTn>
                                        <p:tgtEl>
                                          <p:spTgt spid="3086"/>
                                        </p:tgtEl>
                                        <p:attrNameLst>
                                          <p:attrName>style.visibility</p:attrName>
                                        </p:attrNameLst>
                                      </p:cBhvr>
                                      <p:to>
                                        <p:strVal val="visible"/>
                                      </p:to>
                                    </p:set>
                                    <p:animEffect transition="in" filter="wipe(down)">
                                      <p:cBhvr>
                                        <p:cTn id="66" dur="500"/>
                                        <p:tgtEl>
                                          <p:spTgt spid="308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22" grpId="0" animBg="1"/>
      <p:bldP spid="23" grpId="0" animBg="1"/>
      <p:bldP spid="26" grpId="0" animBg="1"/>
      <p:bldP spid="27" grpId="0" animBg="1"/>
      <p:bldP spid="32" grpId="0" animBg="1"/>
      <p:bldP spid="33" grpId="0" animBg="1"/>
      <p:bldP spid="34" grpId="0" animBg="1"/>
      <p:bldP spid="3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7750">
            <a:off x="16534342" y="8193030"/>
            <a:ext cx="1847707" cy="2630188"/>
          </a:xfrm>
          <a:prstGeom prst="rect">
            <a:avLst/>
          </a:prstGeom>
        </p:spPr>
      </p:pic>
      <p:sp>
        <p:nvSpPr>
          <p:cNvPr id="9" name="TextBox 8">
            <a:extLst>
              <a:ext uri="{FF2B5EF4-FFF2-40B4-BE49-F238E27FC236}">
                <a16:creationId xmlns="" xmlns:a16="http://schemas.microsoft.com/office/drawing/2014/main" id="{90EF5A8B-3A63-DCB0-9BDF-5E11B2CB4AC1}"/>
              </a:ext>
            </a:extLst>
          </p:cNvPr>
          <p:cNvSpPr txBox="1"/>
          <p:nvPr/>
        </p:nvSpPr>
        <p:spPr>
          <a:xfrm>
            <a:off x="4991100" y="342900"/>
            <a:ext cx="8305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KHỞI ĐỘNG </a:t>
            </a:r>
          </a:p>
        </p:txBody>
      </p:sp>
      <p:sp>
        <p:nvSpPr>
          <p:cNvPr id="11" name="TextBox 10">
            <a:extLst>
              <a:ext uri="{FF2B5EF4-FFF2-40B4-BE49-F238E27FC236}">
                <a16:creationId xmlns="" xmlns:a16="http://schemas.microsoft.com/office/drawing/2014/main" id="{4AB914AF-26FC-F635-3D26-2F72DF018B81}"/>
              </a:ext>
            </a:extLst>
          </p:cNvPr>
          <p:cNvSpPr txBox="1"/>
          <p:nvPr/>
        </p:nvSpPr>
        <p:spPr>
          <a:xfrm>
            <a:off x="4394579" y="1562100"/>
            <a:ext cx="9498842" cy="707886"/>
          </a:xfrm>
          <a:prstGeom prst="rect">
            <a:avLst/>
          </a:prstGeom>
          <a:noFill/>
        </p:spPr>
        <p:txBody>
          <a:bodyPr wrap="square">
            <a:spAutoFit/>
          </a:bodyPr>
          <a:lstStyle/>
          <a:p>
            <a:pPr algn="ctr"/>
            <a:r>
              <a:rPr lang="vi-VN" sz="4000" b="1"/>
              <a:t>Trò chơi "Điều khiển rô-bốt"</a:t>
            </a:r>
            <a:endParaRPr lang="en-US" sz="4000" b="1"/>
          </a:p>
        </p:txBody>
      </p:sp>
      <p:sp>
        <p:nvSpPr>
          <p:cNvPr id="2" name="TextBox 1">
            <a:extLst>
              <a:ext uri="{FF2B5EF4-FFF2-40B4-BE49-F238E27FC236}">
                <a16:creationId xmlns="" xmlns:a16="http://schemas.microsoft.com/office/drawing/2014/main" id="{B667FCD3-9E5B-C9E7-A9D9-B20A27CDE706}"/>
              </a:ext>
            </a:extLst>
          </p:cNvPr>
          <p:cNvSpPr txBox="1"/>
          <p:nvPr/>
        </p:nvSpPr>
        <p:spPr>
          <a:xfrm>
            <a:off x="1219200" y="2473523"/>
            <a:ext cx="8686800" cy="7001276"/>
          </a:xfrm>
          <a:prstGeom prst="rect">
            <a:avLst/>
          </a:prstGeom>
          <a:noFill/>
        </p:spPr>
        <p:txBody>
          <a:bodyPr wrap="square" rtlCol="0">
            <a:spAutoFit/>
          </a:bodyPr>
          <a:lstStyle/>
          <a:p>
            <a:pPr>
              <a:lnSpc>
                <a:spcPct val="150000"/>
              </a:lnSpc>
            </a:pPr>
            <a:r>
              <a:rPr lang="en-US" sz="3800" b="1">
                <a:latin typeface="Arial" panose="020B0604020202020204" pitchFamily="34" charset="0"/>
                <a:cs typeface="Arial" panose="020B0604020202020204" pitchFamily="34" charset="0"/>
              </a:rPr>
              <a:t>Chuẩn bị: </a:t>
            </a: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Trò chơi tiến hành theo cặp.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Với mỗi cặp, một bạn đóng vai rô-bốt, một bạn đưa ra chỉ dẫn để rô-bốt thực hiện. </a:t>
            </a:r>
            <a:endParaRPr lang="en-US" sz="3800">
              <a:latin typeface="Arial" panose="020B060402020202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vi-VN" sz="3800">
                <a:latin typeface="Arial" panose="020B0604020202020204" pitchFamily="34" charset="0"/>
                <a:cs typeface="Arial" panose="020B0604020202020204" pitchFamily="34" charset="0"/>
              </a:rPr>
              <a:t>Biết rằng rô-bốt có khả năng: đi về phía trước từng bước, quay trái hoặc quay phải một góc 90 độ.</a:t>
            </a:r>
            <a:endParaRPr lang="en-US" sz="3800">
              <a:latin typeface="Arial" panose="020B0604020202020204" pitchFamily="34" charset="0"/>
              <a:cs typeface="Arial" panose="020B0604020202020204" pitchFamily="34" charset="0"/>
            </a:endParaRPr>
          </a:p>
        </p:txBody>
      </p:sp>
      <p:grpSp>
        <p:nvGrpSpPr>
          <p:cNvPr id="6" name="Group 5">
            <a:extLst>
              <a:ext uri="{FF2B5EF4-FFF2-40B4-BE49-F238E27FC236}">
                <a16:creationId xmlns="" xmlns:a16="http://schemas.microsoft.com/office/drawing/2014/main" id="{837C52E5-7478-3398-1820-5F4DD70B98DE}"/>
              </a:ext>
            </a:extLst>
          </p:cNvPr>
          <p:cNvGrpSpPr/>
          <p:nvPr/>
        </p:nvGrpSpPr>
        <p:grpSpPr>
          <a:xfrm>
            <a:off x="10468688" y="3619500"/>
            <a:ext cx="6989507" cy="5473987"/>
            <a:chOff x="10468688" y="3543300"/>
            <a:chExt cx="6989507" cy="5473987"/>
          </a:xfrm>
        </p:grpSpPr>
        <p:pic>
          <p:nvPicPr>
            <p:cNvPr id="13" name="Picture 12">
              <a:extLst>
                <a:ext uri="{FF2B5EF4-FFF2-40B4-BE49-F238E27FC236}">
                  <a16:creationId xmlns="" xmlns:a16="http://schemas.microsoft.com/office/drawing/2014/main" id="{3C848DD9-B1C7-1B42-90DA-31670F4DB0B7}"/>
                </a:ext>
              </a:extLst>
            </p:cNvPr>
            <p:cNvPicPr>
              <a:picLocks noChangeAspect="1"/>
            </p:cNvPicPr>
            <p:nvPr/>
          </p:nvPicPr>
          <p:blipFill rotWithShape="1">
            <a:blip r:embed="rId6">
              <a:extLst>
                <a:ext uri="{28A0092B-C50C-407E-A947-70E740481C1C}">
                  <a14:useLocalDpi xmlns:a14="http://schemas.microsoft.com/office/drawing/2010/main" val="0"/>
                </a:ext>
              </a:extLst>
            </a:blip>
            <a:srcRect r="53051" b="9999"/>
            <a:stretch/>
          </p:blipFill>
          <p:spPr>
            <a:xfrm>
              <a:off x="10468688" y="3543300"/>
              <a:ext cx="6989507" cy="4710320"/>
            </a:xfrm>
            <a:prstGeom prst="roundRect">
              <a:avLst/>
            </a:prstGeom>
            <a:ln w="38100">
              <a:solidFill>
                <a:schemeClr val="accent5">
                  <a:lumMod val="60000"/>
                  <a:lumOff val="40000"/>
                </a:schemeClr>
              </a:solidFill>
            </a:ln>
          </p:spPr>
        </p:pic>
        <p:sp>
          <p:nvSpPr>
            <p:cNvPr id="4" name="TextBox 3">
              <a:extLst>
                <a:ext uri="{FF2B5EF4-FFF2-40B4-BE49-F238E27FC236}">
                  <a16:creationId xmlns="" xmlns:a16="http://schemas.microsoft.com/office/drawing/2014/main" id="{18E48EC3-3993-1043-7D41-2730AE561B07}"/>
                </a:ext>
              </a:extLst>
            </p:cNvPr>
            <p:cNvSpPr txBox="1"/>
            <p:nvPr/>
          </p:nvSpPr>
          <p:spPr>
            <a:xfrm>
              <a:off x="11887200" y="8432512"/>
              <a:ext cx="4572000" cy="584775"/>
            </a:xfrm>
            <a:prstGeom prst="rect">
              <a:avLst/>
            </a:prstGeom>
            <a:noFill/>
          </p:spPr>
          <p:txBody>
            <a:bodyPr wrap="square" rtlCol="0">
              <a:spAutoFit/>
            </a:bodyPr>
            <a:lstStyle/>
            <a:p>
              <a:pPr algn="ctr"/>
              <a:r>
                <a:rPr lang="en-US" sz="3200" b="1" i="1">
                  <a:solidFill>
                    <a:schemeClr val="accent5">
                      <a:lumMod val="75000"/>
                    </a:schemeClr>
                  </a:solidFill>
                  <a:latin typeface="Arial" panose="020B0604020202020204" pitchFamily="34" charset="0"/>
                  <a:cs typeface="Arial" panose="020B0604020202020204" pitchFamily="34" charset="0"/>
                </a:rPr>
                <a:t>Minh họa trò chơi </a:t>
              </a:r>
            </a:p>
          </p:txBody>
        </p:sp>
      </p:grpSp>
    </p:spTree>
    <p:extLst>
      <p:ext uri="{BB962C8B-B14F-4D97-AF65-F5344CB8AC3E}">
        <p14:creationId xmlns:p14="http://schemas.microsoft.com/office/powerpoint/2010/main" val="75563821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3182600" y="8553452"/>
            <a:ext cx="4572000" cy="600077"/>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r>
              <a:rPr lang="en-US" altLang="en-US" sz="6600">
                <a:solidFill>
                  <a:srgbClr val="FF3300"/>
                </a:solidFill>
                <a:latin typeface="Times New Roman" pitchFamily="18" charset="0"/>
                <a:cs typeface="Times New Roman" pitchFamily="18" charset="0"/>
              </a:rPr>
              <a:t>Hết giờ</a:t>
            </a:r>
          </a:p>
        </p:txBody>
      </p:sp>
      <p:sp>
        <p:nvSpPr>
          <p:cNvPr id="37" name="Oval 6"/>
          <p:cNvSpPr>
            <a:spLocks noChangeArrowheads="1"/>
          </p:cNvSpPr>
          <p:nvPr/>
        </p:nvSpPr>
        <p:spPr bwMode="auto">
          <a:xfrm>
            <a:off x="14636750"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9</a:t>
            </a:r>
          </a:p>
        </p:txBody>
      </p:sp>
      <p:sp>
        <p:nvSpPr>
          <p:cNvPr id="38" name="Oval 7"/>
          <p:cNvSpPr>
            <a:spLocks noChangeArrowheads="1"/>
          </p:cNvSpPr>
          <p:nvPr/>
        </p:nvSpPr>
        <p:spPr bwMode="auto">
          <a:xfrm>
            <a:off x="14484350" y="8527259"/>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8</a:t>
            </a:r>
          </a:p>
        </p:txBody>
      </p:sp>
      <p:sp>
        <p:nvSpPr>
          <p:cNvPr id="39" name="Oval 8"/>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5</a:t>
            </a:r>
          </a:p>
        </p:txBody>
      </p:sp>
      <p:sp>
        <p:nvSpPr>
          <p:cNvPr id="40" name="Oval 9"/>
          <p:cNvSpPr>
            <a:spLocks noChangeArrowheads="1"/>
          </p:cNvSpPr>
          <p:nvPr/>
        </p:nvSpPr>
        <p:spPr bwMode="auto">
          <a:xfrm>
            <a:off x="14484350" y="8608868"/>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4</a:t>
            </a:r>
          </a:p>
        </p:txBody>
      </p:sp>
      <p:sp>
        <p:nvSpPr>
          <p:cNvPr id="41" name="Oval 10"/>
          <p:cNvSpPr>
            <a:spLocks noChangeArrowheads="1"/>
          </p:cNvSpPr>
          <p:nvPr/>
        </p:nvSpPr>
        <p:spPr bwMode="auto">
          <a:xfrm>
            <a:off x="14560550" y="8527261"/>
            <a:ext cx="2133600" cy="600077"/>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3</a:t>
            </a:r>
          </a:p>
        </p:txBody>
      </p:sp>
      <p:sp>
        <p:nvSpPr>
          <p:cNvPr id="42" name="Oval 11"/>
          <p:cNvSpPr>
            <a:spLocks noChangeArrowheads="1"/>
          </p:cNvSpPr>
          <p:nvPr/>
        </p:nvSpPr>
        <p:spPr bwMode="auto">
          <a:xfrm>
            <a:off x="14484350" y="8511021"/>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2</a:t>
            </a:r>
          </a:p>
        </p:txBody>
      </p:sp>
      <p:sp>
        <p:nvSpPr>
          <p:cNvPr id="43" name="Oval 15"/>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7</a:t>
            </a:r>
          </a:p>
        </p:txBody>
      </p:sp>
      <p:sp>
        <p:nvSpPr>
          <p:cNvPr id="44" name="Oval 16"/>
          <p:cNvSpPr>
            <a:spLocks noChangeArrowheads="1"/>
          </p:cNvSpPr>
          <p:nvPr/>
        </p:nvSpPr>
        <p:spPr bwMode="auto">
          <a:xfrm>
            <a:off x="14588259" y="8556053"/>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6</a:t>
            </a:r>
          </a:p>
        </p:txBody>
      </p:sp>
      <p:sp>
        <p:nvSpPr>
          <p:cNvPr id="45" name="Oval 32"/>
          <p:cNvSpPr>
            <a:spLocks noChangeArrowheads="1"/>
          </p:cNvSpPr>
          <p:nvPr/>
        </p:nvSpPr>
        <p:spPr bwMode="auto">
          <a:xfrm>
            <a:off x="1440180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10</a:t>
            </a:r>
          </a:p>
        </p:txBody>
      </p:sp>
      <p:sp>
        <p:nvSpPr>
          <p:cNvPr id="46" name="Oval 35"/>
          <p:cNvSpPr>
            <a:spLocks noChangeArrowheads="1"/>
          </p:cNvSpPr>
          <p:nvPr/>
        </p:nvSpPr>
        <p:spPr bwMode="auto">
          <a:xfrm>
            <a:off x="14636750" y="852725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p>
        </p:txBody>
      </p:sp>
      <p:sp>
        <p:nvSpPr>
          <p:cNvPr id="31" name="TextBox 30"/>
          <p:cNvSpPr txBox="1"/>
          <p:nvPr/>
        </p:nvSpPr>
        <p:spPr>
          <a:xfrm>
            <a:off x="7239000" y="7898967"/>
            <a:ext cx="6858000" cy="1107996"/>
          </a:xfrm>
          <a:prstGeom prst="rect">
            <a:avLst/>
          </a:prstGeom>
          <a:solidFill>
            <a:schemeClr val="bg1"/>
          </a:solidFill>
        </p:spPr>
        <p:txBody>
          <a:bodyPr wrap="square" lIns="182844" tIns="91422" rIns="182844" bIns="91422" rtlCol="0">
            <a:spAutoFit/>
          </a:bodyPr>
          <a:lstStyle/>
          <a:p>
            <a:pPr algn="ctr"/>
            <a:r>
              <a:rPr lang="en-US" sz="6000" b="1" dirty="0" err="1">
                <a:solidFill>
                  <a:srgbClr val="008000"/>
                </a:solidFill>
                <a:latin typeface="Times New Roman" pitchFamily="18" charset="0"/>
                <a:cs typeface="Times New Roman" pitchFamily="18" charset="0"/>
              </a:rPr>
              <a:t>Đáp</a:t>
            </a:r>
            <a:r>
              <a:rPr lang="en-US" sz="6000" b="1" dirty="0">
                <a:solidFill>
                  <a:srgbClr val="008000"/>
                </a:solidFill>
                <a:latin typeface="Times New Roman" pitchFamily="18" charset="0"/>
                <a:cs typeface="Times New Roman" pitchFamily="18" charset="0"/>
              </a:rPr>
              <a:t> </a:t>
            </a:r>
            <a:r>
              <a:rPr lang="en-US" sz="6000" b="1" dirty="0" err="1">
                <a:solidFill>
                  <a:srgbClr val="008000"/>
                </a:solidFill>
                <a:latin typeface="Times New Roman" pitchFamily="18" charset="0"/>
                <a:cs typeface="Times New Roman" pitchFamily="18" charset="0"/>
              </a:rPr>
              <a:t>án</a:t>
            </a:r>
            <a:r>
              <a:rPr lang="en-US" sz="6000" b="1" dirty="0">
                <a:solidFill>
                  <a:srgbClr val="008000"/>
                </a:solidFill>
                <a:latin typeface="Times New Roman" pitchFamily="18" charset="0"/>
                <a:cs typeface="Times New Roman" pitchFamily="18" charset="0"/>
              </a:rPr>
              <a:t>: </a:t>
            </a:r>
            <a:r>
              <a:rPr lang="en-US" sz="6000" b="1" dirty="0" smtClean="0">
                <a:solidFill>
                  <a:srgbClr val="008000"/>
                </a:solidFill>
                <a:latin typeface="Times New Roman" pitchFamily="18" charset="0"/>
                <a:cs typeface="Times New Roman" pitchFamily="18" charset="0"/>
              </a:rPr>
              <a:t>B</a:t>
            </a:r>
            <a:endParaRPr lang="en-US" sz="6000" b="1" dirty="0">
              <a:solidFill>
                <a:srgbClr val="008000"/>
              </a:solidFill>
              <a:latin typeface="Times New Roman" pitchFamily="18" charset="0"/>
              <a:cs typeface="Times New Roman" pitchFamily="18" charset="0"/>
            </a:endParaRPr>
          </a:p>
        </p:txBody>
      </p:sp>
      <p:sp>
        <p:nvSpPr>
          <p:cNvPr id="22" name="Oval 35"/>
          <p:cNvSpPr>
            <a:spLocks noChangeArrowheads="1"/>
          </p:cNvSpPr>
          <p:nvPr/>
        </p:nvSpPr>
        <p:spPr bwMode="auto">
          <a:xfrm>
            <a:off x="14955923"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9</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3" name="Oval 35"/>
          <p:cNvSpPr>
            <a:spLocks noChangeArrowheads="1"/>
          </p:cNvSpPr>
          <p:nvPr/>
        </p:nvSpPr>
        <p:spPr bwMode="auto">
          <a:xfrm>
            <a:off x="14977646" y="870572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8</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6" name="Oval 35"/>
          <p:cNvSpPr>
            <a:spLocks noChangeArrowheads="1"/>
          </p:cNvSpPr>
          <p:nvPr/>
        </p:nvSpPr>
        <p:spPr bwMode="auto">
          <a:xfrm>
            <a:off x="14977646"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7</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7" name="Oval 35"/>
          <p:cNvSpPr>
            <a:spLocks noChangeArrowheads="1"/>
          </p:cNvSpPr>
          <p:nvPr/>
        </p:nvSpPr>
        <p:spPr bwMode="auto">
          <a:xfrm>
            <a:off x="14728992" y="848947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6</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2"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5</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3"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4</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4" name="Oval 35"/>
          <p:cNvSpPr>
            <a:spLocks noChangeArrowheads="1"/>
          </p:cNvSpPr>
          <p:nvPr/>
        </p:nvSpPr>
        <p:spPr bwMode="auto">
          <a:xfrm>
            <a:off x="14720972"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3</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6" name="Oval 35"/>
          <p:cNvSpPr>
            <a:spLocks noChangeArrowheads="1"/>
          </p:cNvSpPr>
          <p:nvPr/>
        </p:nvSpPr>
        <p:spPr bwMode="auto">
          <a:xfrm>
            <a:off x="14707268"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2</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7" name="Oval 46"/>
          <p:cNvSpPr>
            <a:spLocks noChangeArrowheads="1"/>
          </p:cNvSpPr>
          <p:nvPr/>
        </p:nvSpPr>
        <p:spPr bwMode="auto">
          <a:xfrm>
            <a:off x="1463675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1</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8" name="Oval 47"/>
          <p:cNvSpPr>
            <a:spLocks noChangeArrowheads="1"/>
          </p:cNvSpPr>
          <p:nvPr/>
        </p:nvSpPr>
        <p:spPr bwMode="auto">
          <a:xfrm>
            <a:off x="14733003" y="869603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vi-VN" sz="8000" dirty="0">
                <a:solidFill>
                  <a:srgbClr val="00FF00"/>
                </a:solidFill>
                <a:effectLst>
                  <a:outerShdw blurRad="38100" dist="38100" dir="2700000" algn="tl">
                    <a:srgbClr val="000000"/>
                  </a:outerShdw>
                </a:effectLst>
                <a:latin typeface=".VnArial" pitchFamily="34" charset="0"/>
              </a:rPr>
              <a:t>20</a:t>
            </a:r>
            <a:endParaRPr lang="en-US" sz="8000" dirty="0">
              <a:solidFill>
                <a:srgbClr val="00FF00"/>
              </a:solidFill>
              <a:effectLst>
                <a:outerShdw blurRad="38100" dist="38100" dir="2700000" algn="tl">
                  <a:srgbClr val="000000"/>
                </a:outerShdw>
              </a:effectLst>
              <a:latin typeface=".VnArial" pitchFamily="34" charset="0"/>
            </a:endParaRPr>
          </a:p>
        </p:txBody>
      </p:sp>
      <p:pic>
        <p:nvPicPr>
          <p:cNvPr id="25" name="Picture 10">
            <a:extLst>
              <a:ext uri="{FF2B5EF4-FFF2-40B4-BE49-F238E27FC236}">
                <a16:creationId xmlns="" xmlns:a16="http://schemas.microsoft.com/office/drawing/2014/main" id="{6B081ED4-1B54-9261-C7A1-3190E347D4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091452">
            <a:off x="140609" y="8800523"/>
            <a:ext cx="2220702" cy="1280136"/>
          </a:xfrm>
          <a:prstGeom prst="rect">
            <a:avLst/>
          </a:prstGeom>
        </p:spPr>
      </p:pic>
      <p:sp>
        <p:nvSpPr>
          <p:cNvPr id="5" name="TextBox 4"/>
          <p:cNvSpPr txBox="1"/>
          <p:nvPr/>
        </p:nvSpPr>
        <p:spPr>
          <a:xfrm>
            <a:off x="611799" y="55829"/>
            <a:ext cx="16537547" cy="8448453"/>
          </a:xfrm>
          <a:prstGeom prst="rect">
            <a:avLst/>
          </a:prstGeom>
          <a:noFill/>
        </p:spPr>
        <p:txBody>
          <a:bodyPr wrap="square" lIns="137147" tIns="68573" rIns="137147" bIns="68573" rtlCol="0">
            <a:spAutoFit/>
          </a:bodyPr>
          <a:lstStyle/>
          <a:p>
            <a:pPr>
              <a:lnSpc>
                <a:spcPct val="150000"/>
              </a:lnSpc>
            </a:pP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2: </a:t>
            </a:r>
            <a:r>
              <a:rPr lang="en-US" sz="5400" dirty="0" err="1">
                <a:latin typeface="Times New Roman" pitchFamily="18" charset="0"/>
                <a:cs typeface="Times New Roman" pitchFamily="18" charset="0"/>
              </a:rPr>
              <a:t>Đâu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là</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em</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cần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sử</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dụng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để</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chỉ</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dẫn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nhân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vật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một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chương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máy</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tính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của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riêng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mình</a:t>
            </a:r>
            <a:r>
              <a:rPr lang="en-US" sz="5400" dirty="0">
                <a:latin typeface="Times New Roman" pitchFamily="18" charset="0"/>
                <a:cs typeface="Times New Roman" pitchFamily="18" charset="0"/>
              </a:rPr>
              <a:t>?</a:t>
            </a:r>
          </a:p>
          <a:p>
            <a:pPr>
              <a:lnSpc>
                <a:spcPct val="150000"/>
              </a:lnSpc>
            </a:pPr>
            <a:r>
              <a:rPr lang="en-US" sz="5400" dirty="0">
                <a:latin typeface="Times New Roman" pitchFamily="18" charset="0"/>
                <a:cs typeface="Times New Roman" pitchFamily="18" charset="0"/>
              </a:rPr>
              <a:t>A.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máy</a:t>
            </a:r>
            <a:endParaRPr lang="en-US" sz="5400" dirty="0">
              <a:latin typeface="Times New Roman" pitchFamily="18" charset="0"/>
              <a:cs typeface="Times New Roman" pitchFamily="18" charset="0"/>
            </a:endParaRPr>
          </a:p>
          <a:p>
            <a:pPr>
              <a:lnSpc>
                <a:spcPct val="150000"/>
              </a:lnSpc>
            </a:pPr>
            <a:r>
              <a:rPr lang="en-US" sz="5400" dirty="0">
                <a:latin typeface="Times New Roman" pitchFamily="18" charset="0"/>
                <a:cs typeface="Times New Roman" pitchFamily="18" charset="0"/>
              </a:rPr>
              <a:t>B.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lập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 </a:t>
            </a:r>
          </a:p>
          <a:p>
            <a:pPr>
              <a:lnSpc>
                <a:spcPct val="150000"/>
              </a:lnSpc>
            </a:pPr>
            <a:r>
              <a:rPr lang="en-US" sz="5400" dirty="0">
                <a:latin typeface="Times New Roman" pitchFamily="18" charset="0"/>
                <a:cs typeface="Times New Roman" pitchFamily="18" charset="0"/>
              </a:rPr>
              <a:t>C.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tự</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nhiên</a:t>
            </a:r>
            <a:endParaRPr lang="en-US" sz="5400" dirty="0">
              <a:latin typeface="Times New Roman" pitchFamily="18" charset="0"/>
              <a:cs typeface="Times New Roman" pitchFamily="18" charset="0"/>
            </a:endParaRPr>
          </a:p>
          <a:p>
            <a:pPr>
              <a:lnSpc>
                <a:spcPct val="150000"/>
              </a:lnSpc>
            </a:pPr>
            <a:r>
              <a:rPr lang="en-US" sz="5400" dirty="0">
                <a:latin typeface="Times New Roman" pitchFamily="18" charset="0"/>
                <a:cs typeface="Times New Roman" pitchFamily="18" charset="0"/>
              </a:rPr>
              <a:t>D.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tiếng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Việt</a:t>
            </a:r>
            <a:r>
              <a:rPr lang="en-US" sz="5400" b="1" dirty="0">
                <a:latin typeface="Times New Roman" pitchFamily="18" charset="0"/>
                <a:cs typeface="Times New Roman" pitchFamily="18" charset="0"/>
              </a:rPr>
              <a:t> </a:t>
            </a: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862885722"/>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nodeType="afterGroup">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nodeType="afterGroup">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nodeType="afterGroup">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nodeType="afterGroup">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nodeType="afterGroup">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nodeType="afterGroup">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nodeType="afterGroup">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nodeType="afterGroup">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nodeType="afterGroup">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par>
                                <p:cTn id="64" presetID="22" presetClass="entr" presetSubtype="4" fill="hold" grpId="0" nodeType="withEffect">
                                  <p:stCondLst>
                                    <p:cond delay="0"/>
                                  </p:stCondLst>
                                  <p:childTnLst>
                                    <p:set>
                                      <p:cBhvr>
                                        <p:cTn id="65" dur="1" fill="hold">
                                          <p:stCondLst>
                                            <p:cond delay="0"/>
                                          </p:stCondLst>
                                        </p:cTn>
                                        <p:tgtEl>
                                          <p:spTgt spid="3086"/>
                                        </p:tgtEl>
                                        <p:attrNameLst>
                                          <p:attrName>style.visibility</p:attrName>
                                        </p:attrNameLst>
                                      </p:cBhvr>
                                      <p:to>
                                        <p:strVal val="visible"/>
                                      </p:to>
                                    </p:set>
                                    <p:animEffect transition="in" filter="wipe(down)">
                                      <p:cBhvr>
                                        <p:cTn id="66" dur="500"/>
                                        <p:tgtEl>
                                          <p:spTgt spid="308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22" grpId="0" animBg="1"/>
      <p:bldP spid="23" grpId="0" animBg="1"/>
      <p:bldP spid="26" grpId="0" animBg="1"/>
      <p:bldP spid="27" grpId="0" animBg="1"/>
      <p:bldP spid="32" grpId="0" animBg="1"/>
      <p:bldP spid="33" grpId="0" animBg="1"/>
      <p:bldP spid="34" grpId="0" animBg="1"/>
      <p:bldP spid="36" grpId="0" animBg="1"/>
      <p:bldP spid="47"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3182600" y="8553452"/>
            <a:ext cx="4572000" cy="600077"/>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r>
              <a:rPr lang="en-US" altLang="en-US" sz="6600">
                <a:solidFill>
                  <a:srgbClr val="FF3300"/>
                </a:solidFill>
                <a:latin typeface="Times New Roman" pitchFamily="18" charset="0"/>
                <a:cs typeface="Times New Roman" pitchFamily="18" charset="0"/>
              </a:rPr>
              <a:t>Hết giờ</a:t>
            </a:r>
          </a:p>
        </p:txBody>
      </p:sp>
      <p:sp>
        <p:nvSpPr>
          <p:cNvPr id="37" name="Oval 6"/>
          <p:cNvSpPr>
            <a:spLocks noChangeArrowheads="1"/>
          </p:cNvSpPr>
          <p:nvPr/>
        </p:nvSpPr>
        <p:spPr bwMode="auto">
          <a:xfrm>
            <a:off x="14636750"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9</a:t>
            </a:r>
          </a:p>
        </p:txBody>
      </p:sp>
      <p:sp>
        <p:nvSpPr>
          <p:cNvPr id="38" name="Oval 7"/>
          <p:cNvSpPr>
            <a:spLocks noChangeArrowheads="1"/>
          </p:cNvSpPr>
          <p:nvPr/>
        </p:nvSpPr>
        <p:spPr bwMode="auto">
          <a:xfrm>
            <a:off x="14484350" y="8527259"/>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8</a:t>
            </a:r>
          </a:p>
        </p:txBody>
      </p:sp>
      <p:sp>
        <p:nvSpPr>
          <p:cNvPr id="39" name="Oval 8"/>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5</a:t>
            </a:r>
          </a:p>
        </p:txBody>
      </p:sp>
      <p:sp>
        <p:nvSpPr>
          <p:cNvPr id="40" name="Oval 9"/>
          <p:cNvSpPr>
            <a:spLocks noChangeArrowheads="1"/>
          </p:cNvSpPr>
          <p:nvPr/>
        </p:nvSpPr>
        <p:spPr bwMode="auto">
          <a:xfrm>
            <a:off x="14484350" y="8608868"/>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4</a:t>
            </a:r>
          </a:p>
        </p:txBody>
      </p:sp>
      <p:sp>
        <p:nvSpPr>
          <p:cNvPr id="41" name="Oval 10"/>
          <p:cNvSpPr>
            <a:spLocks noChangeArrowheads="1"/>
          </p:cNvSpPr>
          <p:nvPr/>
        </p:nvSpPr>
        <p:spPr bwMode="auto">
          <a:xfrm>
            <a:off x="14560550" y="8527261"/>
            <a:ext cx="2133600" cy="600077"/>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3</a:t>
            </a:r>
          </a:p>
        </p:txBody>
      </p:sp>
      <p:sp>
        <p:nvSpPr>
          <p:cNvPr id="42" name="Oval 11"/>
          <p:cNvSpPr>
            <a:spLocks noChangeArrowheads="1"/>
          </p:cNvSpPr>
          <p:nvPr/>
        </p:nvSpPr>
        <p:spPr bwMode="auto">
          <a:xfrm>
            <a:off x="14484350" y="8511021"/>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2</a:t>
            </a:r>
          </a:p>
        </p:txBody>
      </p:sp>
      <p:sp>
        <p:nvSpPr>
          <p:cNvPr id="43" name="Oval 15"/>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7</a:t>
            </a:r>
          </a:p>
        </p:txBody>
      </p:sp>
      <p:sp>
        <p:nvSpPr>
          <p:cNvPr id="44" name="Oval 16"/>
          <p:cNvSpPr>
            <a:spLocks noChangeArrowheads="1"/>
          </p:cNvSpPr>
          <p:nvPr/>
        </p:nvSpPr>
        <p:spPr bwMode="auto">
          <a:xfrm>
            <a:off x="14588259" y="8556053"/>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6</a:t>
            </a:r>
          </a:p>
        </p:txBody>
      </p:sp>
      <p:sp>
        <p:nvSpPr>
          <p:cNvPr id="45" name="Oval 32"/>
          <p:cNvSpPr>
            <a:spLocks noChangeArrowheads="1"/>
          </p:cNvSpPr>
          <p:nvPr/>
        </p:nvSpPr>
        <p:spPr bwMode="auto">
          <a:xfrm>
            <a:off x="1440180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10</a:t>
            </a:r>
          </a:p>
        </p:txBody>
      </p:sp>
      <p:sp>
        <p:nvSpPr>
          <p:cNvPr id="46" name="Oval 35"/>
          <p:cNvSpPr>
            <a:spLocks noChangeArrowheads="1"/>
          </p:cNvSpPr>
          <p:nvPr/>
        </p:nvSpPr>
        <p:spPr bwMode="auto">
          <a:xfrm>
            <a:off x="14636750" y="852725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p>
        </p:txBody>
      </p:sp>
      <p:sp>
        <p:nvSpPr>
          <p:cNvPr id="31" name="TextBox 30"/>
          <p:cNvSpPr txBox="1"/>
          <p:nvPr/>
        </p:nvSpPr>
        <p:spPr>
          <a:xfrm>
            <a:off x="7239000" y="7898967"/>
            <a:ext cx="6858000" cy="1107996"/>
          </a:xfrm>
          <a:prstGeom prst="rect">
            <a:avLst/>
          </a:prstGeom>
          <a:solidFill>
            <a:schemeClr val="bg1"/>
          </a:solidFill>
        </p:spPr>
        <p:txBody>
          <a:bodyPr wrap="square" lIns="182844" tIns="91422" rIns="182844" bIns="91422" rtlCol="0">
            <a:spAutoFit/>
          </a:bodyPr>
          <a:lstStyle/>
          <a:p>
            <a:pPr algn="ctr"/>
            <a:r>
              <a:rPr lang="en-US" sz="6000" b="1" dirty="0" err="1">
                <a:solidFill>
                  <a:srgbClr val="008000"/>
                </a:solidFill>
                <a:latin typeface="Times New Roman" pitchFamily="18" charset="0"/>
                <a:cs typeface="Times New Roman" pitchFamily="18" charset="0"/>
              </a:rPr>
              <a:t>Đáp</a:t>
            </a:r>
            <a:r>
              <a:rPr lang="en-US" sz="6000" b="1" dirty="0">
                <a:solidFill>
                  <a:srgbClr val="008000"/>
                </a:solidFill>
                <a:latin typeface="Times New Roman" pitchFamily="18" charset="0"/>
                <a:cs typeface="Times New Roman" pitchFamily="18" charset="0"/>
              </a:rPr>
              <a:t> </a:t>
            </a:r>
            <a:r>
              <a:rPr lang="en-US" sz="6000" b="1" dirty="0" err="1">
                <a:solidFill>
                  <a:srgbClr val="008000"/>
                </a:solidFill>
                <a:latin typeface="Times New Roman" pitchFamily="18" charset="0"/>
                <a:cs typeface="Times New Roman" pitchFamily="18" charset="0"/>
              </a:rPr>
              <a:t>án</a:t>
            </a:r>
            <a:r>
              <a:rPr lang="en-US" sz="6000" b="1" dirty="0">
                <a:solidFill>
                  <a:srgbClr val="008000"/>
                </a:solidFill>
                <a:latin typeface="Times New Roman" pitchFamily="18" charset="0"/>
                <a:cs typeface="Times New Roman" pitchFamily="18" charset="0"/>
              </a:rPr>
              <a:t>: </a:t>
            </a:r>
            <a:r>
              <a:rPr lang="en-US" sz="6000" b="1" dirty="0">
                <a:solidFill>
                  <a:srgbClr val="008000"/>
                </a:solidFill>
                <a:latin typeface="Times New Roman" pitchFamily="18" charset="0"/>
                <a:cs typeface="Times New Roman" pitchFamily="18" charset="0"/>
              </a:rPr>
              <a:t>D</a:t>
            </a:r>
            <a:endParaRPr lang="en-US" sz="6000" b="1" dirty="0">
              <a:solidFill>
                <a:srgbClr val="008000"/>
              </a:solidFill>
              <a:latin typeface="Times New Roman" pitchFamily="18" charset="0"/>
              <a:cs typeface="Times New Roman" pitchFamily="18" charset="0"/>
            </a:endParaRPr>
          </a:p>
        </p:txBody>
      </p:sp>
      <p:sp>
        <p:nvSpPr>
          <p:cNvPr id="22" name="Oval 35"/>
          <p:cNvSpPr>
            <a:spLocks noChangeArrowheads="1"/>
          </p:cNvSpPr>
          <p:nvPr/>
        </p:nvSpPr>
        <p:spPr bwMode="auto">
          <a:xfrm>
            <a:off x="14955923"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9</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3" name="Oval 35"/>
          <p:cNvSpPr>
            <a:spLocks noChangeArrowheads="1"/>
          </p:cNvSpPr>
          <p:nvPr/>
        </p:nvSpPr>
        <p:spPr bwMode="auto">
          <a:xfrm>
            <a:off x="14977646" y="870572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8</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6" name="Oval 35"/>
          <p:cNvSpPr>
            <a:spLocks noChangeArrowheads="1"/>
          </p:cNvSpPr>
          <p:nvPr/>
        </p:nvSpPr>
        <p:spPr bwMode="auto">
          <a:xfrm>
            <a:off x="14977646"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7</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7" name="Oval 35"/>
          <p:cNvSpPr>
            <a:spLocks noChangeArrowheads="1"/>
          </p:cNvSpPr>
          <p:nvPr/>
        </p:nvSpPr>
        <p:spPr bwMode="auto">
          <a:xfrm>
            <a:off x="14728992" y="848947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6</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2"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5</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3"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4</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4" name="Oval 35"/>
          <p:cNvSpPr>
            <a:spLocks noChangeArrowheads="1"/>
          </p:cNvSpPr>
          <p:nvPr/>
        </p:nvSpPr>
        <p:spPr bwMode="auto">
          <a:xfrm>
            <a:off x="14720972"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3</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6" name="Oval 35"/>
          <p:cNvSpPr>
            <a:spLocks noChangeArrowheads="1"/>
          </p:cNvSpPr>
          <p:nvPr/>
        </p:nvSpPr>
        <p:spPr bwMode="auto">
          <a:xfrm>
            <a:off x="14707268"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2</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7" name="Oval 46"/>
          <p:cNvSpPr>
            <a:spLocks noChangeArrowheads="1"/>
          </p:cNvSpPr>
          <p:nvPr/>
        </p:nvSpPr>
        <p:spPr bwMode="auto">
          <a:xfrm>
            <a:off x="1463675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1</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8" name="Oval 47"/>
          <p:cNvSpPr>
            <a:spLocks noChangeArrowheads="1"/>
          </p:cNvSpPr>
          <p:nvPr/>
        </p:nvSpPr>
        <p:spPr bwMode="auto">
          <a:xfrm>
            <a:off x="14733003" y="869603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vi-VN" sz="8000" dirty="0">
                <a:solidFill>
                  <a:srgbClr val="00FF00"/>
                </a:solidFill>
                <a:effectLst>
                  <a:outerShdw blurRad="38100" dist="38100" dir="2700000" algn="tl">
                    <a:srgbClr val="000000"/>
                  </a:outerShdw>
                </a:effectLst>
                <a:latin typeface=".VnArial" pitchFamily="34" charset="0"/>
              </a:rPr>
              <a:t>20</a:t>
            </a:r>
            <a:endParaRPr lang="en-US" sz="8000" dirty="0">
              <a:solidFill>
                <a:srgbClr val="00FF00"/>
              </a:solidFill>
              <a:effectLst>
                <a:outerShdw blurRad="38100" dist="38100" dir="2700000" algn="tl">
                  <a:srgbClr val="000000"/>
                </a:outerShdw>
              </a:effectLst>
              <a:latin typeface=".VnArial" pitchFamily="34" charset="0"/>
            </a:endParaRPr>
          </a:p>
        </p:txBody>
      </p:sp>
      <p:pic>
        <p:nvPicPr>
          <p:cNvPr id="25" name="Picture 10">
            <a:extLst>
              <a:ext uri="{FF2B5EF4-FFF2-40B4-BE49-F238E27FC236}">
                <a16:creationId xmlns="" xmlns:a16="http://schemas.microsoft.com/office/drawing/2014/main" id="{6B081ED4-1B54-9261-C7A1-3190E347D4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091452">
            <a:off x="140609" y="8800523"/>
            <a:ext cx="2220702" cy="1280136"/>
          </a:xfrm>
          <a:prstGeom prst="rect">
            <a:avLst/>
          </a:prstGeom>
        </p:spPr>
      </p:pic>
      <p:sp>
        <p:nvSpPr>
          <p:cNvPr id="5" name="TextBox 4"/>
          <p:cNvSpPr txBox="1"/>
          <p:nvPr/>
        </p:nvSpPr>
        <p:spPr>
          <a:xfrm>
            <a:off x="611799" y="55829"/>
            <a:ext cx="16537547" cy="7201957"/>
          </a:xfrm>
          <a:prstGeom prst="rect">
            <a:avLst/>
          </a:prstGeom>
          <a:noFill/>
        </p:spPr>
        <p:txBody>
          <a:bodyPr wrap="square" lIns="137147" tIns="68573" rIns="137147" bIns="68573" rtlCol="0">
            <a:spAutoFit/>
          </a:bodyPr>
          <a:lstStyle/>
          <a:p>
            <a:pPr>
              <a:lnSpc>
                <a:spcPct val="150000"/>
              </a:lnSpc>
            </a:pPr>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3: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lập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gồm</a:t>
            </a:r>
            <a:r>
              <a:rPr lang="en-US" sz="5400" dirty="0">
                <a:latin typeface="Times New Roman" pitchFamily="18" charset="0"/>
                <a:cs typeface="Times New Roman" pitchFamily="18" charset="0"/>
              </a:rPr>
              <a:t>:</a:t>
            </a:r>
          </a:p>
          <a:p>
            <a:pPr>
              <a:lnSpc>
                <a:spcPct val="150000"/>
              </a:lnSpc>
            </a:pPr>
            <a:r>
              <a:rPr lang="en-US" sz="5400" dirty="0">
                <a:latin typeface="Times New Roman" pitchFamily="18" charset="0"/>
                <a:cs typeface="Times New Roman" pitchFamily="18" charset="0"/>
              </a:rPr>
              <a:t>A. </a:t>
            </a:r>
            <a:r>
              <a:rPr lang="en-US" sz="5400" dirty="0" err="1">
                <a:latin typeface="Times New Roman" pitchFamily="18" charset="0"/>
                <a:cs typeface="Times New Roman" pitchFamily="18" charset="0"/>
              </a:rPr>
              <a:t>tập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hợp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kí</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hiệu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và</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quy</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tắc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viết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lệnh</a:t>
            </a:r>
            <a:endParaRPr lang="en-US" sz="5400" dirty="0">
              <a:latin typeface="Times New Roman" pitchFamily="18" charset="0"/>
              <a:cs typeface="Times New Roman" pitchFamily="18" charset="0"/>
            </a:endParaRPr>
          </a:p>
          <a:p>
            <a:pPr>
              <a:lnSpc>
                <a:spcPct val="150000"/>
              </a:lnSpc>
            </a:pPr>
            <a:r>
              <a:rPr lang="en-US" sz="5400" dirty="0">
                <a:latin typeface="Times New Roman" pitchFamily="18" charset="0"/>
                <a:cs typeface="Times New Roman" pitchFamily="18" charset="0"/>
              </a:rPr>
              <a:t>B. </a:t>
            </a:r>
            <a:r>
              <a:rPr lang="en-US" sz="5400" dirty="0" err="1">
                <a:latin typeface="Times New Roman" pitchFamily="18" charset="0"/>
                <a:cs typeface="Times New Roman" pitchFamily="18" charset="0"/>
              </a:rPr>
              <a:t>tạo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thành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một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chương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hoàn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chỉnh</a:t>
            </a:r>
            <a:endParaRPr lang="en-US" sz="5400" dirty="0">
              <a:latin typeface="Times New Roman" pitchFamily="18" charset="0"/>
              <a:cs typeface="Times New Roman" pitchFamily="18" charset="0"/>
            </a:endParaRPr>
          </a:p>
          <a:p>
            <a:pPr>
              <a:lnSpc>
                <a:spcPct val="150000"/>
              </a:lnSpc>
            </a:pPr>
            <a:r>
              <a:rPr lang="en-US" sz="5400" dirty="0">
                <a:latin typeface="Times New Roman" pitchFamily="18" charset="0"/>
                <a:cs typeface="Times New Roman" pitchFamily="18" charset="0"/>
              </a:rPr>
              <a:t>C. </a:t>
            </a:r>
            <a:r>
              <a:rPr lang="en-US" sz="5400" dirty="0" err="1">
                <a:latin typeface="Times New Roman" pitchFamily="18" charset="0"/>
                <a:cs typeface="Times New Roman" pitchFamily="18" charset="0"/>
              </a:rPr>
              <a:t>thực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hiện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được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trên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máy</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tính</a:t>
            </a:r>
            <a:endParaRPr lang="en-US" sz="5400" dirty="0">
              <a:latin typeface="Times New Roman" pitchFamily="18" charset="0"/>
              <a:cs typeface="Times New Roman" pitchFamily="18" charset="0"/>
            </a:endParaRPr>
          </a:p>
          <a:p>
            <a:pPr>
              <a:lnSpc>
                <a:spcPct val="150000"/>
              </a:lnSpc>
            </a:pPr>
            <a:r>
              <a:rPr lang="en-US" sz="5400" dirty="0">
                <a:latin typeface="Times New Roman" pitchFamily="18" charset="0"/>
                <a:cs typeface="Times New Roman" pitchFamily="18" charset="0"/>
              </a:rPr>
              <a:t>D. </a:t>
            </a:r>
            <a:r>
              <a:rPr lang="en-US" sz="5400" dirty="0" err="1">
                <a:latin typeface="Times New Roman" pitchFamily="18" charset="0"/>
                <a:cs typeface="Times New Roman" pitchFamily="18" charset="0"/>
              </a:rPr>
              <a:t>Cả</a:t>
            </a:r>
            <a:r>
              <a:rPr lang="en-US" sz="5400" dirty="0">
                <a:latin typeface="Times New Roman" pitchFamily="18" charset="0"/>
                <a:cs typeface="Times New Roman" pitchFamily="18" charset="0"/>
              </a:rPr>
              <a:t> A, B </a:t>
            </a:r>
            <a:r>
              <a:rPr lang="en-US" sz="5400" dirty="0" err="1">
                <a:latin typeface="Times New Roman" pitchFamily="18" charset="0"/>
                <a:cs typeface="Times New Roman" pitchFamily="18" charset="0"/>
              </a:rPr>
              <a:t>và</a:t>
            </a:r>
            <a:r>
              <a:rPr lang="en-US" sz="5400" dirty="0">
                <a:latin typeface="Times New Roman" pitchFamily="18" charset="0"/>
                <a:cs typeface="Times New Roman" pitchFamily="18" charset="0"/>
              </a:rPr>
              <a:t> C</a:t>
            </a:r>
            <a:r>
              <a:rPr lang="en-US" sz="5400" b="1" dirty="0">
                <a:latin typeface="Times New Roman" pitchFamily="18" charset="0"/>
                <a:cs typeface="Times New Roman" pitchFamily="18" charset="0"/>
              </a:rPr>
              <a:t> </a:t>
            </a: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2087759208"/>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nodeType="afterGroup">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nodeType="afterGroup">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nodeType="afterGroup">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nodeType="afterGroup">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nodeType="afterGroup">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nodeType="afterGroup">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nodeType="afterGroup">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nodeType="afterGroup">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nodeType="afterGroup">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par>
                                <p:cTn id="64" presetID="22" presetClass="entr" presetSubtype="4" fill="hold" grpId="0" nodeType="withEffect">
                                  <p:stCondLst>
                                    <p:cond delay="0"/>
                                  </p:stCondLst>
                                  <p:childTnLst>
                                    <p:set>
                                      <p:cBhvr>
                                        <p:cTn id="65" dur="1" fill="hold">
                                          <p:stCondLst>
                                            <p:cond delay="0"/>
                                          </p:stCondLst>
                                        </p:cTn>
                                        <p:tgtEl>
                                          <p:spTgt spid="3086"/>
                                        </p:tgtEl>
                                        <p:attrNameLst>
                                          <p:attrName>style.visibility</p:attrName>
                                        </p:attrNameLst>
                                      </p:cBhvr>
                                      <p:to>
                                        <p:strVal val="visible"/>
                                      </p:to>
                                    </p:set>
                                    <p:animEffect transition="in" filter="wipe(down)">
                                      <p:cBhvr>
                                        <p:cTn id="66" dur="500"/>
                                        <p:tgtEl>
                                          <p:spTgt spid="308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22" grpId="0" animBg="1"/>
      <p:bldP spid="23" grpId="0" animBg="1"/>
      <p:bldP spid="26" grpId="0" animBg="1"/>
      <p:bldP spid="27" grpId="0" animBg="1"/>
      <p:bldP spid="32" grpId="0" animBg="1"/>
      <p:bldP spid="33" grpId="0" animBg="1"/>
      <p:bldP spid="34" grpId="0" animBg="1"/>
      <p:bldP spid="3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3182600" y="8553452"/>
            <a:ext cx="4572000" cy="600077"/>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r>
              <a:rPr lang="en-US" altLang="en-US" sz="6600">
                <a:solidFill>
                  <a:srgbClr val="FF3300"/>
                </a:solidFill>
                <a:latin typeface="Times New Roman" pitchFamily="18" charset="0"/>
                <a:cs typeface="Times New Roman" pitchFamily="18" charset="0"/>
              </a:rPr>
              <a:t>Hết giờ</a:t>
            </a:r>
          </a:p>
        </p:txBody>
      </p:sp>
      <p:sp>
        <p:nvSpPr>
          <p:cNvPr id="37" name="Oval 6"/>
          <p:cNvSpPr>
            <a:spLocks noChangeArrowheads="1"/>
          </p:cNvSpPr>
          <p:nvPr/>
        </p:nvSpPr>
        <p:spPr bwMode="auto">
          <a:xfrm>
            <a:off x="14636750"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9</a:t>
            </a:r>
          </a:p>
        </p:txBody>
      </p:sp>
      <p:sp>
        <p:nvSpPr>
          <p:cNvPr id="38" name="Oval 7"/>
          <p:cNvSpPr>
            <a:spLocks noChangeArrowheads="1"/>
          </p:cNvSpPr>
          <p:nvPr/>
        </p:nvSpPr>
        <p:spPr bwMode="auto">
          <a:xfrm>
            <a:off x="14484350" y="8527259"/>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8</a:t>
            </a:r>
          </a:p>
        </p:txBody>
      </p:sp>
      <p:sp>
        <p:nvSpPr>
          <p:cNvPr id="39" name="Oval 8"/>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5</a:t>
            </a:r>
          </a:p>
        </p:txBody>
      </p:sp>
      <p:sp>
        <p:nvSpPr>
          <p:cNvPr id="40" name="Oval 9"/>
          <p:cNvSpPr>
            <a:spLocks noChangeArrowheads="1"/>
          </p:cNvSpPr>
          <p:nvPr/>
        </p:nvSpPr>
        <p:spPr bwMode="auto">
          <a:xfrm>
            <a:off x="14484350" y="8608868"/>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4</a:t>
            </a:r>
          </a:p>
        </p:txBody>
      </p:sp>
      <p:sp>
        <p:nvSpPr>
          <p:cNvPr id="41" name="Oval 10"/>
          <p:cNvSpPr>
            <a:spLocks noChangeArrowheads="1"/>
          </p:cNvSpPr>
          <p:nvPr/>
        </p:nvSpPr>
        <p:spPr bwMode="auto">
          <a:xfrm>
            <a:off x="14560550" y="8527261"/>
            <a:ext cx="2133600" cy="600077"/>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3</a:t>
            </a:r>
          </a:p>
        </p:txBody>
      </p:sp>
      <p:sp>
        <p:nvSpPr>
          <p:cNvPr id="42" name="Oval 11"/>
          <p:cNvSpPr>
            <a:spLocks noChangeArrowheads="1"/>
          </p:cNvSpPr>
          <p:nvPr/>
        </p:nvSpPr>
        <p:spPr bwMode="auto">
          <a:xfrm>
            <a:off x="14484350" y="8511021"/>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2</a:t>
            </a:r>
          </a:p>
        </p:txBody>
      </p:sp>
      <p:sp>
        <p:nvSpPr>
          <p:cNvPr id="43" name="Oval 15"/>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7</a:t>
            </a:r>
          </a:p>
        </p:txBody>
      </p:sp>
      <p:sp>
        <p:nvSpPr>
          <p:cNvPr id="44" name="Oval 16"/>
          <p:cNvSpPr>
            <a:spLocks noChangeArrowheads="1"/>
          </p:cNvSpPr>
          <p:nvPr/>
        </p:nvSpPr>
        <p:spPr bwMode="auto">
          <a:xfrm>
            <a:off x="14588259" y="8556053"/>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6</a:t>
            </a:r>
          </a:p>
        </p:txBody>
      </p:sp>
      <p:sp>
        <p:nvSpPr>
          <p:cNvPr id="45" name="Oval 32"/>
          <p:cNvSpPr>
            <a:spLocks noChangeArrowheads="1"/>
          </p:cNvSpPr>
          <p:nvPr/>
        </p:nvSpPr>
        <p:spPr bwMode="auto">
          <a:xfrm>
            <a:off x="1440180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10</a:t>
            </a:r>
          </a:p>
        </p:txBody>
      </p:sp>
      <p:sp>
        <p:nvSpPr>
          <p:cNvPr id="46" name="Oval 35"/>
          <p:cNvSpPr>
            <a:spLocks noChangeArrowheads="1"/>
          </p:cNvSpPr>
          <p:nvPr/>
        </p:nvSpPr>
        <p:spPr bwMode="auto">
          <a:xfrm>
            <a:off x="14636750" y="852725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p>
        </p:txBody>
      </p:sp>
      <p:sp>
        <p:nvSpPr>
          <p:cNvPr id="31" name="TextBox 30"/>
          <p:cNvSpPr txBox="1"/>
          <p:nvPr/>
        </p:nvSpPr>
        <p:spPr>
          <a:xfrm>
            <a:off x="7058032" y="6515100"/>
            <a:ext cx="6858000" cy="1107996"/>
          </a:xfrm>
          <a:prstGeom prst="rect">
            <a:avLst/>
          </a:prstGeom>
          <a:solidFill>
            <a:schemeClr val="bg1"/>
          </a:solidFill>
        </p:spPr>
        <p:txBody>
          <a:bodyPr wrap="square" lIns="182844" tIns="91422" rIns="182844" bIns="91422" rtlCol="0">
            <a:spAutoFit/>
          </a:bodyPr>
          <a:lstStyle/>
          <a:p>
            <a:pPr algn="ctr"/>
            <a:r>
              <a:rPr lang="en-US" sz="6000" b="1" dirty="0" err="1">
                <a:solidFill>
                  <a:srgbClr val="008000"/>
                </a:solidFill>
                <a:latin typeface="Times New Roman" pitchFamily="18" charset="0"/>
                <a:cs typeface="Times New Roman" pitchFamily="18" charset="0"/>
              </a:rPr>
              <a:t>Đáp</a:t>
            </a:r>
            <a:r>
              <a:rPr lang="en-US" sz="6000" b="1" dirty="0">
                <a:solidFill>
                  <a:srgbClr val="008000"/>
                </a:solidFill>
                <a:latin typeface="Times New Roman" pitchFamily="18" charset="0"/>
                <a:cs typeface="Times New Roman" pitchFamily="18" charset="0"/>
              </a:rPr>
              <a:t> </a:t>
            </a:r>
            <a:r>
              <a:rPr lang="en-US" sz="6000" b="1" dirty="0" err="1">
                <a:solidFill>
                  <a:srgbClr val="008000"/>
                </a:solidFill>
                <a:latin typeface="Times New Roman" pitchFamily="18" charset="0"/>
                <a:cs typeface="Times New Roman" pitchFamily="18" charset="0"/>
              </a:rPr>
              <a:t>án</a:t>
            </a:r>
            <a:r>
              <a:rPr lang="en-US" sz="6000" b="1" dirty="0">
                <a:solidFill>
                  <a:srgbClr val="008000"/>
                </a:solidFill>
                <a:latin typeface="Times New Roman" pitchFamily="18" charset="0"/>
                <a:cs typeface="Times New Roman" pitchFamily="18" charset="0"/>
              </a:rPr>
              <a:t>: </a:t>
            </a:r>
            <a:r>
              <a:rPr lang="en-US" sz="6000" b="1" dirty="0" smtClean="0">
                <a:solidFill>
                  <a:srgbClr val="008000"/>
                </a:solidFill>
                <a:latin typeface="Times New Roman" pitchFamily="18" charset="0"/>
                <a:cs typeface="Times New Roman" pitchFamily="18" charset="0"/>
              </a:rPr>
              <a:t>A</a:t>
            </a:r>
            <a:endParaRPr lang="en-US" sz="6000" b="1" dirty="0">
              <a:solidFill>
                <a:srgbClr val="008000"/>
              </a:solidFill>
              <a:latin typeface="Times New Roman" pitchFamily="18" charset="0"/>
              <a:cs typeface="Times New Roman" pitchFamily="18" charset="0"/>
            </a:endParaRPr>
          </a:p>
        </p:txBody>
      </p:sp>
      <p:sp>
        <p:nvSpPr>
          <p:cNvPr id="22" name="Oval 35"/>
          <p:cNvSpPr>
            <a:spLocks noChangeArrowheads="1"/>
          </p:cNvSpPr>
          <p:nvPr/>
        </p:nvSpPr>
        <p:spPr bwMode="auto">
          <a:xfrm>
            <a:off x="14955923"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9</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3" name="Oval 35"/>
          <p:cNvSpPr>
            <a:spLocks noChangeArrowheads="1"/>
          </p:cNvSpPr>
          <p:nvPr/>
        </p:nvSpPr>
        <p:spPr bwMode="auto">
          <a:xfrm>
            <a:off x="14977646" y="870572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8</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6" name="Oval 35"/>
          <p:cNvSpPr>
            <a:spLocks noChangeArrowheads="1"/>
          </p:cNvSpPr>
          <p:nvPr/>
        </p:nvSpPr>
        <p:spPr bwMode="auto">
          <a:xfrm>
            <a:off x="14977646"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7</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7" name="Oval 35"/>
          <p:cNvSpPr>
            <a:spLocks noChangeArrowheads="1"/>
          </p:cNvSpPr>
          <p:nvPr/>
        </p:nvSpPr>
        <p:spPr bwMode="auto">
          <a:xfrm>
            <a:off x="14728992" y="848947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6</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2"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5</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3"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4</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4" name="Oval 35"/>
          <p:cNvSpPr>
            <a:spLocks noChangeArrowheads="1"/>
          </p:cNvSpPr>
          <p:nvPr/>
        </p:nvSpPr>
        <p:spPr bwMode="auto">
          <a:xfrm>
            <a:off x="14720972"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3</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6" name="Oval 35"/>
          <p:cNvSpPr>
            <a:spLocks noChangeArrowheads="1"/>
          </p:cNvSpPr>
          <p:nvPr/>
        </p:nvSpPr>
        <p:spPr bwMode="auto">
          <a:xfrm>
            <a:off x="14707268"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2</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7" name="Oval 46"/>
          <p:cNvSpPr>
            <a:spLocks noChangeArrowheads="1"/>
          </p:cNvSpPr>
          <p:nvPr/>
        </p:nvSpPr>
        <p:spPr bwMode="auto">
          <a:xfrm>
            <a:off x="1463675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1</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8" name="Oval 47"/>
          <p:cNvSpPr>
            <a:spLocks noChangeArrowheads="1"/>
          </p:cNvSpPr>
          <p:nvPr/>
        </p:nvSpPr>
        <p:spPr bwMode="auto">
          <a:xfrm>
            <a:off x="14733003" y="869603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vi-VN" sz="8000" dirty="0">
                <a:solidFill>
                  <a:srgbClr val="00FF00"/>
                </a:solidFill>
                <a:effectLst>
                  <a:outerShdw blurRad="38100" dist="38100" dir="2700000" algn="tl">
                    <a:srgbClr val="000000"/>
                  </a:outerShdw>
                </a:effectLst>
                <a:latin typeface=".VnArial" pitchFamily="34" charset="0"/>
              </a:rPr>
              <a:t>20</a:t>
            </a:r>
            <a:endParaRPr lang="en-US" sz="8000" dirty="0">
              <a:solidFill>
                <a:srgbClr val="00FF00"/>
              </a:solidFill>
              <a:effectLst>
                <a:outerShdw blurRad="38100" dist="38100" dir="2700000" algn="tl">
                  <a:srgbClr val="000000"/>
                </a:outerShdw>
              </a:effectLst>
              <a:latin typeface=".VnArial" pitchFamily="34" charset="0"/>
            </a:endParaRPr>
          </a:p>
        </p:txBody>
      </p:sp>
      <p:pic>
        <p:nvPicPr>
          <p:cNvPr id="25" name="Picture 10">
            <a:extLst>
              <a:ext uri="{FF2B5EF4-FFF2-40B4-BE49-F238E27FC236}">
                <a16:creationId xmlns="" xmlns:a16="http://schemas.microsoft.com/office/drawing/2014/main" id="{6B081ED4-1B54-9261-C7A1-3190E347D4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091452">
            <a:off x="140609" y="8800523"/>
            <a:ext cx="2220702" cy="1280136"/>
          </a:xfrm>
          <a:prstGeom prst="rect">
            <a:avLst/>
          </a:prstGeom>
        </p:spPr>
      </p:pic>
      <p:sp>
        <p:nvSpPr>
          <p:cNvPr id="5" name="TextBox 4"/>
          <p:cNvSpPr txBox="1"/>
          <p:nvPr/>
        </p:nvSpPr>
        <p:spPr>
          <a:xfrm>
            <a:off x="611799" y="55829"/>
            <a:ext cx="16537547" cy="5955462"/>
          </a:xfrm>
          <a:prstGeom prst="rect">
            <a:avLst/>
          </a:prstGeom>
          <a:noFill/>
        </p:spPr>
        <p:txBody>
          <a:bodyPr wrap="square" lIns="137147" tIns="68573" rIns="137147" bIns="68573" rtlCol="0">
            <a:spAutoFit/>
          </a:bodyPr>
          <a:lstStyle/>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4: </a:t>
            </a:r>
            <a:r>
              <a:rPr lang="en-US" sz="5400" dirty="0">
                <a:latin typeface="Times New Roman" pitchFamily="18" charset="0"/>
                <a:cs typeface="Times New Roman" pitchFamily="18" charset="0"/>
              </a:rPr>
              <a:t>Ý </a:t>
            </a:r>
            <a:r>
              <a:rPr lang="en-US" sz="5400" dirty="0" err="1">
                <a:latin typeface="Times New Roman" pitchFamily="18" charset="0"/>
                <a:cs typeface="Times New Roman" pitchFamily="18" charset="0"/>
              </a:rPr>
              <a:t>nghĩa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của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biểu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tượng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trong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phần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mềm</a:t>
            </a:r>
            <a:r>
              <a:rPr lang="en-US" sz="5400" dirty="0">
                <a:latin typeface="Times New Roman" pitchFamily="18" charset="0"/>
                <a:cs typeface="Times New Roman" pitchFamily="18" charset="0"/>
              </a:rPr>
              <a:t> Scratch </a:t>
            </a:r>
            <a:r>
              <a:rPr lang="en-US" sz="5400" dirty="0" err="1">
                <a:latin typeface="Times New Roman" pitchFamily="18" charset="0"/>
                <a:cs typeface="Times New Roman" pitchFamily="18" charset="0"/>
              </a:rPr>
              <a:t>là</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gì</a:t>
            </a:r>
            <a:r>
              <a:rPr lang="en-US" sz="5400" dirty="0">
                <a:latin typeface="Times New Roman" pitchFamily="18" charset="0"/>
                <a:cs typeface="Times New Roman" pitchFamily="18" charset="0"/>
              </a:rPr>
              <a:t>?</a:t>
            </a:r>
          </a:p>
          <a:p>
            <a:r>
              <a:rPr lang="en-US" sz="5400" dirty="0">
                <a:latin typeface="Times New Roman" pitchFamily="18" charset="0"/>
                <a:cs typeface="Times New Roman" pitchFamily="18" charset="0"/>
              </a:rPr>
              <a:t>A. </a:t>
            </a:r>
            <a:r>
              <a:rPr lang="en-US" sz="5400" dirty="0" err="1">
                <a:latin typeface="Times New Roman" pitchFamily="18" charset="0"/>
                <a:cs typeface="Times New Roman" pitchFamily="18" charset="0"/>
              </a:rPr>
              <a:t>Biểu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tượng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phần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mềm</a:t>
            </a:r>
            <a:r>
              <a:rPr lang="en-US" sz="5400" dirty="0">
                <a:latin typeface="Times New Roman" pitchFamily="18" charset="0"/>
                <a:cs typeface="Times New Roman" pitchFamily="18" charset="0"/>
              </a:rPr>
              <a:t> Scratch.</a:t>
            </a:r>
          </a:p>
          <a:p>
            <a:r>
              <a:rPr lang="en-US" sz="5400" dirty="0">
                <a:latin typeface="Times New Roman" pitchFamily="18" charset="0"/>
                <a:cs typeface="Times New Roman" pitchFamily="18" charset="0"/>
              </a:rPr>
              <a:t>B. </a:t>
            </a:r>
            <a:r>
              <a:rPr lang="en-US" sz="5400" dirty="0" err="1">
                <a:latin typeface="Times New Roman" pitchFamily="18" charset="0"/>
                <a:cs typeface="Times New Roman" pitchFamily="18" charset="0"/>
              </a:rPr>
              <a:t>Dừng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chương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a:t>
            </a:r>
          </a:p>
          <a:p>
            <a:r>
              <a:rPr lang="en-US" sz="5400" dirty="0">
                <a:latin typeface="Times New Roman" pitchFamily="18" charset="0"/>
                <a:cs typeface="Times New Roman" pitchFamily="18" charset="0"/>
              </a:rPr>
              <a:t>C. </a:t>
            </a:r>
            <a:r>
              <a:rPr lang="en-US" sz="5400" dirty="0" err="1">
                <a:latin typeface="Times New Roman" pitchFamily="18" charset="0"/>
                <a:cs typeface="Times New Roman" pitchFamily="18" charset="0"/>
              </a:rPr>
              <a:t>Chọn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hiển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thị</a:t>
            </a:r>
            <a:r>
              <a:rPr lang="en-US" sz="5400" dirty="0">
                <a:latin typeface="Times New Roman" pitchFamily="18" charset="0"/>
                <a:cs typeface="Times New Roman" pitchFamily="18" charset="0"/>
              </a:rPr>
              <a:t>.</a:t>
            </a:r>
          </a:p>
          <a:p>
            <a:r>
              <a:rPr lang="en-US" sz="5400" dirty="0">
                <a:latin typeface="Times New Roman" pitchFamily="18" charset="0"/>
                <a:cs typeface="Times New Roman" pitchFamily="18" charset="0"/>
              </a:rPr>
              <a:t>D. </a:t>
            </a:r>
            <a:r>
              <a:rPr lang="en-US" sz="5400" dirty="0" err="1">
                <a:latin typeface="Times New Roman" pitchFamily="18" charset="0"/>
                <a:cs typeface="Times New Roman" pitchFamily="18" charset="0"/>
              </a:rPr>
              <a:t>Tất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cả</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đáp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án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trên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đều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sai</a:t>
            </a: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2600" y="55829"/>
            <a:ext cx="1114432" cy="1200158"/>
          </a:xfrm>
          <a:prstGeom prst="rect">
            <a:avLst/>
          </a:prstGeom>
        </p:spPr>
      </p:pic>
    </p:spTree>
    <p:extLst>
      <p:ext uri="{BB962C8B-B14F-4D97-AF65-F5344CB8AC3E}">
        <p14:creationId xmlns:p14="http://schemas.microsoft.com/office/powerpoint/2010/main" val="1439251140"/>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nodeType="afterGroup">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nodeType="afterGroup">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nodeType="afterGroup">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nodeType="afterGroup">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nodeType="afterGroup">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nodeType="afterGroup">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nodeType="afterGroup">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nodeType="afterGroup">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nodeType="afterGroup">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par>
                                <p:cTn id="64" presetID="22" presetClass="entr" presetSubtype="4" fill="hold" grpId="0" nodeType="withEffect">
                                  <p:stCondLst>
                                    <p:cond delay="0"/>
                                  </p:stCondLst>
                                  <p:childTnLst>
                                    <p:set>
                                      <p:cBhvr>
                                        <p:cTn id="65" dur="1" fill="hold">
                                          <p:stCondLst>
                                            <p:cond delay="0"/>
                                          </p:stCondLst>
                                        </p:cTn>
                                        <p:tgtEl>
                                          <p:spTgt spid="3086"/>
                                        </p:tgtEl>
                                        <p:attrNameLst>
                                          <p:attrName>style.visibility</p:attrName>
                                        </p:attrNameLst>
                                      </p:cBhvr>
                                      <p:to>
                                        <p:strVal val="visible"/>
                                      </p:to>
                                    </p:set>
                                    <p:animEffect transition="in" filter="wipe(down)">
                                      <p:cBhvr>
                                        <p:cTn id="66" dur="500"/>
                                        <p:tgtEl>
                                          <p:spTgt spid="308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22" grpId="0" animBg="1"/>
      <p:bldP spid="23" grpId="0" animBg="1"/>
      <p:bldP spid="26" grpId="0" animBg="1"/>
      <p:bldP spid="27" grpId="0" animBg="1"/>
      <p:bldP spid="32" grpId="0" animBg="1"/>
      <p:bldP spid="33" grpId="0" animBg="1"/>
      <p:bldP spid="34" grpId="0" animBg="1"/>
      <p:bldP spid="36" grpId="0" animBg="1"/>
      <p:bldP spid="47"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14"/>
          <p:cNvSpPr>
            <a:spLocks noChangeArrowheads="1"/>
          </p:cNvSpPr>
          <p:nvPr/>
        </p:nvSpPr>
        <p:spPr bwMode="auto">
          <a:xfrm>
            <a:off x="13182600" y="8553452"/>
            <a:ext cx="4572000" cy="600077"/>
          </a:xfrm>
          <a:prstGeom prst="rect">
            <a:avLst/>
          </a:prstGeom>
          <a:solidFill>
            <a:srgbClr val="FFFF00"/>
          </a:solidFill>
          <a:ln w="635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r>
              <a:rPr lang="en-US" altLang="en-US" sz="6600">
                <a:solidFill>
                  <a:srgbClr val="FF3300"/>
                </a:solidFill>
                <a:latin typeface="Times New Roman" pitchFamily="18" charset="0"/>
                <a:cs typeface="Times New Roman" pitchFamily="18" charset="0"/>
              </a:rPr>
              <a:t>Hết giờ</a:t>
            </a:r>
          </a:p>
        </p:txBody>
      </p:sp>
      <p:sp>
        <p:nvSpPr>
          <p:cNvPr id="37" name="Oval 6"/>
          <p:cNvSpPr>
            <a:spLocks noChangeArrowheads="1"/>
          </p:cNvSpPr>
          <p:nvPr/>
        </p:nvSpPr>
        <p:spPr bwMode="auto">
          <a:xfrm>
            <a:off x="14636750"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9</a:t>
            </a:r>
          </a:p>
        </p:txBody>
      </p:sp>
      <p:sp>
        <p:nvSpPr>
          <p:cNvPr id="38" name="Oval 7"/>
          <p:cNvSpPr>
            <a:spLocks noChangeArrowheads="1"/>
          </p:cNvSpPr>
          <p:nvPr/>
        </p:nvSpPr>
        <p:spPr bwMode="auto">
          <a:xfrm>
            <a:off x="14484350" y="8527259"/>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8</a:t>
            </a:r>
          </a:p>
        </p:txBody>
      </p:sp>
      <p:sp>
        <p:nvSpPr>
          <p:cNvPr id="39" name="Oval 8"/>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5</a:t>
            </a:r>
          </a:p>
        </p:txBody>
      </p:sp>
      <p:sp>
        <p:nvSpPr>
          <p:cNvPr id="40" name="Oval 9"/>
          <p:cNvSpPr>
            <a:spLocks noChangeArrowheads="1"/>
          </p:cNvSpPr>
          <p:nvPr/>
        </p:nvSpPr>
        <p:spPr bwMode="auto">
          <a:xfrm>
            <a:off x="14484350" y="8608868"/>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4</a:t>
            </a:r>
          </a:p>
        </p:txBody>
      </p:sp>
      <p:sp>
        <p:nvSpPr>
          <p:cNvPr id="41" name="Oval 10"/>
          <p:cNvSpPr>
            <a:spLocks noChangeArrowheads="1"/>
          </p:cNvSpPr>
          <p:nvPr/>
        </p:nvSpPr>
        <p:spPr bwMode="auto">
          <a:xfrm>
            <a:off x="14560550" y="8527261"/>
            <a:ext cx="2133600" cy="600077"/>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3</a:t>
            </a:r>
          </a:p>
        </p:txBody>
      </p:sp>
      <p:sp>
        <p:nvSpPr>
          <p:cNvPr id="42" name="Oval 11"/>
          <p:cNvSpPr>
            <a:spLocks noChangeArrowheads="1"/>
          </p:cNvSpPr>
          <p:nvPr/>
        </p:nvSpPr>
        <p:spPr bwMode="auto">
          <a:xfrm>
            <a:off x="14484350" y="8511021"/>
            <a:ext cx="22860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2</a:t>
            </a:r>
          </a:p>
        </p:txBody>
      </p:sp>
      <p:sp>
        <p:nvSpPr>
          <p:cNvPr id="43" name="Oval 15"/>
          <p:cNvSpPr>
            <a:spLocks noChangeArrowheads="1"/>
          </p:cNvSpPr>
          <p:nvPr/>
        </p:nvSpPr>
        <p:spPr bwMode="auto">
          <a:xfrm>
            <a:off x="14636750"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a:solidFill>
                  <a:srgbClr val="00FF00"/>
                </a:solidFill>
                <a:effectLst>
                  <a:outerShdw blurRad="38100" dist="38100" dir="2700000" algn="tl">
                    <a:srgbClr val="000000"/>
                  </a:outerShdw>
                </a:effectLst>
                <a:latin typeface=".VnArial" pitchFamily="34" charset="0"/>
              </a:rPr>
              <a:t>7</a:t>
            </a:r>
          </a:p>
        </p:txBody>
      </p:sp>
      <p:sp>
        <p:nvSpPr>
          <p:cNvPr id="44" name="Oval 16"/>
          <p:cNvSpPr>
            <a:spLocks noChangeArrowheads="1"/>
          </p:cNvSpPr>
          <p:nvPr/>
        </p:nvSpPr>
        <p:spPr bwMode="auto">
          <a:xfrm>
            <a:off x="14588259" y="8556053"/>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6</a:t>
            </a:r>
          </a:p>
        </p:txBody>
      </p:sp>
      <p:sp>
        <p:nvSpPr>
          <p:cNvPr id="45" name="Oval 32"/>
          <p:cNvSpPr>
            <a:spLocks noChangeArrowheads="1"/>
          </p:cNvSpPr>
          <p:nvPr/>
        </p:nvSpPr>
        <p:spPr bwMode="auto">
          <a:xfrm>
            <a:off x="1440180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10</a:t>
            </a:r>
          </a:p>
        </p:txBody>
      </p:sp>
      <p:sp>
        <p:nvSpPr>
          <p:cNvPr id="46" name="Oval 35"/>
          <p:cNvSpPr>
            <a:spLocks noChangeArrowheads="1"/>
          </p:cNvSpPr>
          <p:nvPr/>
        </p:nvSpPr>
        <p:spPr bwMode="auto">
          <a:xfrm>
            <a:off x="14636750" y="852725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p>
        </p:txBody>
      </p:sp>
      <p:sp>
        <p:nvSpPr>
          <p:cNvPr id="31" name="TextBox 30"/>
          <p:cNvSpPr txBox="1"/>
          <p:nvPr/>
        </p:nvSpPr>
        <p:spPr>
          <a:xfrm>
            <a:off x="7058032" y="6515100"/>
            <a:ext cx="6858000" cy="1107996"/>
          </a:xfrm>
          <a:prstGeom prst="rect">
            <a:avLst/>
          </a:prstGeom>
          <a:solidFill>
            <a:schemeClr val="bg1"/>
          </a:solidFill>
        </p:spPr>
        <p:txBody>
          <a:bodyPr wrap="square" lIns="182844" tIns="91422" rIns="182844" bIns="91422" rtlCol="0">
            <a:spAutoFit/>
          </a:bodyPr>
          <a:lstStyle/>
          <a:p>
            <a:pPr algn="ctr"/>
            <a:r>
              <a:rPr lang="en-US" sz="6000" b="1" dirty="0" err="1">
                <a:solidFill>
                  <a:srgbClr val="008000"/>
                </a:solidFill>
                <a:latin typeface="Times New Roman" pitchFamily="18" charset="0"/>
                <a:cs typeface="Times New Roman" pitchFamily="18" charset="0"/>
              </a:rPr>
              <a:t>Đáp</a:t>
            </a:r>
            <a:r>
              <a:rPr lang="en-US" sz="6000" b="1" dirty="0">
                <a:solidFill>
                  <a:srgbClr val="008000"/>
                </a:solidFill>
                <a:latin typeface="Times New Roman" pitchFamily="18" charset="0"/>
                <a:cs typeface="Times New Roman" pitchFamily="18" charset="0"/>
              </a:rPr>
              <a:t> </a:t>
            </a:r>
            <a:r>
              <a:rPr lang="en-US" sz="6000" b="1" dirty="0" err="1">
                <a:solidFill>
                  <a:srgbClr val="008000"/>
                </a:solidFill>
                <a:latin typeface="Times New Roman" pitchFamily="18" charset="0"/>
                <a:cs typeface="Times New Roman" pitchFamily="18" charset="0"/>
              </a:rPr>
              <a:t>án</a:t>
            </a:r>
            <a:r>
              <a:rPr lang="en-US" sz="6000" b="1" dirty="0">
                <a:solidFill>
                  <a:srgbClr val="008000"/>
                </a:solidFill>
                <a:latin typeface="Times New Roman" pitchFamily="18" charset="0"/>
                <a:cs typeface="Times New Roman" pitchFamily="18" charset="0"/>
              </a:rPr>
              <a:t>: </a:t>
            </a:r>
            <a:r>
              <a:rPr lang="en-US" sz="6000" b="1" dirty="0">
                <a:solidFill>
                  <a:srgbClr val="008000"/>
                </a:solidFill>
                <a:latin typeface="Times New Roman" pitchFamily="18" charset="0"/>
                <a:cs typeface="Times New Roman" pitchFamily="18" charset="0"/>
              </a:rPr>
              <a:t>C</a:t>
            </a:r>
            <a:endParaRPr lang="en-US" sz="6000" b="1" dirty="0">
              <a:solidFill>
                <a:srgbClr val="008000"/>
              </a:solidFill>
              <a:latin typeface="Times New Roman" pitchFamily="18" charset="0"/>
              <a:cs typeface="Times New Roman" pitchFamily="18" charset="0"/>
            </a:endParaRPr>
          </a:p>
        </p:txBody>
      </p:sp>
      <p:sp>
        <p:nvSpPr>
          <p:cNvPr id="22" name="Oval 35"/>
          <p:cNvSpPr>
            <a:spLocks noChangeArrowheads="1"/>
          </p:cNvSpPr>
          <p:nvPr/>
        </p:nvSpPr>
        <p:spPr bwMode="auto">
          <a:xfrm>
            <a:off x="14955923"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9</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3" name="Oval 35"/>
          <p:cNvSpPr>
            <a:spLocks noChangeArrowheads="1"/>
          </p:cNvSpPr>
          <p:nvPr/>
        </p:nvSpPr>
        <p:spPr bwMode="auto">
          <a:xfrm>
            <a:off x="14977646" y="870572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8</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6" name="Oval 35"/>
          <p:cNvSpPr>
            <a:spLocks noChangeArrowheads="1"/>
          </p:cNvSpPr>
          <p:nvPr/>
        </p:nvSpPr>
        <p:spPr bwMode="auto">
          <a:xfrm>
            <a:off x="14977646"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7</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27" name="Oval 35"/>
          <p:cNvSpPr>
            <a:spLocks noChangeArrowheads="1"/>
          </p:cNvSpPr>
          <p:nvPr/>
        </p:nvSpPr>
        <p:spPr bwMode="auto">
          <a:xfrm>
            <a:off x="14728992" y="8489471"/>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6</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2"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5</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3" name="Oval 35"/>
          <p:cNvSpPr>
            <a:spLocks noChangeArrowheads="1"/>
          </p:cNvSpPr>
          <p:nvPr/>
        </p:nvSpPr>
        <p:spPr bwMode="auto">
          <a:xfrm>
            <a:off x="14728992" y="8608868"/>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4</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4" name="Oval 35"/>
          <p:cNvSpPr>
            <a:spLocks noChangeArrowheads="1"/>
          </p:cNvSpPr>
          <p:nvPr/>
        </p:nvSpPr>
        <p:spPr bwMode="auto">
          <a:xfrm>
            <a:off x="14720972" y="857488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3</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36" name="Oval 35"/>
          <p:cNvSpPr>
            <a:spLocks noChangeArrowheads="1"/>
          </p:cNvSpPr>
          <p:nvPr/>
        </p:nvSpPr>
        <p:spPr bwMode="auto">
          <a:xfrm>
            <a:off x="14707268" y="8580866"/>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2</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7" name="Oval 46"/>
          <p:cNvSpPr>
            <a:spLocks noChangeArrowheads="1"/>
          </p:cNvSpPr>
          <p:nvPr/>
        </p:nvSpPr>
        <p:spPr bwMode="auto">
          <a:xfrm>
            <a:off x="14636750" y="8597612"/>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en-US" sz="8000" dirty="0">
                <a:solidFill>
                  <a:srgbClr val="00FF00"/>
                </a:solidFill>
                <a:effectLst>
                  <a:outerShdw blurRad="38100" dist="38100" dir="2700000" algn="tl">
                    <a:srgbClr val="000000"/>
                  </a:outerShdw>
                </a:effectLst>
                <a:latin typeface=".VnArial" pitchFamily="34" charset="0"/>
              </a:rPr>
              <a:t>1</a:t>
            </a:r>
            <a:r>
              <a:rPr lang="vi-VN" sz="8000" dirty="0">
                <a:solidFill>
                  <a:srgbClr val="00FF00"/>
                </a:solidFill>
                <a:effectLst>
                  <a:outerShdw blurRad="38100" dist="38100" dir="2700000" algn="tl">
                    <a:srgbClr val="000000"/>
                  </a:outerShdw>
                </a:effectLst>
                <a:latin typeface=".VnArial" pitchFamily="34" charset="0"/>
              </a:rPr>
              <a:t>1</a:t>
            </a:r>
            <a:endParaRPr lang="en-US" sz="8000" dirty="0">
              <a:solidFill>
                <a:srgbClr val="00FF00"/>
              </a:solidFill>
              <a:effectLst>
                <a:outerShdw blurRad="38100" dist="38100" dir="2700000" algn="tl">
                  <a:srgbClr val="000000"/>
                </a:outerShdw>
              </a:effectLst>
              <a:latin typeface=".VnArial" pitchFamily="34" charset="0"/>
            </a:endParaRPr>
          </a:p>
        </p:txBody>
      </p:sp>
      <p:sp>
        <p:nvSpPr>
          <p:cNvPr id="48" name="Oval 47"/>
          <p:cNvSpPr>
            <a:spLocks noChangeArrowheads="1"/>
          </p:cNvSpPr>
          <p:nvPr/>
        </p:nvSpPr>
        <p:spPr bwMode="auto">
          <a:xfrm>
            <a:off x="14733003" y="8696039"/>
            <a:ext cx="2133600" cy="685800"/>
          </a:xfrm>
          <a:prstGeom prst="ellipse">
            <a:avLst/>
          </a:prstGeom>
          <a:solidFill>
            <a:srgbClr val="800000"/>
          </a:solidFill>
          <a:ln w="635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3251" tIns="81627" rIns="163251" bIns="81627" anchor="ctr"/>
          <a:lstStyle/>
          <a:p>
            <a:pPr algn="ctr" defTabSz="612197">
              <a:defRPr/>
            </a:pPr>
            <a:r>
              <a:rPr lang="vi-VN" sz="8000" dirty="0">
                <a:solidFill>
                  <a:srgbClr val="00FF00"/>
                </a:solidFill>
                <a:effectLst>
                  <a:outerShdw blurRad="38100" dist="38100" dir="2700000" algn="tl">
                    <a:srgbClr val="000000"/>
                  </a:outerShdw>
                </a:effectLst>
                <a:latin typeface=".VnArial" pitchFamily="34" charset="0"/>
              </a:rPr>
              <a:t>20</a:t>
            </a:r>
            <a:endParaRPr lang="en-US" sz="8000" dirty="0">
              <a:solidFill>
                <a:srgbClr val="00FF00"/>
              </a:solidFill>
              <a:effectLst>
                <a:outerShdw blurRad="38100" dist="38100" dir="2700000" algn="tl">
                  <a:srgbClr val="000000"/>
                </a:outerShdw>
              </a:effectLst>
              <a:latin typeface=".VnArial" pitchFamily="34" charset="0"/>
            </a:endParaRPr>
          </a:p>
        </p:txBody>
      </p:sp>
      <p:pic>
        <p:nvPicPr>
          <p:cNvPr id="25" name="Picture 10">
            <a:extLst>
              <a:ext uri="{FF2B5EF4-FFF2-40B4-BE49-F238E27FC236}">
                <a16:creationId xmlns="" xmlns:a16="http://schemas.microsoft.com/office/drawing/2014/main" id="{6B081ED4-1B54-9261-C7A1-3190E347D4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091452">
            <a:off x="140609" y="8800523"/>
            <a:ext cx="2220702" cy="1280136"/>
          </a:xfrm>
          <a:prstGeom prst="rect">
            <a:avLst/>
          </a:prstGeom>
        </p:spPr>
      </p:pic>
      <p:sp>
        <p:nvSpPr>
          <p:cNvPr id="5" name="TextBox 4"/>
          <p:cNvSpPr txBox="1"/>
          <p:nvPr/>
        </p:nvSpPr>
        <p:spPr>
          <a:xfrm>
            <a:off x="611799" y="55829"/>
            <a:ext cx="16537547" cy="6786459"/>
          </a:xfrm>
          <a:prstGeom prst="rect">
            <a:avLst/>
          </a:prstGeom>
          <a:noFill/>
        </p:spPr>
        <p:txBody>
          <a:bodyPr wrap="square" lIns="137147" tIns="68573" rIns="137147" bIns="68573" rtlCol="0">
            <a:spAutoFit/>
          </a:bodyPr>
          <a:lstStyle/>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5: </a:t>
            </a:r>
            <a:r>
              <a:rPr lang="en-US" sz="5400" dirty="0">
                <a:latin typeface="Times New Roman" pitchFamily="18" charset="0"/>
                <a:cs typeface="Times New Roman" pitchFamily="18" charset="0"/>
              </a:rPr>
              <a:t>Ý </a:t>
            </a:r>
            <a:r>
              <a:rPr lang="en-US" sz="5400" dirty="0" err="1">
                <a:latin typeface="Times New Roman" pitchFamily="18" charset="0"/>
                <a:cs typeface="Times New Roman" pitchFamily="18" charset="0"/>
              </a:rPr>
              <a:t>nghĩa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của</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biểu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tượng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trong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phần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mềm</a:t>
            </a:r>
            <a:r>
              <a:rPr lang="en-US" sz="5400" dirty="0">
                <a:latin typeface="Times New Roman" pitchFamily="18" charset="0"/>
                <a:cs typeface="Times New Roman" pitchFamily="18" charset="0"/>
              </a:rPr>
              <a:t> Scratch </a:t>
            </a:r>
            <a:r>
              <a:rPr lang="en-US" sz="5400" dirty="0" err="1">
                <a:latin typeface="Times New Roman" pitchFamily="18" charset="0"/>
                <a:cs typeface="Times New Roman" pitchFamily="18" charset="0"/>
              </a:rPr>
              <a:t>là</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gì</a:t>
            </a:r>
            <a:r>
              <a:rPr lang="en-US" sz="5400" dirty="0">
                <a:latin typeface="Times New Roman" pitchFamily="18" charset="0"/>
                <a:cs typeface="Times New Roman" pitchFamily="18" charset="0"/>
              </a:rPr>
              <a:t>?</a:t>
            </a:r>
          </a:p>
          <a:p>
            <a:r>
              <a:rPr lang="en-US" sz="5400" dirty="0">
                <a:latin typeface="Times New Roman" pitchFamily="18" charset="0"/>
                <a:cs typeface="Times New Roman" pitchFamily="18" charset="0"/>
              </a:rPr>
              <a:t>A. </a:t>
            </a:r>
            <a:r>
              <a:rPr lang="en-US" sz="5400" dirty="0" err="1">
                <a:latin typeface="Times New Roman" pitchFamily="18" charset="0"/>
                <a:cs typeface="Times New Roman" pitchFamily="18" charset="0"/>
              </a:rPr>
              <a:t>Biểu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tượng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phần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mềm</a:t>
            </a:r>
            <a:r>
              <a:rPr lang="en-US" sz="5400" dirty="0">
                <a:latin typeface="Times New Roman" pitchFamily="18" charset="0"/>
                <a:cs typeface="Times New Roman" pitchFamily="18" charset="0"/>
              </a:rPr>
              <a:t> Scratch.</a:t>
            </a:r>
          </a:p>
          <a:p>
            <a:r>
              <a:rPr lang="en-US" sz="5400" dirty="0">
                <a:latin typeface="Times New Roman" pitchFamily="18" charset="0"/>
                <a:cs typeface="Times New Roman" pitchFamily="18" charset="0"/>
              </a:rPr>
              <a:t>B. </a:t>
            </a:r>
            <a:r>
              <a:rPr lang="en-US" sz="5400" dirty="0" err="1">
                <a:latin typeface="Times New Roman" pitchFamily="18" charset="0"/>
                <a:cs typeface="Times New Roman" pitchFamily="18" charset="0"/>
              </a:rPr>
              <a:t>Dừng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chương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trình</a:t>
            </a:r>
            <a:r>
              <a:rPr lang="en-US" sz="5400" dirty="0">
                <a:latin typeface="Times New Roman" pitchFamily="18" charset="0"/>
                <a:cs typeface="Times New Roman" pitchFamily="18" charset="0"/>
              </a:rPr>
              <a:t>.</a:t>
            </a:r>
          </a:p>
          <a:p>
            <a:r>
              <a:rPr lang="en-US" sz="5400" dirty="0">
                <a:latin typeface="Times New Roman" pitchFamily="18" charset="0"/>
                <a:cs typeface="Times New Roman" pitchFamily="18" charset="0"/>
              </a:rPr>
              <a:t>C. </a:t>
            </a:r>
            <a:r>
              <a:rPr lang="en-US" sz="5400" dirty="0" err="1">
                <a:latin typeface="Times New Roman" pitchFamily="18" charset="0"/>
                <a:cs typeface="Times New Roman" pitchFamily="18" charset="0"/>
              </a:rPr>
              <a:t>Chọn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ngôn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ngữ</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hiển</a:t>
            </a:r>
            <a:r>
              <a:rPr lang="en-US" sz="5400" dirty="0">
                <a:latin typeface="Times New Roman" pitchFamily="18" charset="0"/>
                <a:cs typeface="Times New Roman" pitchFamily="18" charset="0"/>
              </a:rPr>
              <a:t> </a:t>
            </a:r>
            <a:r>
              <a:rPr lang="en-US" sz="5400" dirty="0" err="1" smtClean="0">
                <a:latin typeface="Times New Roman" pitchFamily="18" charset="0"/>
                <a:cs typeface="Times New Roman" pitchFamily="18" charset="0"/>
              </a:rPr>
              <a:t>thị</a:t>
            </a:r>
            <a:endParaRPr lang="en-US" sz="5400" dirty="0" smtClean="0">
              <a:latin typeface="Times New Roman" pitchFamily="18" charset="0"/>
              <a:cs typeface="Times New Roman" pitchFamily="18" charset="0"/>
            </a:endParaRPr>
          </a:p>
          <a:p>
            <a:r>
              <a:rPr lang="en-US" sz="5400" dirty="0">
                <a:latin typeface="Times New Roman" pitchFamily="18" charset="0"/>
                <a:cs typeface="Times New Roman" pitchFamily="18" charset="0"/>
              </a:rPr>
              <a:t>D. </a:t>
            </a:r>
            <a:r>
              <a:rPr lang="en-US" sz="5400" dirty="0" err="1">
                <a:latin typeface="Times New Roman" pitchFamily="18" charset="0"/>
                <a:cs typeface="Times New Roman" pitchFamily="18" charset="0"/>
              </a:rPr>
              <a:t>Tất</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cả</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đáp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án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trên</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đều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sai</a:t>
            </a:r>
            <a:endParaRPr lang="en-US" sz="5400" dirty="0">
              <a:latin typeface="Times New Roman" pitchFamily="18" charset="0"/>
              <a:cs typeface="Times New Roman" pitchFamily="18" charset="0"/>
            </a:endParaRPr>
          </a:p>
          <a:p>
            <a:r>
              <a:rPr lang="en-US" sz="5400" dirty="0" smtClean="0">
                <a:latin typeface="Times New Roman" pitchFamily="18" charset="0"/>
                <a:cs typeface="Times New Roman" pitchFamily="18" charset="0"/>
              </a:rPr>
              <a:t>.</a:t>
            </a:r>
            <a:endParaRPr lang="en-US" sz="5400" dirty="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5958" y="266700"/>
            <a:ext cx="938216" cy="793876"/>
          </a:xfrm>
          <a:prstGeom prst="rect">
            <a:avLst/>
          </a:prstGeom>
        </p:spPr>
      </p:pic>
    </p:spTree>
    <p:extLst>
      <p:ext uri="{BB962C8B-B14F-4D97-AF65-F5344CB8AC3E}">
        <p14:creationId xmlns:p14="http://schemas.microsoft.com/office/powerpoint/2010/main" val="1329399759"/>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p:stCondLst>
                              <p:cond delay="1000"/>
                            </p:stCondLst>
                            <p:childTnLst>
                              <p:par>
                                <p:cTn id="8" presetID="11" presetClass="entr" presetSubtype="0" fill="hold" grpId="0" nodeType="afterEffect">
                                  <p:stCondLst>
                                    <p:cond delay="0"/>
                                  </p:stCondLst>
                                  <p:childTnLst>
                                    <p:set>
                                      <p:cBhvr>
                                        <p:cTn id="9"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p:stCondLst>
                              <p:cond delay="2000"/>
                            </p:stCondLst>
                            <p:childTnLst>
                              <p:par>
                                <p:cTn id="11" presetID="11" presetClass="entr" presetSubtype="0" fill="hold" grpId="0" nodeType="afterEffect">
                                  <p:stCondLst>
                                    <p:cond delay="0"/>
                                  </p:stCondLst>
                                  <p:childTnLst>
                                    <p:set>
                                      <p:cBhvr>
                                        <p:cTn id="12"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p:stCondLst>
                              <p:cond delay="3000"/>
                            </p:stCondLst>
                            <p:childTnLst>
                              <p:par>
                                <p:cTn id="14" presetID="11" presetClass="entr" presetSubtype="0" fill="hold" grpId="0" nodeType="afterEffect">
                                  <p:stCondLst>
                                    <p:cond delay="0"/>
                                  </p:stCondLst>
                                  <p:childTnLst>
                                    <p:set>
                                      <p:cBhvr>
                                        <p:cTn id="15" dur="1000">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p:stCondLst>
                              <p:cond delay="4000"/>
                            </p:stCondLst>
                            <p:childTnLst>
                              <p:par>
                                <p:cTn id="17" presetID="11" presetClass="entr" presetSubtype="0" fill="hold" grpId="0" nodeType="afterEffect">
                                  <p:stCondLst>
                                    <p:cond delay="0"/>
                                  </p:stCondLst>
                                  <p:childTnLst>
                                    <p:set>
                                      <p:cBhvr>
                                        <p:cTn id="18"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p:stCondLst>
                              <p:cond delay="5000"/>
                            </p:stCondLst>
                            <p:childTnLst>
                              <p:par>
                                <p:cTn id="20" presetID="11" presetClass="entr" presetSubtype="0" fill="hold" grpId="0" nodeType="afterEffect">
                                  <p:stCondLst>
                                    <p:cond delay="0"/>
                                  </p:stCondLst>
                                  <p:childTnLst>
                                    <p:set>
                                      <p:cBhvr>
                                        <p:cTn id="2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p:stCondLst>
                              <p:cond delay="6000"/>
                            </p:stCondLst>
                            <p:childTnLst>
                              <p:par>
                                <p:cTn id="23" presetID="11" presetClass="entr" presetSubtype="0" fill="hold" grpId="0" nodeType="afterEffect">
                                  <p:stCondLst>
                                    <p:cond delay="0"/>
                                  </p:stCondLst>
                                  <p:childTnLst>
                                    <p:set>
                                      <p:cBhvr>
                                        <p:cTn id="24"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p:stCondLst>
                              <p:cond delay="7000"/>
                            </p:stCondLst>
                            <p:childTnLst>
                              <p:par>
                                <p:cTn id="26" presetID="11" presetClass="entr" presetSubtype="0" fill="hold" grpId="0" nodeType="afterEffect">
                                  <p:stCondLst>
                                    <p:cond delay="0"/>
                                  </p:stCondLst>
                                  <p:childTnLst>
                                    <p:set>
                                      <p:cBhvr>
                                        <p:cTn id="27"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p:stCondLst>
                              <p:cond delay="8000"/>
                            </p:stCondLst>
                            <p:childTnLst>
                              <p:par>
                                <p:cTn id="29" presetID="11" presetClass="entr" presetSubtype="0" fill="hold" grpId="0" nodeType="afterEffect">
                                  <p:stCondLst>
                                    <p:cond delay="0"/>
                                  </p:stCondLst>
                                  <p:childTnLst>
                                    <p:set>
                                      <p:cBhvr>
                                        <p:cTn id="30"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p:stCondLst>
                              <p:cond delay="9000"/>
                            </p:stCondLst>
                            <p:childTnLst>
                              <p:par>
                                <p:cTn id="32" presetID="11" presetClass="entr" presetSubtype="0" fill="hold" grpId="0" nodeType="afterEffect">
                                  <p:stCondLst>
                                    <p:cond delay="0"/>
                                  </p:stCondLst>
                                  <p:childTnLst>
                                    <p:set>
                                      <p:cBhvr>
                                        <p:cTn id="33"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par>
                          <p:cTn id="34" fill="hold">
                            <p:stCondLst>
                              <p:cond delay="10000"/>
                            </p:stCondLst>
                            <p:childTnLst>
                              <p:par>
                                <p:cTn id="35" presetID="11" presetClass="entr" presetSubtype="0" fill="hold" grpId="0" nodeType="afterEffect">
                                  <p:stCondLst>
                                    <p:cond delay="0"/>
                                  </p:stCondLst>
                                  <p:childTnLst>
                                    <p:set>
                                      <p:cBhvr>
                                        <p:cTn id="3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ding.wav"/>
                                        </p:tgtEl>
                                      </p:cMediaNode>
                                    </p:audio>
                                  </p:subTnLst>
                                </p:cTn>
                              </p:par>
                            </p:childTnLst>
                          </p:cTn>
                        </p:par>
                        <p:par>
                          <p:cTn id="37" fill="hold" nodeType="afterGroup">
                            <p:stCondLst>
                              <p:cond delay="11000"/>
                            </p:stCondLst>
                            <p:childTnLst>
                              <p:par>
                                <p:cTn id="38" presetID="11" presetClass="entr" presetSubtype="0" fill="hold" grpId="0" nodeType="afterEffect">
                                  <p:stCondLst>
                                    <p:cond delay="0"/>
                                  </p:stCondLst>
                                  <p:childTnLst>
                                    <p:set>
                                      <p:cBhvr>
                                        <p:cTn id="39"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ding.wav"/>
                                        </p:tgtEl>
                                      </p:cMediaNode>
                                    </p:audio>
                                  </p:subTnLst>
                                </p:cTn>
                              </p:par>
                            </p:childTnLst>
                          </p:cTn>
                        </p:par>
                        <p:par>
                          <p:cTn id="40" fill="hold" nodeType="afterGroup">
                            <p:stCondLst>
                              <p:cond delay="1200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ding.wav"/>
                                        </p:tgtEl>
                                      </p:cMediaNode>
                                    </p:audio>
                                  </p:subTnLst>
                                </p:cTn>
                              </p:par>
                            </p:childTnLst>
                          </p:cTn>
                        </p:par>
                        <p:par>
                          <p:cTn id="43" fill="hold" nodeType="afterGroup">
                            <p:stCondLst>
                              <p:cond delay="13000"/>
                            </p:stCondLst>
                            <p:childTnLst>
                              <p:par>
                                <p:cTn id="44" presetID="11" presetClass="entr" presetSubtype="0" fill="hold" grpId="0" nodeType="afterEffect">
                                  <p:stCondLst>
                                    <p:cond delay="0"/>
                                  </p:stCondLst>
                                  <p:childTnLst>
                                    <p:set>
                                      <p:cBhvr>
                                        <p:cTn id="4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2" name="ding.wav"/>
                                        </p:tgtEl>
                                      </p:cMediaNode>
                                    </p:audio>
                                  </p:subTnLst>
                                </p:cTn>
                              </p:par>
                            </p:childTnLst>
                          </p:cTn>
                        </p:par>
                        <p:par>
                          <p:cTn id="46" fill="hold" nodeType="afterGroup">
                            <p:stCondLst>
                              <p:cond delay="14000"/>
                            </p:stCondLst>
                            <p:childTnLst>
                              <p:par>
                                <p:cTn id="47" presetID="11" presetClass="entr" presetSubtype="0" fill="hold" grpId="0" nodeType="afterEffect">
                                  <p:stCondLst>
                                    <p:cond delay="0"/>
                                  </p:stCondLst>
                                  <p:childTnLst>
                                    <p:set>
                                      <p:cBhvr>
                                        <p:cTn id="4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ding.wav"/>
                                        </p:tgtEl>
                                      </p:cMediaNode>
                                    </p:audio>
                                  </p:subTnLst>
                                </p:cTn>
                              </p:par>
                            </p:childTnLst>
                          </p:cTn>
                        </p:par>
                        <p:par>
                          <p:cTn id="49" fill="hold" nodeType="afterGroup">
                            <p:stCondLst>
                              <p:cond delay="15000"/>
                            </p:stCondLst>
                            <p:childTnLst>
                              <p:par>
                                <p:cTn id="50" presetID="11" presetClass="entr" presetSubtype="0" fill="hold" grpId="0" nodeType="afterEffect">
                                  <p:stCondLst>
                                    <p:cond delay="0"/>
                                  </p:stCondLst>
                                  <p:childTnLst>
                                    <p:set>
                                      <p:cBhvr>
                                        <p:cTn id="51"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ding.wav"/>
                                        </p:tgtEl>
                                      </p:cMediaNode>
                                    </p:audio>
                                  </p:subTnLst>
                                </p:cTn>
                              </p:par>
                            </p:childTnLst>
                          </p:cTn>
                        </p:par>
                        <p:par>
                          <p:cTn id="52" fill="hold" nodeType="afterGroup">
                            <p:stCondLst>
                              <p:cond delay="16000"/>
                            </p:stCondLst>
                            <p:childTnLst>
                              <p:par>
                                <p:cTn id="53" presetID="11" presetClass="entr" presetSubtype="0" fill="hold" grpId="0" nodeType="afterEffect">
                                  <p:stCondLst>
                                    <p:cond delay="0"/>
                                  </p:stCondLst>
                                  <p:childTnLst>
                                    <p:set>
                                      <p:cBhvr>
                                        <p:cTn id="54"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ding.wav"/>
                                        </p:tgtEl>
                                      </p:cMediaNode>
                                    </p:audio>
                                  </p:subTnLst>
                                </p:cTn>
                              </p:par>
                            </p:childTnLst>
                          </p:cTn>
                        </p:par>
                        <p:par>
                          <p:cTn id="55" fill="hold" nodeType="afterGroup">
                            <p:stCondLst>
                              <p:cond delay="17000"/>
                            </p:stCondLst>
                            <p:childTnLst>
                              <p:par>
                                <p:cTn id="56" presetID="11" presetClass="entr" presetSubtype="0" fill="hold" grpId="0" nodeType="afterEffect">
                                  <p:stCondLst>
                                    <p:cond delay="0"/>
                                  </p:stCondLst>
                                  <p:childTnLst>
                                    <p:set>
                                      <p:cBhvr>
                                        <p:cTn id="57"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2" name="ding.wav"/>
                                        </p:tgtEl>
                                      </p:cMediaNode>
                                    </p:audio>
                                  </p:subTnLst>
                                </p:cTn>
                              </p:par>
                            </p:childTnLst>
                          </p:cTn>
                        </p:par>
                        <p:par>
                          <p:cTn id="58" fill="hold" nodeType="afterGroup">
                            <p:stCondLst>
                              <p:cond delay="18000"/>
                            </p:stCondLst>
                            <p:childTnLst>
                              <p:par>
                                <p:cTn id="59" presetID="11" presetClass="entr" presetSubtype="0" fill="hold" grpId="0" nodeType="afterEffect">
                                  <p:stCondLst>
                                    <p:cond delay="0"/>
                                  </p:stCondLst>
                                  <p:childTnLst>
                                    <p:set>
                                      <p:cBhvr>
                                        <p:cTn id="60" dur="1000">
                                          <p:stCondLst>
                                            <p:cond delay="0"/>
                                          </p:stCondLst>
                                        </p:cTn>
                                        <p:tgtEl>
                                          <p:spTgt spid="42"/>
                                        </p:tgtEl>
                                        <p:attrNameLst>
                                          <p:attrName>style.visibility</p:attrName>
                                        </p:attrNameLst>
                                      </p:cBhvr>
                                      <p:to>
                                        <p:strVal val="visible"/>
                                      </p:to>
                                    </p:set>
                                  </p:childTnLst>
                                  <p:subTnLst>
                                    <p:audio>
                                      <p:cMediaNode vol="100000">
                                        <p:cTn display="0" masterRel="sameClick">
                                          <p:stCondLst>
                                            <p:cond evt="begin" delay="0">
                                              <p:tn val="59"/>
                                            </p:cond>
                                          </p:stCondLst>
                                          <p:endCondLst>
                                            <p:cond evt="onStopAudio" delay="0">
                                              <p:tgtEl>
                                                <p:sldTgt/>
                                              </p:tgtEl>
                                            </p:cond>
                                          </p:endCondLst>
                                        </p:cTn>
                                        <p:tgtEl>
                                          <p:sndTgt r:embed="rId2" name="ding.wav"/>
                                        </p:tgtEl>
                                      </p:cMediaNode>
                                    </p:audio>
                                  </p:subTnLst>
                                </p:cTn>
                              </p:par>
                            </p:childTnLst>
                          </p:cTn>
                        </p:par>
                        <p:par>
                          <p:cTn id="61" fill="hold" nodeType="afterGroup">
                            <p:stCondLst>
                              <p:cond delay="19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2" name="ding.wav"/>
                                        </p:tgtEl>
                                      </p:cMediaNode>
                                    </p:audio>
                                  </p:subTnLst>
                                </p:cTn>
                              </p:par>
                              <p:par>
                                <p:cTn id="64" presetID="22" presetClass="entr" presetSubtype="4" fill="hold" grpId="0" nodeType="withEffect">
                                  <p:stCondLst>
                                    <p:cond delay="0"/>
                                  </p:stCondLst>
                                  <p:childTnLst>
                                    <p:set>
                                      <p:cBhvr>
                                        <p:cTn id="65" dur="1" fill="hold">
                                          <p:stCondLst>
                                            <p:cond delay="0"/>
                                          </p:stCondLst>
                                        </p:cTn>
                                        <p:tgtEl>
                                          <p:spTgt spid="3086"/>
                                        </p:tgtEl>
                                        <p:attrNameLst>
                                          <p:attrName>style.visibility</p:attrName>
                                        </p:attrNameLst>
                                      </p:cBhvr>
                                      <p:to>
                                        <p:strVal val="visible"/>
                                      </p:to>
                                    </p:set>
                                    <p:animEffect transition="in" filter="wipe(down)">
                                      <p:cBhvr>
                                        <p:cTn id="66" dur="500"/>
                                        <p:tgtEl>
                                          <p:spTgt spid="3086"/>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1000"/>
                                        <p:tgtEl>
                                          <p:spTgt spid="31"/>
                                        </p:tgtEl>
                                      </p:cBhvr>
                                    </p:animEffect>
                                    <p:anim calcmode="lin" valueType="num">
                                      <p:cBhvr>
                                        <p:cTn id="72" dur="1000" fill="hold"/>
                                        <p:tgtEl>
                                          <p:spTgt spid="31"/>
                                        </p:tgtEl>
                                        <p:attrNameLst>
                                          <p:attrName>ppt_x</p:attrName>
                                        </p:attrNameLst>
                                      </p:cBhvr>
                                      <p:tavLst>
                                        <p:tav tm="0">
                                          <p:val>
                                            <p:strVal val="#ppt_x"/>
                                          </p:val>
                                        </p:tav>
                                        <p:tav tm="100000">
                                          <p:val>
                                            <p:strVal val="#ppt_x"/>
                                          </p:val>
                                        </p:tav>
                                      </p:tavLst>
                                    </p:anim>
                                    <p:anim calcmode="lin" valueType="num">
                                      <p:cBhvr>
                                        <p:cTn id="7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31" grpId="0" animBg="1"/>
      <p:bldP spid="22" grpId="0" animBg="1"/>
      <p:bldP spid="23" grpId="0" animBg="1"/>
      <p:bldP spid="26" grpId="0" animBg="1"/>
      <p:bldP spid="27" grpId="0" animBg="1"/>
      <p:bldP spid="32" grpId="0" animBg="1"/>
      <p:bldP spid="33" grpId="0" animBg="1"/>
      <p:bldP spid="34" grpId="0" animBg="1"/>
      <p:bldP spid="36" grpId="0" animBg="1"/>
      <p:bldP spid="47" grpId="0" animBg="1"/>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81139" y="-1737059"/>
            <a:ext cx="4547501" cy="388242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254" y="6706339"/>
            <a:ext cx="1996082" cy="375733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031617">
            <a:off x="16420069" y="7811900"/>
            <a:ext cx="2059870" cy="330902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68910" y="1028700"/>
            <a:ext cx="1981094" cy="1433817"/>
          </a:xfrm>
          <a:prstGeom prst="rect">
            <a:avLst/>
          </a:prstGeom>
        </p:spPr>
      </p:pic>
      <p:sp>
        <p:nvSpPr>
          <p:cNvPr id="6" name="TextBox 6"/>
          <p:cNvSpPr txBox="1"/>
          <p:nvPr/>
        </p:nvSpPr>
        <p:spPr>
          <a:xfrm>
            <a:off x="4547645" y="1806997"/>
            <a:ext cx="9192709" cy="1069652"/>
          </a:xfrm>
          <a:prstGeom prst="rect">
            <a:avLst/>
          </a:prstGeom>
        </p:spPr>
        <p:txBody>
          <a:bodyPr wrap="square" lIns="0" tIns="0" rIns="0" bIns="0" rtlCol="0" anchor="t">
            <a:spAutoFit/>
          </a:bodyPr>
          <a:lstStyle/>
          <a:p>
            <a:pPr algn="ctr">
              <a:lnSpc>
                <a:spcPts val="9349"/>
              </a:lnSpc>
            </a:pPr>
            <a:r>
              <a:rPr lang="en-US" sz="6000" b="1">
                <a:solidFill>
                  <a:srgbClr val="DF5745"/>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 xmlns:a16="http://schemas.microsoft.com/office/drawing/2014/main" id="{FA37A74F-8562-50A7-46F6-134ADECC4937}"/>
              </a:ext>
            </a:extLst>
          </p:cNvPr>
          <p:cNvGrpSpPr/>
          <p:nvPr/>
        </p:nvGrpSpPr>
        <p:grpSpPr>
          <a:xfrm>
            <a:off x="1905000" y="4003492"/>
            <a:ext cx="6477000" cy="4537900"/>
            <a:chOff x="2133600" y="4003492"/>
            <a:chExt cx="6477000" cy="4537900"/>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133600" y="4003492"/>
              <a:ext cx="6477000" cy="4537900"/>
            </a:xfrm>
            <a:prstGeom prst="rect">
              <a:avLst/>
            </a:prstGeom>
          </p:spPr>
        </p:pic>
        <p:sp>
          <p:nvSpPr>
            <p:cNvPr id="11" name="TextBox 11"/>
            <p:cNvSpPr txBox="1"/>
            <p:nvPr/>
          </p:nvSpPr>
          <p:spPr>
            <a:xfrm>
              <a:off x="3297614" y="4948279"/>
              <a:ext cx="4148971" cy="2655920"/>
            </a:xfrm>
            <a:prstGeom prst="rect">
              <a:avLst/>
            </a:prstGeom>
          </p:spPr>
          <p:txBody>
            <a:bodyPr lIns="0" tIns="0" rIns="0" bIns="0" rtlCol="0" anchor="t">
              <a:spAutoFit/>
            </a:bodyPr>
            <a:lstStyle/>
            <a:p>
              <a:pPr algn="ctr">
                <a:lnSpc>
                  <a:spcPct val="150000"/>
                </a:lnSpc>
              </a:pPr>
              <a:r>
                <a:rPr lang="en-US" sz="4000" spc="-16">
                  <a:solidFill>
                    <a:srgbClr val="231F20"/>
                  </a:solidFill>
                  <a:latin typeface="Arial" panose="020B0604020202020204" pitchFamily="34" charset="0"/>
                  <a:cs typeface="Arial" panose="020B0604020202020204" pitchFamily="34" charset="0"/>
                </a:rPr>
                <a:t>Ôn tập lại nội dung bài học ngày hôm nay </a:t>
              </a:r>
            </a:p>
          </p:txBody>
        </p:sp>
      </p:grpSp>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7837" y="1745608"/>
            <a:ext cx="1003485" cy="133260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093950" y="1745608"/>
            <a:ext cx="1003485" cy="1332607"/>
          </a:xfrm>
          <a:prstGeom prst="rect">
            <a:avLst/>
          </a:prstGeom>
        </p:spPr>
      </p:pic>
      <p:grpSp>
        <p:nvGrpSpPr>
          <p:cNvPr id="16" name="Group 15">
            <a:extLst>
              <a:ext uri="{FF2B5EF4-FFF2-40B4-BE49-F238E27FC236}">
                <a16:creationId xmlns="" xmlns:a16="http://schemas.microsoft.com/office/drawing/2014/main" id="{89CCD710-45B4-0F6B-F074-B6934E246C80}"/>
              </a:ext>
            </a:extLst>
          </p:cNvPr>
          <p:cNvGrpSpPr/>
          <p:nvPr/>
        </p:nvGrpSpPr>
        <p:grpSpPr>
          <a:xfrm>
            <a:off x="9533534" y="4003492"/>
            <a:ext cx="6477000" cy="4537900"/>
            <a:chOff x="2133600" y="4003492"/>
            <a:chExt cx="6477000" cy="4537900"/>
          </a:xfrm>
        </p:grpSpPr>
        <p:pic>
          <p:nvPicPr>
            <p:cNvPr id="17" name="Picture 7">
              <a:extLst>
                <a:ext uri="{FF2B5EF4-FFF2-40B4-BE49-F238E27FC236}">
                  <a16:creationId xmlns="" xmlns:a16="http://schemas.microsoft.com/office/drawing/2014/main" id="{29A8C4B7-D4A1-DB04-2BB2-53E287BBAD4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133600" y="4003492"/>
              <a:ext cx="6477000" cy="4537900"/>
            </a:xfrm>
            <a:prstGeom prst="rect">
              <a:avLst/>
            </a:prstGeom>
          </p:spPr>
        </p:pic>
        <p:sp>
          <p:nvSpPr>
            <p:cNvPr id="18" name="TextBox 11">
              <a:extLst>
                <a:ext uri="{FF2B5EF4-FFF2-40B4-BE49-F238E27FC236}">
                  <a16:creationId xmlns="" xmlns:a16="http://schemas.microsoft.com/office/drawing/2014/main" id="{8D81685A-95E4-2D59-0BE5-E46D1C8FF231}"/>
                </a:ext>
              </a:extLst>
            </p:cNvPr>
            <p:cNvSpPr txBox="1"/>
            <p:nvPr/>
          </p:nvSpPr>
          <p:spPr>
            <a:xfrm>
              <a:off x="2628745" y="4762500"/>
              <a:ext cx="5486710" cy="2655920"/>
            </a:xfrm>
            <a:prstGeom prst="rect">
              <a:avLst/>
            </a:prstGeom>
          </p:spPr>
          <p:txBody>
            <a:bodyPr wrap="square" lIns="0" tIns="0" rIns="0" bIns="0" rtlCol="0" anchor="t">
              <a:spAutoFit/>
            </a:bodyPr>
            <a:lstStyle/>
            <a:p>
              <a:pPr algn="ctr">
                <a:lnSpc>
                  <a:spcPct val="150000"/>
                </a:lnSpc>
              </a:pPr>
              <a:r>
                <a:rPr lang="vi-VN" sz="4000" spc="-16">
                  <a:solidFill>
                    <a:srgbClr val="231F20"/>
                  </a:solidFill>
                  <a:latin typeface="Arial" panose="020B0604020202020204" pitchFamily="34" charset="0"/>
                  <a:cs typeface="Arial" panose="020B0604020202020204" pitchFamily="34" charset="0"/>
                </a:rPr>
                <a:t>Chuẩn bị trước </a:t>
              </a:r>
              <a:r>
                <a:rPr lang="vi-VN" sz="4000" b="1" spc="-16">
                  <a:solidFill>
                    <a:srgbClr val="231F20"/>
                  </a:solidFill>
                  <a:latin typeface="Arial" panose="020B0604020202020204" pitchFamily="34" charset="0"/>
                  <a:cs typeface="Arial" panose="020B0604020202020204" pitchFamily="34" charset="0"/>
                </a:rPr>
                <a:t>Bài 14: Khám phá môi trường lập trình trực quan</a:t>
              </a:r>
              <a:endParaRPr lang="en-US" sz="4000" b="1" spc="-16">
                <a:solidFill>
                  <a:srgbClr val="231F20"/>
                </a:solidFill>
                <a:latin typeface="Arial" panose="020B0604020202020204" pitchFamily="34" charset="0"/>
                <a:cs typeface="Arial" panose="020B0604020202020204" pitchFamily="34" charset="0"/>
              </a:endParaRPr>
            </a:p>
          </p:txBody>
        </p:sp>
      </p:gr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33254" y="6706339"/>
            <a:ext cx="1996082" cy="3757331"/>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67960" y="7670235"/>
            <a:ext cx="2620040" cy="2616765"/>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351199">
            <a:off x="-633937" y="-1058648"/>
            <a:ext cx="3050975" cy="338997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219200" y="1831644"/>
            <a:ext cx="15849600" cy="6705600"/>
          </a:xfrm>
          <a:prstGeom prst="rect">
            <a:avLst/>
          </a:prstGeom>
        </p:spPr>
      </p:pic>
      <p:sp>
        <p:nvSpPr>
          <p:cNvPr id="8" name="TextBox 8"/>
          <p:cNvSpPr txBox="1"/>
          <p:nvPr/>
        </p:nvSpPr>
        <p:spPr>
          <a:xfrm>
            <a:off x="2409548" y="3121803"/>
            <a:ext cx="13468904" cy="3118674"/>
          </a:xfrm>
          <a:prstGeom prst="rect">
            <a:avLst/>
          </a:prstGeom>
        </p:spPr>
        <p:txBody>
          <a:bodyPr wrap="square"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CẢM ƠN CÁC EM ĐÃ CHÚ Ý LẮNG NGHE BÀI GIẢNG!</a:t>
            </a: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5527" y="5524500"/>
            <a:ext cx="1854273" cy="1617853"/>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346110" y="915877"/>
            <a:ext cx="2221527" cy="1782776"/>
          </a:xfrm>
          <a:prstGeom prst="rect">
            <a:avLst/>
          </a:prstGeom>
        </p:spPr>
      </p:pic>
    </p:spTree>
    <p:extLst>
      <p:ext uri="{BB962C8B-B14F-4D97-AF65-F5344CB8AC3E}">
        <p14:creationId xmlns:p14="http://schemas.microsoft.com/office/powerpoint/2010/main" val="3440564659"/>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7750">
            <a:off x="16754546" y="8304291"/>
            <a:ext cx="1847707" cy="2630188"/>
          </a:xfrm>
          <a:prstGeom prst="rect">
            <a:avLst/>
          </a:prstGeom>
        </p:spPr>
      </p:pic>
      <p:sp>
        <p:nvSpPr>
          <p:cNvPr id="11" name="TextBox 10">
            <a:extLst>
              <a:ext uri="{FF2B5EF4-FFF2-40B4-BE49-F238E27FC236}">
                <a16:creationId xmlns="" xmlns:a16="http://schemas.microsoft.com/office/drawing/2014/main" id="{4AB914AF-26FC-F635-3D26-2F72DF018B81}"/>
              </a:ext>
            </a:extLst>
          </p:cNvPr>
          <p:cNvSpPr txBox="1"/>
          <p:nvPr/>
        </p:nvSpPr>
        <p:spPr>
          <a:xfrm>
            <a:off x="4394579" y="1181100"/>
            <a:ext cx="9498842" cy="707886"/>
          </a:xfrm>
          <a:prstGeom prst="rect">
            <a:avLst/>
          </a:prstGeom>
          <a:noFill/>
        </p:spPr>
        <p:txBody>
          <a:bodyPr wrap="square">
            <a:spAutoFit/>
          </a:bodyPr>
          <a:lstStyle/>
          <a:p>
            <a:pPr algn="ctr"/>
            <a:r>
              <a:rPr lang="vi-VN" sz="4000" b="1"/>
              <a:t>Trò chơi "Điều khiển rô-bốt"</a:t>
            </a:r>
            <a:endParaRPr lang="en-US" sz="4000" b="1"/>
          </a:p>
        </p:txBody>
      </p:sp>
      <p:grpSp>
        <p:nvGrpSpPr>
          <p:cNvPr id="10" name="Group 9">
            <a:extLst>
              <a:ext uri="{FF2B5EF4-FFF2-40B4-BE49-F238E27FC236}">
                <a16:creationId xmlns="" xmlns:a16="http://schemas.microsoft.com/office/drawing/2014/main" id="{FF6C64AB-30AD-3770-B3DF-F0AFF693607F}"/>
              </a:ext>
            </a:extLst>
          </p:cNvPr>
          <p:cNvGrpSpPr/>
          <p:nvPr/>
        </p:nvGrpSpPr>
        <p:grpSpPr>
          <a:xfrm>
            <a:off x="800100" y="3086100"/>
            <a:ext cx="7620000" cy="5564071"/>
            <a:chOff x="1828800" y="2788340"/>
            <a:chExt cx="7620000" cy="5564071"/>
          </a:xfrm>
        </p:grpSpPr>
        <p:pic>
          <p:nvPicPr>
            <p:cNvPr id="6" name="Picture 5">
              <a:extLst>
                <a:ext uri="{FF2B5EF4-FFF2-40B4-BE49-F238E27FC236}">
                  <a16:creationId xmlns="" xmlns:a16="http://schemas.microsoft.com/office/drawing/2014/main" id="{41187B12-DF78-8D87-CF47-6403D233D7FF}"/>
                </a:ext>
              </a:extLst>
            </p:cNvPr>
            <p:cNvPicPr>
              <a:picLocks noChangeAspect="1"/>
            </p:cNvPicPr>
            <p:nvPr/>
          </p:nvPicPr>
          <p:blipFill rotWithShape="1">
            <a:blip r:embed="rId6">
              <a:extLst>
                <a:ext uri="{28A0092B-C50C-407E-A947-70E740481C1C}">
                  <a14:useLocalDpi xmlns:a14="http://schemas.microsoft.com/office/drawing/2010/main" val="0"/>
                </a:ext>
              </a:extLst>
            </a:blip>
            <a:srcRect l="48113" t="-1456" r="703" b="11455"/>
            <a:stretch/>
          </p:blipFill>
          <p:spPr>
            <a:xfrm>
              <a:off x="1828800" y="2788340"/>
              <a:ext cx="7620000" cy="4710320"/>
            </a:xfrm>
            <a:prstGeom prst="roundRect">
              <a:avLst/>
            </a:prstGeom>
            <a:ln w="38100">
              <a:solidFill>
                <a:schemeClr val="accent5">
                  <a:lumMod val="60000"/>
                  <a:lumOff val="40000"/>
                </a:schemeClr>
              </a:solidFill>
            </a:ln>
          </p:spPr>
        </p:pic>
        <p:sp>
          <p:nvSpPr>
            <p:cNvPr id="8" name="TextBox 7">
              <a:extLst>
                <a:ext uri="{FF2B5EF4-FFF2-40B4-BE49-F238E27FC236}">
                  <a16:creationId xmlns="" xmlns:a16="http://schemas.microsoft.com/office/drawing/2014/main" id="{5B6B2528-797A-5ABC-F753-3C6887C5F061}"/>
                </a:ext>
              </a:extLst>
            </p:cNvPr>
            <p:cNvSpPr txBox="1"/>
            <p:nvPr/>
          </p:nvSpPr>
          <p:spPr>
            <a:xfrm>
              <a:off x="3352800" y="7767636"/>
              <a:ext cx="4572000" cy="584775"/>
            </a:xfrm>
            <a:prstGeom prst="rect">
              <a:avLst/>
            </a:prstGeom>
            <a:noFill/>
          </p:spPr>
          <p:txBody>
            <a:bodyPr wrap="square" rtlCol="0">
              <a:spAutoFit/>
            </a:bodyPr>
            <a:lstStyle/>
            <a:p>
              <a:pPr algn="ctr"/>
              <a:r>
                <a:rPr lang="en-US" sz="3200" b="1" i="1">
                  <a:solidFill>
                    <a:schemeClr val="accent5">
                      <a:lumMod val="75000"/>
                    </a:schemeClr>
                  </a:solidFill>
                  <a:latin typeface="Arial" panose="020B0604020202020204" pitchFamily="34" charset="0"/>
                  <a:cs typeface="Arial" panose="020B0604020202020204" pitchFamily="34" charset="0"/>
                </a:rPr>
                <a:t>Minh họa trò chơi </a:t>
              </a:r>
            </a:p>
          </p:txBody>
        </p:sp>
      </p:grpSp>
      <p:sp>
        <p:nvSpPr>
          <p:cNvPr id="14" name="TextBox 13">
            <a:extLst>
              <a:ext uri="{FF2B5EF4-FFF2-40B4-BE49-F238E27FC236}">
                <a16:creationId xmlns="" xmlns:a16="http://schemas.microsoft.com/office/drawing/2014/main" id="{5EC63B88-22D0-9D2D-E0EE-B376573F46E8}"/>
              </a:ext>
            </a:extLst>
          </p:cNvPr>
          <p:cNvSpPr txBox="1"/>
          <p:nvPr/>
        </p:nvSpPr>
        <p:spPr>
          <a:xfrm>
            <a:off x="8922794" y="2827212"/>
            <a:ext cx="8425490" cy="5246949"/>
          </a:xfrm>
          <a:prstGeom prst="rect">
            <a:avLst/>
          </a:prstGeom>
          <a:noFill/>
        </p:spPr>
        <p:txBody>
          <a:bodyPr wrap="square">
            <a:spAutoFit/>
          </a:bodyPr>
          <a:lstStyle/>
          <a:p>
            <a:pPr marL="0" marR="0" algn="just">
              <a:lnSpc>
                <a:spcPct val="150000"/>
              </a:lnSpc>
              <a:spcBef>
                <a:spcPts val="0"/>
              </a:spcBef>
              <a:spcAft>
                <a:spcPts val="0"/>
              </a:spcAft>
            </a:pPr>
            <a:r>
              <a:rPr lang="en-US" sz="3800" b="1">
                <a:effectLst/>
                <a:latin typeface="Arial" panose="020B0604020202020204" pitchFamily="34" charset="0"/>
                <a:ea typeface="Calibri" panose="020F0502020204030204" pitchFamily="34" charset="0"/>
                <a:cs typeface="Arial" panose="020B0604020202020204" pitchFamily="34" charset="0"/>
              </a:rPr>
              <a:t>Cách chơi: </a:t>
            </a:r>
          </a:p>
          <a:p>
            <a:pPr marL="571500" marR="0" indent="-571500" algn="just">
              <a:lnSpc>
                <a:spcPct val="150000"/>
              </a:lnSpc>
              <a:spcBef>
                <a:spcPts val="0"/>
              </a:spcBef>
              <a:spcAft>
                <a:spcPts val="0"/>
              </a:spcAft>
              <a:buFont typeface="Wingdings" panose="05000000000000000000" pitchFamily="2" charset="2"/>
              <a:buChar char="§"/>
            </a:pPr>
            <a:r>
              <a:rPr lang="en-US" sz="3800">
                <a:latin typeface="Arial" panose="020B0604020202020204" pitchFamily="34" charset="0"/>
                <a:ea typeface="Calibri" panose="020F0502020204030204" pitchFamily="34" charset="0"/>
                <a:cs typeface="Arial" panose="020B0604020202020204" pitchFamily="34" charset="0"/>
              </a:rPr>
              <a:t>Mỗi cặp chơi thực hiện trong 2 phút </a:t>
            </a:r>
          </a:p>
          <a:p>
            <a:pPr marL="571500" marR="0" indent="-571500" algn="just">
              <a:lnSpc>
                <a:spcPct val="150000"/>
              </a:lnSpc>
              <a:spcBef>
                <a:spcPts val="0"/>
              </a:spcBef>
              <a:spcAft>
                <a:spcPts val="0"/>
              </a:spcAft>
              <a:buFont typeface="Wingdings" panose="05000000000000000000" pitchFamily="2" charset="2"/>
              <a:buChar char="§"/>
            </a:pPr>
            <a:r>
              <a:rPr lang="en-US" sz="3800">
                <a:effectLst/>
                <a:latin typeface="Arial" panose="020B0604020202020204" pitchFamily="34" charset="0"/>
                <a:ea typeface="Calibri" panose="020F0502020204030204" pitchFamily="34" charset="0"/>
                <a:cs typeface="Arial" panose="020B0604020202020204" pitchFamily="34" charset="0"/>
              </a:rPr>
              <a:t>HS1: Lần lượt đưa ra chỉ dẫn để rô-bốt thực hiện.</a:t>
            </a:r>
          </a:p>
          <a:p>
            <a:pPr marL="571500" marR="0" lvl="0" indent="-571500" algn="just">
              <a:lnSpc>
                <a:spcPct val="150000"/>
              </a:lnSpc>
              <a:spcBef>
                <a:spcPts val="0"/>
              </a:spcBef>
              <a:spcAft>
                <a:spcPts val="0"/>
              </a:spcAft>
              <a:buFont typeface="Wingdings" panose="05000000000000000000" pitchFamily="2" charset="2"/>
              <a:buChar char="§"/>
            </a:pPr>
            <a:r>
              <a:rPr lang="en-US" sz="3800">
                <a:effectLst/>
                <a:latin typeface="Arial" panose="020B0604020202020204" pitchFamily="34" charset="0"/>
                <a:ea typeface="Calibri" panose="020F0502020204030204" pitchFamily="34" charset="0"/>
                <a:cs typeface="Arial" panose="020B0604020202020204" pitchFamily="34" charset="0"/>
              </a:rPr>
              <a:t>HS2: Đóng vai rô-bốt, thực hiện theo chỉ dẫn của HS1.</a:t>
            </a:r>
          </a:p>
        </p:txBody>
      </p:sp>
    </p:spTree>
    <p:extLst>
      <p:ext uri="{BB962C8B-B14F-4D97-AF65-F5344CB8AC3E}">
        <p14:creationId xmlns:p14="http://schemas.microsoft.com/office/powerpoint/2010/main" val="160393707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7750">
            <a:off x="16754546" y="8304291"/>
            <a:ext cx="1847707" cy="2630188"/>
          </a:xfrm>
          <a:prstGeom prst="rect">
            <a:avLst/>
          </a:prstGeom>
        </p:spPr>
      </p:pic>
      <p:pic>
        <p:nvPicPr>
          <p:cNvPr id="2" name="Picture 1">
            <a:extLst>
              <a:ext uri="{FF2B5EF4-FFF2-40B4-BE49-F238E27FC236}">
                <a16:creationId xmlns="" xmlns:a16="http://schemas.microsoft.com/office/drawing/2014/main" id="{26EF45C7-2B82-38C2-259D-91694F5EA4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2837" y="4533900"/>
            <a:ext cx="15362326" cy="5400533"/>
          </a:xfrm>
          <a:prstGeom prst="rect">
            <a:avLst/>
          </a:prstGeom>
        </p:spPr>
      </p:pic>
      <p:grpSp>
        <p:nvGrpSpPr>
          <p:cNvPr id="12" name="Group 11">
            <a:extLst>
              <a:ext uri="{FF2B5EF4-FFF2-40B4-BE49-F238E27FC236}">
                <a16:creationId xmlns="" xmlns:a16="http://schemas.microsoft.com/office/drawing/2014/main" id="{0024CEEA-1BBF-404E-E059-1ECEB76BD26F}"/>
              </a:ext>
            </a:extLst>
          </p:cNvPr>
          <p:cNvGrpSpPr/>
          <p:nvPr/>
        </p:nvGrpSpPr>
        <p:grpSpPr>
          <a:xfrm>
            <a:off x="1409700" y="1490361"/>
            <a:ext cx="15855035" cy="2914331"/>
            <a:chOff x="1409700" y="1490361"/>
            <a:chExt cx="15855035" cy="2914331"/>
          </a:xfrm>
        </p:grpSpPr>
        <p:sp>
          <p:nvSpPr>
            <p:cNvPr id="9" name="Rectangle: Rounded Corners 8">
              <a:extLst>
                <a:ext uri="{FF2B5EF4-FFF2-40B4-BE49-F238E27FC236}">
                  <a16:creationId xmlns="" xmlns:a16="http://schemas.microsoft.com/office/drawing/2014/main" id="{05C4B84E-9302-3EDA-0A20-A4AC293CB258}"/>
                </a:ext>
              </a:extLst>
            </p:cNvPr>
            <p:cNvSpPr/>
            <p:nvPr/>
          </p:nvSpPr>
          <p:spPr>
            <a:xfrm>
              <a:off x="1409700" y="1490361"/>
              <a:ext cx="15468600" cy="27092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Trong khoảng thời gian quy định, các nhóm thực hiện điều khiển rô-bốt, có thể bước về phía trước, quay phải hoặc quay trái một góc 90 độ.  </a:t>
              </a:r>
            </a:p>
          </p:txBody>
        </p:sp>
        <p:pic>
          <p:nvPicPr>
            <p:cNvPr id="1026" name="Picture 2" descr="Pin ">
              <a:extLst>
                <a:ext uri="{FF2B5EF4-FFF2-40B4-BE49-F238E27FC236}">
                  <a16:creationId xmlns="" xmlns:a16="http://schemas.microsoft.com/office/drawing/2014/main" id="{B8E9ED68-1689-51F6-039D-4AF831763C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210264">
              <a:off x="16385591" y="3525548"/>
              <a:ext cx="879144" cy="8791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880774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707169" y="-509849"/>
            <a:ext cx="3104261" cy="307709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68127">
            <a:off x="-416188" y="6601800"/>
            <a:ext cx="2391354" cy="472366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753335">
            <a:off x="-142203" y="-829929"/>
            <a:ext cx="2080986" cy="3880626"/>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47750">
            <a:off x="15963855" y="7021601"/>
            <a:ext cx="3211501" cy="4571532"/>
          </a:xfrm>
          <a:prstGeom prst="rect">
            <a:avLst/>
          </a:prstGeom>
        </p:spPr>
      </p:pic>
      <p:sp>
        <p:nvSpPr>
          <p:cNvPr id="7" name="TextBox 7"/>
          <p:cNvSpPr txBox="1"/>
          <p:nvPr/>
        </p:nvSpPr>
        <p:spPr>
          <a:xfrm>
            <a:off x="2408794" y="1202014"/>
            <a:ext cx="13476016" cy="2165721"/>
          </a:xfrm>
          <a:prstGeom prst="rect">
            <a:avLst/>
          </a:prstGeom>
        </p:spPr>
        <p:txBody>
          <a:bodyPr wrap="square" lIns="0" tIns="0" rIns="0" bIns="0" rtlCol="0" anchor="t">
            <a:spAutoFit/>
          </a:bodyPr>
          <a:lstStyle/>
          <a:p>
            <a:pPr algn="ctr">
              <a:lnSpc>
                <a:spcPct val="150000"/>
              </a:lnSpc>
            </a:pPr>
            <a:r>
              <a:rPr lang="en-US" sz="5000" b="1">
                <a:solidFill>
                  <a:srgbClr val="DF5745"/>
                </a:solidFill>
                <a:latin typeface="Arial" panose="020B0604020202020204" pitchFamily="34" charset="0"/>
                <a:cs typeface="Arial" panose="020B0604020202020204" pitchFamily="34" charset="0"/>
              </a:rPr>
              <a:t>CHỦ ĐỀ 6: GIẢI QUYẾT VẤN ĐỀ VỚI SỰ TRỢ GIÚP CỦA MÁY TÍNH</a:t>
            </a:r>
          </a:p>
        </p:txBody>
      </p:sp>
      <p:sp>
        <p:nvSpPr>
          <p:cNvPr id="10" name="TextBox 9">
            <a:extLst>
              <a:ext uri="{FF2B5EF4-FFF2-40B4-BE49-F238E27FC236}">
                <a16:creationId xmlns="" xmlns:a16="http://schemas.microsoft.com/office/drawing/2014/main" id="{FB22414C-9DE7-050B-DD2D-5A81A4994E89}"/>
              </a:ext>
            </a:extLst>
          </p:cNvPr>
          <p:cNvSpPr txBox="1"/>
          <p:nvPr/>
        </p:nvSpPr>
        <p:spPr>
          <a:xfrm>
            <a:off x="2614115" y="3681905"/>
            <a:ext cx="13059770" cy="3237361"/>
          </a:xfrm>
          <a:prstGeom prst="rect">
            <a:avLst/>
          </a:prstGeom>
          <a:noFill/>
        </p:spPr>
        <p:txBody>
          <a:bodyPr wrap="square">
            <a:spAutoFit/>
          </a:bodyPr>
          <a:lstStyle/>
          <a:p>
            <a:pPr algn="ctr">
              <a:lnSpc>
                <a:spcPct val="150000"/>
              </a:lnSpc>
            </a:pPr>
            <a:r>
              <a:rPr lang="vi-VN" sz="7200" b="1"/>
              <a:t>BÀI 13. </a:t>
            </a:r>
            <a:endParaRPr lang="en-US" sz="7200" b="1"/>
          </a:p>
          <a:p>
            <a:pPr algn="ctr">
              <a:lnSpc>
                <a:spcPct val="150000"/>
              </a:lnSpc>
            </a:pPr>
            <a:r>
              <a:rPr lang="vi-VN" sz="7200" b="1"/>
              <a:t>CHƠI VỚI MÁY TÍNH</a:t>
            </a:r>
            <a:endParaRPr lang="en-US" sz="7200" b="1"/>
          </a:p>
        </p:txBody>
      </p:sp>
      <p:pic>
        <p:nvPicPr>
          <p:cNvPr id="11" name="Picture 3">
            <a:extLst>
              <a:ext uri="{FF2B5EF4-FFF2-40B4-BE49-F238E27FC236}">
                <a16:creationId xmlns="" xmlns:a16="http://schemas.microsoft.com/office/drawing/2014/main" id="{2670A848-AD8C-5DF8-5249-B6AFCA5BAE3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666061" y="7429500"/>
            <a:ext cx="2955877" cy="2634425"/>
          </a:xfrm>
          <a:prstGeom prst="rect">
            <a:avLst/>
          </a:prstGeom>
        </p:spPr>
      </p:pic>
      <p:pic>
        <p:nvPicPr>
          <p:cNvPr id="12" name="Picture 2">
            <a:extLst>
              <a:ext uri="{FF2B5EF4-FFF2-40B4-BE49-F238E27FC236}">
                <a16:creationId xmlns="" xmlns:a16="http://schemas.microsoft.com/office/drawing/2014/main" id="{5B872987-E28C-773E-A688-BE907518C86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201400" y="8801100"/>
            <a:ext cx="2057400" cy="1108424"/>
          </a:xfrm>
          <a:prstGeom prst="rect">
            <a:avLst/>
          </a:prstGeom>
        </p:spPr>
      </p:pic>
    </p:spTree>
    <p:extLst>
      <p:ext uri="{BB962C8B-B14F-4D97-AF65-F5344CB8AC3E}">
        <p14:creationId xmlns:p14="http://schemas.microsoft.com/office/powerpoint/2010/main" val="3951789094"/>
      </p:ext>
    </p:extLst>
  </p:cSld>
  <p:clrMapOvr>
    <a:masterClrMapping/>
  </p:clrMapOvr>
  <p:transition spd="med">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164122">
            <a:off x="-1314912" y="7853837"/>
            <a:ext cx="3991877" cy="3682506"/>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82862" y="-1298095"/>
            <a:ext cx="3402083" cy="4056134"/>
          </a:xfrm>
          <a:prstGeom prst="rect">
            <a:avLst/>
          </a:prstGeom>
        </p:spPr>
      </p:pic>
      <p:sp>
        <p:nvSpPr>
          <p:cNvPr id="4" name="TextBox 4"/>
          <p:cNvSpPr txBox="1"/>
          <p:nvPr/>
        </p:nvSpPr>
        <p:spPr>
          <a:xfrm>
            <a:off x="3444957" y="1067150"/>
            <a:ext cx="11398087" cy="1069652"/>
          </a:xfrm>
          <a:prstGeom prst="rect">
            <a:avLst/>
          </a:prstGeom>
        </p:spPr>
        <p:txBody>
          <a:bodyPr lIns="0" tIns="0" rIns="0" bIns="0" rtlCol="0" anchor="t">
            <a:spAutoFit/>
          </a:bodyPr>
          <a:lstStyle/>
          <a:p>
            <a:pPr algn="ctr">
              <a:lnSpc>
                <a:spcPts val="9349"/>
              </a:lnSpc>
            </a:pPr>
            <a:r>
              <a:rPr lang="en-US" sz="6000" b="1">
                <a:latin typeface="Arial" panose="020B0604020202020204" pitchFamily="34" charset="0"/>
                <a:cs typeface="Arial" panose="020B0604020202020204" pitchFamily="34" charset="0"/>
              </a:rPr>
              <a:t>NỘI DUNG BÀI HỌC </a:t>
            </a: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916571" y="7295360"/>
            <a:ext cx="2734663" cy="346159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12673" y="-636367"/>
            <a:ext cx="2787400" cy="2829847"/>
          </a:xfrm>
          <a:prstGeom prst="rect">
            <a:avLst/>
          </a:prstGeom>
        </p:spPr>
      </p:pic>
      <p:sp>
        <p:nvSpPr>
          <p:cNvPr id="7" name="AutoShape 7"/>
          <p:cNvSpPr/>
          <p:nvPr/>
        </p:nvSpPr>
        <p:spPr>
          <a:xfrm>
            <a:off x="0" y="4120121"/>
            <a:ext cx="18221922" cy="0"/>
          </a:xfrm>
          <a:prstGeom prst="line">
            <a:avLst/>
          </a:prstGeom>
          <a:ln w="47625" cap="flat">
            <a:solidFill>
              <a:srgbClr val="3B3B3B"/>
            </a:solidFill>
            <a:prstDash val="solid"/>
            <a:headEnd type="none" w="sm" len="sm"/>
            <a:tailEnd type="none" w="sm" len="sm"/>
          </a:ln>
        </p:spPr>
      </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086797" y="3351439"/>
            <a:ext cx="1650382" cy="1194464"/>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2418665" y="3351439"/>
            <a:ext cx="1650382" cy="1194464"/>
          </a:xfrm>
          <a:prstGeom prst="rect">
            <a:avLst/>
          </a:prstGeom>
        </p:spPr>
      </p:pic>
      <p:sp>
        <p:nvSpPr>
          <p:cNvPr id="10" name="TextBox 10"/>
          <p:cNvSpPr txBox="1"/>
          <p:nvPr/>
        </p:nvSpPr>
        <p:spPr>
          <a:xfrm>
            <a:off x="1439878" y="5159156"/>
            <a:ext cx="6535873" cy="1949123"/>
          </a:xfrm>
          <a:prstGeom prst="rect">
            <a:avLst/>
          </a:prstGeom>
        </p:spPr>
        <p:txBody>
          <a:bodyPr wrap="square" lIns="0" tIns="0" rIns="0" bIns="0" rtlCol="0" anchor="t">
            <a:spAutoFit/>
          </a:bodyPr>
          <a:lstStyle/>
          <a:p>
            <a:pPr algn="ctr">
              <a:lnSpc>
                <a:spcPct val="150000"/>
              </a:lnSpc>
            </a:pPr>
            <a:r>
              <a:rPr lang="en-US" sz="4500" b="1" spc="-69">
                <a:solidFill>
                  <a:srgbClr val="49444B"/>
                </a:solidFill>
                <a:latin typeface="Arial" panose="020B0604020202020204" pitchFamily="34" charset="0"/>
                <a:cs typeface="Arial" panose="020B0604020202020204" pitchFamily="34" charset="0"/>
              </a:rPr>
              <a:t>1. </a:t>
            </a:r>
          </a:p>
          <a:p>
            <a:pPr algn="ctr">
              <a:lnSpc>
                <a:spcPct val="150000"/>
              </a:lnSpc>
            </a:pPr>
            <a:r>
              <a:rPr lang="en-US" sz="4500" b="1" spc="-69">
                <a:solidFill>
                  <a:srgbClr val="49444B"/>
                </a:solidFill>
                <a:latin typeface="Arial" panose="020B0604020202020204" pitchFamily="34" charset="0"/>
                <a:cs typeface="Arial" panose="020B0604020202020204" pitchFamily="34" charset="0"/>
              </a:rPr>
              <a:t>Chương trình máy tính </a:t>
            </a:r>
          </a:p>
        </p:txBody>
      </p:sp>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943797" y="2653789"/>
            <a:ext cx="1003485" cy="1332607"/>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40718" y="2653789"/>
            <a:ext cx="1003485" cy="1332607"/>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800000">
            <a:off x="3217547" y="8047835"/>
            <a:ext cx="2542950" cy="51812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800000">
            <a:off x="12598053" y="8625940"/>
            <a:ext cx="1964266" cy="400219"/>
          </a:xfrm>
          <a:prstGeom prst="rect">
            <a:avLst/>
          </a:prstGeom>
        </p:spPr>
      </p:pic>
      <p:sp>
        <p:nvSpPr>
          <p:cNvPr id="16" name="TextBox 10">
            <a:extLst>
              <a:ext uri="{FF2B5EF4-FFF2-40B4-BE49-F238E27FC236}">
                <a16:creationId xmlns="" xmlns:a16="http://schemas.microsoft.com/office/drawing/2014/main" id="{4E42F1EF-8283-A8FD-0F37-80A0A009ADD4}"/>
              </a:ext>
            </a:extLst>
          </p:cNvPr>
          <p:cNvSpPr txBox="1"/>
          <p:nvPr/>
        </p:nvSpPr>
        <p:spPr>
          <a:xfrm>
            <a:off x="10312249" y="5058260"/>
            <a:ext cx="6535873" cy="2987869"/>
          </a:xfrm>
          <a:prstGeom prst="rect">
            <a:avLst/>
          </a:prstGeom>
        </p:spPr>
        <p:txBody>
          <a:bodyPr wrap="square" lIns="0" tIns="0" rIns="0" bIns="0" rtlCol="0" anchor="t">
            <a:spAutoFit/>
          </a:bodyPr>
          <a:lstStyle/>
          <a:p>
            <a:pPr algn="ctr">
              <a:lnSpc>
                <a:spcPct val="150000"/>
              </a:lnSpc>
            </a:pPr>
            <a:r>
              <a:rPr lang="en-US" sz="4500" b="1" spc="-69">
                <a:solidFill>
                  <a:srgbClr val="49444B"/>
                </a:solidFill>
                <a:latin typeface="Arial" panose="020B0604020202020204" pitchFamily="34" charset="0"/>
                <a:cs typeface="Arial" panose="020B0604020202020204" pitchFamily="34" charset="0"/>
              </a:rPr>
              <a:t>2. </a:t>
            </a:r>
          </a:p>
          <a:p>
            <a:pPr algn="ctr">
              <a:lnSpc>
                <a:spcPct val="150000"/>
              </a:lnSpc>
            </a:pPr>
            <a:r>
              <a:rPr lang="en-US" sz="4500" b="1" spc="-69">
                <a:solidFill>
                  <a:srgbClr val="49444B"/>
                </a:solidFill>
                <a:latin typeface="Arial" panose="020B0604020202020204" pitchFamily="34" charset="0"/>
                <a:cs typeface="Arial" panose="020B0604020202020204" pitchFamily="34" charset="0"/>
              </a:rPr>
              <a:t>Thực hành chơi cùng máy tính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863680" y="-517358"/>
            <a:ext cx="3014898" cy="295208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351199">
            <a:off x="-633937" y="-1058648"/>
            <a:ext cx="3050975" cy="338997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863680" y="7427979"/>
            <a:ext cx="3041186" cy="398844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50481">
            <a:off x="-829611" y="7817490"/>
            <a:ext cx="3310804" cy="2932812"/>
          </a:xfrm>
          <a:prstGeom prst="rect">
            <a:avLst/>
          </a:prstGeom>
        </p:spPr>
      </p:pic>
      <p:sp>
        <p:nvSpPr>
          <p:cNvPr id="6" name="TextBox 6"/>
          <p:cNvSpPr txBox="1"/>
          <p:nvPr/>
        </p:nvSpPr>
        <p:spPr>
          <a:xfrm>
            <a:off x="2695888" y="3267027"/>
            <a:ext cx="12896224" cy="3118674"/>
          </a:xfrm>
          <a:prstGeom prst="rect">
            <a:avLst/>
          </a:prstGeom>
        </p:spPr>
        <p:txBody>
          <a:bodyPr lIns="0" tIns="0" rIns="0" bIns="0" rtlCol="0" anchor="t">
            <a:spAutoFit/>
          </a:bodyPr>
          <a:lstStyle/>
          <a:p>
            <a:pPr algn="ctr">
              <a:lnSpc>
                <a:spcPct val="150000"/>
              </a:lnSpc>
            </a:pPr>
            <a:r>
              <a:rPr lang="en-US" sz="7200" b="1">
                <a:solidFill>
                  <a:srgbClr val="DF5745"/>
                </a:solidFill>
                <a:latin typeface="Arial" panose="020B0604020202020204" pitchFamily="34" charset="0"/>
                <a:cs typeface="Arial" panose="020B0604020202020204" pitchFamily="34" charset="0"/>
              </a:rPr>
              <a:t>PHẦN 1.</a:t>
            </a:r>
          </a:p>
          <a:p>
            <a:pPr algn="ctr">
              <a:lnSpc>
                <a:spcPct val="150000"/>
              </a:lnSpc>
            </a:pPr>
            <a:r>
              <a:rPr lang="en-US" sz="7200" b="1">
                <a:solidFill>
                  <a:srgbClr val="DF5745"/>
                </a:solidFill>
                <a:latin typeface="Arial" panose="020B0604020202020204" pitchFamily="34" charset="0"/>
                <a:cs typeface="Arial" panose="020B0604020202020204" pitchFamily="34" charset="0"/>
              </a:rPr>
              <a:t>CHƯƠNG TRÌNH MÁY TÍNH </a:t>
            </a:r>
          </a:p>
        </p:txBody>
      </p:sp>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71600" y="3924300"/>
            <a:ext cx="1242900" cy="1650545"/>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863680" y="3711333"/>
            <a:ext cx="1242900" cy="1650545"/>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001000" y="674067"/>
            <a:ext cx="2791173" cy="2239917"/>
          </a:xfrm>
          <a:prstGeom prst="rect">
            <a:avLst/>
          </a:prstGeom>
        </p:spPr>
      </p:pic>
    </p:spTree>
    <p:extLst>
      <p:ext uri="{BB962C8B-B14F-4D97-AF65-F5344CB8AC3E}">
        <p14:creationId xmlns:p14="http://schemas.microsoft.com/office/powerpoint/2010/main" val="3853941085"/>
      </p:ext>
    </p:extLst>
  </p:cSld>
  <p:clrMapOvr>
    <a:masterClrMapping/>
  </p:clrMapOvr>
  <p:transition spd="med">
    <p:comb/>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7750">
            <a:off x="16686741" y="8304289"/>
            <a:ext cx="1847707" cy="2630188"/>
          </a:xfrm>
          <a:prstGeom prst="rect">
            <a:avLst/>
          </a:prstGeom>
        </p:spPr>
      </p:pic>
      <p:grpSp>
        <p:nvGrpSpPr>
          <p:cNvPr id="13" name="Group 12">
            <a:extLst>
              <a:ext uri="{FF2B5EF4-FFF2-40B4-BE49-F238E27FC236}">
                <a16:creationId xmlns="" xmlns:a16="http://schemas.microsoft.com/office/drawing/2014/main" id="{ADC49FD0-08E4-D4A2-1D5E-1833827D4F8F}"/>
              </a:ext>
            </a:extLst>
          </p:cNvPr>
          <p:cNvGrpSpPr/>
          <p:nvPr/>
        </p:nvGrpSpPr>
        <p:grpSpPr>
          <a:xfrm>
            <a:off x="-152400" y="342900"/>
            <a:ext cx="15377614" cy="1374094"/>
            <a:chOff x="-152400" y="342900"/>
            <a:chExt cx="15377614" cy="1374094"/>
          </a:xfrm>
        </p:grpSpPr>
        <p:grpSp>
          <p:nvGrpSpPr>
            <p:cNvPr id="8" name="Group 7">
              <a:extLst>
                <a:ext uri="{FF2B5EF4-FFF2-40B4-BE49-F238E27FC236}">
                  <a16:creationId xmlns="" xmlns:a16="http://schemas.microsoft.com/office/drawing/2014/main" id="{68BE1ED8-2981-01A7-B039-D4F35F872DC0}"/>
                </a:ext>
              </a:extLst>
            </p:cNvPr>
            <p:cNvGrpSpPr/>
            <p:nvPr/>
          </p:nvGrpSpPr>
          <p:grpSpPr>
            <a:xfrm>
              <a:off x="-152400" y="342900"/>
              <a:ext cx="5486400" cy="1374094"/>
              <a:chOff x="-228600" y="342900"/>
              <a:chExt cx="5486400" cy="1374094"/>
            </a:xfrm>
          </p:grpSpPr>
          <p:sp>
            <p:nvSpPr>
              <p:cNvPr id="4" name="Rectangle 3">
                <a:extLst>
                  <a:ext uri="{FF2B5EF4-FFF2-40B4-BE49-F238E27FC236}">
                    <a16:creationId xmlns="" xmlns:a16="http://schemas.microsoft.com/office/drawing/2014/main" id="{61F02121-8E7B-C74C-697C-8ABD33CFB772}"/>
                  </a:ext>
                </a:extLst>
              </p:cNvPr>
              <p:cNvSpPr/>
              <p:nvPr/>
            </p:nvSpPr>
            <p:spPr>
              <a:xfrm>
                <a:off x="-228600" y="571500"/>
                <a:ext cx="4800600" cy="9906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 xmlns:a16="http://schemas.microsoft.com/office/drawing/2014/main" id="{D3837D06-39F7-36C8-085C-8462B120E23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810000" y="342900"/>
                <a:ext cx="1447800" cy="1374094"/>
              </a:xfrm>
              <a:prstGeom prst="rect">
                <a:avLst/>
              </a:prstGeom>
            </p:spPr>
          </p:pic>
          <p:sp>
            <p:nvSpPr>
              <p:cNvPr id="7" name="TextBox 6">
                <a:extLst>
                  <a:ext uri="{FF2B5EF4-FFF2-40B4-BE49-F238E27FC236}">
                    <a16:creationId xmlns="" xmlns:a16="http://schemas.microsoft.com/office/drawing/2014/main" id="{A4B1F9AC-CB11-C7E3-585B-3B0588DCE589}"/>
                  </a:ext>
                </a:extLst>
              </p:cNvPr>
              <p:cNvSpPr txBox="1"/>
              <p:nvPr/>
            </p:nvSpPr>
            <p:spPr>
              <a:xfrm>
                <a:off x="457200" y="712857"/>
                <a:ext cx="3352800"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HOẠT ĐỘNG </a:t>
                </a:r>
              </a:p>
            </p:txBody>
          </p:sp>
        </p:grpSp>
        <p:sp>
          <p:nvSpPr>
            <p:cNvPr id="11" name="TextBox 10">
              <a:extLst>
                <a:ext uri="{FF2B5EF4-FFF2-40B4-BE49-F238E27FC236}">
                  <a16:creationId xmlns="" xmlns:a16="http://schemas.microsoft.com/office/drawing/2014/main" id="{76B57E0A-DC71-7732-7139-C2A96F12E5E2}"/>
                </a:ext>
              </a:extLst>
            </p:cNvPr>
            <p:cNvSpPr txBox="1"/>
            <p:nvPr/>
          </p:nvSpPr>
          <p:spPr>
            <a:xfrm>
              <a:off x="5562600" y="674385"/>
              <a:ext cx="9662614" cy="784830"/>
            </a:xfrm>
            <a:prstGeom prst="rect">
              <a:avLst/>
            </a:prstGeom>
            <a:noFill/>
          </p:spPr>
          <p:txBody>
            <a:bodyPr wrap="square">
              <a:spAutoFit/>
            </a:bodyPr>
            <a:lstStyle/>
            <a:p>
              <a:r>
                <a:rPr lang="en-US" sz="4500">
                  <a:solidFill>
                    <a:srgbClr val="FF0000"/>
                  </a:solidFill>
                  <a:latin typeface="Arial" panose="020B0604020202020204" pitchFamily="34" charset="0"/>
                  <a:cs typeface="Arial" panose="020B0604020202020204" pitchFamily="34" charset="0"/>
                </a:rPr>
                <a:t>Điều khiển nhân vật trong máy tính</a:t>
              </a:r>
            </a:p>
          </p:txBody>
        </p:sp>
      </p:grpSp>
      <p:sp>
        <p:nvSpPr>
          <p:cNvPr id="14" name="TextBox 13">
            <a:extLst>
              <a:ext uri="{FF2B5EF4-FFF2-40B4-BE49-F238E27FC236}">
                <a16:creationId xmlns="" xmlns:a16="http://schemas.microsoft.com/office/drawing/2014/main" id="{B95EB595-BBC1-C532-08A6-D7CCF0494461}"/>
              </a:ext>
            </a:extLst>
          </p:cNvPr>
          <p:cNvSpPr txBox="1"/>
          <p:nvPr/>
        </p:nvSpPr>
        <p:spPr>
          <a:xfrm>
            <a:off x="3680346" y="1863727"/>
            <a:ext cx="10927307" cy="646331"/>
          </a:xfrm>
          <a:prstGeom prst="rect">
            <a:avLst/>
          </a:prstGeom>
          <a:noFill/>
        </p:spPr>
        <p:txBody>
          <a:bodyPr wrap="square" rtlCol="0">
            <a:spAutoFit/>
          </a:bodyPr>
          <a:lstStyle/>
          <a:p>
            <a:pPr algn="ctr"/>
            <a:r>
              <a:rPr lang="en-US" sz="3600" b="1">
                <a:solidFill>
                  <a:schemeClr val="accent5">
                    <a:lumMod val="75000"/>
                  </a:schemeClr>
                </a:solidFill>
                <a:latin typeface="Arial" panose="020B0604020202020204" pitchFamily="34" charset="0"/>
                <a:cs typeface="Arial" panose="020B0604020202020204" pitchFamily="34" charset="0"/>
              </a:rPr>
              <a:t>THẢO LUẬN NHÓM </a:t>
            </a:r>
          </a:p>
        </p:txBody>
      </p:sp>
      <p:sp>
        <p:nvSpPr>
          <p:cNvPr id="15" name="Rectangle: Rounded Corners 14">
            <a:extLst>
              <a:ext uri="{FF2B5EF4-FFF2-40B4-BE49-F238E27FC236}">
                <a16:creationId xmlns="" xmlns:a16="http://schemas.microsoft.com/office/drawing/2014/main" id="{05830745-DD41-41FB-A625-1A9B1C10003D}"/>
              </a:ext>
            </a:extLst>
          </p:cNvPr>
          <p:cNvSpPr/>
          <p:nvPr/>
        </p:nvSpPr>
        <p:spPr>
          <a:xfrm>
            <a:off x="1181099" y="2806309"/>
            <a:ext cx="15925800" cy="1905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chemeClr val="tx1"/>
                </a:solidFill>
                <a:latin typeface="Arial" panose="020B0604020202020204" pitchFamily="34" charset="0"/>
                <a:cs typeface="Arial" panose="020B0604020202020204" pitchFamily="34" charset="0"/>
              </a:rPr>
              <a:t>Nếu rô-bốt là một nhân vật trong máy tính thì em điều khiển nhân vật này bằng cách nào?</a:t>
            </a:r>
          </a:p>
        </p:txBody>
      </p:sp>
      <p:pic>
        <p:nvPicPr>
          <p:cNvPr id="17" name="Picture 2">
            <a:extLst>
              <a:ext uri="{FF2B5EF4-FFF2-40B4-BE49-F238E27FC236}">
                <a16:creationId xmlns="" xmlns:a16="http://schemas.microsoft.com/office/drawing/2014/main" id="{8E466481-E039-29C1-72F7-6550668726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99296" y="4975337"/>
            <a:ext cx="4686301" cy="5235210"/>
          </a:xfrm>
          <a:prstGeom prst="rect">
            <a:avLst/>
          </a:prstGeom>
        </p:spPr>
      </p:pic>
      <p:sp>
        <p:nvSpPr>
          <p:cNvPr id="18" name="Rectangle: Rounded Corners 17">
            <a:extLst>
              <a:ext uri="{FF2B5EF4-FFF2-40B4-BE49-F238E27FC236}">
                <a16:creationId xmlns="" xmlns:a16="http://schemas.microsoft.com/office/drawing/2014/main" id="{D3555669-FD56-9DD6-6272-D6E1AEB4F95F}"/>
              </a:ext>
            </a:extLst>
          </p:cNvPr>
          <p:cNvSpPr/>
          <p:nvPr/>
        </p:nvSpPr>
        <p:spPr>
          <a:xfrm>
            <a:off x="6121189" y="6283964"/>
            <a:ext cx="505308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Rô – bốt là nhân vật trong máy tính  </a:t>
            </a:r>
          </a:p>
        </p:txBody>
      </p:sp>
      <p:sp>
        <p:nvSpPr>
          <p:cNvPr id="19" name="Freeform: Shape 18">
            <a:extLst>
              <a:ext uri="{FF2B5EF4-FFF2-40B4-BE49-F238E27FC236}">
                <a16:creationId xmlns="" xmlns:a16="http://schemas.microsoft.com/office/drawing/2014/main" id="{8BADD822-0B38-DCED-410A-3B95C21E8FE2}"/>
              </a:ext>
            </a:extLst>
          </p:cNvPr>
          <p:cNvSpPr/>
          <p:nvPr/>
        </p:nvSpPr>
        <p:spPr>
          <a:xfrm>
            <a:off x="6106404" y="4975337"/>
            <a:ext cx="1037230" cy="900752"/>
          </a:xfrm>
          <a:custGeom>
            <a:avLst/>
            <a:gdLst>
              <a:gd name="connsiteX0" fmla="*/ 0 w 1037230"/>
              <a:gd name="connsiteY0" fmla="*/ 0 h 900752"/>
              <a:gd name="connsiteX1" fmla="*/ 750627 w 1037230"/>
              <a:gd name="connsiteY1" fmla="*/ 450376 h 900752"/>
              <a:gd name="connsiteX2" fmla="*/ 1037230 w 1037230"/>
              <a:gd name="connsiteY2" fmla="*/ 900752 h 900752"/>
            </a:gdLst>
            <a:ahLst/>
            <a:cxnLst>
              <a:cxn ang="0">
                <a:pos x="connsiteX0" y="connsiteY0"/>
              </a:cxn>
              <a:cxn ang="0">
                <a:pos x="connsiteX1" y="connsiteY1"/>
              </a:cxn>
              <a:cxn ang="0">
                <a:pos x="connsiteX2" y="connsiteY2"/>
              </a:cxn>
            </a:cxnLst>
            <a:rect l="l" t="t" r="r" b="b"/>
            <a:pathLst>
              <a:path w="1037230" h="900752">
                <a:moveTo>
                  <a:pt x="0" y="0"/>
                </a:moveTo>
                <a:cubicBezTo>
                  <a:pt x="288877" y="150125"/>
                  <a:pt x="577755" y="300251"/>
                  <a:pt x="750627" y="450376"/>
                </a:cubicBezTo>
                <a:cubicBezTo>
                  <a:pt x="923499" y="600501"/>
                  <a:pt x="980364" y="750626"/>
                  <a:pt x="1037230" y="900752"/>
                </a:cubicBezTo>
              </a:path>
            </a:pathLst>
          </a:custGeom>
          <a:noFill/>
          <a:ln w="38100">
            <a:solidFill>
              <a:schemeClr val="accent6">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 xmlns:a16="http://schemas.microsoft.com/office/drawing/2014/main" id="{1B9F6E2D-4564-91CD-EFE8-89384DCCA7A7}"/>
              </a:ext>
            </a:extLst>
          </p:cNvPr>
          <p:cNvSpPr/>
          <p:nvPr/>
        </p:nvSpPr>
        <p:spPr>
          <a:xfrm>
            <a:off x="11357054" y="6874262"/>
            <a:ext cx="609600" cy="60959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 xmlns:a16="http://schemas.microsoft.com/office/drawing/2014/main" id="{84A61DB7-5EE5-CDA8-9C56-615D2B2766E3}"/>
              </a:ext>
            </a:extLst>
          </p:cNvPr>
          <p:cNvSpPr/>
          <p:nvPr/>
        </p:nvSpPr>
        <p:spPr>
          <a:xfrm>
            <a:off x="12149435" y="6283963"/>
            <a:ext cx="5634734" cy="1790197"/>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a:solidFill>
                  <a:schemeClr val="tx1"/>
                </a:solidFill>
                <a:latin typeface="Arial" panose="020B0604020202020204" pitchFamily="34" charset="0"/>
                <a:cs typeface="Arial" panose="020B0604020202020204" pitchFamily="34" charset="0"/>
              </a:rPr>
              <a:t>phải sử dụng một ngôn ngữ riêng để chỉ dẫn </a:t>
            </a:r>
          </a:p>
        </p:txBody>
      </p:sp>
    </p:spTree>
    <p:extLst>
      <p:ext uri="{BB962C8B-B14F-4D97-AF65-F5344CB8AC3E}">
        <p14:creationId xmlns:p14="http://schemas.microsoft.com/office/powerpoint/2010/main" val="173822835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68127">
            <a:off x="-86954" y="7842617"/>
            <a:ext cx="1389211" cy="2744122"/>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47750">
            <a:off x="16686741" y="8304289"/>
            <a:ext cx="1847707" cy="2630188"/>
          </a:xfrm>
          <a:prstGeom prst="rect">
            <a:avLst/>
          </a:prstGeom>
        </p:spPr>
      </p:pic>
      <p:sp>
        <p:nvSpPr>
          <p:cNvPr id="10" name="Rectangle: Rounded Corners 9">
            <a:extLst>
              <a:ext uri="{FF2B5EF4-FFF2-40B4-BE49-F238E27FC236}">
                <a16:creationId xmlns="" xmlns:a16="http://schemas.microsoft.com/office/drawing/2014/main" id="{E8EABB76-2F58-E273-A403-A19F4B59F5DC}"/>
              </a:ext>
            </a:extLst>
          </p:cNvPr>
          <p:cNvSpPr/>
          <p:nvPr/>
        </p:nvSpPr>
        <p:spPr>
          <a:xfrm>
            <a:off x="1196181" y="1746102"/>
            <a:ext cx="15895635" cy="1143000"/>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600">
                <a:solidFill>
                  <a:schemeClr val="tx1"/>
                </a:solidFill>
                <a:latin typeface="Arial" panose="020B0604020202020204" pitchFamily="34" charset="0"/>
                <a:cs typeface="Arial" panose="020B0604020202020204" pitchFamily="34" charset="0"/>
              </a:rPr>
              <a:t>Em có biết ngôn ngữ nào để điều khiển nhân vật trong máy tính không?</a:t>
            </a:r>
          </a:p>
        </p:txBody>
      </p:sp>
      <p:pic>
        <p:nvPicPr>
          <p:cNvPr id="12" name="Picture 6">
            <a:extLst>
              <a:ext uri="{FF2B5EF4-FFF2-40B4-BE49-F238E27FC236}">
                <a16:creationId xmlns="" xmlns:a16="http://schemas.microsoft.com/office/drawing/2014/main" id="{0FC12FD2-0F29-5F22-2047-CC09816E2D1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972800" y="4911393"/>
            <a:ext cx="5152095" cy="4475883"/>
          </a:xfrm>
          <a:prstGeom prst="rect">
            <a:avLst/>
          </a:prstGeom>
        </p:spPr>
      </p:pic>
      <p:sp>
        <p:nvSpPr>
          <p:cNvPr id="16" name="TextBox 15">
            <a:extLst>
              <a:ext uri="{FF2B5EF4-FFF2-40B4-BE49-F238E27FC236}">
                <a16:creationId xmlns="" xmlns:a16="http://schemas.microsoft.com/office/drawing/2014/main" id="{C117A5E4-3157-7ECF-B7AD-9803ADB352CB}"/>
              </a:ext>
            </a:extLst>
          </p:cNvPr>
          <p:cNvSpPr txBox="1"/>
          <p:nvPr/>
        </p:nvSpPr>
        <p:spPr>
          <a:xfrm>
            <a:off x="3313507" y="667617"/>
            <a:ext cx="11660984" cy="784830"/>
          </a:xfrm>
          <a:prstGeom prst="rect">
            <a:avLst/>
          </a:prstGeom>
          <a:noFill/>
        </p:spPr>
        <p:txBody>
          <a:bodyPr wrap="square" rtlCol="0">
            <a:spAutoFit/>
          </a:bodyPr>
          <a:lstStyle/>
          <a:p>
            <a:pPr algn="ctr"/>
            <a:r>
              <a:rPr lang="en-US" sz="4500" b="1">
                <a:solidFill>
                  <a:schemeClr val="accent5">
                    <a:lumMod val="75000"/>
                  </a:schemeClr>
                </a:solidFill>
                <a:latin typeface="Arial" panose="020B0604020202020204" pitchFamily="34" charset="0"/>
                <a:cs typeface="Arial" panose="020B0604020202020204" pitchFamily="34" charset="0"/>
              </a:rPr>
              <a:t>TRẢ LỜI CÂU HỎI SAU</a:t>
            </a:r>
          </a:p>
        </p:txBody>
      </p:sp>
      <p:pic>
        <p:nvPicPr>
          <p:cNvPr id="23" name="Graphic 22" descr="Back with solid fill">
            <a:extLst>
              <a:ext uri="{FF2B5EF4-FFF2-40B4-BE49-F238E27FC236}">
                <a16:creationId xmlns="" xmlns:a16="http://schemas.microsoft.com/office/drawing/2014/main" id="{21E58D58-CFA3-9274-5861-BCE08CA7765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911928" y="4911393"/>
            <a:ext cx="1540688" cy="1540688"/>
          </a:xfrm>
          <a:prstGeom prst="rect">
            <a:avLst/>
          </a:prstGeom>
        </p:spPr>
      </p:pic>
      <p:grpSp>
        <p:nvGrpSpPr>
          <p:cNvPr id="4" name="Group 3">
            <a:extLst>
              <a:ext uri="{FF2B5EF4-FFF2-40B4-BE49-F238E27FC236}">
                <a16:creationId xmlns="" xmlns:a16="http://schemas.microsoft.com/office/drawing/2014/main" id="{D06434A2-DF16-555A-0190-E2B9B9B0F38F}"/>
              </a:ext>
            </a:extLst>
          </p:cNvPr>
          <p:cNvGrpSpPr/>
          <p:nvPr/>
        </p:nvGrpSpPr>
        <p:grpSpPr>
          <a:xfrm>
            <a:off x="1249633" y="3680975"/>
            <a:ext cx="7158033" cy="6018589"/>
            <a:chOff x="1233712" y="3922685"/>
            <a:chExt cx="7158033" cy="6018589"/>
          </a:xfrm>
        </p:grpSpPr>
        <p:pic>
          <p:nvPicPr>
            <p:cNvPr id="9" name="Picture 8">
              <a:extLst>
                <a:ext uri="{FF2B5EF4-FFF2-40B4-BE49-F238E27FC236}">
                  <a16:creationId xmlns="" xmlns:a16="http://schemas.microsoft.com/office/drawing/2014/main" id="{C53B7385-2E40-689A-3308-7DD2BCCBA155}"/>
                </a:ext>
              </a:extLst>
            </p:cNvPr>
            <p:cNvPicPr>
              <a:picLocks noChangeAspect="1"/>
            </p:cNvPicPr>
            <p:nvPr/>
          </p:nvPicPr>
          <p:blipFill rotWithShape="1">
            <a:blip r:embed="rId10">
              <a:extLst>
                <a:ext uri="{28A0092B-C50C-407E-A947-70E740481C1C}">
                  <a14:useLocalDpi xmlns:a14="http://schemas.microsoft.com/office/drawing/2010/main" val="0"/>
                </a:ext>
              </a:extLst>
            </a:blip>
            <a:srcRect l="2933" r="5374"/>
            <a:stretch/>
          </p:blipFill>
          <p:spPr>
            <a:xfrm>
              <a:off x="1233712" y="3922685"/>
              <a:ext cx="7158033" cy="5464591"/>
            </a:xfrm>
            <a:prstGeom prst="rect">
              <a:avLst/>
            </a:prstGeom>
          </p:spPr>
        </p:pic>
        <p:sp>
          <p:nvSpPr>
            <p:cNvPr id="2" name="TextBox 1">
              <a:extLst>
                <a:ext uri="{FF2B5EF4-FFF2-40B4-BE49-F238E27FC236}">
                  <a16:creationId xmlns="" xmlns:a16="http://schemas.microsoft.com/office/drawing/2014/main" id="{80B417B3-A482-ECDE-2EA1-7249B9CC1C31}"/>
                </a:ext>
              </a:extLst>
            </p:cNvPr>
            <p:cNvSpPr txBox="1"/>
            <p:nvPr/>
          </p:nvSpPr>
          <p:spPr>
            <a:xfrm>
              <a:off x="1852148" y="9387276"/>
              <a:ext cx="6019800" cy="553998"/>
            </a:xfrm>
            <a:prstGeom prst="rect">
              <a:avLst/>
            </a:prstGeom>
            <a:noFill/>
          </p:spPr>
          <p:txBody>
            <a:bodyPr wrap="square" rtlCol="0">
              <a:spAutoFit/>
            </a:bodyPr>
            <a:lstStyle/>
            <a:p>
              <a:pPr algn="ctr"/>
              <a:r>
                <a:rPr lang="en-US" sz="3000" b="1" i="1">
                  <a:latin typeface="Arial" panose="020B0604020202020204" pitchFamily="34" charset="0"/>
                  <a:cs typeface="Arial" panose="020B0604020202020204" pitchFamily="34" charset="0"/>
                </a:rPr>
                <a:t>Ngôn ngữ lập trình Scratch </a:t>
              </a:r>
            </a:p>
          </p:txBody>
        </p:sp>
      </p:grpSp>
    </p:spTree>
    <p:extLst>
      <p:ext uri="{BB962C8B-B14F-4D97-AF65-F5344CB8AC3E}">
        <p14:creationId xmlns:p14="http://schemas.microsoft.com/office/powerpoint/2010/main" val="415878098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500"/>
                                        <p:tgtEl>
                                          <p:spTgt spid="23"/>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TotalTime>
  <Words>1060</Words>
  <Application>Microsoft Office PowerPoint</Application>
  <PresentationFormat>Custom</PresentationFormat>
  <Paragraphs>212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Wingdings</vt:lpstr>
      <vt:lpstr>Times New Roman</vt:lpstr>
      <vt:lpstr>Calibri</vt:lpstr>
      <vt:lpstr>.VnArial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Cute Creative Portfolio Kids Presentation</dc:title>
  <dc:creator>Administrator</dc:creator>
  <cp:lastModifiedBy>Admin</cp:lastModifiedBy>
  <cp:revision>10</cp:revision>
  <dcterms:created xsi:type="dcterms:W3CDTF">2006-08-16T00:00:00Z</dcterms:created>
  <dcterms:modified xsi:type="dcterms:W3CDTF">2024-03-07T01:23:46Z</dcterms:modified>
  <dc:identifier>DAFepwPNRC0</dc:identifier>
</cp:coreProperties>
</file>