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1"/>
  </p:notesMasterIdLst>
  <p:sldIdLst>
    <p:sldId id="8570" r:id="rId6"/>
    <p:sldId id="8567"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76" r:id="rId29"/>
    <p:sldId id="85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25/2/2024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4314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25/02/2024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2024/2/25</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2024/2/25</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2024/2/25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25/02/2024</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5.sv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2.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552879" cy="3128358"/>
            <a:chOff x="1021784" y="1491267"/>
            <a:chExt cx="10552879"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552879" cy="1866657"/>
              <a:chOff x="1021784" y="2033479"/>
              <a:chExt cx="10552879"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376218" y="2603392"/>
                <a:ext cx="10198445" cy="353546"/>
              </a:xfrm>
              <a:prstGeom prst="rect">
                <a:avLst/>
              </a:prstGeom>
              <a:noFill/>
            </p:spPr>
            <p:txBody>
              <a:bodyPr wrap="square" rtlCol="0">
                <a:spAutoFit/>
              </a:bodyPr>
              <a:lstStyle/>
              <a:p>
                <a:r>
                  <a:rPr lang="nl-NL" sz="2400">
                    <a:latin typeface="Times New Roman" panose="02020603050405020304" pitchFamily="18" charset="0"/>
                    <a:cs typeface="Times New Roman" panose="02020603050405020304" pitchFamily="18" charset="0"/>
                  </a:rPr>
                  <a:t>- Nhận biết một cách thuần thục chức năng từng bộ phận của cơ quan thần kinh.</a:t>
                </a:r>
                <a:endParaRPr lang="en-US" sz="2400">
                  <a:latin typeface="Times New Roman" panose="02020603050405020304" pitchFamily="18" charset="0"/>
                  <a:cs typeface="Times New Roman" panose="020206030504050203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0458055" cy="1697020"/>
            <a:chOff x="866972" y="4161681"/>
            <a:chExt cx="10458055"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0458055" cy="1866657"/>
              <a:chOff x="1021784" y="2033479"/>
              <a:chExt cx="10458055"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1467583" y="2265526"/>
                <a:ext cx="9430797" cy="1239864"/>
              </a:xfrm>
              <a:prstGeom prst="rect">
                <a:avLst/>
              </a:prstGeom>
              <a:noFill/>
            </p:spPr>
            <p:txBody>
              <a:bodyPr wrap="square" rtlCol="0">
                <a:spAutoFit/>
              </a:bodyPr>
              <a:lstStyle/>
              <a:p>
                <a:r>
                  <a:rPr lang="nl-NL">
                    <a:latin typeface="Times New Roman" panose="02020603050405020304" pitchFamily="18" charset="0"/>
                    <a:cs typeface="Times New Roman" panose="02020603050405020304" pitchFamily="18" charset="0"/>
                  </a:rPr>
                  <a:t>- 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thay đổi cảm xúc, ...)</a:t>
                </a:r>
                <a:endParaRPr lang="en-US">
                  <a:latin typeface="Times New Roman" panose="02020603050405020304" pitchFamily="18" charset="0"/>
                  <a:cs typeface="Times New Roman" panose="020206030504050203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Bạn</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gái</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đã</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phản</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rất</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nhanh</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cách</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nhắm</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lại</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đưa</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tay</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lên</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che</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Khi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gặp</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một</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kích</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thích</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bất</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ngờ</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cơ</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thể</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tự</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động</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phản</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ứng</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rất</a:t>
            </a:r>
            <a:r>
              <a:rPr kumimoji="0" lang="en-US" sz="3600" b="1" i="0" u="none" strike="noStrike" kern="1200" cap="none" spc="0" normalizeH="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kumimoji="0" lang="en-US" sz="3600" b="1" i="0" u="none" strike="noStrike" kern="1200" cap="none" spc="0" normalizeH="0" noProof="0" dirty="0" err="1">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nhanh</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Những</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phản</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ứng</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như</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vậy</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gọi</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phản</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xạ</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Tủy</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sống</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điều</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khiển</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phản</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xạ</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3600" b="1" dirty="0" err="1">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này</a:t>
            </a: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sym typeface="+mn-ea"/>
              </a:rPr>
              <a:t>.</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mj-lt"/>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mj-lt"/>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Bạn</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gái</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đã</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phản</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ứng</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rất</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nhanh</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cách</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nhắm</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lại</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đưa</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tay</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lên</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che</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mj-lt"/>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mj-lt"/>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 nam ngã, bạn cạm thấy bị đau. Do tủy sống điều khiển. Bạn sẽ khóc nếu đau, là do não điều khiển.</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latin typeface="+mj-l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mj-lt"/>
                  <a:ea typeface="Cambria" panose="02040503050406030204" pitchFamily="18" charset="0"/>
                </a:rPr>
                <a:t>Khi viết bài, em thường thực hiện những hành động nào?</a:t>
              </a:r>
              <a:endParaRPr lang="en-US" sz="3600" b="1" i="0" dirty="0">
                <a:solidFill>
                  <a:srgbClr val="000000"/>
                </a:solidFill>
                <a:effectLst/>
                <a:latin typeface="+mj-lt"/>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mj-lt"/>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Thảo</a:t>
                </a:r>
                <a:r>
                  <a:rPr lang="en-US" sz="3300" b="1" dirty="0">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300" b="1" dirty="0" err="1">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luận</a:t>
                </a:r>
                <a:r>
                  <a:rPr lang="en-US" sz="3300" b="1" dirty="0">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3300" b="1" dirty="0" err="1">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nhóm</a:t>
                </a:r>
                <a:r>
                  <a:rPr lang="en-US" sz="3300" b="1" dirty="0">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rPr>
                  <a:t> 4</a:t>
                </a:r>
                <a:endParaRPr lang="vi-VN" sz="3300" b="1" dirty="0">
                  <a:solidFill>
                    <a:schemeClr val="bg2">
                      <a:lumMod val="2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mj-lt"/>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a:t>
              </a:r>
              <a:endPar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lắng</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nghe</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góp</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ý -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bổ</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Cambria" panose="02040503050406030204" pitchFamily="18" charset="0"/>
                  <a:cs typeface="Times New Roman" panose="020206030504050203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lt"/>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06062"/>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Trò</a:t>
              </a:r>
              <a:r>
                <a:rPr kumimoji="0" lang="en-US" sz="6000" b="1" i="0" u="none" strike="noStrike" kern="1200" cap="none" spc="0" normalizeH="0" baseline="0" noProof="0" dirty="0">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a:t>
              </a:r>
              <a:r>
                <a:rPr kumimoji="0" lang="vi-VN" sz="6000" b="1" i="0" u="none" strike="noStrike" kern="1200" cap="none" spc="0" normalizeH="0" baseline="0" noProof="0" dirty="0">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ơ</a:t>
              </a:r>
              <a:r>
                <a:rPr kumimoji="0" lang="en-US" sz="6000" b="1" i="0" u="none" strike="noStrike" kern="1200" cap="none" spc="0" normalizeH="0" baseline="0" noProof="0" dirty="0" err="1">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endParaRPr kumimoji="0" lang="vi-VN" sz="6000" b="1" i="0" u="none" strike="noStrike" kern="1200" cap="none" spc="0" normalizeH="0" baseline="0" noProof="0" dirty="0">
                <a:ln>
                  <a:solidFill>
                    <a:srgbClr val="FFC000"/>
                  </a:solid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2693494"/>
            <a:chOff x="2738679" y="2345425"/>
            <a:chExt cx="7271985" cy="2693494"/>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2693494"/>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Times New Roman" panose="02020603050405020304" pitchFamily="18" charset="0"/>
                  <a:ea typeface="Cambria" panose="02040503050406030204" pitchFamily="18" charset="0"/>
                  <a:cs typeface="Times New Roman" panose="02020603050405020304" pitchFamily="18" charset="0"/>
                </a:rPr>
                <a:t>Mỗi bạn đóng 1 vai nói về chức năng của từng bộ phận của cơ quan thần kinh, bạn khác trả lời bộ phận đó là gì ở trong nhóm.</a:t>
              </a:r>
              <a:endParaRPr lang="en-US" sz="3600" b="1"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lang="en-US" sz="4000" dirty="0">
                  <a:solidFill>
                    <a:prstClr val="black"/>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Cần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chăm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sóc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bảo</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vệ</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cơ</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thần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kinh</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F1008B"/>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1008B"/>
                  </a:solidFill>
                  <a:effectLst/>
                  <a:uLnTx/>
                  <a:uFillTx/>
                  <a:latin typeface="Times New Roman" panose="02020603050405020304" pitchFamily="18" charset="0"/>
                  <a:cs typeface="Times New Roman" panose="02020603050405020304" pitchFamily="18" charset="0"/>
                </a:rPr>
                <a:t>nhà</a:t>
              </a:r>
              <a:endParaRPr kumimoji="0" lang="vi-VN" sz="4000" b="1" i="0" u="none" strike="noStrike" kern="1200" cap="none" spc="0" normalizeH="0" baseline="0" noProof="0" dirty="0">
                <a:ln>
                  <a:noFill/>
                </a:ln>
                <a:solidFill>
                  <a:srgbClr val="F1008B"/>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552879" cy="3128358"/>
            <a:chOff x="1021784" y="1491267"/>
            <a:chExt cx="10552879"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552879" cy="1866657"/>
              <a:chOff x="1021784" y="2033479"/>
              <a:chExt cx="10552879"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376218" y="2603392"/>
                <a:ext cx="10198445" cy="353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Nhận biết một cách thuần thục chức năng từng bộ phận của cơ quan thần kinh.</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0458055" cy="1697020"/>
            <a:chOff x="866972" y="4161681"/>
            <a:chExt cx="10458055"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0458055" cy="1866657"/>
              <a:chOff x="1021784" y="2033479"/>
              <a:chExt cx="10458055"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1467583" y="2265526"/>
                <a:ext cx="9430797" cy="1239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thay đổi cảm xúc, ...)</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66215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đang</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bị</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ô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nhiễm</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bởi</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rác</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thải</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ctr" defTabSz="1218804">
              <a:defRPr/>
            </a:pP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Em</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hãy</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giúp</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bạn</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nhỏ</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dọn</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dẹp</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vệ</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sinh</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sạch</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mái</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yêu</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bằng</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trả</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lời</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câu</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hỏi</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399" b="1" dirty="0" err="1">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nhé</a:t>
            </a:r>
            <a:r>
              <a:rPr lang="en-US" sz="2399" b="1" dirty="0">
                <a:solidFill>
                  <a:srgbClr val="4BACC6">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Xương</a:t>
              </a: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endParaRPr lang="vi-VN"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Tủy</a:t>
              </a: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endParaRPr lang="vi-VN"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Mạch</a:t>
              </a:r>
              <a:r>
                <a:rPr lang="en-US"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399"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máu</a:t>
              </a:r>
              <a:endParaRPr lang="vi-VN" sz="4399"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Cơ</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gồm</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não</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dây</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vi-VN"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Cột</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endParaRPr lang="vi-VN"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Hộp</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sọ</a:t>
              </a:r>
              <a:endParaRPr lang="vi-VN"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Xương</a:t>
              </a: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endParaRPr lang="vi-VN"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Não</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nằm</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đâu</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cơ</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66"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vi-VN" sz="4266"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707</Words>
  <Application>Microsoft Office PowerPoint</Application>
  <PresentationFormat>Widescreen</PresentationFormat>
  <Paragraphs>59</Paragraphs>
  <Slides>25</Slides>
  <Notes>12</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25</vt:i4>
      </vt:variant>
    </vt:vector>
  </HeadingPairs>
  <TitlesOfParts>
    <vt:vector size="43" baseType="lpstr">
      <vt:lpstr>宋体</vt:lpstr>
      <vt:lpstr>Arial</vt:lpstr>
      <vt:lpstr>Calibri</vt:lpstr>
      <vt:lpstr>Calibri Light</vt:lpstr>
      <vt:lpstr>Cambria</vt:lpstr>
      <vt:lpstr>等线</vt:lpstr>
      <vt:lpstr>等线 Light</vt:lpstr>
      <vt:lpstr>iCiel Cadena</vt:lpstr>
      <vt:lpstr>Tiffany</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2022-11-24T12:05:23Z</dcterms:created>
  <dcterms:modified xsi:type="dcterms:W3CDTF">2024-02-25T03:42:37Z</dcterms:modified>
</cp:coreProperties>
</file>