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2" r:id="rId3"/>
    <p:sldId id="257" r:id="rId4"/>
    <p:sldId id="279" r:id="rId5"/>
    <p:sldId id="263" r:id="rId6"/>
    <p:sldId id="266" r:id="rId7"/>
    <p:sldId id="267" r:id="rId8"/>
    <p:sldId id="268" r:id="rId9"/>
    <p:sldId id="316" r:id="rId10"/>
    <p:sldId id="269" r:id="rId11"/>
    <p:sldId id="271" r:id="rId12"/>
    <p:sldId id="317" r:id="rId13"/>
    <p:sldId id="272" r:id="rId14"/>
    <p:sldId id="318" r:id="rId15"/>
    <p:sldId id="275" r:id="rId16"/>
    <p:sldId id="273" r:id="rId17"/>
    <p:sldId id="302" r:id="rId18"/>
    <p:sldId id="319" r:id="rId19"/>
    <p:sldId id="276" r:id="rId20"/>
    <p:sldId id="320" r:id="rId21"/>
    <p:sldId id="277" r:id="rId22"/>
    <p:sldId id="309" r:id="rId23"/>
    <p:sldId id="312" r:id="rId24"/>
    <p:sldId id="313" r:id="rId25"/>
    <p:sldId id="285" r:id="rId26"/>
    <p:sldId id="289" r:id="rId27"/>
    <p:sldId id="321" r:id="rId28"/>
    <p:sldId id="296"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1/24/2024</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1/24/2024</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30BE85D-0B4A-4C9F-B81D-AA8CCA72E5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799" y="342899"/>
            <a:ext cx="1228724" cy="1228724"/>
          </a:xfrm>
          <a:prstGeom prst="rect">
            <a:avLst/>
          </a:prstGeom>
        </p:spPr>
      </p:pic>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microsoft.com/office/2007/relationships/hdphoto" Target="../media/hdphoto9.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mj-lt"/>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mj-lt"/>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mj-lt"/>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mj-lt"/>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mj-lt"/>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mj-lt"/>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mj-lt"/>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mj-lt"/>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mj-lt"/>
                <a:ea typeface="Arial-Rounded" panose="020B0500000000000000" pitchFamily="34" charset="0"/>
                <a:cs typeface="Arial-Rounded" panose="020B0500000000000000" pitchFamily="34" charset="0"/>
              </a:rPr>
              <a:t>G</a:t>
            </a:r>
            <a:r>
              <a:rPr lang="vi-VN" sz="3600" dirty="0">
                <a:solidFill>
                  <a:prstClr val="black"/>
                </a:solidFill>
                <a:latin typeface="+mj-lt"/>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mj-lt"/>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mj-lt"/>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mj-lt"/>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85666"/>
            <a:ext cx="5748220" cy="2638532"/>
            <a:chOff x="2975205" y="1654068"/>
            <a:chExt cx="5432196" cy="2638532"/>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390974" y="1654068"/>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403090" y="11235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to,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rõ</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ngắt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nghỉ</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đúng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43674" y="-52456"/>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Giống hệt như mặt trời.</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 cọ ơi! Rừng cọ!</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 đẹp, lá ngời ngời</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yêu thường vẫn gọi</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Trong bài đọc </a:t>
            </a:r>
            <a:r>
              <a:rPr lang="en-US" sz="4000" b="1" i="1" noProof="0" dirty="0" err="1">
                <a:solidFill>
                  <a:srgbClr val="002060"/>
                </a:solidFill>
                <a:latin typeface="Times New Roman" panose="02020603050405020304" pitchFamily="18" charset="0"/>
                <a:cs typeface="Times New Roman" panose="02020603050405020304" pitchFamily="18" charset="0"/>
              </a:rPr>
              <a:t>Mặt</a:t>
            </a:r>
            <a:r>
              <a:rPr lang="en-US" sz="4000" b="1" i="1" noProof="0" dirty="0">
                <a:solidFill>
                  <a:srgbClr val="002060"/>
                </a:solidFill>
                <a:latin typeface="Times New Roman" panose="02020603050405020304" pitchFamily="18" charset="0"/>
                <a:cs typeface="Times New Roman" panose="02020603050405020304" pitchFamily="18" charset="0"/>
              </a:rPr>
              <a:t> </a:t>
            </a:r>
            <a:r>
              <a:rPr lang="en-US" sz="4000" b="1" i="1" noProof="0" dirty="0" err="1">
                <a:solidFill>
                  <a:srgbClr val="002060"/>
                </a:solidFill>
                <a:latin typeface="Times New Roman" panose="02020603050405020304" pitchFamily="18" charset="0"/>
                <a:cs typeface="Times New Roman" panose="02020603050405020304" pitchFamily="18" charset="0"/>
              </a:rPr>
              <a:t>trời</a:t>
            </a:r>
            <a:r>
              <a:rPr lang="en-US" sz="4000" b="1" i="1" noProof="0" dirty="0">
                <a:solidFill>
                  <a:srgbClr val="002060"/>
                </a:solidFill>
                <a:latin typeface="Times New Roman" panose="02020603050405020304" pitchFamily="18" charset="0"/>
                <a:cs typeface="Times New Roman" panose="02020603050405020304" pitchFamily="18" charset="0"/>
              </a:rPr>
              <a:t> </a:t>
            </a:r>
            <a:r>
              <a:rPr lang="en-US" sz="4000" b="1" i="1" noProof="0" dirty="0" err="1">
                <a:solidFill>
                  <a:srgbClr val="002060"/>
                </a:solidFill>
                <a:latin typeface="Times New Roman" panose="02020603050405020304" pitchFamily="18" charset="0"/>
                <a:cs typeface="Times New Roman" panose="02020603050405020304" pitchFamily="18" charset="0"/>
              </a:rPr>
              <a:t>xanh</a:t>
            </a:r>
            <a:r>
              <a:rPr lang="en-US" sz="4000" b="1" i="1" noProof="0" dirty="0">
                <a:solidFill>
                  <a:srgbClr val="002060"/>
                </a:solidFill>
                <a:latin typeface="Times New Roman" panose="02020603050405020304" pitchFamily="18" charset="0"/>
                <a:cs typeface="Times New Roman" panose="02020603050405020304" pitchFamily="18" charset="0"/>
              </a:rPr>
              <a:t> </a:t>
            </a:r>
            <a:r>
              <a:rPr lang="en-US" sz="4000" b="1" i="1" noProof="0" dirty="0" err="1">
                <a:solidFill>
                  <a:srgbClr val="002060"/>
                </a:solidFill>
                <a:latin typeface="Times New Roman" panose="02020603050405020304" pitchFamily="18" charset="0"/>
                <a:cs typeface="Times New Roman" panose="02020603050405020304" pitchFamily="18" charset="0"/>
              </a:rPr>
              <a:t>của</a:t>
            </a:r>
            <a:r>
              <a:rPr lang="en-US" sz="4000" b="1" i="1" noProof="0" dirty="0">
                <a:solidFill>
                  <a:srgbClr val="002060"/>
                </a:solidFill>
                <a:latin typeface="Times New Roman" panose="02020603050405020304" pitchFamily="18" charset="0"/>
                <a:cs typeface="Times New Roman" panose="02020603050405020304" pitchFamily="18" charset="0"/>
              </a:rPr>
              <a:t> </a:t>
            </a:r>
            <a:r>
              <a:rPr lang="en-US" sz="4000" b="1" i="1" noProof="0" dirty="0" err="1">
                <a:solidFill>
                  <a:srgbClr val="002060"/>
                </a:solidFill>
                <a:latin typeface="Times New Roman" panose="02020603050405020304" pitchFamily="18" charset="0"/>
                <a:cs typeface="Times New Roman" panose="02020603050405020304" pitchFamily="18" charset="0"/>
              </a:rPr>
              <a:t>tôi</a:t>
            </a: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mj-lt"/>
                <a:ea typeface="Arial-Rounded" panose="020B0500000000000000" pitchFamily="34" charset="0"/>
                <a:cs typeface="Arial-Rounded" panose="020B0500000000000000" pitchFamily="34" charset="0"/>
              </a:rPr>
              <a:t>Hoa</a:t>
            </a:r>
            <a:r>
              <a:rPr lang="en-US" sz="4000" b="1" dirty="0">
                <a:solidFill>
                  <a:srgbClr val="002060"/>
                </a:solidFill>
                <a:latin typeface="+mj-lt"/>
                <a:ea typeface="Arial-Rounded" panose="020B0500000000000000" pitchFamily="34" charset="0"/>
                <a:cs typeface="Arial-Rounded" panose="020B0500000000000000" pitchFamily="34" charset="0"/>
              </a:rPr>
              <a:t> </a:t>
            </a:r>
            <a:r>
              <a:rPr lang="vi-VN" sz="4000" b="1" dirty="0">
                <a:solidFill>
                  <a:srgbClr val="002060"/>
                </a:solidFill>
                <a:latin typeface="+mj-lt"/>
                <a:ea typeface="Arial-Rounded" panose="020B0500000000000000" pitchFamily="34" charset="0"/>
                <a:cs typeface="Arial-Rounded" panose="020B0500000000000000" pitchFamily="34" charset="0"/>
              </a:rPr>
              <a:t>cau:</a:t>
            </a:r>
            <a:r>
              <a:rPr lang="en-US" sz="4000" b="1" dirty="0">
                <a:solidFill>
                  <a:srgbClr val="002060"/>
                </a:solidFill>
                <a:latin typeface="+mj-lt"/>
                <a:ea typeface="Arial-Rounded" panose="020B0500000000000000" pitchFamily="34" charset="0"/>
                <a:cs typeface="Arial-Rounded" panose="020B0500000000000000" pitchFamily="34" charset="0"/>
              </a:rPr>
              <a:t> </a:t>
            </a:r>
            <a:r>
              <a:rPr lang="vi-VN" sz="4000" b="1" dirty="0">
                <a:solidFill>
                  <a:srgbClr val="002060"/>
                </a:solidFill>
                <a:latin typeface="+mj-lt"/>
                <a:ea typeface="Arial-Rounded" panose="020B0500000000000000" pitchFamily="34" charset="0"/>
                <a:cs typeface="Arial-Rounded" panose="020B0500000000000000" pitchFamily="34" charset="0"/>
              </a:rPr>
              <a:t>hoa của cây cau,</a:t>
            </a:r>
            <a:r>
              <a:rPr lang="en-US" sz="4000" b="1" dirty="0">
                <a:solidFill>
                  <a:srgbClr val="002060"/>
                </a:solidFill>
                <a:latin typeface="+mj-lt"/>
                <a:ea typeface="Arial-Rounded" panose="020B0500000000000000" pitchFamily="34" charset="0"/>
                <a:cs typeface="Arial-Rounded" panose="020B0500000000000000" pitchFamily="34" charset="0"/>
              </a:rPr>
              <a:t> </a:t>
            </a:r>
            <a:r>
              <a:rPr lang="vi-VN" sz="4000" b="1" dirty="0">
                <a:solidFill>
                  <a:srgbClr val="002060"/>
                </a:solidFill>
                <a:latin typeface="+mj-lt"/>
                <a:ea typeface="Arial-Rounded" panose="020B0500000000000000" pitchFamily="34" charset="0"/>
                <a:cs typeface="Arial-Rounded" panose="020B0500000000000000" pitchFamily="34" charset="0"/>
              </a:rPr>
              <a:t>có</a:t>
            </a:r>
            <a:r>
              <a:rPr lang="en-US" sz="4000" b="1" dirty="0">
                <a:solidFill>
                  <a:srgbClr val="002060"/>
                </a:solidFill>
                <a:latin typeface="+mj-lt"/>
                <a:ea typeface="Arial-Rounded" panose="020B0500000000000000" pitchFamily="34" charset="0"/>
                <a:cs typeface="Arial-Rounded" panose="020B0500000000000000" pitchFamily="34" charset="0"/>
              </a:rPr>
              <a:t> </a:t>
            </a:r>
            <a:r>
              <a:rPr lang="vi-VN" sz="4000" b="1" dirty="0">
                <a:solidFill>
                  <a:srgbClr val="002060"/>
                </a:solidFill>
                <a:latin typeface="+mj-lt"/>
                <a:ea typeface="Arial-Rounded" panose="020B0500000000000000" pitchFamily="34" charset="0"/>
                <a:cs typeface="Arial-Rounded" panose="020B0500000000000000" pitchFamily="34" charset="0"/>
              </a:rPr>
              <a:t>màu vàng nhạt</a:t>
            </a:r>
            <a:r>
              <a:rPr lang="en-US" sz="4000" b="1" dirty="0">
                <a:solidFill>
                  <a:srgbClr val="002060"/>
                </a:solidFill>
                <a:latin typeface="+mj-lt"/>
                <a:ea typeface="Arial-Rounded" panose="020B0500000000000000" pitchFamily="34" charset="0"/>
                <a:cs typeface="Arial-Rounded" panose="020B0500000000000000" pitchFamily="34" charset="0"/>
              </a:rPr>
              <a:t>.</a:t>
            </a:r>
            <a:endParaRPr lang="vi-VN" sz="4000" b="1" dirty="0">
              <a:solidFill>
                <a:srgbClr val="002060"/>
              </a:solidFill>
              <a:latin typeface="+mj-lt"/>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2554545"/>
            <a:chOff x="2941084" y="273579"/>
            <a:chExt cx="6309828" cy="255454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 trưa mùa hè ở rừng 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ọ</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gì thú vị</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đúng từ ngữ, câu, đoạn và toàn bộ câu chuyện “Mặt trời xanh của tôi”.</a:t>
            </a:r>
          </a:p>
          <a:p>
            <a:pPr marL="457200" lvl="0" algn="just">
              <a:spcBef>
                <a:spcPts val="1200"/>
              </a:spcBef>
              <a:defRPr/>
            </a:pPr>
            <a:r>
              <a:rPr lang="vi-VN" sz="2800" dirty="0">
                <a:solidFill>
                  <a:prstClr val="black"/>
                </a:solidFill>
                <a:latin typeface="Times New Roman" panose="02020603050405020304" pitchFamily="18" charset="0"/>
                <a:cs typeface="Times New Roman" panose="02020603050405020304" pitchFamily="18"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Times New Roman" panose="02020603050405020304" pitchFamily="18" charset="0"/>
                <a:cs typeface="Times New Roman" panose="02020603050405020304" pitchFamily="18"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331090" y="2239728"/>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809947" y="-50329"/>
            <a:ext cx="8076413" cy="1342455"/>
            <a:chOff x="2596854" y="273579"/>
            <a:chExt cx="665405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596854" y="273579"/>
              <a:ext cx="66540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125910" y="-375696"/>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23174"/>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534963" y="3206256"/>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Buổi trưa mùa hè ở rừng c</a:t>
              </a:r>
              <a:r>
                <a:rPr lang="en-US" sz="3600" b="1" dirty="0">
                  <a:solidFill>
                    <a:srgbClr val="002060"/>
                  </a:solidFill>
                  <a:latin typeface="+mj-lt"/>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mj-lt"/>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437352" y="4402394"/>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mộng</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gối</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thảm</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1" u="none" strike="noStrike" kern="1200" cap="none" spc="0" normalizeH="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1" u="none" strike="noStrike" kern="1200" cap="none" spc="0" normalizeH="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mj-lt"/>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mj-lt"/>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mj-lt"/>
                <a:ea typeface="Arial-Rounded" panose="020B0500000000000000" pitchFamily="34" charset="0"/>
                <a:cs typeface="Arial-Rounded" panose="020B0500000000000000" pitchFamily="34" charset="0"/>
              </a:rPr>
              <a:t>Giống hệt như mặt trời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mj-lt"/>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Vẻ đẹp của rừng cọ được tác giả cảm nhận bằng những giác quan nào</a:t>
              </a: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Vẻ đẹp của rừng cọ được tác giả</a:t>
            </a:r>
            <a:r>
              <a:rPr lang="en-US" sz="4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597"/>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963"/>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49031"/>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Giống hệt như mặt trời.</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 cọ ơi! Rừng cọ!</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 đẹp, lá ngời ngời</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yêu thường vẫn gọi</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rPr>
              <a:t>Cây gì lá có cuống dài</a:t>
            </a:r>
            <a:endParaRPr lang="en-US" sz="3200" b="1" dirty="0">
              <a:solidFill>
                <a:srgbClr val="002060"/>
              </a:solidFill>
              <a:latin typeface="+mj-lt"/>
            </a:endParaRPr>
          </a:p>
          <a:p>
            <a:pPr lvl="0" algn="ctr"/>
            <a:r>
              <a:rPr lang="vi-VN" sz="3200" b="1" dirty="0">
                <a:solidFill>
                  <a:srgbClr val="002060"/>
                </a:solidFill>
                <a:latin typeface="+mj-lt"/>
              </a:rPr>
              <a:t>Xòe tròn như thể mặt trời màu xanh</a:t>
            </a:r>
            <a:endParaRPr lang="en-US" sz="3200" b="1" dirty="0">
              <a:solidFill>
                <a:srgbClr val="002060"/>
              </a:solidFill>
              <a:latin typeface="+mj-lt"/>
            </a:endParaRPr>
          </a:p>
          <a:p>
            <a:pPr lvl="0" algn="ctr"/>
            <a:r>
              <a:rPr lang="vi-VN" sz="3200" b="1" dirty="0">
                <a:solidFill>
                  <a:srgbClr val="002060"/>
                </a:solidFill>
                <a:latin typeface="+mj-lt"/>
              </a:rPr>
              <a:t>Là cây gì?</a:t>
            </a:r>
            <a:endParaRPr kumimoji="0" lang="en-US" sz="3200" b="1" i="1" u="none" strike="noStrike" kern="1200" cap="none" spc="0" normalizeH="0" baseline="0" noProof="0" dirty="0">
              <a:ln>
                <a:noFill/>
              </a:ln>
              <a:solidFill>
                <a:srgbClr val="002060"/>
              </a:solidFill>
              <a:effectLst/>
              <a:uLnTx/>
              <a:uFillTx/>
              <a:latin typeface="+mj-lt"/>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xmln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cs typeface="Times New Roman" panose="02020603050405020304" pitchFamily="18" charset="0"/>
              </a:rPr>
              <a:t>Đáp</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án</a:t>
            </a:r>
            <a:r>
              <a:rPr lang="en-US" sz="4000" b="1" dirty="0">
                <a:solidFill>
                  <a:srgbClr val="002060"/>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cọ</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mj-lt"/>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mj-lt"/>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mj-lt"/>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mj-lt"/>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mj-lt"/>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0" y="-59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trận</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trời</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1"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245738" y="3186200"/>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che</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1"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xòe</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rừng</a:t>
              </a:r>
              <a:endParaRPr lang="en-US" sz="4800" b="1"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37098" y="328613"/>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1582</Words>
  <Application>Microsoft Office PowerPoint</Application>
  <PresentationFormat>Widescreen</PresentationFormat>
  <Paragraphs>236</Paragraphs>
  <Slides>29</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Arial</vt:lpstr>
      <vt:lpstr>Arial-Rounded</vt:lpstr>
      <vt:lpstr>Calibri</vt:lpstr>
      <vt:lpstr>Calibri Light</vt:lpstr>
      <vt:lpstr>Segoe UI Historic</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55</cp:revision>
  <dcterms:created xsi:type="dcterms:W3CDTF">2022-11-06T06:55:32Z</dcterms:created>
  <dcterms:modified xsi:type="dcterms:W3CDTF">2024-01-24T14:51:04Z</dcterms:modified>
</cp:coreProperties>
</file>