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3"/>
  </p:handoutMasterIdLst>
  <p:sldIdLst>
    <p:sldId id="256" r:id="rId2"/>
    <p:sldId id="319" r:id="rId3"/>
    <p:sldId id="342" r:id="rId4"/>
    <p:sldId id="334" r:id="rId5"/>
    <p:sldId id="257" r:id="rId6"/>
    <p:sldId id="325" r:id="rId7"/>
    <p:sldId id="328" r:id="rId8"/>
    <p:sldId id="326" r:id="rId9"/>
    <p:sldId id="329" r:id="rId10"/>
    <p:sldId id="330" r:id="rId11"/>
    <p:sldId id="331" r:id="rId12"/>
    <p:sldId id="332" r:id="rId13"/>
    <p:sldId id="333" r:id="rId14"/>
    <p:sldId id="336" r:id="rId15"/>
    <p:sldId id="337" r:id="rId16"/>
    <p:sldId id="338" r:id="rId17"/>
    <p:sldId id="339" r:id="rId18"/>
    <p:sldId id="340" r:id="rId19"/>
    <p:sldId id="341" r:id="rId20"/>
    <p:sldId id="343" r:id="rId21"/>
    <p:sldId id="323" r:id="rId22"/>
  </p:sldIdLst>
  <p:sldSz cx="12192000" cy="6858000"/>
  <p:notesSz cx="6858000" cy="9144000"/>
  <p:embeddedFontLst>
    <p:embeddedFont>
      <p:font typeface="#9Slide03 Sofia Pro Soft" panose="020B0604020202020204" charset="0"/>
      <p:regular r:id="rId24"/>
    </p:embeddedFont>
    <p:embeddedFont>
      <p:font typeface="#9Slide03 Sofia Pro Soft Bold" panose="020B0604020202020204" charset="0"/>
      <p:bold r:id="rId25"/>
    </p:embeddedFont>
    <p:embeddedFont>
      <p:font typeface="#9Slide03 HelveBold" panose="02040603050506020204" charset="0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289"/>
    <a:srgbClr val="E4E5F4"/>
    <a:srgbClr val="BDBFE5"/>
    <a:srgbClr val="7182FF"/>
    <a:srgbClr val="7378C8"/>
    <a:srgbClr val="D38594"/>
    <a:srgbClr val="FAC7CA"/>
    <a:srgbClr val="FF9961"/>
    <a:srgbClr val="FF9357"/>
    <a:srgbClr val="FFA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7" autoAdjust="0"/>
    <p:restoredTop sz="86410"/>
  </p:normalViewPr>
  <p:slideViewPr>
    <p:cSldViewPr>
      <p:cViewPr varScale="1">
        <p:scale>
          <a:sx n="66" d="100"/>
          <a:sy n="66" d="100"/>
        </p:scale>
        <p:origin x="536" y="-668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57600" y="5867400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54795" y="6304632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  <p:grpSp>
        <p:nvGrpSpPr>
          <p:cNvPr id="47" name="PHẠM DUYÊN 15 - 9Slide.vn">
            <a:extLst>
              <a:ext uri="{FF2B5EF4-FFF2-40B4-BE49-F238E27FC236}">
                <a16:creationId xmlns:a16="http://schemas.microsoft.com/office/drawing/2014/main" id="{D94D60C9-EC9B-D018-6265-4C6873C21C4A}"/>
              </a:ext>
            </a:extLst>
          </p:cNvPr>
          <p:cNvGrpSpPr/>
          <p:nvPr userDrawn="1"/>
        </p:nvGrpSpPr>
        <p:grpSpPr>
          <a:xfrm>
            <a:off x="1807828" y="647700"/>
            <a:ext cx="8720472" cy="5589950"/>
            <a:chOff x="2359969" y="957354"/>
            <a:chExt cx="7616190" cy="4923373"/>
          </a:xfrm>
        </p:grpSpPr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BCD13140-34AC-79AA-9A28-130391C74F92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1 - 9Slide.vn">
              <a:extLst>
                <a:ext uri="{FF2B5EF4-FFF2-40B4-BE49-F238E27FC236}">
                  <a16:creationId xmlns:a16="http://schemas.microsoft.com/office/drawing/2014/main" id="{5A0D02E9-3A22-EA4C-0313-208033AEE213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9A8B7C92-68C0-4249-CCF8-895CD643FC9A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FA81E3-0CBE-5177-9F16-BD4C3349C41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120576-5F8A-7448-B0FA-500DEAFED61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2899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ẠM DUYÊN 1 - 9Slide.vn">
            <a:extLst>
              <a:ext uri="{FF2B5EF4-FFF2-40B4-BE49-F238E27FC236}">
                <a16:creationId xmlns:a16="http://schemas.microsoft.com/office/drawing/2014/main" id="{DACDBD1D-4BE9-80DD-DD51-72DA744BA03C}"/>
              </a:ext>
            </a:extLst>
          </p:cNvPr>
          <p:cNvSpPr/>
          <p:nvPr userDrawn="1"/>
        </p:nvSpPr>
        <p:spPr>
          <a:xfrm>
            <a:off x="229520" y="215900"/>
            <a:ext cx="11732960" cy="6426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F14C40A9-BFBD-519D-0267-1BBB296FC27C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rgbClr val="7378C8"/>
          </a:solidFill>
          <a:ln w="57150" cap="rnd">
            <a:solidFill>
              <a:srgbClr val="7378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25A6A032-95DD-429F-C94C-E4C8A126BF17}"/>
              </a:ext>
            </a:extLst>
          </p:cNvPr>
          <p:cNvSpPr/>
          <p:nvPr userDrawn="1"/>
        </p:nvSpPr>
        <p:spPr>
          <a:xfrm flipH="1" flipV="1">
            <a:off x="0" y="5613400"/>
            <a:ext cx="12192000" cy="12446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664635E6-66D9-6854-FE27-D97418B223A6}"/>
              </a:ext>
            </a:extLst>
          </p:cNvPr>
          <p:cNvSpPr/>
          <p:nvPr userDrawn="1"/>
        </p:nvSpPr>
        <p:spPr>
          <a:xfrm flipH="1" flipV="1">
            <a:off x="0" y="5924720"/>
            <a:ext cx="12192000" cy="93327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6F2A6B4-6C07-E56B-22F8-3228EE03DAE4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38100" dir="4860000" algn="l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A1D19F01-6A06-BFC8-7DA1-FCA2688C8A48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0200000" sx="115000" sy="115000" algn="r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3 - 9Slide.vn">
            <a:extLst>
              <a:ext uri="{FF2B5EF4-FFF2-40B4-BE49-F238E27FC236}">
                <a16:creationId xmlns:a16="http://schemas.microsoft.com/office/drawing/2014/main" id="{AD51341B-7D7C-C637-4ABE-F1F13C462F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C5CE8-CC09-4821-4BE1-35C2F25E1D8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9AEB22-DACA-3D1F-53B7-79D5DDD5CA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D 8 - 9Slide.vn">
            <a:extLst>
              <a:ext uri="{FF2B5EF4-FFF2-40B4-BE49-F238E27FC236}">
                <a16:creationId xmlns:a16="http://schemas.microsoft.com/office/drawing/2014/main" id="{1C30AB8C-B750-F19F-9494-4530EA46AFAE}"/>
              </a:ext>
            </a:extLst>
          </p:cNvPr>
          <p:cNvSpPr/>
          <p:nvPr userDrawn="1"/>
        </p:nvSpPr>
        <p:spPr>
          <a:xfrm>
            <a:off x="687514" y="4296194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Kết</a:t>
            </a:r>
            <a:r>
              <a:rPr lang="en-US" sz="11500" b="1" spc="200" baseline="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 luận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284D6E"/>
                  </a:gs>
                  <a:gs pos="41000">
                    <a:srgbClr val="689BC8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1F790E0-0337-E005-D3BE-4A8C17563B14}"/>
              </a:ext>
            </a:extLst>
          </p:cNvPr>
          <p:cNvSpPr/>
          <p:nvPr userDrawn="1"/>
        </p:nvSpPr>
        <p:spPr>
          <a:xfrm>
            <a:off x="14968" y="739348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396D9D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Binh Duong" pitchFamily="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396D9D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Binh Duong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1DD3-AC07-82B6-B2D4-3DB24D0525FD}"/>
              </a:ext>
            </a:extLst>
          </p:cNvPr>
          <p:cNvSpPr txBox="1"/>
          <p:nvPr userDrawn="1"/>
        </p:nvSpPr>
        <p:spPr>
          <a:xfrm>
            <a:off x="4501975" y="2098532"/>
            <a:ext cx="3429000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17497"/>
              </a:avLst>
            </a:prstTxWarp>
            <a:spAutoFit/>
          </a:bodyPr>
          <a:lstStyle/>
          <a:p>
            <a:pPr algn="ctr"/>
            <a:r>
              <a:rPr lang="en-US" sz="6000" spc="320">
                <a:ln w="25400">
                  <a:solidFill>
                    <a:srgbClr val="E18D7F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owcard" panose="02040603050506020204" pitchFamily="18" charset="0"/>
              </a:rPr>
              <a:t>BÀI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27F2-3915-1391-8095-1470AABC56D0}"/>
              </a:ext>
            </a:extLst>
          </p:cNvPr>
          <p:cNvSpPr txBox="1"/>
          <p:nvPr userDrawn="1"/>
        </p:nvSpPr>
        <p:spPr>
          <a:xfrm>
            <a:off x="1181100" y="2306320"/>
            <a:ext cx="9829799" cy="277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6000"/>
              </a:lnSpc>
            </a:pP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Chu vi hình tam giác,</a:t>
            </a:r>
            <a:b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</a:b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hình tứ giác, hình chữ nhật, hình vuông</a:t>
            </a: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BABCF9-4327-53EE-B4C7-4B2CA40337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2" r:id="rId4"/>
    <p:sldLayoutId id="2147483652" r:id="rId5"/>
    <p:sldLayoutId id="2147483666" r:id="rId6"/>
    <p:sldLayoutId id="2147483651" r:id="rId7"/>
    <p:sldLayoutId id="2147483653" r:id="rId8"/>
    <p:sldLayoutId id="2147483659" r:id="rId9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C0D3F10E-2B0F-9F43-8F71-DED9C20F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54" y="-424782"/>
            <a:ext cx="3353091" cy="2170364"/>
          </a:xfrm>
          <a:prstGeom prst="rect">
            <a:avLst/>
          </a:prstGeom>
        </p:spPr>
      </p:pic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7F42A165-7636-80D7-3B5B-E32375AC4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56" b="23765"/>
          <a:stretch/>
        </p:blipFill>
        <p:spPr>
          <a:xfrm>
            <a:off x="4505325" y="457200"/>
            <a:ext cx="3181350" cy="2409904"/>
          </a:xfrm>
          <a:prstGeom prst="rect">
            <a:avLst/>
          </a:prstGeom>
        </p:spPr>
      </p:pic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0B4DD797-6887-5ED6-CACC-D4E15DCE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925782"/>
            <a:ext cx="9582150" cy="2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64EC343-B70F-598D-4539-D9DB61204E6D}"/>
              </a:ext>
            </a:extLst>
          </p:cNvPr>
          <p:cNvSpPr/>
          <p:nvPr/>
        </p:nvSpPr>
        <p:spPr>
          <a:xfrm>
            <a:off x="1447800" y="762000"/>
            <a:ext cx="3887350" cy="2789076"/>
          </a:xfrm>
          <a:custGeom>
            <a:avLst/>
            <a:gdLst>
              <a:gd name="connsiteX0" fmla="*/ 0 w 3733800"/>
              <a:gd name="connsiteY0" fmla="*/ 0 h 1905000"/>
              <a:gd name="connsiteX1" fmla="*/ 3733800 w 3733800"/>
              <a:gd name="connsiteY1" fmla="*/ 0 h 1905000"/>
              <a:gd name="connsiteX2" fmla="*/ 3733800 w 3733800"/>
              <a:gd name="connsiteY2" fmla="*/ 1905000 h 1905000"/>
              <a:gd name="connsiteX3" fmla="*/ 0 w 3733800"/>
              <a:gd name="connsiteY3" fmla="*/ 1905000 h 1905000"/>
              <a:gd name="connsiteX4" fmla="*/ 0 w 3733800"/>
              <a:gd name="connsiteY4" fmla="*/ 0 h 1905000"/>
              <a:gd name="connsiteX0" fmla="*/ 597159 w 4330959"/>
              <a:gd name="connsiteY0" fmla="*/ 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597159 w 4330959"/>
              <a:gd name="connsiteY4" fmla="*/ 0 h 1960983"/>
              <a:gd name="connsiteX0" fmla="*/ 681135 w 4330959"/>
              <a:gd name="connsiteY0" fmla="*/ 75578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81135 w 4330959"/>
              <a:gd name="connsiteY4" fmla="*/ 755780 h 1960983"/>
              <a:gd name="connsiteX0" fmla="*/ 671804 w 4330959"/>
              <a:gd name="connsiteY0" fmla="*/ 653143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71804 w 4330959"/>
              <a:gd name="connsiteY4" fmla="*/ 653143 h 1960983"/>
              <a:gd name="connsiteX0" fmla="*/ 671804 w 4330959"/>
              <a:gd name="connsiteY0" fmla="*/ 1334277 h 2642117"/>
              <a:gd name="connsiteX1" fmla="*/ 2362200 w 4330959"/>
              <a:gd name="connsiteY1" fmla="*/ 0 h 2642117"/>
              <a:gd name="connsiteX2" fmla="*/ 4330959 w 4330959"/>
              <a:gd name="connsiteY2" fmla="*/ 2586134 h 2642117"/>
              <a:gd name="connsiteX3" fmla="*/ 0 w 4330959"/>
              <a:gd name="connsiteY3" fmla="*/ 2642117 h 2642117"/>
              <a:gd name="connsiteX4" fmla="*/ 671804 w 4330959"/>
              <a:gd name="connsiteY4" fmla="*/ 1334277 h 2642117"/>
              <a:gd name="connsiteX0" fmla="*/ 671804 w 3593841"/>
              <a:gd name="connsiteY0" fmla="*/ 1334277 h 2670110"/>
              <a:gd name="connsiteX1" fmla="*/ 2362200 w 3593841"/>
              <a:gd name="connsiteY1" fmla="*/ 0 h 2670110"/>
              <a:gd name="connsiteX2" fmla="*/ 3593841 w 3593841"/>
              <a:gd name="connsiteY2" fmla="*/ 2670110 h 2670110"/>
              <a:gd name="connsiteX3" fmla="*/ 0 w 3593841"/>
              <a:gd name="connsiteY3" fmla="*/ 2642117 h 2670110"/>
              <a:gd name="connsiteX4" fmla="*/ 671804 w 3593841"/>
              <a:gd name="connsiteY4" fmla="*/ 1334277 h 2670110"/>
              <a:gd name="connsiteX0" fmla="*/ 671804 w 3621833"/>
              <a:gd name="connsiteY0" fmla="*/ 1334277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671804 w 3621833"/>
              <a:gd name="connsiteY4" fmla="*/ 1334277 h 2642118"/>
              <a:gd name="connsiteX0" fmla="*/ 715347 w 3621833"/>
              <a:gd name="connsiteY0" fmla="*/ 1348791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715347 w 3621833"/>
              <a:gd name="connsiteY4" fmla="*/ 1348791 h 2642118"/>
              <a:gd name="connsiteX0" fmla="*/ 715347 w 3621833"/>
              <a:gd name="connsiteY0" fmla="*/ 1305248 h 2598575"/>
              <a:gd name="connsiteX1" fmla="*/ 2376714 w 3621833"/>
              <a:gd name="connsiteY1" fmla="*/ 0 h 2598575"/>
              <a:gd name="connsiteX2" fmla="*/ 3621833 w 3621833"/>
              <a:gd name="connsiteY2" fmla="*/ 2598575 h 2598575"/>
              <a:gd name="connsiteX3" fmla="*/ 0 w 3621833"/>
              <a:gd name="connsiteY3" fmla="*/ 2598574 h 2598575"/>
              <a:gd name="connsiteX4" fmla="*/ 715347 w 3621833"/>
              <a:gd name="connsiteY4" fmla="*/ 1305248 h 25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833" h="2598575">
                <a:moveTo>
                  <a:pt x="715347" y="1305248"/>
                </a:moveTo>
                <a:lnTo>
                  <a:pt x="2376714" y="0"/>
                </a:lnTo>
                <a:lnTo>
                  <a:pt x="3621833" y="2598575"/>
                </a:lnTo>
                <a:lnTo>
                  <a:pt x="0" y="2598574"/>
                </a:lnTo>
                <a:lnTo>
                  <a:pt x="715347" y="130524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F74AD78-AECC-7CF3-D4DE-B3B9D93FC8B2}"/>
              </a:ext>
            </a:extLst>
          </p:cNvPr>
          <p:cNvSpPr txBox="1"/>
          <p:nvPr/>
        </p:nvSpPr>
        <p:spPr>
          <a:xfrm>
            <a:off x="3967620" y="296269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632E85AA-017D-F9B1-F56F-44BA1DEE7394}"/>
              </a:ext>
            </a:extLst>
          </p:cNvPr>
          <p:cNvSpPr txBox="1"/>
          <p:nvPr/>
        </p:nvSpPr>
        <p:spPr>
          <a:xfrm>
            <a:off x="733663" y="35448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8453CF58-0338-FFB8-BA51-03571D3A114A}"/>
              </a:ext>
            </a:extLst>
          </p:cNvPr>
          <p:cNvSpPr txBox="1"/>
          <p:nvPr/>
        </p:nvSpPr>
        <p:spPr>
          <a:xfrm>
            <a:off x="5314462" y="35448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A3759D87-6686-3C35-C711-EC7E9B9389A8}"/>
              </a:ext>
            </a:extLst>
          </p:cNvPr>
          <p:cNvSpPr txBox="1"/>
          <p:nvPr/>
        </p:nvSpPr>
        <p:spPr>
          <a:xfrm>
            <a:off x="2933965" y="3577436"/>
            <a:ext cx="94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2BBF344F-F3DC-CE0A-2C1E-D91D6A1C6BDF}"/>
              </a:ext>
            </a:extLst>
          </p:cNvPr>
          <p:cNvSpPr txBox="1"/>
          <p:nvPr/>
        </p:nvSpPr>
        <p:spPr>
          <a:xfrm>
            <a:off x="1517015" y="15837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612BEE35-23EA-E20C-1FDF-C0D3ACB1394F}"/>
              </a:ext>
            </a:extLst>
          </p:cNvPr>
          <p:cNvSpPr txBox="1"/>
          <p:nvPr/>
        </p:nvSpPr>
        <p:spPr>
          <a:xfrm rot="21448773" flipH="1">
            <a:off x="4767604" y="1589252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9AC3DCED-88E6-491A-B465-B9BEDF50A90D}"/>
              </a:ext>
            </a:extLst>
          </p:cNvPr>
          <p:cNvSpPr txBox="1"/>
          <p:nvPr/>
        </p:nvSpPr>
        <p:spPr>
          <a:xfrm>
            <a:off x="720264" y="2514600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12" name="PHẠM DUYÊN 9 - 9Slide.vn">
            <a:extLst>
              <a:ext uri="{FF2B5EF4-FFF2-40B4-BE49-F238E27FC236}">
                <a16:creationId xmlns:a16="http://schemas.microsoft.com/office/drawing/2014/main" id="{4F0F44B8-D96A-9162-6A4B-9346495ACAB7}"/>
              </a:ext>
            </a:extLst>
          </p:cNvPr>
          <p:cNvSpPr txBox="1"/>
          <p:nvPr/>
        </p:nvSpPr>
        <p:spPr>
          <a:xfrm>
            <a:off x="2159448" y="832639"/>
            <a:ext cx="94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" name="PHẠM DUYÊN 10 - 9Slide.vn">
            <a:extLst>
              <a:ext uri="{FF2B5EF4-FFF2-40B4-BE49-F238E27FC236}">
                <a16:creationId xmlns:a16="http://schemas.microsoft.com/office/drawing/2014/main" id="{E3999627-BFA1-9876-97DA-0FCD056EBEF5}"/>
              </a:ext>
            </a:extLst>
          </p:cNvPr>
          <p:cNvSpPr txBox="1"/>
          <p:nvPr/>
        </p:nvSpPr>
        <p:spPr>
          <a:xfrm>
            <a:off x="6143171" y="762000"/>
            <a:ext cx="5515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spc="-120">
                <a:latin typeface="Times New Roman" panose="02020603050405020304" pitchFamily="18" charset="0"/>
                <a:cs typeface="Times New Roman" panose="02020603050405020304" pitchFamily="18" charset="0"/>
              </a:rPr>
              <a:t>Tổng độ dài bốn cạnh của hình tứ giác MNPQ là:</a:t>
            </a: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D3DF018F-B473-CD75-D7F7-6EB4787C4A02}"/>
              </a:ext>
            </a:extLst>
          </p:cNvPr>
          <p:cNvSpPr txBox="1"/>
          <p:nvPr/>
        </p:nvSpPr>
        <p:spPr>
          <a:xfrm>
            <a:off x="6143170" y="1850474"/>
            <a:ext cx="53630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spc="-200"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</a:t>
            </a: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D9ACC1EB-6C57-BB5D-D5F2-F4A61A17B783}"/>
              </a:ext>
            </a:extLst>
          </p:cNvPr>
          <p:cNvSpPr txBox="1"/>
          <p:nvPr/>
        </p:nvSpPr>
        <p:spPr>
          <a:xfrm>
            <a:off x="10287000" y="1850474"/>
            <a:ext cx="1219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6" name="PHẠM DUYÊN 13 - 9Slide.vn">
            <a:extLst>
              <a:ext uri="{FF2B5EF4-FFF2-40B4-BE49-F238E27FC236}">
                <a16:creationId xmlns:a16="http://schemas.microsoft.com/office/drawing/2014/main" id="{9C9B1DE7-A152-C498-8068-CD587D5EE942}"/>
              </a:ext>
            </a:extLst>
          </p:cNvPr>
          <p:cNvSpPr txBox="1"/>
          <p:nvPr/>
        </p:nvSpPr>
        <p:spPr>
          <a:xfrm>
            <a:off x="6143171" y="2612203"/>
            <a:ext cx="55154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spc="-140">
                <a:latin typeface="Times New Roman" panose="02020603050405020304" pitchFamily="18" charset="0"/>
                <a:cs typeface="Times New Roman" panose="02020603050405020304" pitchFamily="18" charset="0"/>
              </a:rPr>
              <a:t>Ta nói: Chu vi hình tứ giác MNPQ là </a:t>
            </a:r>
            <a:r>
              <a:rPr lang="en-US" sz="3100" spc="-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100" spc="-140"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</p:txBody>
      </p:sp>
      <p:sp>
        <p:nvSpPr>
          <p:cNvPr id="17" name="PHẠM DUYÊN 14 - 9Slide.vn">
            <a:extLst>
              <a:ext uri="{FF2B5EF4-FFF2-40B4-BE49-F238E27FC236}">
                <a16:creationId xmlns:a16="http://schemas.microsoft.com/office/drawing/2014/main" id="{8501CFFE-1A84-415F-C483-403C048D1E1D}"/>
              </a:ext>
            </a:extLst>
          </p:cNvPr>
          <p:cNvSpPr/>
          <p:nvPr/>
        </p:nvSpPr>
        <p:spPr>
          <a:xfrm>
            <a:off x="607134" y="4572000"/>
            <a:ext cx="10977733" cy="1548381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094656C5-08C8-8896-6B81-9489C32F41A9}"/>
              </a:ext>
            </a:extLst>
          </p:cNvPr>
          <p:cNvSpPr txBox="1"/>
          <p:nvPr/>
        </p:nvSpPr>
        <p:spPr>
          <a:xfrm>
            <a:off x="1257300" y="4746026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tứ giác bằng tổng độ dài các cạnh của hình tứ giác.</a:t>
            </a:r>
          </a:p>
        </p:txBody>
      </p:sp>
    </p:spTree>
    <p:extLst>
      <p:ext uri="{BB962C8B-B14F-4D97-AF65-F5344CB8AC3E}">
        <p14:creationId xmlns:p14="http://schemas.microsoft.com/office/powerpoint/2010/main" val="421818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8CFAF85-F94F-1B7B-E894-DF3610084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3" t="26095" r="18446" b="29510"/>
          <a:stretch/>
        </p:blipFill>
        <p:spPr>
          <a:xfrm>
            <a:off x="400594" y="296695"/>
            <a:ext cx="3489234" cy="1225948"/>
          </a:xfrm>
          <a:prstGeom prst="rect">
            <a:avLst/>
          </a:prstGeom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CA91F52C-5401-AB95-F215-C20B89FED4E7}"/>
              </a:ext>
            </a:extLst>
          </p:cNvPr>
          <p:cNvSpPr/>
          <p:nvPr/>
        </p:nvSpPr>
        <p:spPr>
          <a:xfrm>
            <a:off x="1201057" y="2524666"/>
            <a:ext cx="3684814" cy="1331956"/>
          </a:xfrm>
          <a:prstGeom prst="triangle">
            <a:avLst>
              <a:gd name="adj" fmla="val 3404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F46DFCE2-FC61-D98D-301E-0CF736BF8B2C}"/>
              </a:ext>
            </a:extLst>
          </p:cNvPr>
          <p:cNvSpPr txBox="1"/>
          <p:nvPr/>
        </p:nvSpPr>
        <p:spPr>
          <a:xfrm>
            <a:off x="2082577" y="1838866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868A9C79-32DB-4B8D-47D7-E23B23E74DEB}"/>
              </a:ext>
            </a:extLst>
          </p:cNvPr>
          <p:cNvSpPr txBox="1"/>
          <p:nvPr/>
        </p:nvSpPr>
        <p:spPr>
          <a:xfrm>
            <a:off x="517797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F3C0E4F7-C4C6-2F95-E4BF-DCE2340208FC}"/>
              </a:ext>
            </a:extLst>
          </p:cNvPr>
          <p:cNvSpPr txBox="1"/>
          <p:nvPr/>
        </p:nvSpPr>
        <p:spPr>
          <a:xfrm>
            <a:off x="4886744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FE6B6FB1-14DB-3EB1-7EE1-B30620AE948D}"/>
              </a:ext>
            </a:extLst>
          </p:cNvPr>
          <p:cNvSpPr/>
          <p:nvPr/>
        </p:nvSpPr>
        <p:spPr>
          <a:xfrm>
            <a:off x="6963228" y="1067546"/>
            <a:ext cx="3887350" cy="2789076"/>
          </a:xfrm>
          <a:custGeom>
            <a:avLst/>
            <a:gdLst>
              <a:gd name="connsiteX0" fmla="*/ 0 w 3733800"/>
              <a:gd name="connsiteY0" fmla="*/ 0 h 1905000"/>
              <a:gd name="connsiteX1" fmla="*/ 3733800 w 3733800"/>
              <a:gd name="connsiteY1" fmla="*/ 0 h 1905000"/>
              <a:gd name="connsiteX2" fmla="*/ 3733800 w 3733800"/>
              <a:gd name="connsiteY2" fmla="*/ 1905000 h 1905000"/>
              <a:gd name="connsiteX3" fmla="*/ 0 w 3733800"/>
              <a:gd name="connsiteY3" fmla="*/ 1905000 h 1905000"/>
              <a:gd name="connsiteX4" fmla="*/ 0 w 3733800"/>
              <a:gd name="connsiteY4" fmla="*/ 0 h 1905000"/>
              <a:gd name="connsiteX0" fmla="*/ 597159 w 4330959"/>
              <a:gd name="connsiteY0" fmla="*/ 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597159 w 4330959"/>
              <a:gd name="connsiteY4" fmla="*/ 0 h 1960983"/>
              <a:gd name="connsiteX0" fmla="*/ 681135 w 4330959"/>
              <a:gd name="connsiteY0" fmla="*/ 75578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81135 w 4330959"/>
              <a:gd name="connsiteY4" fmla="*/ 755780 h 1960983"/>
              <a:gd name="connsiteX0" fmla="*/ 671804 w 4330959"/>
              <a:gd name="connsiteY0" fmla="*/ 653143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71804 w 4330959"/>
              <a:gd name="connsiteY4" fmla="*/ 653143 h 1960983"/>
              <a:gd name="connsiteX0" fmla="*/ 671804 w 4330959"/>
              <a:gd name="connsiteY0" fmla="*/ 1334277 h 2642117"/>
              <a:gd name="connsiteX1" fmla="*/ 2362200 w 4330959"/>
              <a:gd name="connsiteY1" fmla="*/ 0 h 2642117"/>
              <a:gd name="connsiteX2" fmla="*/ 4330959 w 4330959"/>
              <a:gd name="connsiteY2" fmla="*/ 2586134 h 2642117"/>
              <a:gd name="connsiteX3" fmla="*/ 0 w 4330959"/>
              <a:gd name="connsiteY3" fmla="*/ 2642117 h 2642117"/>
              <a:gd name="connsiteX4" fmla="*/ 671804 w 4330959"/>
              <a:gd name="connsiteY4" fmla="*/ 1334277 h 2642117"/>
              <a:gd name="connsiteX0" fmla="*/ 671804 w 3593841"/>
              <a:gd name="connsiteY0" fmla="*/ 1334277 h 2670110"/>
              <a:gd name="connsiteX1" fmla="*/ 2362200 w 3593841"/>
              <a:gd name="connsiteY1" fmla="*/ 0 h 2670110"/>
              <a:gd name="connsiteX2" fmla="*/ 3593841 w 3593841"/>
              <a:gd name="connsiteY2" fmla="*/ 2670110 h 2670110"/>
              <a:gd name="connsiteX3" fmla="*/ 0 w 3593841"/>
              <a:gd name="connsiteY3" fmla="*/ 2642117 h 2670110"/>
              <a:gd name="connsiteX4" fmla="*/ 671804 w 3593841"/>
              <a:gd name="connsiteY4" fmla="*/ 1334277 h 2670110"/>
              <a:gd name="connsiteX0" fmla="*/ 671804 w 3621833"/>
              <a:gd name="connsiteY0" fmla="*/ 1334277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671804 w 3621833"/>
              <a:gd name="connsiteY4" fmla="*/ 1334277 h 2642118"/>
              <a:gd name="connsiteX0" fmla="*/ 715347 w 3621833"/>
              <a:gd name="connsiteY0" fmla="*/ 1348791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715347 w 3621833"/>
              <a:gd name="connsiteY4" fmla="*/ 1348791 h 2642118"/>
              <a:gd name="connsiteX0" fmla="*/ 715347 w 3621833"/>
              <a:gd name="connsiteY0" fmla="*/ 1305248 h 2598575"/>
              <a:gd name="connsiteX1" fmla="*/ 2376714 w 3621833"/>
              <a:gd name="connsiteY1" fmla="*/ 0 h 2598575"/>
              <a:gd name="connsiteX2" fmla="*/ 3621833 w 3621833"/>
              <a:gd name="connsiteY2" fmla="*/ 2598575 h 2598575"/>
              <a:gd name="connsiteX3" fmla="*/ 0 w 3621833"/>
              <a:gd name="connsiteY3" fmla="*/ 2598574 h 2598575"/>
              <a:gd name="connsiteX4" fmla="*/ 715347 w 3621833"/>
              <a:gd name="connsiteY4" fmla="*/ 1305248 h 25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833" h="2598575">
                <a:moveTo>
                  <a:pt x="715347" y="1305248"/>
                </a:moveTo>
                <a:lnTo>
                  <a:pt x="2376714" y="0"/>
                </a:lnTo>
                <a:lnTo>
                  <a:pt x="3621833" y="2598575"/>
                </a:lnTo>
                <a:lnTo>
                  <a:pt x="0" y="2598574"/>
                </a:lnTo>
                <a:lnTo>
                  <a:pt x="715347" y="130524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97788653-A6D1-ED78-9731-4FC8DECF4955}"/>
              </a:ext>
            </a:extLst>
          </p:cNvPr>
          <p:cNvSpPr txBox="1"/>
          <p:nvPr/>
        </p:nvSpPr>
        <p:spPr>
          <a:xfrm>
            <a:off x="9550400" y="6166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ED09D57C-51D4-7D26-D2BF-E78DABE95A48}"/>
              </a:ext>
            </a:extLst>
          </p:cNvPr>
          <p:cNvSpPr txBox="1"/>
          <p:nvPr/>
        </p:nvSpPr>
        <p:spPr>
          <a:xfrm>
            <a:off x="6249091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1" name="PHẠM DUYÊN 9 - 9Slide.vn">
            <a:extLst>
              <a:ext uri="{FF2B5EF4-FFF2-40B4-BE49-F238E27FC236}">
                <a16:creationId xmlns:a16="http://schemas.microsoft.com/office/drawing/2014/main" id="{995ED645-6BF1-1E8A-2379-6DE5FD085D4F}"/>
              </a:ext>
            </a:extLst>
          </p:cNvPr>
          <p:cNvSpPr txBox="1"/>
          <p:nvPr/>
        </p:nvSpPr>
        <p:spPr>
          <a:xfrm>
            <a:off x="10829890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" name="PHẠM DUYÊN 10 - 9Slide.vn">
            <a:extLst>
              <a:ext uri="{FF2B5EF4-FFF2-40B4-BE49-F238E27FC236}">
                <a16:creationId xmlns:a16="http://schemas.microsoft.com/office/drawing/2014/main" id="{5DD06E58-F38C-BDCA-17D9-B50CAB469C61}"/>
              </a:ext>
            </a:extLst>
          </p:cNvPr>
          <p:cNvSpPr txBox="1"/>
          <p:nvPr/>
        </p:nvSpPr>
        <p:spPr>
          <a:xfrm>
            <a:off x="7032443" y="18885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PHẠM DUYÊN 11 - 9Slide.vn">
            <a:extLst>
              <a:ext uri="{FF2B5EF4-FFF2-40B4-BE49-F238E27FC236}">
                <a16:creationId xmlns:a16="http://schemas.microsoft.com/office/drawing/2014/main" id="{4C762BA5-3C6F-24D0-BB02-27B4AA1DCE6B}"/>
              </a:ext>
            </a:extLst>
          </p:cNvPr>
          <p:cNvSpPr/>
          <p:nvPr/>
        </p:nvSpPr>
        <p:spPr>
          <a:xfrm>
            <a:off x="607134" y="4700019"/>
            <a:ext cx="10977733" cy="1548381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35BF7B25-B1AA-35D0-38A1-1995C0FA077B}"/>
              </a:ext>
            </a:extLst>
          </p:cNvPr>
          <p:cNvSpPr txBox="1"/>
          <p:nvPr/>
        </p:nvSpPr>
        <p:spPr>
          <a:xfrm>
            <a:off x="885371" y="4874045"/>
            <a:ext cx="1042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2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độ dài các cạnh của hình tam giác, hình tứ giác là chu vi của hình đó.</a:t>
            </a:r>
          </a:p>
        </p:txBody>
      </p:sp>
    </p:spTree>
    <p:extLst>
      <p:ext uri="{BB962C8B-B14F-4D97-AF65-F5344CB8AC3E}">
        <p14:creationId xmlns:p14="http://schemas.microsoft.com/office/powerpoint/2010/main" val="11800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5F70A420-50CE-C0FC-AA75-20E10D1B9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1" y="2070100"/>
            <a:ext cx="4619171" cy="2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Times New Roman" panose="02020603050405020304" pitchFamily="18" charset="0"/>
                  <a:ea typeface="字魂164号-方悦黑" panose="00000500000000000000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20175" y="468953"/>
            <a:ext cx="10233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là:</a:t>
            </a:r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DC0A5D41-2464-7DD6-F1CC-4D1A808D45EA}"/>
              </a:ext>
            </a:extLst>
          </p:cNvPr>
          <p:cNvSpPr txBox="1"/>
          <p:nvPr/>
        </p:nvSpPr>
        <p:spPr>
          <a:xfrm>
            <a:off x="1120175" y="1295400"/>
            <a:ext cx="49758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 và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E24AD9FF-30BA-500C-2188-3B536CC5B972}"/>
              </a:ext>
            </a:extLst>
          </p:cNvPr>
          <p:cNvSpPr/>
          <p:nvPr/>
        </p:nvSpPr>
        <p:spPr>
          <a:xfrm>
            <a:off x="2423877" y="2166333"/>
            <a:ext cx="7344246" cy="340614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HẠM DUYÊN 5 - 9Slide.vn">
            <a:extLst>
              <a:ext uri="{FF2B5EF4-FFF2-40B4-BE49-F238E27FC236}">
                <a16:creationId xmlns:a16="http://schemas.microsoft.com/office/drawing/2014/main" id="{1CD561AD-2378-5210-D1D6-EFD32870DA75}"/>
              </a:ext>
            </a:extLst>
          </p:cNvPr>
          <p:cNvSpPr txBox="1"/>
          <p:nvPr/>
        </p:nvSpPr>
        <p:spPr>
          <a:xfrm>
            <a:off x="5263243" y="2364623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3902CD97-E607-8302-AA77-E639B5E49A3E}"/>
              </a:ext>
            </a:extLst>
          </p:cNvPr>
          <p:cNvSpPr txBox="1"/>
          <p:nvPr/>
        </p:nvSpPr>
        <p:spPr>
          <a:xfrm>
            <a:off x="3581400" y="31058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 là:</a:t>
            </a:r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454EBA72-DAFB-2768-62A4-CFECA9BB9C63}"/>
              </a:ext>
            </a:extLst>
          </p:cNvPr>
          <p:cNvSpPr txBox="1"/>
          <p:nvPr/>
        </p:nvSpPr>
        <p:spPr>
          <a:xfrm>
            <a:off x="4038600" y="38868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+ 10 + 14 =</a:t>
            </a: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F637A875-E762-7536-1B56-C4788DE77FE2}"/>
              </a:ext>
            </a:extLst>
          </p:cNvPr>
          <p:cNvSpPr txBox="1"/>
          <p:nvPr/>
        </p:nvSpPr>
        <p:spPr>
          <a:xfrm>
            <a:off x="5464628" y="4668661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</p:txBody>
      </p:sp>
      <p:sp>
        <p:nvSpPr>
          <p:cNvPr id="12" name="PHẠM DUYÊN 9 - 9Slide.vn">
            <a:extLst>
              <a:ext uri="{FF2B5EF4-FFF2-40B4-BE49-F238E27FC236}">
                <a16:creationId xmlns:a16="http://schemas.microsoft.com/office/drawing/2014/main" id="{3B37F870-0201-5755-64F6-33D5CB7A1C16}"/>
              </a:ext>
            </a:extLst>
          </p:cNvPr>
          <p:cNvSpPr txBox="1"/>
          <p:nvPr/>
        </p:nvSpPr>
        <p:spPr>
          <a:xfrm>
            <a:off x="6477000" y="388680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</p:txBody>
      </p:sp>
    </p:spTree>
    <p:extLst>
      <p:ext uri="{BB962C8B-B14F-4D97-AF65-F5344CB8AC3E}">
        <p14:creationId xmlns:p14="http://schemas.microsoft.com/office/powerpoint/2010/main" val="1970097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Times New Roman" panose="02020603050405020304" pitchFamily="18" charset="0"/>
                  <a:ea typeface="字魂164号-方悦黑" panose="00000500000000000000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20175" y="468953"/>
            <a:ext cx="10233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là: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DC0A5D41-2464-7DD6-F1CC-4D1A808D45EA}"/>
              </a:ext>
            </a:extLst>
          </p:cNvPr>
          <p:cNvSpPr txBox="1"/>
          <p:nvPr/>
        </p:nvSpPr>
        <p:spPr>
          <a:xfrm>
            <a:off x="1120175" y="1295400"/>
            <a:ext cx="5661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 và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</a:p>
        </p:txBody>
      </p: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24AD9FF-30BA-500C-2188-3B536CC5B972}"/>
              </a:ext>
            </a:extLst>
          </p:cNvPr>
          <p:cNvSpPr/>
          <p:nvPr/>
        </p:nvSpPr>
        <p:spPr>
          <a:xfrm>
            <a:off x="2423877" y="2166333"/>
            <a:ext cx="7344246" cy="340614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1CD561AD-2378-5210-D1D6-EFD32870DA75}"/>
              </a:ext>
            </a:extLst>
          </p:cNvPr>
          <p:cNvSpPr txBox="1"/>
          <p:nvPr/>
        </p:nvSpPr>
        <p:spPr>
          <a:xfrm>
            <a:off x="5263243" y="2364623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3902CD97-E607-8302-AA77-E639B5E49A3E}"/>
              </a:ext>
            </a:extLst>
          </p:cNvPr>
          <p:cNvSpPr txBox="1"/>
          <p:nvPr/>
        </p:nvSpPr>
        <p:spPr>
          <a:xfrm>
            <a:off x="3581400" y="31058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 là: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454EBA72-DAFB-2768-62A4-CFECA9BB9C63}"/>
              </a:ext>
            </a:extLst>
          </p:cNvPr>
          <p:cNvSpPr txBox="1"/>
          <p:nvPr/>
        </p:nvSpPr>
        <p:spPr>
          <a:xfrm>
            <a:off x="4038600" y="38868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+ 40 =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637A875-E762-7536-1B56-C4788DE77FE2}"/>
              </a:ext>
            </a:extLst>
          </p:cNvPr>
          <p:cNvSpPr txBox="1"/>
          <p:nvPr/>
        </p:nvSpPr>
        <p:spPr>
          <a:xfrm>
            <a:off x="5464628" y="4668661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dm.</a:t>
            </a: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3B37F870-0201-5755-64F6-33D5CB7A1C16}"/>
              </a:ext>
            </a:extLst>
          </p:cNvPr>
          <p:cNvSpPr txBox="1"/>
          <p:nvPr/>
        </p:nvSpPr>
        <p:spPr>
          <a:xfrm>
            <a:off x="6705600" y="38960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(dm)</a:t>
            </a:r>
          </a:p>
        </p:txBody>
      </p:sp>
    </p:spTree>
    <p:extLst>
      <p:ext uri="{BB962C8B-B14F-4D97-AF65-F5344CB8AC3E}">
        <p14:creationId xmlns:p14="http://schemas.microsoft.com/office/powerpoint/2010/main" val="2884099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Times New Roman" panose="02020603050405020304" pitchFamily="18" charset="0"/>
                  <a:ea typeface="字魂164号-方悦黑" panose="00000500000000000000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20175" y="468953"/>
            <a:ext cx="10233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là: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DC0A5D41-2464-7DD6-F1CC-4D1A808D45EA}"/>
              </a:ext>
            </a:extLst>
          </p:cNvPr>
          <p:cNvSpPr txBox="1"/>
          <p:nvPr/>
        </p:nvSpPr>
        <p:spPr>
          <a:xfrm>
            <a:off x="1120175" y="1295400"/>
            <a:ext cx="5661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 và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</a:p>
        </p:txBody>
      </p: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24AD9FF-30BA-500C-2188-3B536CC5B972}"/>
              </a:ext>
            </a:extLst>
          </p:cNvPr>
          <p:cNvSpPr/>
          <p:nvPr/>
        </p:nvSpPr>
        <p:spPr>
          <a:xfrm>
            <a:off x="2423877" y="2166333"/>
            <a:ext cx="7344246" cy="340614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1CD561AD-2378-5210-D1D6-EFD32870DA75}"/>
              </a:ext>
            </a:extLst>
          </p:cNvPr>
          <p:cNvSpPr txBox="1"/>
          <p:nvPr/>
        </p:nvSpPr>
        <p:spPr>
          <a:xfrm>
            <a:off x="5263243" y="2364623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3902CD97-E607-8302-AA77-E639B5E49A3E}"/>
              </a:ext>
            </a:extLst>
          </p:cNvPr>
          <p:cNvSpPr txBox="1"/>
          <p:nvPr/>
        </p:nvSpPr>
        <p:spPr>
          <a:xfrm>
            <a:off x="3581400" y="31058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 là: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454EBA72-DAFB-2768-62A4-CFECA9BB9C63}"/>
              </a:ext>
            </a:extLst>
          </p:cNvPr>
          <p:cNvSpPr txBox="1"/>
          <p:nvPr/>
        </p:nvSpPr>
        <p:spPr>
          <a:xfrm>
            <a:off x="4038600" y="38868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+ 20 + 15 =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637A875-E762-7536-1B56-C4788DE77FE2}"/>
              </a:ext>
            </a:extLst>
          </p:cNvPr>
          <p:cNvSpPr txBox="1"/>
          <p:nvPr/>
        </p:nvSpPr>
        <p:spPr>
          <a:xfrm>
            <a:off x="5464628" y="4668661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dm.</a:t>
            </a: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3B37F870-0201-5755-64F6-33D5CB7A1C16}"/>
              </a:ext>
            </a:extLst>
          </p:cNvPr>
          <p:cNvSpPr txBox="1"/>
          <p:nvPr/>
        </p:nvSpPr>
        <p:spPr>
          <a:xfrm>
            <a:off x="6705600" y="388680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(dm)</a:t>
            </a:r>
          </a:p>
        </p:txBody>
      </p:sp>
    </p:spTree>
    <p:extLst>
      <p:ext uri="{BB962C8B-B14F-4D97-AF65-F5344CB8AC3E}">
        <p14:creationId xmlns:p14="http://schemas.microsoft.com/office/powerpoint/2010/main" val="1870281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BAB4943-9DE5-6412-3EBB-9414A89839B1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6022965F-6C54-D470-0927-5480797C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42909068-3A93-2C25-7FBF-89095BDF20F4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F6D1F694-608F-E564-00F6-DF0876E82BA3}"/>
              </a:ext>
            </a:extLst>
          </p:cNvPr>
          <p:cNvSpPr txBox="1"/>
          <p:nvPr/>
        </p:nvSpPr>
        <p:spPr>
          <a:xfrm>
            <a:off x="1120175" y="468953"/>
            <a:ext cx="10233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 chu vi hình tứ giác có độ dài các cạnh là: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E124BCE5-57F0-8EE9-A1BB-8452E73E1BFF}"/>
              </a:ext>
            </a:extLst>
          </p:cNvPr>
          <p:cNvSpPr txBox="1"/>
          <p:nvPr/>
        </p:nvSpPr>
        <p:spPr>
          <a:xfrm>
            <a:off x="1120175" y="1295400"/>
            <a:ext cx="63474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và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</a:t>
            </a:r>
          </a:p>
        </p:txBody>
      </p: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0D45C9C-DECC-95E5-D61D-5A7EF7EF29D0}"/>
              </a:ext>
            </a:extLst>
          </p:cNvPr>
          <p:cNvSpPr/>
          <p:nvPr/>
        </p:nvSpPr>
        <p:spPr>
          <a:xfrm>
            <a:off x="2423877" y="2166333"/>
            <a:ext cx="7344246" cy="340614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0227A23-1C6F-9780-FEDA-1A046EC89CAF}"/>
              </a:ext>
            </a:extLst>
          </p:cNvPr>
          <p:cNvSpPr txBox="1"/>
          <p:nvPr/>
        </p:nvSpPr>
        <p:spPr>
          <a:xfrm>
            <a:off x="5263243" y="2364623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1503DBB8-4C1C-6816-75EA-88E057EE8033}"/>
              </a:ext>
            </a:extLst>
          </p:cNvPr>
          <p:cNvSpPr txBox="1"/>
          <p:nvPr/>
        </p:nvSpPr>
        <p:spPr>
          <a:xfrm>
            <a:off x="3581400" y="31058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</a:rPr>
              <a:t>Chu vi hình tứ giác là: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970B987F-593D-6068-B475-C47BDD05661D}"/>
              </a:ext>
            </a:extLst>
          </p:cNvPr>
          <p:cNvSpPr txBox="1"/>
          <p:nvPr/>
        </p:nvSpPr>
        <p:spPr>
          <a:xfrm>
            <a:off x="4038600" y="38868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</a:rPr>
              <a:t>3 + 4 + 5+ 6 =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0CC24160-250D-4FFD-4667-A9C9DE6B6C17}"/>
              </a:ext>
            </a:extLst>
          </p:cNvPr>
          <p:cNvSpPr txBox="1"/>
          <p:nvPr/>
        </p:nvSpPr>
        <p:spPr>
          <a:xfrm>
            <a:off x="5464628" y="4668661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</a:rPr>
              <a:t>Đáp số: </a:t>
            </a:r>
            <a:r>
              <a:rPr lang="en-US" sz="3600" spc="-100">
                <a:solidFill>
                  <a:schemeClr val="accent6"/>
                </a:solidFill>
                <a:latin typeface="+mj-lt"/>
              </a:rPr>
              <a:t>18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</a:rPr>
              <a:t> dm.</a:t>
            </a: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4AF1F067-5171-025E-547A-669991E9D394}"/>
              </a:ext>
            </a:extLst>
          </p:cNvPr>
          <p:cNvSpPr txBox="1"/>
          <p:nvPr/>
        </p:nvSpPr>
        <p:spPr>
          <a:xfrm>
            <a:off x="6705600" y="388680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6"/>
                </a:solidFill>
                <a:latin typeface="+mj-lt"/>
              </a:rPr>
              <a:t>18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</a:rPr>
              <a:t> (dm)</a:t>
            </a:r>
          </a:p>
        </p:txBody>
      </p:sp>
    </p:spTree>
    <p:extLst>
      <p:ext uri="{BB962C8B-B14F-4D97-AF65-F5344CB8AC3E}">
        <p14:creationId xmlns:p14="http://schemas.microsoft.com/office/powerpoint/2010/main" val="3899437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BAB4943-9DE5-6412-3EBB-9414A89839B1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6022965F-6C54-D470-0927-5480797C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42909068-3A93-2C25-7FBF-89095BDF20F4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Times New Roman" panose="02020603050405020304" pitchFamily="18" charset="0"/>
                  <a:ea typeface="字魂164号-方悦黑" panose="00000500000000000000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F6D1F694-608F-E564-00F6-DF0876E82BA3}"/>
              </a:ext>
            </a:extLst>
          </p:cNvPr>
          <p:cNvSpPr txBox="1"/>
          <p:nvPr/>
        </p:nvSpPr>
        <p:spPr>
          <a:xfrm>
            <a:off x="1120175" y="468953"/>
            <a:ext cx="10233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tứ giác có độ dài các cạnh là: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E124BCE5-57F0-8EE9-A1BB-8452E73E1BFF}"/>
              </a:ext>
            </a:extLst>
          </p:cNvPr>
          <p:cNvSpPr txBox="1"/>
          <p:nvPr/>
        </p:nvSpPr>
        <p:spPr>
          <a:xfrm>
            <a:off x="1120175" y="1295400"/>
            <a:ext cx="680462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cm,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 và </a:t>
            </a:r>
            <a:r>
              <a:rPr lang="en-US" sz="3600" spc="-6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spc="-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0D45C9C-DECC-95E5-D61D-5A7EF7EF29D0}"/>
              </a:ext>
            </a:extLst>
          </p:cNvPr>
          <p:cNvSpPr/>
          <p:nvPr/>
        </p:nvSpPr>
        <p:spPr>
          <a:xfrm>
            <a:off x="2423877" y="2166333"/>
            <a:ext cx="7344246" cy="340614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0227A23-1C6F-9780-FEDA-1A046EC89CAF}"/>
              </a:ext>
            </a:extLst>
          </p:cNvPr>
          <p:cNvSpPr txBox="1"/>
          <p:nvPr/>
        </p:nvSpPr>
        <p:spPr>
          <a:xfrm>
            <a:off x="5263243" y="2364623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1503DBB8-4C1C-6816-75EA-88E057EE8033}"/>
              </a:ext>
            </a:extLst>
          </p:cNvPr>
          <p:cNvSpPr txBox="1"/>
          <p:nvPr/>
        </p:nvSpPr>
        <p:spPr>
          <a:xfrm>
            <a:off x="3505200" y="310583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tứ giác là: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970B987F-593D-6068-B475-C47BDD05661D}"/>
              </a:ext>
            </a:extLst>
          </p:cNvPr>
          <p:cNvSpPr txBox="1"/>
          <p:nvPr/>
        </p:nvSpPr>
        <p:spPr>
          <a:xfrm>
            <a:off x="3962400" y="38868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+ 15 + 10 + 15 =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0CC24160-250D-4FFD-4667-A9C9DE6B6C17}"/>
              </a:ext>
            </a:extLst>
          </p:cNvPr>
          <p:cNvSpPr txBox="1"/>
          <p:nvPr/>
        </p:nvSpPr>
        <p:spPr>
          <a:xfrm>
            <a:off x="5388428" y="4668661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4AF1F067-5171-025E-547A-669991E9D394}"/>
              </a:ext>
            </a:extLst>
          </p:cNvPr>
          <p:cNvSpPr txBox="1"/>
          <p:nvPr/>
        </p:nvSpPr>
        <p:spPr>
          <a:xfrm>
            <a:off x="7467600" y="388680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</p:txBody>
      </p:sp>
    </p:spTree>
    <p:extLst>
      <p:ext uri="{BB962C8B-B14F-4D97-AF65-F5344CB8AC3E}">
        <p14:creationId xmlns:p14="http://schemas.microsoft.com/office/powerpoint/2010/main" val="4109913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A2FFD0D8-19C9-B6F1-60A1-6B470ACF2FB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EDB105F6-3F0B-8444-C105-B7DA5E6E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3537A4E9-087F-DD06-8FB6-732DF6225A91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10B59C10-04C6-5674-4957-9B16AB26244B}"/>
              </a:ext>
            </a:extLst>
          </p:cNvPr>
          <p:cNvSpPr txBox="1"/>
          <p:nvPr/>
        </p:nvSpPr>
        <p:spPr>
          <a:xfrm>
            <a:off x="1120175" y="415904"/>
            <a:ext cx="10614625" cy="17938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vi-VN" sz="3600" spc="-6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 dùng đèn nháy để trang trí thuyền như hình vẽ. </a:t>
            </a:r>
            <a:r>
              <a:rPr lang="vi-VN" sz="3600" spc="-6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chiều dài đoạn dây đèn nháy là bao nhiêu xăng-ti-mét?</a:t>
            </a:r>
            <a:endParaRPr lang="en-US" sz="3600" spc="-6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13432EBB-5B43-A503-5DC9-8CD7DE45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1862235" y="2115627"/>
            <a:ext cx="8467530" cy="4273420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2794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12DE7C8D-C2A3-6987-B097-7C1205A2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2656073" y="337853"/>
            <a:ext cx="6879855" cy="3472147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FD763AD-8C88-E35F-DD7F-289CACD4267A}"/>
              </a:ext>
            </a:extLst>
          </p:cNvPr>
          <p:cNvSpPr txBox="1"/>
          <p:nvPr/>
        </p:nvSpPr>
        <p:spPr>
          <a:xfrm>
            <a:off x="5263243" y="381000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EC628A67-8242-D596-6C58-B3806FDDFDDC}"/>
              </a:ext>
            </a:extLst>
          </p:cNvPr>
          <p:cNvSpPr txBox="1"/>
          <p:nvPr/>
        </p:nvSpPr>
        <p:spPr>
          <a:xfrm>
            <a:off x="2781300" y="4470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đoạn dây đèn nháy là: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F13159BE-CB52-B3EC-EC4E-B640AF887566}"/>
              </a:ext>
            </a:extLst>
          </p:cNvPr>
          <p:cNvSpPr txBox="1"/>
          <p:nvPr/>
        </p:nvSpPr>
        <p:spPr>
          <a:xfrm>
            <a:off x="3505200" y="5130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FC8010D-26A0-FBD2-63ED-7058FB7E6644}"/>
              </a:ext>
            </a:extLst>
          </p:cNvPr>
          <p:cNvSpPr txBox="1"/>
          <p:nvPr/>
        </p:nvSpPr>
        <p:spPr>
          <a:xfrm>
            <a:off x="5257800" y="5791200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3600" spc="-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spc="-1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3EBA3035-806B-39C9-B8E2-C7A3BCA09C78}"/>
              </a:ext>
            </a:extLst>
          </p:cNvPr>
          <p:cNvSpPr txBox="1"/>
          <p:nvPr/>
        </p:nvSpPr>
        <p:spPr>
          <a:xfrm>
            <a:off x="7086600" y="513079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3600" spc="-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</a:p>
        </p:txBody>
      </p:sp>
    </p:spTree>
    <p:extLst>
      <p:ext uri="{BB962C8B-B14F-4D97-AF65-F5344CB8AC3E}">
        <p14:creationId xmlns:p14="http://schemas.microsoft.com/office/powerpoint/2010/main" val="3374867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6E1AAA2C-44B2-0097-C0F3-422E7C2808C3}"/>
              </a:ext>
            </a:extLst>
          </p:cNvPr>
          <p:cNvSpPr txBox="1"/>
          <p:nvPr/>
        </p:nvSpPr>
        <p:spPr>
          <a:xfrm>
            <a:off x="5495515" y="525780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C000"/>
                </a:solidFill>
              </a:rPr>
              <a:t>Tiết 1 </a:t>
            </a:r>
          </a:p>
        </p:txBody>
      </p:sp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42BA5023-1304-93F4-07A5-D9B8945B8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70"/>
          <a:stretch/>
        </p:blipFill>
        <p:spPr>
          <a:xfrm>
            <a:off x="4055706" y="762000"/>
            <a:ext cx="4080588" cy="1466754"/>
          </a:xfrm>
          <a:prstGeom prst="rect">
            <a:avLst/>
          </a:prstGeom>
        </p:spPr>
      </p:pic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CDB107DD-7D17-D6DF-8154-FB6310E4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8" y="2209800"/>
            <a:ext cx="9827604" cy="2914141"/>
          </a:xfrm>
          <a:prstGeom prst="rect">
            <a:avLst/>
          </a:prstGeom>
        </p:spPr>
      </p:pic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6BFB5671-3C4A-2C53-B5FC-BCA6BDE6F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754" y="-424782"/>
            <a:ext cx="335309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3048000" y="1295400"/>
            <a:ext cx="5772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B1458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438400"/>
            <a:ext cx="100046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 tính 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 vi hình tam giác, hình tứ giác </a:t>
            </a:r>
            <a:endParaRPr kumimoji="0" lang="nl-NL" sz="4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 </a:t>
            </a: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biết độ dài các cạnh.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8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E4966AA1-58C8-9CA8-6E5A-004808E7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9833700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3048000" y="1295400"/>
            <a:ext cx="5772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8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438400"/>
            <a:ext cx="100046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 tính </a:t>
            </a:r>
            <a:r>
              <a:rPr lang="nl-NL" sz="4400">
                <a:latin typeface="Times New Roman" panose="02020603050405020304" pitchFamily="18" charset="0"/>
                <a:ea typeface="Times New Roman" panose="02020603050405020304" pitchFamily="18" charset="0"/>
              </a:rPr>
              <a:t>chu vi hình tam giác, hình tứ </a:t>
            </a:r>
            <a:r>
              <a:rPr lang="nl-NL" sz="4400">
                <a:latin typeface="Times New Roman" panose="02020603050405020304" pitchFamily="18" charset="0"/>
                <a:ea typeface="Times New Roman" panose="02020603050405020304" pitchFamily="18" charset="0"/>
              </a:rPr>
              <a:t>giác </a:t>
            </a:r>
            <a:endParaRPr lang="nl-NL" sz="44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4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nl-NL" sz="4400">
                <a:latin typeface="Times New Roman" panose="02020603050405020304" pitchFamily="18" charset="0"/>
                <a:ea typeface="Times New Roman" panose="02020603050405020304" pitchFamily="18" charset="0"/>
              </a:rPr>
              <a:t>biết độ dài các cạnh.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152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AA7CF83B-B6F6-1DD8-E8C0-09742C4F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95" y="1822258"/>
            <a:ext cx="715732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AB3B1FD0-53D0-4834-9EFC-8B62D6CE8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28600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563E72-9631-2733-5757-DFC534E6A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1933575" y="2472866"/>
            <a:ext cx="8382000" cy="3971540"/>
          </a:xfrm>
          <a:prstGeom prst="roundRect">
            <a:avLst>
              <a:gd name="adj" fmla="val 10146"/>
            </a:avLst>
          </a:prstGeom>
          <a:effectLst>
            <a:softEdge rad="12700"/>
          </a:effectLst>
        </p:spPr>
      </p:pic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69DA0D4D-CBFB-2422-7276-69FB4D8CC8C6}"/>
              </a:ext>
            </a:extLst>
          </p:cNvPr>
          <p:cNvGrpSpPr/>
          <p:nvPr/>
        </p:nvGrpSpPr>
        <p:grpSpPr>
          <a:xfrm flipH="1">
            <a:off x="680590" y="891629"/>
            <a:ext cx="2929452" cy="1979939"/>
            <a:chOff x="8545183" y="1450149"/>
            <a:chExt cx="2929452" cy="19799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C319BC-C314-7F2E-D2D1-C0EB4C7E098D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8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016EF4-68FE-31A8-B52D-373D7D69AC53}"/>
                </a:ext>
              </a:extLst>
            </p:cNvPr>
            <p:cNvSpPr txBox="1"/>
            <p:nvPr/>
          </p:nvSpPr>
          <p:spPr>
            <a:xfrm>
              <a:off x="8641777" y="1903433"/>
              <a:ext cx="2797748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 spc="-8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dùng sợi</a:t>
              </a:r>
              <a:br>
                <a:rPr lang="en-US" sz="2400" b="0" i="0" spc="-8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0" i="0" spc="-8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dây đồng uốn thành hình tam giác này.</a:t>
              </a:r>
              <a:endParaRPr lang="en-US" sz="2400" spc="-8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EB883793-1021-1A40-E093-4B3C117D7720}"/>
              </a:ext>
            </a:extLst>
          </p:cNvPr>
          <p:cNvGrpSpPr/>
          <p:nvPr/>
        </p:nvGrpSpPr>
        <p:grpSpPr>
          <a:xfrm>
            <a:off x="8162925" y="1447800"/>
            <a:ext cx="2929452" cy="1979939"/>
            <a:chOff x="8545183" y="1450149"/>
            <a:chExt cx="2929452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F6E78E-D7C8-D9C1-8978-A952C53C33D8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8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ED3A1-7651-CE4B-BF92-393273F59C77}"/>
                </a:ext>
              </a:extLst>
            </p:cNvPr>
            <p:cNvSpPr txBox="1"/>
            <p:nvPr/>
          </p:nvSpPr>
          <p:spPr>
            <a:xfrm>
              <a:off x="8603677" y="2065358"/>
              <a:ext cx="2797748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 spc="-8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sợi dây là chu vi hình tam giác.</a:t>
              </a:r>
              <a:endParaRPr lang="en-US" sz="2400" spc="-8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2852164" y="420469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giác,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368975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DDFC82D-02AA-6BC7-FA8C-F4BD6179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06" y="1554318"/>
            <a:ext cx="8626588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9BFCA6B8-E350-C9ED-8A01-AC78DD642045}"/>
              </a:ext>
            </a:extLst>
          </p:cNvPr>
          <p:cNvSpPr/>
          <p:nvPr/>
        </p:nvSpPr>
        <p:spPr>
          <a:xfrm>
            <a:off x="1143000" y="1639294"/>
            <a:ext cx="3684814" cy="1331956"/>
          </a:xfrm>
          <a:prstGeom prst="triangle">
            <a:avLst>
              <a:gd name="adj" fmla="val 3404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2EFB5BA8-04DB-4672-A44B-555D67AC8085}"/>
              </a:ext>
            </a:extLst>
          </p:cNvPr>
          <p:cNvSpPr txBox="1"/>
          <p:nvPr/>
        </p:nvSpPr>
        <p:spPr>
          <a:xfrm>
            <a:off x="2024520" y="95349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2C37081-C9D1-B156-84B6-CEF369769476}"/>
              </a:ext>
            </a:extLst>
          </p:cNvPr>
          <p:cNvSpPr txBox="1"/>
          <p:nvPr/>
        </p:nvSpPr>
        <p:spPr>
          <a:xfrm>
            <a:off x="459740" y="282195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1B23B93F-BEAE-19DB-C08F-40EA61F450FD}"/>
              </a:ext>
            </a:extLst>
          </p:cNvPr>
          <p:cNvSpPr txBox="1"/>
          <p:nvPr/>
        </p:nvSpPr>
        <p:spPr>
          <a:xfrm>
            <a:off x="4828687" y="282195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PHẠM DUYÊN 5 - 9Slide.vn">
            <a:extLst>
              <a:ext uri="{FF2B5EF4-FFF2-40B4-BE49-F238E27FC236}">
                <a16:creationId xmlns:a16="http://schemas.microsoft.com/office/drawing/2014/main" id="{9E776DD5-973C-87C4-A6F0-F64FDC5162A9}"/>
              </a:ext>
            </a:extLst>
          </p:cNvPr>
          <p:cNvSpPr txBox="1"/>
          <p:nvPr/>
        </p:nvSpPr>
        <p:spPr>
          <a:xfrm rot="18799753">
            <a:off x="995704" y="1855952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23" name="PHẠM DUYÊN 6 - 9Slide.vn">
            <a:extLst>
              <a:ext uri="{FF2B5EF4-FFF2-40B4-BE49-F238E27FC236}">
                <a16:creationId xmlns:a16="http://schemas.microsoft.com/office/drawing/2014/main" id="{51556C4E-9265-CD8E-3E68-1BCD9535DF04}"/>
              </a:ext>
            </a:extLst>
          </p:cNvPr>
          <p:cNvSpPr txBox="1"/>
          <p:nvPr/>
        </p:nvSpPr>
        <p:spPr>
          <a:xfrm>
            <a:off x="2286264" y="2939261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24" name="PHẠM DUYÊN 7 - 9Slide.vn">
            <a:extLst>
              <a:ext uri="{FF2B5EF4-FFF2-40B4-BE49-F238E27FC236}">
                <a16:creationId xmlns:a16="http://schemas.microsoft.com/office/drawing/2014/main" id="{C7FE3F83-1801-6D29-BD7F-E2E117B7B36C}"/>
              </a:ext>
            </a:extLst>
          </p:cNvPr>
          <p:cNvSpPr txBox="1"/>
          <p:nvPr/>
        </p:nvSpPr>
        <p:spPr>
          <a:xfrm rot="1744393" flipH="1">
            <a:off x="3224554" y="1694027"/>
            <a:ext cx="94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5" name="PHẠM DUYÊN 8 - 9Slide.vn">
            <a:extLst>
              <a:ext uri="{FF2B5EF4-FFF2-40B4-BE49-F238E27FC236}">
                <a16:creationId xmlns:a16="http://schemas.microsoft.com/office/drawing/2014/main" id="{8A33E723-E151-A103-41A9-4BE72F312646}"/>
              </a:ext>
            </a:extLst>
          </p:cNvPr>
          <p:cNvSpPr txBox="1"/>
          <p:nvPr/>
        </p:nvSpPr>
        <p:spPr>
          <a:xfrm>
            <a:off x="5921828" y="837157"/>
            <a:ext cx="5515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spc="-120">
                <a:latin typeface="Times New Roman" panose="02020603050405020304" pitchFamily="18" charset="0"/>
                <a:cs typeface="Times New Roman" panose="02020603050405020304" pitchFamily="18" charset="0"/>
              </a:rPr>
              <a:t>Tổng độ dài ba cạnh của hình tam giác ABC là:</a:t>
            </a:r>
          </a:p>
        </p:txBody>
      </p:sp>
      <p:sp>
        <p:nvSpPr>
          <p:cNvPr id="26" name="PHẠM DUYÊN 9 - 9Slide.vn">
            <a:extLst>
              <a:ext uri="{FF2B5EF4-FFF2-40B4-BE49-F238E27FC236}">
                <a16:creationId xmlns:a16="http://schemas.microsoft.com/office/drawing/2014/main" id="{54B8867D-2C32-76B9-2273-C8FF9803A1A6}"/>
              </a:ext>
            </a:extLst>
          </p:cNvPr>
          <p:cNvSpPr txBox="1"/>
          <p:nvPr/>
        </p:nvSpPr>
        <p:spPr>
          <a:xfrm>
            <a:off x="5921828" y="1925631"/>
            <a:ext cx="39841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</a:t>
            </a:r>
          </a:p>
        </p:txBody>
      </p:sp>
      <p:sp>
        <p:nvSpPr>
          <p:cNvPr id="27" name="PHẠM DUYÊN 10 - 9Slide.vn">
            <a:extLst>
              <a:ext uri="{FF2B5EF4-FFF2-40B4-BE49-F238E27FC236}">
                <a16:creationId xmlns:a16="http://schemas.microsoft.com/office/drawing/2014/main" id="{AF8C1AA9-2F3A-7126-F846-0FA23799E21B}"/>
              </a:ext>
            </a:extLst>
          </p:cNvPr>
          <p:cNvSpPr txBox="1"/>
          <p:nvPr/>
        </p:nvSpPr>
        <p:spPr>
          <a:xfrm>
            <a:off x="9601200" y="1925631"/>
            <a:ext cx="1219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FF5920AC-595B-35EB-8148-0C70DCA1C691}"/>
              </a:ext>
            </a:extLst>
          </p:cNvPr>
          <p:cNvSpPr txBox="1"/>
          <p:nvPr/>
        </p:nvSpPr>
        <p:spPr>
          <a:xfrm>
            <a:off x="5921828" y="2687360"/>
            <a:ext cx="55154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spc="-120">
                <a:latin typeface="Times New Roman" panose="02020603050405020304" pitchFamily="18" charset="0"/>
                <a:cs typeface="Times New Roman" panose="02020603050405020304" pitchFamily="18" charset="0"/>
              </a:rPr>
              <a:t>Ta nói: Chu vi hình tam giác ABC là </a:t>
            </a:r>
            <a:r>
              <a:rPr lang="en-US" sz="3100" spc="-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100" spc="-120"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</p:txBody>
      </p:sp>
      <p:sp>
        <p:nvSpPr>
          <p:cNvPr id="29" name="PHẠM DUYÊN 12 - 9Slide.vn">
            <a:extLst>
              <a:ext uri="{FF2B5EF4-FFF2-40B4-BE49-F238E27FC236}">
                <a16:creationId xmlns:a16="http://schemas.microsoft.com/office/drawing/2014/main" id="{5EDFDA6B-DB53-439F-E0CF-3C94E7B0EDE7}"/>
              </a:ext>
            </a:extLst>
          </p:cNvPr>
          <p:cNvSpPr/>
          <p:nvPr/>
        </p:nvSpPr>
        <p:spPr>
          <a:xfrm>
            <a:off x="607134" y="4572000"/>
            <a:ext cx="10977733" cy="1548381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HẠM DUYÊN 13 - 9Slide.vn">
            <a:extLst>
              <a:ext uri="{FF2B5EF4-FFF2-40B4-BE49-F238E27FC236}">
                <a16:creationId xmlns:a16="http://schemas.microsoft.com/office/drawing/2014/main" id="{08E35E5B-E6B4-72B1-6539-88CEF1DF3027}"/>
              </a:ext>
            </a:extLst>
          </p:cNvPr>
          <p:cNvSpPr txBox="1"/>
          <p:nvPr/>
        </p:nvSpPr>
        <p:spPr>
          <a:xfrm>
            <a:off x="1257300" y="4746026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 bằng tổng độ dài các cạnh của hình tam giác.</a:t>
            </a:r>
          </a:p>
        </p:txBody>
      </p:sp>
    </p:spTree>
    <p:extLst>
      <p:ext uri="{BB962C8B-B14F-4D97-AF65-F5344CB8AC3E}">
        <p14:creationId xmlns:p14="http://schemas.microsoft.com/office/powerpoint/2010/main" val="185208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92E1FF72-0A96-FED7-91F1-ACA31BAA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11" y="1554317"/>
            <a:ext cx="7766977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1415</TotalTime>
  <Words>532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UTM Cancel</vt:lpstr>
      <vt:lpstr>字魂105号-简雅黑</vt:lpstr>
      <vt:lpstr>Arial</vt:lpstr>
      <vt:lpstr>UTM Showcard</vt:lpstr>
      <vt:lpstr>UTM Sharnay</vt:lpstr>
      <vt:lpstr>UVN Binh Duong</vt:lpstr>
      <vt:lpstr>#9Slide03 Sofia Pro Soft</vt:lpstr>
      <vt:lpstr>字魂164号-方悦黑</vt:lpstr>
      <vt:lpstr>UVN Huong Que Nang</vt:lpstr>
      <vt:lpstr>#9Slide03 Sofia Pro Soft Bold</vt:lpstr>
      <vt:lpstr>Times New Roman</vt:lpstr>
      <vt:lpstr>#9Slide03 HelveBold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Administrator</cp:lastModifiedBy>
  <cp:revision>853</cp:revision>
  <dcterms:created xsi:type="dcterms:W3CDTF">2021-11-18T08:18:08Z</dcterms:created>
  <dcterms:modified xsi:type="dcterms:W3CDTF">2024-01-18T15:24:30Z</dcterms:modified>
  <cp:category>9Slide.vn</cp:category>
</cp:coreProperties>
</file>