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97" r:id="rId2"/>
    <p:sldId id="282" r:id="rId3"/>
    <p:sldId id="259" r:id="rId4"/>
    <p:sldId id="274" r:id="rId5"/>
    <p:sldId id="285" r:id="rId6"/>
    <p:sldId id="261" r:id="rId7"/>
    <p:sldId id="281" r:id="rId8"/>
    <p:sldId id="286" r:id="rId9"/>
    <p:sldId id="275" r:id="rId10"/>
    <p:sldId id="288" r:id="rId11"/>
    <p:sldId id="262" r:id="rId12"/>
    <p:sldId id="294" r:id="rId13"/>
    <p:sldId id="276" r:id="rId14"/>
    <p:sldId id="290" r:id="rId15"/>
    <p:sldId id="263" r:id="rId16"/>
    <p:sldId id="264" r:id="rId17"/>
    <p:sldId id="277" r:id="rId18"/>
    <p:sldId id="292" r:id="rId19"/>
    <p:sldId id="279" r:id="rId20"/>
    <p:sldId id="284" r:id="rId21"/>
    <p:sldId id="295" r:id="rId22"/>
    <p:sldId id="266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C6tHQvoBGNAyHW8+w6Db4H96b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1D75CE-1E12-42F0-B8D3-6993F8F3A64B}">
  <a:tblStyle styleId="{761D75CE-1E12-42F0-B8D3-6993F8F3A6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238" autoAdjust="0"/>
  </p:normalViewPr>
  <p:slideViewPr>
    <p:cSldViewPr>
      <p:cViewPr varScale="1">
        <p:scale>
          <a:sx n="68" d="100"/>
          <a:sy n="68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510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ấn</a:t>
            </a:r>
            <a:r>
              <a:rPr lang="en-US" baseline="0"/>
              <a:t> vào quả dưa hấu để sang link bài vận dụng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hyperlink" Target="https://www.liveworksheets.com/4-ha797043f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65" y="387962"/>
            <a:ext cx="10060452" cy="5499619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105">
            <a:off x="10794245" y="0"/>
            <a:ext cx="1397755" cy="1393977"/>
          </a:xfrm>
          <a:prstGeom prst="rect">
            <a:avLst/>
          </a:prstGeom>
        </p:spPr>
      </p:pic>
      <p:sp>
        <p:nvSpPr>
          <p:cNvPr id="8" name="矩形 16">
            <a:extLst>
              <a:ext uri="{FF2B5EF4-FFF2-40B4-BE49-F238E27FC236}">
                <a16:creationId xmlns:a16="http://schemas.microsoft.com/office/drawing/2014/main" id="{9E3B0238-7D59-4A27-9894-ABA8522DB72A}"/>
              </a:ext>
            </a:extLst>
          </p:cNvPr>
          <p:cNvSpPr/>
          <p:nvPr/>
        </p:nvSpPr>
        <p:spPr>
          <a:xfrm>
            <a:off x="1989978" y="1839310"/>
            <a:ext cx="8876626" cy="1870677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43034"/>
              </a:avLst>
            </a:prstTxWarp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Chào mừng các con đến với tiết Toán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ây Cây Nho Dưa Hấu Dưa, Hấu, Cây, Dưa Hấu miễn phí tải tập tin  PNG PSDComment và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6" b="31374"/>
          <a:stretch/>
        </p:blipFill>
        <p:spPr bwMode="auto">
          <a:xfrm rot="2137383">
            <a:off x="8137325" y="3403069"/>
            <a:ext cx="3962400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Đổ Dốc Màu Xanh Tầng Mây Sấm Sét, Trời Mưa, Những đám Mây đen,  Thời Tiết Vector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16535" r="17531" b="16852"/>
          <a:stretch/>
        </p:blipFill>
        <p:spPr bwMode="auto">
          <a:xfrm rot="581751">
            <a:off x="8239697" y="147144"/>
            <a:ext cx="3757659" cy="23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1553" y="1515281"/>
            <a:ext cx="5181600" cy="2590800"/>
            <a:chOff x="1143000" y="1828800"/>
            <a:chExt cx="5181600" cy="2590800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2052697"/>
              <a:ext cx="40386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 bạn ơi, hãy giúp Mai An Tiêm bảo vệ</a:t>
              </a:r>
            </a:p>
            <a:p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cây lạ bằng cách hoàn thành bài tập số 1 nhé!  </a:t>
              </a: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1143000" y="1828800"/>
              <a:ext cx="5181600" cy="2590800"/>
            </a:xfrm>
            <a:prstGeom prst="wedgeEllipseCallout">
              <a:avLst>
                <a:gd name="adj1" fmla="val 65326"/>
                <a:gd name="adj2" fmla="val 40939"/>
              </a:avLst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5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229" name="Google Shape;229;p7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7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7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7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3" name="Google Shape;2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2496" y="4918465"/>
            <a:ext cx="1879504" cy="1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5587933" y="470062"/>
            <a:ext cx="111693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8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793929" y="1542360"/>
            <a:ext cx="2328205" cy="3787561"/>
            <a:chOff x="376726" y="1542360"/>
            <a:chExt cx="2745407" cy="4064987"/>
          </a:xfrm>
        </p:grpSpPr>
        <p:pic>
          <p:nvPicPr>
            <p:cNvPr id="239" name="Google Shape;239;p7" descr="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0" name="Google Shape;240;p7"/>
            <p:cNvGrpSpPr/>
            <p:nvPr/>
          </p:nvGrpSpPr>
          <p:grpSpPr>
            <a:xfrm>
              <a:off x="376726" y="2767088"/>
              <a:ext cx="2208716" cy="2477358"/>
              <a:chOff x="343731" y="2788367"/>
              <a:chExt cx="2269364" cy="2477358"/>
            </a:xfrm>
          </p:grpSpPr>
          <p:sp>
            <p:nvSpPr>
              <p:cNvPr id="241" name="Google Shape;241;p7"/>
              <p:cNvSpPr txBox="1"/>
              <p:nvPr/>
            </p:nvSpPr>
            <p:spPr>
              <a:xfrm>
                <a:off x="343731" y="2788367"/>
                <a:ext cx="2269364" cy="2477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</a:t>
                </a: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42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8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</a:t>
                </a:r>
                <a:endParaRPr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242" name="Google Shape;242;p7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-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3" name="Google Shape;243;p7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44" name="Google Shape;244;p7"/>
          <p:cNvPicPr preferRelativeResize="0"/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9687" y="130841"/>
            <a:ext cx="3136971" cy="1164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/>
        </p:nvSpPr>
        <p:spPr>
          <a:xfrm>
            <a:off x="1810072" y="4255249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34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4803025" y="40054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47" name="Google Shape;247;p7"/>
          <p:cNvGrpSpPr/>
          <p:nvPr/>
        </p:nvGrpSpPr>
        <p:grpSpPr>
          <a:xfrm>
            <a:off x="3384729" y="1542360"/>
            <a:ext cx="2314098" cy="3787561"/>
            <a:chOff x="393361" y="1542360"/>
            <a:chExt cx="2728772" cy="4064987"/>
          </a:xfrm>
        </p:grpSpPr>
        <p:pic>
          <p:nvPicPr>
            <p:cNvPr id="248" name="Google Shape;248;p7" descr="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7"/>
            <p:cNvGrpSpPr/>
            <p:nvPr/>
          </p:nvGrpSpPr>
          <p:grpSpPr>
            <a:xfrm>
              <a:off x="393361" y="2767088"/>
              <a:ext cx="2208716" cy="2477358"/>
              <a:chOff x="360823" y="2788367"/>
              <a:chExt cx="2269364" cy="2477358"/>
            </a:xfrm>
          </p:grpSpPr>
          <p:sp>
            <p:nvSpPr>
              <p:cNvPr id="250" name="Google Shape;250;p7"/>
              <p:cNvSpPr txBox="1"/>
              <p:nvPr/>
            </p:nvSpPr>
            <p:spPr>
              <a:xfrm>
                <a:off x="360823" y="2788367"/>
                <a:ext cx="2269364" cy="2477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</a:t>
                </a: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56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9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</a:t>
                </a:r>
                <a:endParaRPr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251" name="Google Shape;251;p7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-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2" name="Google Shape;252;p7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3" name="Google Shape;253;p7"/>
          <p:cNvSpPr txBox="1"/>
          <p:nvPr/>
        </p:nvSpPr>
        <p:spPr>
          <a:xfrm>
            <a:off x="4386765" y="4255249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>
            <a:off x="6051729" y="1542360"/>
            <a:ext cx="2286586" cy="3787561"/>
            <a:chOff x="425804" y="1542360"/>
            <a:chExt cx="2696329" cy="4064987"/>
          </a:xfrm>
        </p:grpSpPr>
        <p:pic>
          <p:nvPicPr>
            <p:cNvPr id="255" name="Google Shape;255;p7" descr="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p7"/>
            <p:cNvGrpSpPr/>
            <p:nvPr/>
          </p:nvGrpSpPr>
          <p:grpSpPr>
            <a:xfrm>
              <a:off x="425804" y="2767088"/>
              <a:ext cx="2208716" cy="2477358"/>
              <a:chOff x="394156" y="2788367"/>
              <a:chExt cx="2269364" cy="2477358"/>
            </a:xfrm>
          </p:grpSpPr>
          <p:sp>
            <p:nvSpPr>
              <p:cNvPr id="257" name="Google Shape;257;p7"/>
              <p:cNvSpPr txBox="1"/>
              <p:nvPr/>
            </p:nvSpPr>
            <p:spPr>
              <a:xfrm>
                <a:off x="394156" y="2788367"/>
                <a:ext cx="2269364" cy="2477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</a:t>
                </a: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60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5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</a:t>
                </a:r>
                <a:endParaRPr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258" name="Google Shape;258;p7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-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9" name="Google Shape;259;p7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60" name="Google Shape;260;p7"/>
          <p:cNvSpPr txBox="1"/>
          <p:nvPr/>
        </p:nvSpPr>
        <p:spPr>
          <a:xfrm>
            <a:off x="7026251" y="4255249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1" name="Google Shape;261;p7"/>
          <p:cNvGrpSpPr/>
          <p:nvPr/>
        </p:nvGrpSpPr>
        <p:grpSpPr>
          <a:xfrm>
            <a:off x="8642529" y="1542360"/>
            <a:ext cx="2312637" cy="3787561"/>
            <a:chOff x="395084" y="1542360"/>
            <a:chExt cx="2727049" cy="4064987"/>
          </a:xfrm>
        </p:grpSpPr>
        <p:pic>
          <p:nvPicPr>
            <p:cNvPr id="262" name="Google Shape;262;p7" descr="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1342" y="1542360"/>
              <a:ext cx="2400791" cy="4064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3" name="Google Shape;263;p7"/>
            <p:cNvGrpSpPr/>
            <p:nvPr/>
          </p:nvGrpSpPr>
          <p:grpSpPr>
            <a:xfrm>
              <a:off x="395084" y="2767088"/>
              <a:ext cx="2208716" cy="2477358"/>
              <a:chOff x="362593" y="2788367"/>
              <a:chExt cx="2269364" cy="2477358"/>
            </a:xfrm>
          </p:grpSpPr>
          <p:sp>
            <p:nvSpPr>
              <p:cNvPr id="264" name="Google Shape;264;p7"/>
              <p:cNvSpPr txBox="1"/>
              <p:nvPr/>
            </p:nvSpPr>
            <p:spPr>
              <a:xfrm>
                <a:off x="362593" y="2788367"/>
                <a:ext cx="2269364" cy="2477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</a:t>
                </a: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75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 6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         </a:t>
                </a:r>
                <a:endParaRPr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265" name="Google Shape;265;p7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-</a:t>
                </a: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6" name="Google Shape;266;p7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67" name="Google Shape;267;p7"/>
          <p:cNvSpPr txBox="1"/>
          <p:nvPr/>
        </p:nvSpPr>
        <p:spPr>
          <a:xfrm>
            <a:off x="9643104" y="4255249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69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2593" y="1214938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042" y="1139228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261" y="1210223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5113" y="1210223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98827" y="914400"/>
            <a:ext cx="100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귀여운! 깜찍한! 사랑스런 디자인들이 가득한 키즈디자인전문 디자인나래!! 입니다~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5221" r="2637" b="6985"/>
          <a:stretch/>
        </p:blipFill>
        <p:spPr bwMode="auto">
          <a:xfrm>
            <a:off x="5181600" y="699246"/>
            <a:ext cx="6992470" cy="53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699246"/>
            <a:ext cx="5181600" cy="3415554"/>
            <a:chOff x="152400" y="699246"/>
            <a:chExt cx="5181600" cy="3415554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699246"/>
              <a:ext cx="5181600" cy="3415554"/>
              <a:chOff x="1143000" y="1828800"/>
              <a:chExt cx="5181600" cy="277663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33600" y="2003707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Cảm ơn các bạn!</a:t>
                </a:r>
              </a:p>
            </p:txBody>
          </p:sp>
          <p:sp>
            <p:nvSpPr>
              <p:cNvPr id="8" name="Oval Callout 7"/>
              <p:cNvSpPr/>
              <p:nvPr/>
            </p:nvSpPr>
            <p:spPr>
              <a:xfrm>
                <a:off x="1143000" y="1828800"/>
                <a:ext cx="5181600" cy="2776638"/>
              </a:xfrm>
              <a:prstGeom prst="wedgeEllipseCallout">
                <a:avLst>
                  <a:gd name="adj1" fmla="val 45862"/>
                  <a:gd name="adj2" fmla="val 55472"/>
                </a:avLst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23900" y="1303998"/>
              <a:ext cx="42291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solidFill>
                    <a:srgbClr val="002060"/>
                  </a:solidFill>
                  <a:latin typeface="+mj-lt"/>
                </a:rPr>
                <a:t>Cây </a:t>
              </a: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</a:t>
              </a:r>
              <a:r>
                <a:rPr lang="en-US" sz="280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vi-VN" sz="2800">
                  <a:solidFill>
                    <a:srgbClr val="002060"/>
                  </a:solidFill>
                  <a:latin typeface="+mj-lt"/>
                </a:rPr>
                <a:t>mọc rồi lan ra khắp bãi. </a:t>
              </a: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vi-VN" sz="2800">
                  <a:solidFill>
                    <a:srgbClr val="002060"/>
                  </a:solidFill>
                  <a:latin typeface="+mj-lt"/>
                </a:rPr>
                <a:t>đơm hoa, kết quả, quả nào quả nấy lớn, to bằng đầu người, vỏ xanh m</a:t>
              </a: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ướt</a:t>
              </a:r>
              <a:r>
                <a:rPr lang="vi-VN" sz="2800">
                  <a:solidFill>
                    <a:srgbClr val="002060"/>
                  </a:solidFill>
                  <a:latin typeface="+mj-lt"/>
                </a:rPr>
                <a:t>. </a:t>
              </a:r>
              <a:endParaRPr lang="en-US" sz="2800">
                <a:solidFill>
                  <a:srgbClr val="00206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5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Watermelon Cartoon Image｜Charato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1175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343400" y="1210234"/>
            <a:ext cx="5181600" cy="3056966"/>
          </a:xfrm>
          <a:prstGeom prst="cloudCallout">
            <a:avLst>
              <a:gd name="adj1" fmla="val -64245"/>
              <a:gd name="adj2" fmla="val 3071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9882" y="16002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Chúng mình cùng hoàn thành bài tập 2 để giúp gia đình Mai An Tiêm khắc tên lên mỗi quả thật nhanh nhé!</a:t>
            </a:r>
          </a:p>
        </p:txBody>
      </p:sp>
    </p:spTree>
    <p:extLst>
      <p:ext uri="{BB962C8B-B14F-4D97-AF65-F5344CB8AC3E}">
        <p14:creationId xmlns:p14="http://schemas.microsoft.com/office/powerpoint/2010/main" val="2016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227436" y="2483620"/>
            <a:ext cx="10240628" cy="3574692"/>
            <a:chOff x="2578720" y="1898705"/>
            <a:chExt cx="8178512" cy="325912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52" name="Straight Connector 51"/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oogle Shape;272;p8"/>
          <p:cNvGrpSpPr/>
          <p:nvPr/>
        </p:nvGrpSpPr>
        <p:grpSpPr>
          <a:xfrm>
            <a:off x="148770" y="121024"/>
            <a:ext cx="11944115" cy="6602506"/>
            <a:chOff x="134471" y="121024"/>
            <a:chExt cx="11944115" cy="6602506"/>
          </a:xfrm>
        </p:grpSpPr>
        <p:cxnSp>
          <p:nvCxnSpPr>
            <p:cNvPr id="273" name="Google Shape;273;p8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oogle Shape;274;p8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oogle Shape;275;p8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oogle Shape;276;p8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ln w="57150"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8" name="Google Shape;278;p8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8"/>
          <p:cNvGrpSpPr/>
          <p:nvPr/>
        </p:nvGrpSpPr>
        <p:grpSpPr>
          <a:xfrm>
            <a:off x="331822" y="370441"/>
            <a:ext cx="3834239" cy="705990"/>
            <a:chOff x="30507" y="1382937"/>
            <a:chExt cx="3834239" cy="705990"/>
          </a:xfrm>
        </p:grpSpPr>
        <p:sp>
          <p:nvSpPr>
            <p:cNvPr id="282" name="Google Shape;282;p8"/>
            <p:cNvSpPr/>
            <p:nvPr/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2</a:t>
              </a:r>
              <a:endParaRPr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926121" y="1498478"/>
              <a:ext cx="29386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Đặt tính rồi tính.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" name="Google Shape;286;p8"/>
          <p:cNvSpPr txBox="1"/>
          <p:nvPr/>
        </p:nvSpPr>
        <p:spPr>
          <a:xfrm>
            <a:off x="1431329" y="1712456"/>
            <a:ext cx="1552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64 - 8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4294014" y="1712456"/>
            <a:ext cx="1552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70 - 7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7080757" y="1712456"/>
            <a:ext cx="1552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83 - 4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9867495" y="1697942"/>
            <a:ext cx="1552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41 - 5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0835" y="2858164"/>
            <a:ext cx="219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660033"/>
                </a:solidFill>
                <a:latin typeface="HP001 4 hàng" pitchFamily="34" charset="0"/>
              </a:rPr>
              <a:t>Bài 1:</a:t>
            </a:r>
          </a:p>
        </p:txBody>
      </p:sp>
      <p:sp>
        <p:nvSpPr>
          <p:cNvPr id="54" name="Cloud Callout 53"/>
          <p:cNvSpPr/>
          <p:nvPr/>
        </p:nvSpPr>
        <p:spPr>
          <a:xfrm>
            <a:off x="8805078" y="2205063"/>
            <a:ext cx="3364953" cy="1785108"/>
          </a:xfrm>
          <a:prstGeom prst="cloudCallout">
            <a:avLst>
              <a:gd name="adj1" fmla="val 32811"/>
              <a:gd name="adj2" fmla="val 7143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nêu lại cách thực hiện phép tính?</a:t>
            </a:r>
          </a:p>
        </p:txBody>
      </p:sp>
      <p:pic>
        <p:nvPicPr>
          <p:cNvPr id="2052" name="Picture 4" descr="Hình ảnh Trái Cây Dưa Hấu Dưa Hấu Dễ Thương, Clipart Dưa Hấu, Rơm Rạ, Cái  Thìa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67" l="10000" r="94417">
                        <a14:foregroundMark x1="39750" y1="35500" x2="46333" y2="40583"/>
                        <a14:foregroundMark x1="46333" y1="40583" x2="53167" y2="63583"/>
                        <a14:foregroundMark x1="54333" y1="56667" x2="68667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28" y="4716355"/>
            <a:ext cx="2437116" cy="2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998" y="1248028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1" y="1262820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1693" y="1270200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ute cartoon watermel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00" y1="54259" x2="68000" y2="50185"/>
                        <a14:foregroundMark x1="42400" y1="50926" x2="48000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5876" y="1287450"/>
            <a:ext cx="1364148" cy="14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867" y="1571337"/>
            <a:ext cx="83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43675" y="1595443"/>
            <a:ext cx="83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2083" y="1589097"/>
            <a:ext cx="83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18463" y="1604001"/>
            <a:ext cx="83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0471" y="3288266"/>
            <a:ext cx="1001612" cy="1543829"/>
            <a:chOff x="1820471" y="3288266"/>
            <a:chExt cx="1001612" cy="1543829"/>
          </a:xfrm>
        </p:grpSpPr>
        <p:grpSp>
          <p:nvGrpSpPr>
            <p:cNvPr id="9" name="Group 8"/>
            <p:cNvGrpSpPr/>
            <p:nvPr/>
          </p:nvGrpSpPr>
          <p:grpSpPr>
            <a:xfrm>
              <a:off x="1820471" y="3296646"/>
              <a:ext cx="1001612" cy="1535449"/>
              <a:chOff x="1820471" y="2610846"/>
              <a:chExt cx="1001612" cy="153544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076183" y="2610846"/>
                <a:ext cx="447558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6</a:t>
                </a:r>
                <a:endParaRPr lang="en-US" sz="3300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316480" y="3292215"/>
                <a:ext cx="426720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Segoe UI Semibold" pitchFamily="34" charset="0"/>
                  </a:rPr>
                  <a:t>8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1820471" y="3429000"/>
                <a:ext cx="160729" cy="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oogle Shape;306;p8"/>
              <p:cNvCxnSpPr/>
              <p:nvPr/>
            </p:nvCxnSpPr>
            <p:spPr>
              <a:xfrm>
                <a:off x="2019268" y="4085771"/>
                <a:ext cx="80281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4" name="Rectangle 83"/>
            <p:cNvSpPr/>
            <p:nvPr/>
          </p:nvSpPr>
          <p:spPr>
            <a:xfrm>
              <a:off x="2286000" y="3288266"/>
              <a:ext cx="455574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300" b="1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rPr>
                <a:t>4</a:t>
              </a:r>
              <a:endParaRPr lang="en-US" sz="3300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23096" y="4911845"/>
            <a:ext cx="964236" cy="1111585"/>
            <a:chOff x="1923096" y="4911845"/>
            <a:chExt cx="964236" cy="1111585"/>
          </a:xfrm>
        </p:grpSpPr>
        <p:sp>
          <p:nvSpPr>
            <p:cNvPr id="301" name="Google Shape;301;p8"/>
            <p:cNvSpPr txBox="1"/>
            <p:nvPr/>
          </p:nvSpPr>
          <p:spPr>
            <a:xfrm>
              <a:off x="1923096" y="4915475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5</a:t>
              </a:r>
              <a:endParaRPr sz="3300" b="1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85" name="Google Shape;301;p8"/>
            <p:cNvSpPr txBox="1"/>
            <p:nvPr/>
          </p:nvSpPr>
          <p:spPr>
            <a:xfrm>
              <a:off x="2133600" y="4911845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</a:t>
              </a: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6</a:t>
              </a:r>
              <a:endParaRPr sz="3300" b="1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13649" y="3276600"/>
            <a:ext cx="978963" cy="1539880"/>
            <a:chOff x="4213649" y="3276600"/>
            <a:chExt cx="978963" cy="1539880"/>
          </a:xfrm>
        </p:grpSpPr>
        <p:grpSp>
          <p:nvGrpSpPr>
            <p:cNvPr id="66" name="Group 65"/>
            <p:cNvGrpSpPr/>
            <p:nvPr/>
          </p:nvGrpSpPr>
          <p:grpSpPr>
            <a:xfrm>
              <a:off x="4213649" y="3276600"/>
              <a:ext cx="978963" cy="1539880"/>
              <a:chOff x="1843120" y="2610846"/>
              <a:chExt cx="978963" cy="153988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105329" y="2610846"/>
                <a:ext cx="42832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7</a:t>
                </a:r>
                <a:endParaRPr lang="en-US" sz="3300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353871" y="3296646"/>
                <a:ext cx="442750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Segoe UI Semibold" pitchFamily="34" charset="0"/>
                  </a:rPr>
                  <a:t>7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843120" y="3399972"/>
                <a:ext cx="160729" cy="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oogle Shape;306;p8"/>
              <p:cNvCxnSpPr/>
              <p:nvPr/>
            </p:nvCxnSpPr>
            <p:spPr>
              <a:xfrm>
                <a:off x="2019268" y="4085771"/>
                <a:ext cx="80281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6" name="Rectangle 85"/>
            <p:cNvSpPr/>
            <p:nvPr/>
          </p:nvSpPr>
          <p:spPr>
            <a:xfrm>
              <a:off x="4662650" y="3283873"/>
              <a:ext cx="442750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300" b="1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rPr>
                <a:t>0</a:t>
              </a:r>
              <a:endParaRPr lang="en-US" sz="3300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2283" y="4915125"/>
            <a:ext cx="957249" cy="1113172"/>
            <a:chOff x="4292283" y="4915125"/>
            <a:chExt cx="957249" cy="1113172"/>
          </a:xfrm>
        </p:grpSpPr>
        <p:sp>
          <p:nvSpPr>
            <p:cNvPr id="61" name="Google Shape;307;p8"/>
            <p:cNvSpPr txBox="1"/>
            <p:nvPr/>
          </p:nvSpPr>
          <p:spPr>
            <a:xfrm>
              <a:off x="4292283" y="4920342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6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87" name="Google Shape;307;p8"/>
            <p:cNvSpPr txBox="1"/>
            <p:nvPr/>
          </p:nvSpPr>
          <p:spPr>
            <a:xfrm>
              <a:off x="4495800" y="4915125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</a:t>
              </a: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3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79951" y="3280766"/>
            <a:ext cx="1001612" cy="1562974"/>
            <a:chOff x="6579951" y="3280766"/>
            <a:chExt cx="1001612" cy="1562974"/>
          </a:xfrm>
        </p:grpSpPr>
        <p:grpSp>
          <p:nvGrpSpPr>
            <p:cNvPr id="71" name="Group 70"/>
            <p:cNvGrpSpPr/>
            <p:nvPr/>
          </p:nvGrpSpPr>
          <p:grpSpPr>
            <a:xfrm>
              <a:off x="6579951" y="3280766"/>
              <a:ext cx="1001612" cy="1562974"/>
              <a:chOff x="1820471" y="2610846"/>
              <a:chExt cx="1001612" cy="156297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085458" y="2610846"/>
                <a:ext cx="426720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8</a:t>
                </a:r>
                <a:endParaRPr lang="en-US" sz="3300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250920" y="3319740"/>
                <a:ext cx="455574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Segoe UI Semibold" pitchFamily="34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820471" y="3368680"/>
                <a:ext cx="160729" cy="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oogle Shape;306;p8"/>
              <p:cNvCxnSpPr/>
              <p:nvPr/>
            </p:nvCxnSpPr>
            <p:spPr>
              <a:xfrm>
                <a:off x="2019268" y="4085771"/>
                <a:ext cx="80281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8" name="Rectangle 87"/>
            <p:cNvSpPr/>
            <p:nvPr/>
          </p:nvSpPr>
          <p:spPr>
            <a:xfrm>
              <a:off x="7086600" y="3286209"/>
              <a:ext cx="436338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300" b="1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rPr>
                <a:t>3</a:t>
              </a:r>
              <a:endParaRPr lang="en-US" sz="3300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9559" y="4925295"/>
            <a:ext cx="968965" cy="607397"/>
            <a:chOff x="6679559" y="4925295"/>
            <a:chExt cx="968965" cy="607397"/>
          </a:xfrm>
        </p:grpSpPr>
        <p:sp>
          <p:nvSpPr>
            <p:cNvPr id="62" name="Google Shape;313;p8"/>
            <p:cNvSpPr txBox="1"/>
            <p:nvPr/>
          </p:nvSpPr>
          <p:spPr>
            <a:xfrm>
              <a:off x="6679559" y="4925295"/>
              <a:ext cx="753732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7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</p:txBody>
        </p:sp>
        <p:sp>
          <p:nvSpPr>
            <p:cNvPr id="89" name="Google Shape;313;p8"/>
            <p:cNvSpPr txBox="1"/>
            <p:nvPr/>
          </p:nvSpPr>
          <p:spPr>
            <a:xfrm>
              <a:off x="6894792" y="4932568"/>
              <a:ext cx="753732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</a:t>
              </a: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9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80588" y="3276600"/>
            <a:ext cx="975028" cy="1567652"/>
            <a:chOff x="8980588" y="3276600"/>
            <a:chExt cx="975028" cy="1567652"/>
          </a:xfrm>
        </p:grpSpPr>
        <p:grpSp>
          <p:nvGrpSpPr>
            <p:cNvPr id="76" name="Group 75"/>
            <p:cNvGrpSpPr/>
            <p:nvPr/>
          </p:nvGrpSpPr>
          <p:grpSpPr>
            <a:xfrm>
              <a:off x="8980588" y="3276600"/>
              <a:ext cx="966227" cy="1567652"/>
              <a:chOff x="1820471" y="2610846"/>
              <a:chExt cx="966227" cy="15676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47155" y="2610846"/>
                <a:ext cx="430616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4</a:t>
                </a:r>
                <a:endParaRPr lang="en-US" sz="3300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288683" y="3324418"/>
                <a:ext cx="439544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300" b="1">
                    <a:solidFill>
                      <a:srgbClr val="660033"/>
                    </a:solidFill>
                    <a:latin typeface="HP001 4 hàng" pitchFamily="34" charset="0"/>
                    <a:cs typeface="Segoe UI Semibold" pitchFamily="34" charset="0"/>
                  </a:rPr>
                  <a:t>5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820471" y="3372846"/>
                <a:ext cx="160729" cy="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oogle Shape;306;p8"/>
              <p:cNvCxnSpPr/>
              <p:nvPr/>
            </p:nvCxnSpPr>
            <p:spPr>
              <a:xfrm>
                <a:off x="1983883" y="4085771"/>
                <a:ext cx="80281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0" name="Rectangle 89"/>
            <p:cNvSpPr/>
            <p:nvPr/>
          </p:nvSpPr>
          <p:spPr>
            <a:xfrm>
              <a:off x="9525000" y="3312797"/>
              <a:ext cx="430616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300" b="1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rPr>
                <a:t>1</a:t>
              </a:r>
              <a:endParaRPr lang="en-US" sz="3300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5600" y="4929014"/>
            <a:ext cx="939829" cy="1113794"/>
            <a:chOff x="9055600" y="4929014"/>
            <a:chExt cx="939829" cy="1113794"/>
          </a:xfrm>
        </p:grpSpPr>
        <p:sp>
          <p:nvSpPr>
            <p:cNvPr id="63" name="Google Shape;319;p8"/>
            <p:cNvSpPr txBox="1"/>
            <p:nvPr/>
          </p:nvSpPr>
          <p:spPr>
            <a:xfrm>
              <a:off x="9055600" y="4929014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3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91" name="Google Shape;319;p8"/>
            <p:cNvSpPr txBox="1"/>
            <p:nvPr/>
          </p:nvSpPr>
          <p:spPr>
            <a:xfrm>
              <a:off x="9241697" y="4934853"/>
              <a:ext cx="75373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  <a:sym typeface="Arial"/>
                </a:rPr>
                <a:t> </a:t>
              </a:r>
              <a:r>
                <a:rPr lang="en-US" sz="33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rPr>
                <a:t>6</a:t>
              </a:r>
              <a:endParaRPr sz="3300">
                <a:latin typeface="HP001 4 hàng" pitchFamily="34" charset="0"/>
                <a:cs typeface="Times New Roman" pitchFamily="18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92" name="Picture 4" descr="Hình ảnh Trái Cây Dưa Hấu Dưa Hấu Dễ Thương, Clipart Dưa Hấu, Rơm Rạ, Cái  Thìa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67" l="10000" r="94417">
                        <a14:foregroundMark x1="39750" y1="35500" x2="46333" y2="40583"/>
                        <a14:foregroundMark x1="46333" y1="40583" x2="53167" y2="63583"/>
                        <a14:foregroundMark x1="54333" y1="56667" x2="68667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70" y="4719356"/>
            <a:ext cx="2437116" cy="2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324797" y="914400"/>
            <a:ext cx="1266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76999" y="914400"/>
            <a:ext cx="633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 animBg="1"/>
      <p:bldP spid="54" grpId="1" animBg="1"/>
      <p:bldP spid="4" grpId="0"/>
      <p:bldP spid="81" grpId="0"/>
      <p:bldP spid="82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34471" y="3733800"/>
            <a:ext cx="8396755" cy="3142041"/>
            <a:chOff x="2578720" y="1898705"/>
            <a:chExt cx="8178512" cy="325912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9" name="Google Shape;3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2496" y="4918465"/>
            <a:ext cx="1879504" cy="176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9"/>
          <p:cNvGrpSpPr/>
          <p:nvPr/>
        </p:nvGrpSpPr>
        <p:grpSpPr>
          <a:xfrm>
            <a:off x="353396" y="121024"/>
            <a:ext cx="11838604" cy="1238554"/>
            <a:chOff x="52079" y="1460212"/>
            <a:chExt cx="11838604" cy="1238554"/>
          </a:xfrm>
        </p:grpSpPr>
        <p:sp>
          <p:nvSpPr>
            <p:cNvPr id="333" name="Google Shape;333;p9"/>
            <p:cNvSpPr/>
            <p:nvPr/>
          </p:nvSpPr>
          <p:spPr>
            <a:xfrm>
              <a:off x="52079" y="1460212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3</a:t>
              </a:r>
              <a:endParaRPr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334" name="Google Shape;334;p9"/>
            <p:cNvSpPr txBox="1"/>
            <p:nvPr/>
          </p:nvSpPr>
          <p:spPr>
            <a:xfrm>
              <a:off x="780865" y="1498478"/>
              <a:ext cx="1110981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Ngày thứ nhất, Mai An Tiêm thả 34 quả dưa hấu xuống biển. Ngày thứ hai, Mai An Tiêm thả ít hơn ngày thứ nhất 7 quả. Hỏi ngày thứ hai Mai An Tiêm thả bao nhiêu quả dưa hấu xuống biển?</a:t>
              </a:r>
              <a:endParaRPr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5" name="Google Shape;335;p9"/>
          <p:cNvPicPr preferRelativeResize="0"/>
          <p:nvPr/>
        </p:nvPicPr>
        <p:blipFill rotWithShape="1">
          <a:blip r:embed="rId5">
            <a:alphaModFix/>
          </a:blip>
          <a:srcRect l="16518" t="27353" r="24085" b="16296"/>
          <a:stretch/>
        </p:blipFill>
        <p:spPr>
          <a:xfrm>
            <a:off x="7986195" y="3651050"/>
            <a:ext cx="4250463" cy="3119965"/>
          </a:xfrm>
          <a:prstGeom prst="roundRect">
            <a:avLst>
              <a:gd name="adj" fmla="val 21686"/>
            </a:avLst>
          </a:prstGeom>
          <a:noFill/>
          <a:ln>
            <a:noFill/>
          </a:ln>
        </p:spPr>
      </p:pic>
      <p:sp>
        <p:nvSpPr>
          <p:cNvPr id="336" name="Google Shape;336;p9"/>
          <p:cNvSpPr/>
          <p:nvPr/>
        </p:nvSpPr>
        <p:spPr>
          <a:xfrm>
            <a:off x="3156186" y="1295400"/>
            <a:ext cx="2282782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Tóm tắt</a:t>
            </a:r>
            <a:endParaRPr sz="24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37" name="Google Shape;337;p9"/>
          <p:cNvSpPr txBox="1"/>
          <p:nvPr/>
        </p:nvSpPr>
        <p:spPr>
          <a:xfrm>
            <a:off x="1959459" y="1783091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 thứ nhất: 34 quả dưa hấu</a:t>
            </a:r>
            <a:endParaRPr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1959459" y="2429027"/>
            <a:ext cx="6477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 thứ hai  : ít hơn ngày thứ nhất 7 quả</a:t>
            </a:r>
            <a:endParaRPr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3258402" y="4114800"/>
            <a:ext cx="2380398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Bài giải</a:t>
            </a:r>
            <a:endParaRPr sz="2800" b="1" i="0" u="none" strike="noStrike" cap="none">
              <a:solidFill>
                <a:srgbClr val="660033"/>
              </a:solidFill>
              <a:latin typeface="HP001 4 hàng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684693"/>
            <a:ext cx="8790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/>
            <a:r>
              <a:rPr lang="vi-VN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Ngày thứ hai Mai An Tiêm thả số</a:t>
            </a:r>
            <a:r>
              <a:rPr lang="en-US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 q</a:t>
            </a:r>
            <a:r>
              <a:rPr lang="vi-VN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uả</a:t>
            </a:r>
            <a:endParaRPr lang="vi-VN" sz="1200">
              <a:solidFill>
                <a:srgbClr val="660033"/>
              </a:solidFill>
              <a:latin typeface="HP001 4 hàng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3523" y="5876685"/>
                <a:ext cx="35205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1"/>
                <a:r>
                  <a:rPr lang="en-US" sz="28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800" b="1">
                    <a:solidFill>
                      <a:srgbClr val="660033"/>
                    </a:solidFill>
                    <a:latin typeface="HP001 4 hàng" pitchFamily="34" charset="0"/>
                    <a:cs typeface="Times New Roman" pitchFamily="18" charset="0"/>
                  </a:rPr>
                  <a:t> 7 = 27 (quả)</a:t>
                </a:r>
                <a:endParaRPr lang="en-US" sz="1200">
                  <a:solidFill>
                    <a:srgbClr val="660033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23" y="5876685"/>
                <a:ext cx="3520516" cy="523220"/>
              </a:xfrm>
              <a:prstGeom prst="rect">
                <a:avLst/>
              </a:prstGeom>
              <a:blipFill>
                <a:blip r:embed="rId6"/>
                <a:stretch>
                  <a:fillRect t="-6977" r="-2249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64027" y="6498627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/>
            <a:r>
              <a:rPr lang="vi-VN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Đáp số: 27 quả dưa hấu</a:t>
            </a:r>
            <a:r>
              <a:rPr lang="en-US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vi-VN" sz="2800" b="1">
              <a:solidFill>
                <a:srgbClr val="660033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5286124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/>
            <a:r>
              <a:rPr lang="vi-VN" sz="2800" b="1">
                <a:solidFill>
                  <a:srgbClr val="660033"/>
                </a:solidFill>
                <a:latin typeface="HP001 4 hàng" pitchFamily="34" charset="0"/>
                <a:cs typeface="Times New Roman" pitchFamily="18" charset="0"/>
              </a:rPr>
              <a:t>dưa hấu xuống biển là:</a:t>
            </a:r>
            <a:endParaRPr lang="vi-VN" sz="1200">
              <a:solidFill>
                <a:srgbClr val="660033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533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9200" y="533400"/>
            <a:ext cx="19118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194152" y="55046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23649" y="914400"/>
            <a:ext cx="3943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064741" y="914400"/>
            <a:ext cx="5822459" cy="3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19200" y="1295400"/>
            <a:ext cx="3078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338;p9"/>
          <p:cNvSpPr txBox="1"/>
          <p:nvPr/>
        </p:nvSpPr>
        <p:spPr>
          <a:xfrm>
            <a:off x="1916392" y="3040839"/>
            <a:ext cx="6477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 thứ hai  : … quả dưa hấu?</a:t>
            </a:r>
            <a:endParaRPr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1306037"/>
            <a:ext cx="999505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này qua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khác, Mai An Tiêm vẫn khắc tên lên vỏ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mỗi quả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và thả chúng trôi ra biển.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wnload Teacher Png - Cartoon Image Teacher Png PNG Image with No 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0973"/>
            <a:ext cx="2447925" cy="51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19400" y="49483"/>
            <a:ext cx="6324600" cy="1351640"/>
            <a:chOff x="2424253" y="366690"/>
            <a:chExt cx="6324600" cy="1208573"/>
          </a:xfrm>
        </p:grpSpPr>
        <p:sp>
          <p:nvSpPr>
            <p:cNvPr id="6" name="Oval Callout 5"/>
            <p:cNvSpPr/>
            <p:nvPr/>
          </p:nvSpPr>
          <p:spPr>
            <a:xfrm>
              <a:off x="2424253" y="366690"/>
              <a:ext cx="6324600" cy="1208573"/>
            </a:xfrm>
            <a:prstGeom prst="wedgeEllipseCallout">
              <a:avLst>
                <a:gd name="adj1" fmla="val -46448"/>
                <a:gd name="adj2" fmla="val 7714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6020" y="634395"/>
              <a:ext cx="52918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 chuyện có tên là gì?</a:t>
              </a:r>
            </a:p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 học được điều gì từ câu chuyện này?</a:t>
              </a:r>
            </a:p>
          </p:txBody>
        </p:sp>
      </p:grpSp>
      <p:pic>
        <p:nvPicPr>
          <p:cNvPr id="1026" name="Picture 2" descr="Hòn đảo Mai An Tiêm sinh sống hiện thuộc tỉnh Thanh Hó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33" y="1143000"/>
            <a:ext cx="7086600" cy="44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5771467"/>
            <a:ext cx="7943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>
                <a:latin typeface="+mj-lt"/>
              </a:rPr>
              <a:t>Hòn đảo Mai An Tiêm sinh sống hiện thuộc</a:t>
            </a:r>
            <a:r>
              <a:rPr lang="vi-VN" sz="2400"/>
              <a:t> </a:t>
            </a:r>
            <a:r>
              <a:rPr lang="vi-VN" sz="2400" b="1" i="1">
                <a:latin typeface="+mj-lt"/>
              </a:rPr>
              <a:t>huyện Nga Sơn</a:t>
            </a:r>
            <a:r>
              <a:rPr lang="en-US" sz="2400" b="1" i="1">
                <a:latin typeface="+mj-lt"/>
              </a:rPr>
              <a:t>,</a:t>
            </a:r>
          </a:p>
          <a:p>
            <a:pPr algn="ctr"/>
            <a:r>
              <a:rPr lang="vi-VN" sz="2400" b="1" i="1">
                <a:latin typeface="+mj-lt"/>
              </a:rPr>
              <a:t> tỉnh Thanh Hóa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0"/>
            <a:ext cx="121703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Mô hình Fomex bày bàn tiệc sinh nhật cho bé hình Dưa Hấu MS - 89 - Phụ kiện  sinh nhật, trang trí sinh nhật cho bé tại Hà Nộ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000" y1="32625" x2="61625" y2="46500"/>
                        <a14:foregroundMark x1="34375" y1="42250" x2="61625" y2="46500"/>
                        <a14:foregroundMark x1="36625" y1="34500" x2="34500" y2="52000"/>
                        <a14:foregroundMark x1="32250" y1="40375" x2="56375" y2="54625"/>
                        <a14:foregroundMark x1="30500" y1="43750" x2="47625" y2="53125"/>
                        <a14:foregroundMark x1="37250" y1="36000" x2="43125" y2="4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78" y="23666"/>
            <a:ext cx="1120922" cy="11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84900" y="-727094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7681" y="282219"/>
            <a:ext cx="2537440" cy="1969735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53766" y="386848"/>
              <a:ext cx="1846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26077" y="303253"/>
            <a:ext cx="828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(có nhớ) TRONG PHẠM VI 100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26351" y="4574835"/>
            <a:ext cx="3910918" cy="1805705"/>
            <a:chOff x="2123344" y="3958918"/>
            <a:chExt cx="6833207" cy="1835647"/>
          </a:xfrm>
        </p:grpSpPr>
        <p:sp>
          <p:nvSpPr>
            <p:cNvPr id="21" name="Flowchart: Terminator 20"/>
            <p:cNvSpPr/>
            <p:nvPr/>
          </p:nvSpPr>
          <p:spPr>
            <a:xfrm>
              <a:off x="3043269" y="4746225"/>
              <a:ext cx="5913282" cy="1048340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5343" y="4853984"/>
              <a:ext cx="3512767" cy="84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oogle Shape;2099;p75"/>
            <p:cNvGrpSpPr/>
            <p:nvPr/>
          </p:nvGrpSpPr>
          <p:grpSpPr>
            <a:xfrm rot="19405646">
              <a:off x="2123344" y="3958918"/>
              <a:ext cx="1378777" cy="1522490"/>
              <a:chOff x="5942464" y="1232078"/>
              <a:chExt cx="1574389" cy="1738491"/>
            </a:xfrm>
          </p:grpSpPr>
          <p:sp>
            <p:nvSpPr>
              <p:cNvPr id="24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Google Shape;2104;p75"/>
              <p:cNvSpPr/>
              <p:nvPr/>
            </p:nvSpPr>
            <p:spPr>
              <a:xfrm rot="2192941">
                <a:off x="6054322" y="1767014"/>
                <a:ext cx="907456" cy="820795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Google Shape;2110;p75"/>
              <p:cNvSpPr/>
              <p:nvPr/>
            </p:nvSpPr>
            <p:spPr>
              <a:xfrm rot="2192941">
                <a:off x="6320579" y="2647559"/>
                <a:ext cx="328060" cy="301258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Google Shape;2119;p75"/>
              <p:cNvSpPr/>
              <p:nvPr/>
            </p:nvSpPr>
            <p:spPr>
              <a:xfrm rot="2192941">
                <a:off x="5986704" y="1771516"/>
                <a:ext cx="971447" cy="9910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Google Shape;2120;p75"/>
              <p:cNvSpPr/>
              <p:nvPr/>
            </p:nvSpPr>
            <p:spPr>
              <a:xfrm rot="2192941">
                <a:off x="6158026" y="2314319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Google Shape;2126;p75"/>
              <p:cNvSpPr/>
              <p:nvPr/>
            </p:nvSpPr>
            <p:spPr>
              <a:xfrm rot="2192941">
                <a:off x="6162816" y="2869123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10201916" y="4960477"/>
            <a:ext cx="1526101" cy="1833441"/>
          </a:xfrm>
          <a:prstGeom prst="rect">
            <a:avLst/>
          </a:prstGeom>
        </p:spPr>
      </p:pic>
      <p:grpSp>
        <p:nvGrpSpPr>
          <p:cNvPr id="66" name="Google Shape;120;p3"/>
          <p:cNvGrpSpPr/>
          <p:nvPr/>
        </p:nvGrpSpPr>
        <p:grpSpPr>
          <a:xfrm>
            <a:off x="1762275" y="2333812"/>
            <a:ext cx="10197497" cy="2018182"/>
            <a:chOff x="2180216" y="1968007"/>
            <a:chExt cx="6699183" cy="2018182"/>
          </a:xfrm>
        </p:grpSpPr>
        <p:sp>
          <p:nvSpPr>
            <p:cNvPr id="67" name="Google Shape;121;p3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22;p3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23;p3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24;p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125;p3"/>
          <p:cNvSpPr txBox="1"/>
          <p:nvPr/>
        </p:nvSpPr>
        <p:spPr>
          <a:xfrm>
            <a:off x="1295400" y="2825442"/>
            <a:ext cx="1136245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PHÉP TRỪ (CÓ NHỚ) SỐ CÓ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lang="en-US" sz="4000" b="0" i="0" u="none" strike="noStrike" cap="none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 SỐ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strike="noStrike" cap="none" dirty="0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SỐ CÓ MỘT CHỮ SỐ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Google Shape;126;p3"/>
          <p:cNvPicPr preferRelativeResize="0"/>
          <p:nvPr/>
        </p:nvPicPr>
        <p:blipFill rotWithShape="1">
          <a:blip r:embed="rId4">
            <a:alphaModFix/>
          </a:blip>
          <a:srcRect l="44582"/>
          <a:stretch/>
        </p:blipFill>
        <p:spPr>
          <a:xfrm>
            <a:off x="0" y="2133600"/>
            <a:ext cx="2329970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127;p3"/>
          <p:cNvSpPr txBox="1"/>
          <p:nvPr/>
        </p:nvSpPr>
        <p:spPr>
          <a:xfrm>
            <a:off x="265644" y="2697777"/>
            <a:ext cx="1903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22</a:t>
            </a:r>
            <a:endParaRPr/>
          </a:p>
        </p:txBody>
      </p:sp>
      <p:pic>
        <p:nvPicPr>
          <p:cNvPr id="65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82" y="1406870"/>
            <a:ext cx="2100922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184282" y="1698469"/>
            <a:ext cx="11742371" cy="5032119"/>
            <a:chOff x="-263" y="783"/>
            <a:chExt cx="19167" cy="9080"/>
          </a:xfrm>
        </p:grpSpPr>
        <p:pic>
          <p:nvPicPr>
            <p:cNvPr id="134" name="Google Shape;134;p4" descr="999ba5066198f2db59d550c4dbd2090b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63" y="783"/>
              <a:ext cx="19167" cy="9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hiện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tính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trừ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(có nhớ)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hai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chữ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với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một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chữ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7049" y="2449"/>
              <a:ext cx="4664" cy="2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Giải bài toán bằng một phép tính liên quan.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3206" y="2193"/>
              <a:ext cx="4795" cy="6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Nhận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biết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ý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nghĩa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của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cộng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trừ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  <a:r>
                <a:rPr lang="en-US" sz="3200" b="1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tranh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ảnh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</a:rPr>
                <a:t>, tình huống thực tiễn.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l="15806" t="12258" r="11253" b="65141"/>
          <a:stretch/>
        </p:blipFill>
        <p:spPr>
          <a:xfrm>
            <a:off x="2395496" y="0"/>
            <a:ext cx="7320003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2496" y="4918465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3886200" y="76200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 cầu cần đạt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1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1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383" name="Google Shape;383;p11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11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11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11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89" name="Google Shape;389;p11"/>
          <p:cNvPicPr preferRelativeResize="0"/>
          <p:nvPr/>
        </p:nvPicPr>
        <p:blipFill rotWithShape="1">
          <a:blip r:embed="rId3">
            <a:alphaModFix/>
          </a:blip>
          <a:srcRect l="4193" t="2191" r="2693" b="6031"/>
          <a:stretch/>
        </p:blipFill>
        <p:spPr>
          <a:xfrm>
            <a:off x="8763000" y="3851230"/>
            <a:ext cx="3110704" cy="282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1"/>
          <p:cNvSpPr txBox="1"/>
          <p:nvPr/>
        </p:nvSpPr>
        <p:spPr>
          <a:xfrm>
            <a:off x="1981200" y="381000"/>
            <a:ext cx="76331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hướng học tập tiếp theo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395;p11"/>
          <p:cNvSpPr txBox="1"/>
          <p:nvPr/>
        </p:nvSpPr>
        <p:spPr>
          <a:xfrm>
            <a:off x="990600" y="1384006"/>
            <a:ext cx="10744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xem lại bài học hôm nay, luyện tập thành thạo phép trừ (có nhớ) số có hai chữ số cho số có một chữ số.</a:t>
            </a:r>
            <a:endParaRPr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395;p11"/>
          <p:cNvSpPr txBox="1"/>
          <p:nvPr/>
        </p:nvSpPr>
        <p:spPr>
          <a:xfrm>
            <a:off x="990600" y="2995177"/>
            <a:ext cx="10744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 cho tiết học sau, con xem trước bài trang 84, 85.</a:t>
            </a:r>
            <a:endParaRPr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1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383" name="Google Shape;383;p11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11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11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11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87" name="Google Shape;387;p11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1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1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113413" y="2938716"/>
            <a:ext cx="3110704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1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6348" y="1366434"/>
            <a:ext cx="3575118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11"/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392" name="Google Shape;392;p11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1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201898" y="471815"/>
            <a:ext cx="2032463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1"/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Tạm biệt và hẹn gặp lại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 con vào những tiết học sau!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184282" y="1698469"/>
            <a:ext cx="11742371" cy="5032119"/>
            <a:chOff x="-263" y="783"/>
            <a:chExt cx="19167" cy="9080"/>
          </a:xfrm>
        </p:grpSpPr>
        <p:pic>
          <p:nvPicPr>
            <p:cNvPr id="134" name="Google Shape;134;p4" descr="999ba5066198f2db59d550c4dbd2090b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63" y="783"/>
              <a:ext cx="19167" cy="9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hiện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tính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trừ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(có nhớ)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hai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chữ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với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một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chữ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7049" y="2449"/>
              <a:ext cx="4664" cy="2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Giải bài toán bằng một phép tính liên quan.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3206" y="2193"/>
              <a:ext cx="4795" cy="6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Nhận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biết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ý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nghĩa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của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cộng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phép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trừ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r>
                <a:rPr lang="en-US" sz="3200" b="1" dirty="0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  <a:r>
                <a:rPr lang="en-US" sz="3200" b="1" err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tranh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ảnh</a:t>
              </a:r>
              <a:r>
                <a:rPr lang="en-US" sz="3200" b="1">
                  <a:solidFill>
                    <a:srgbClr val="DC5D3D"/>
                  </a:solidFill>
                  <a:latin typeface="Times New Roman" pitchFamily="18" charset="0"/>
                  <a:cs typeface="Times New Roman" pitchFamily="18" charset="0"/>
                </a:rPr>
                <a:t>, tình huống thực tiễn.</a:t>
              </a:r>
              <a:endParaRPr sz="3200" b="1" dirty="0">
                <a:solidFill>
                  <a:srgbClr val="DC5D3D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l="15806" t="12258" r="11253" b="65141"/>
          <a:stretch/>
        </p:blipFill>
        <p:spPr>
          <a:xfrm>
            <a:off x="2395496" y="0"/>
            <a:ext cx="7320003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2496" y="4918465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3886200" y="76200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 cầu cần đạt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ảnh hạt dưa hấu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Google Shape;182;p6"/>
          <p:cNvSpPr/>
          <p:nvPr/>
        </p:nvSpPr>
        <p:spPr>
          <a:xfrm>
            <a:off x="4796266" y="3600656"/>
            <a:ext cx="3052334" cy="104754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32 - 7 </a:t>
            </a:r>
            <a:endParaRPr sz="32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263" y="1763018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An Tiêm có 32 hạt, đã trồng 7 hạt. Hỏi Mai An Tiêm cần phải trồng bao nhiêu hạt nữa?</a:t>
            </a:r>
          </a:p>
        </p:txBody>
      </p:sp>
      <p:pic>
        <p:nvPicPr>
          <p:cNvPr id="1026" name="Picture 2" descr="Chú chim ngu ngố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56758"/>
            <a:ext cx="2355066" cy="27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36232" r="81989" b="48649"/>
          <a:stretch/>
        </p:blipFill>
        <p:spPr bwMode="auto">
          <a:xfrm>
            <a:off x="4419600" y="5943600"/>
            <a:ext cx="943402" cy="1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57742" r="74936" b="33511"/>
          <a:stretch/>
        </p:blipFill>
        <p:spPr bwMode="auto">
          <a:xfrm>
            <a:off x="3238500" y="6065334"/>
            <a:ext cx="990600" cy="7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57742" r="74936" b="33511"/>
          <a:stretch/>
        </p:blipFill>
        <p:spPr bwMode="auto">
          <a:xfrm>
            <a:off x="5125303" y="6179613"/>
            <a:ext cx="990600" cy="7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36232" r="81989" b="48649"/>
          <a:stretch/>
        </p:blipFill>
        <p:spPr bwMode="auto">
          <a:xfrm>
            <a:off x="5791200" y="6065334"/>
            <a:ext cx="943402" cy="1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36232" r="81989" b="48649"/>
          <a:stretch/>
        </p:blipFill>
        <p:spPr bwMode="auto">
          <a:xfrm>
            <a:off x="2529691" y="6049411"/>
            <a:ext cx="943402" cy="1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36232" r="81989" b="48649"/>
          <a:stretch/>
        </p:blipFill>
        <p:spPr bwMode="auto">
          <a:xfrm>
            <a:off x="3852864" y="5759903"/>
            <a:ext cx="943402" cy="1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ạt Dưa Hấu Hạt Hình ảnh | Định dạng hình ảnh JPG 500833533| vn.lovepik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36232" r="81989" b="48649"/>
          <a:stretch/>
        </p:blipFill>
        <p:spPr bwMode="auto">
          <a:xfrm>
            <a:off x="5043701" y="5593308"/>
            <a:ext cx="943402" cy="1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6097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62" y="5196765"/>
            <a:ext cx="1721224" cy="1599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6"/>
          <p:cNvGraphicFramePr/>
          <p:nvPr>
            <p:extLst>
              <p:ext uri="{D42A27DB-BD31-4B8C-83A1-F6EECF244321}">
                <p14:modId xmlns:p14="http://schemas.microsoft.com/office/powerpoint/2010/main" val="3390766957"/>
              </p:ext>
            </p:extLst>
          </p:nvPr>
        </p:nvGraphicFramePr>
        <p:xfrm>
          <a:off x="483909" y="1097671"/>
          <a:ext cx="4107550" cy="2182955"/>
        </p:xfrm>
        <a:graphic>
          <a:graphicData uri="http://schemas.openxmlformats.org/drawingml/2006/table">
            <a:tbl>
              <a:tblPr>
                <a:noFill/>
                <a:tableStyleId>{761D75CE-1E12-42F0-B8D3-6993F8F3A64B}</a:tableStyleId>
              </a:tblPr>
              <a:tblGrid>
                <a:gridCol w="205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ĐƠN VỊ</a:t>
                      </a:r>
                      <a:endParaRPr sz="2800" b="1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2" name="Google Shape;182;p6"/>
          <p:cNvSpPr/>
          <p:nvPr/>
        </p:nvSpPr>
        <p:spPr>
          <a:xfrm>
            <a:off x="1198072" y="306425"/>
            <a:ext cx="2733575" cy="5613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32 - 7 = ?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858000" y="3436244"/>
            <a:ext cx="5177969" cy="7855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trừ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bằng 2, viết 2.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5" name="Google Shape;185;p6"/>
          <p:cNvCxnSpPr/>
          <p:nvPr/>
        </p:nvCxnSpPr>
        <p:spPr>
          <a:xfrm flipV="1">
            <a:off x="5359960" y="4267200"/>
            <a:ext cx="892482" cy="13246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6"/>
          <p:cNvSpPr txBox="1"/>
          <p:nvPr/>
        </p:nvSpPr>
        <p:spPr>
          <a:xfrm>
            <a:off x="5523240" y="2505711"/>
            <a:ext cx="118236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32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867400" y="3436244"/>
            <a:ext cx="3850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5867400" y="4267200"/>
            <a:ext cx="38504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486400" y="4258311"/>
            <a:ext cx="38504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7617406" y="4467836"/>
            <a:ext cx="3752174" cy="5613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Vậy: 32 - 7 =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25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" name="Google Shape;192;p6"/>
          <p:cNvGraphicFramePr/>
          <p:nvPr>
            <p:extLst>
              <p:ext uri="{D42A27DB-BD31-4B8C-83A1-F6EECF244321}">
                <p14:modId xmlns:p14="http://schemas.microsoft.com/office/powerpoint/2010/main" val="2425741936"/>
              </p:ext>
            </p:extLst>
          </p:nvPr>
        </p:nvGraphicFramePr>
        <p:xfrm>
          <a:off x="496142" y="3993611"/>
          <a:ext cx="4107550" cy="2182955"/>
        </p:xfrm>
        <a:graphic>
          <a:graphicData uri="http://schemas.openxmlformats.org/drawingml/2006/table">
            <a:tbl>
              <a:tblPr>
                <a:noFill/>
                <a:tableStyleId>{761D75CE-1E12-42F0-B8D3-6993F8F3A64B}</a:tableStyleId>
              </a:tblPr>
              <a:tblGrid>
                <a:gridCol w="205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ĐƠN VỊ</a:t>
                      </a:r>
                      <a:endParaRPr sz="28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3" name="Google Shape;193;p6"/>
          <p:cNvSpPr/>
          <p:nvPr/>
        </p:nvSpPr>
        <p:spPr>
          <a:xfrm>
            <a:off x="1728250" y="1836112"/>
            <a:ext cx="516199" cy="130858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206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94" name="Google Shape;194;p6"/>
          <p:cNvCxnSpPr/>
          <p:nvPr/>
        </p:nvCxnSpPr>
        <p:spPr>
          <a:xfrm>
            <a:off x="2243008" y="2248504"/>
            <a:ext cx="698811" cy="27974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5" name="Google Shape;195;p6"/>
          <p:cNvGrpSpPr/>
          <p:nvPr/>
        </p:nvGrpSpPr>
        <p:grpSpPr>
          <a:xfrm>
            <a:off x="3167367" y="1939270"/>
            <a:ext cx="247299" cy="1095971"/>
            <a:chOff x="3411379" y="2393498"/>
            <a:chExt cx="103840" cy="853000"/>
          </a:xfrm>
        </p:grpSpPr>
        <p:sp>
          <p:nvSpPr>
            <p:cNvPr id="196" name="Google Shape;196;p6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484883" y="2393498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98" name="Google Shape;198;p6"/>
          <p:cNvGrpSpPr/>
          <p:nvPr/>
        </p:nvGrpSpPr>
        <p:grpSpPr>
          <a:xfrm>
            <a:off x="632327" y="1948518"/>
            <a:ext cx="1522813" cy="1119706"/>
            <a:chOff x="634881" y="1933429"/>
            <a:chExt cx="1522813" cy="1215039"/>
          </a:xfrm>
        </p:grpSpPr>
        <p:pic>
          <p:nvPicPr>
            <p:cNvPr id="199" name="Google Shape;199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81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2257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29633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6"/>
          <p:cNvGrpSpPr/>
          <p:nvPr/>
        </p:nvGrpSpPr>
        <p:grpSpPr>
          <a:xfrm>
            <a:off x="1015642" y="4781414"/>
            <a:ext cx="925437" cy="1215039"/>
            <a:chOff x="1045459" y="4860926"/>
            <a:chExt cx="925437" cy="1215039"/>
          </a:xfrm>
        </p:grpSpPr>
        <p:pic>
          <p:nvPicPr>
            <p:cNvPr id="203" name="Google Shape;203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5459" y="4860926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2835" y="4860926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6"/>
          <p:cNvGrpSpPr/>
          <p:nvPr/>
        </p:nvGrpSpPr>
        <p:grpSpPr>
          <a:xfrm>
            <a:off x="2652857" y="4819075"/>
            <a:ext cx="200702" cy="1095697"/>
            <a:chOff x="3411379" y="2393711"/>
            <a:chExt cx="87296" cy="852787"/>
          </a:xfrm>
        </p:grpSpPr>
        <p:sp>
          <p:nvSpPr>
            <p:cNvPr id="206" name="Google Shape;206;p6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08" name="Google Shape;208;p6"/>
          <p:cNvGrpSpPr/>
          <p:nvPr/>
        </p:nvGrpSpPr>
        <p:grpSpPr>
          <a:xfrm>
            <a:off x="2893278" y="4819074"/>
            <a:ext cx="200702" cy="1095697"/>
            <a:chOff x="3411379" y="2393711"/>
            <a:chExt cx="87296" cy="852787"/>
          </a:xfrm>
        </p:grpSpPr>
        <p:sp>
          <p:nvSpPr>
            <p:cNvPr id="209" name="Google Shape;209;p6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3133699" y="4819074"/>
            <a:ext cx="200702" cy="1095697"/>
            <a:chOff x="3411379" y="2393711"/>
            <a:chExt cx="87296" cy="852787"/>
          </a:xfrm>
        </p:grpSpPr>
        <p:sp>
          <p:nvSpPr>
            <p:cNvPr id="212" name="Google Shape;212;p6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468339" y="2393711"/>
              <a:ext cx="30336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14" name="Google Shape;214;p6"/>
          <p:cNvSpPr/>
          <p:nvPr/>
        </p:nvSpPr>
        <p:spPr>
          <a:xfrm>
            <a:off x="3384849" y="4819074"/>
            <a:ext cx="69745" cy="109569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15" name="Google Shape;215;p6"/>
          <p:cNvGrpSpPr/>
          <p:nvPr/>
        </p:nvGrpSpPr>
        <p:grpSpPr>
          <a:xfrm>
            <a:off x="3515806" y="4819074"/>
            <a:ext cx="310166" cy="1095697"/>
            <a:chOff x="3545623" y="4918464"/>
            <a:chExt cx="310166" cy="1095697"/>
          </a:xfrm>
        </p:grpSpPr>
        <p:sp>
          <p:nvSpPr>
            <p:cNvPr id="216" name="Google Shape;216;p6"/>
            <p:cNvSpPr/>
            <p:nvPr/>
          </p:nvSpPr>
          <p:spPr>
            <a:xfrm>
              <a:off x="3545623" y="4918464"/>
              <a:ext cx="69745" cy="109569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655087" y="4918464"/>
              <a:ext cx="69745" cy="109569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3786044" y="4918464"/>
              <a:ext cx="69745" cy="109569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4160987" y="4819073"/>
            <a:ext cx="224761" cy="1095697"/>
            <a:chOff x="4042443" y="4918464"/>
            <a:chExt cx="170869" cy="1095697"/>
          </a:xfrm>
        </p:grpSpPr>
        <p:sp>
          <p:nvSpPr>
            <p:cNvPr id="220" name="Google Shape;220;p6"/>
            <p:cNvSpPr/>
            <p:nvPr/>
          </p:nvSpPr>
          <p:spPr>
            <a:xfrm>
              <a:off x="4042443" y="4918464"/>
              <a:ext cx="59378" cy="109569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153934" y="4918464"/>
              <a:ext cx="59378" cy="109569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22" name="Google Shape;222;p6"/>
          <p:cNvSpPr/>
          <p:nvPr/>
        </p:nvSpPr>
        <p:spPr>
          <a:xfrm>
            <a:off x="2317848" y="3353713"/>
            <a:ext cx="439666" cy="5014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0C230"/>
          </a:solidFill>
          <a:ln w="12700" cap="flat" cmpd="sng">
            <a:solidFill>
              <a:srgbClr val="30C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23" name="Google Shape;223;p6"/>
          <p:cNvCxnSpPr/>
          <p:nvPr/>
        </p:nvCxnSpPr>
        <p:spPr>
          <a:xfrm rot="10800000" flipH="1">
            <a:off x="2652857" y="4934737"/>
            <a:ext cx="828953" cy="863975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Oval 1"/>
          <p:cNvSpPr/>
          <p:nvPr/>
        </p:nvSpPr>
        <p:spPr>
          <a:xfrm>
            <a:off x="5673917" y="4110538"/>
            <a:ext cx="97949" cy="78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0" y="2248504"/>
            <a:ext cx="5177969" cy="1077218"/>
            <a:chOff x="6633031" y="2248504"/>
            <a:chExt cx="5177969" cy="1077218"/>
          </a:xfrm>
        </p:grpSpPr>
        <p:sp>
          <p:nvSpPr>
            <p:cNvPr id="3" name="Rectangle 2"/>
            <p:cNvSpPr/>
            <p:nvPr/>
          </p:nvSpPr>
          <p:spPr>
            <a:xfrm>
              <a:off x="6633031" y="2248504"/>
              <a:ext cx="501291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0" indent="-457200">
                <a:buClr>
                  <a:srgbClr val="002060"/>
                </a:buClr>
                <a:buSzPts val="3200"/>
                <a:buFont typeface="Arial"/>
                <a:buChar char="•"/>
              </a:pPr>
              <a:r>
                <a:rPr lang="vi-VN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không trừ được 7, lấy 12</a:t>
              </a:r>
              <a:endPara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Clr>
                  <a:srgbClr val="002060"/>
                </a:buClr>
                <a:buSzPts val="3200"/>
              </a:pPr>
              <a:r>
                <a:rPr lang="vi-VN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trừ 7 bằng 5, viết 5, </a:t>
              </a:r>
              <a:r>
                <a:rPr lang="vi-VN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nhớ 1</a:t>
              </a:r>
              <a:r>
                <a:rPr lang="vi-VN" sz="3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633031" y="2248504"/>
              <a:ext cx="5177969" cy="107721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105400" y="3429000"/>
            <a:ext cx="2545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372662" y="4918465"/>
            <a:ext cx="2819338" cy="1797575"/>
            <a:chOff x="9372662" y="4918465"/>
            <a:chExt cx="2819338" cy="1797575"/>
          </a:xfrm>
        </p:grpSpPr>
        <p:pic>
          <p:nvPicPr>
            <p:cNvPr id="177" name="Google Shape;17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312496" y="4918465"/>
              <a:ext cx="1879504" cy="17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2" descr="Hình ảnh Minh Họa Vector Dưa Hấu Trong Phong Cách Hoạt Hình, Dưa Hấu, Trái  Cây, Vectơ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" t="9432" r="46705" b="40113"/>
            <a:stretch/>
          </p:blipFill>
          <p:spPr bwMode="auto">
            <a:xfrm>
              <a:off x="9372662" y="5947112"/>
              <a:ext cx="685800" cy="76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5677620" y="2514600"/>
            <a:ext cx="570780" cy="3288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7862" y="2133600"/>
            <a:ext cx="98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mượn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3600" y="2710913"/>
            <a:ext cx="381000" cy="2318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62600" y="3599792"/>
            <a:ext cx="304800" cy="4388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71866" y="3810000"/>
            <a:ext cx="457200" cy="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3581400"/>
            <a:ext cx="98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 1</a:t>
            </a:r>
          </a:p>
        </p:txBody>
      </p:sp>
      <p:sp>
        <p:nvSpPr>
          <p:cNvPr id="69" name="Oval Callout 68"/>
          <p:cNvSpPr/>
          <p:nvPr/>
        </p:nvSpPr>
        <p:spPr>
          <a:xfrm>
            <a:off x="5231839" y="159143"/>
            <a:ext cx="5232680" cy="961475"/>
          </a:xfrm>
          <a:prstGeom prst="wedgeEllipseCallout">
            <a:avLst>
              <a:gd name="adj1" fmla="val -25910"/>
              <a:gd name="adj2" fmla="val 12779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trừ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số.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780165" y="1015998"/>
            <a:ext cx="80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67" name="Oval Callout 66"/>
          <p:cNvSpPr/>
          <p:nvPr/>
        </p:nvSpPr>
        <p:spPr>
          <a:xfrm>
            <a:off x="4798098" y="98740"/>
            <a:ext cx="3370997" cy="2005919"/>
          </a:xfrm>
          <a:prstGeom prst="wedgeEllipseCallout">
            <a:avLst>
              <a:gd name="adj1" fmla="val 64187"/>
              <a:gd name="adj2" fmla="val 121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32 gồm mấy chục và mấy đơn vị?</a:t>
            </a:r>
          </a:p>
        </p:txBody>
      </p:sp>
      <p:sp>
        <p:nvSpPr>
          <p:cNvPr id="70" name="Arc 69"/>
          <p:cNvSpPr/>
          <p:nvPr/>
        </p:nvSpPr>
        <p:spPr>
          <a:xfrm rot="5400000">
            <a:off x="8267533" y="1089393"/>
            <a:ext cx="739328" cy="968991"/>
          </a:xfrm>
          <a:prstGeom prst="arc">
            <a:avLst>
              <a:gd name="adj1" fmla="val 16200000"/>
              <a:gd name="adj2" fmla="val 20199035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10800000">
            <a:off x="9142711" y="978971"/>
            <a:ext cx="701564" cy="951633"/>
          </a:xfrm>
          <a:prstGeom prst="arc">
            <a:avLst>
              <a:gd name="adj1" fmla="val 16002860"/>
              <a:gd name="adj2" fmla="val 20481321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169095" y="1760561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3" name="Oval 72"/>
          <p:cNvSpPr/>
          <p:nvPr/>
        </p:nvSpPr>
        <p:spPr>
          <a:xfrm>
            <a:off x="9293054" y="1771455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Google Shape;191;p6"/>
          <p:cNvSpPr/>
          <p:nvPr/>
        </p:nvSpPr>
        <p:spPr>
          <a:xfrm>
            <a:off x="1092397" y="6231744"/>
            <a:ext cx="2733575" cy="5613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32 - 7 =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25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92413" y="4748518"/>
            <a:ext cx="1979587" cy="124793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9528" y="60048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1" grpId="0" animBg="1"/>
      <p:bldP spid="65" grpId="0" animBg="1"/>
      <p:bldP spid="65" grpId="1" animBg="1"/>
      <p:bldP spid="68" grpId="0"/>
      <p:bldP spid="68" grpId="1"/>
      <p:bldP spid="69" grpId="0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12" grpId="0" animBg="1"/>
      <p:bldP spid="12" grpId="1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698" y="228600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trừ (có nhớ) số có 2 chữ số cho số có 1 chữ số</a:t>
            </a:r>
            <a:endParaRPr lang="en-US" sz="280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751820"/>
            <a:ext cx="952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85800" y="1559525"/>
            <a:ext cx="4343400" cy="3581400"/>
            <a:chOff x="533400" y="1905000"/>
            <a:chExt cx="3396343" cy="3581400"/>
          </a:xfrm>
        </p:grpSpPr>
        <p:sp>
          <p:nvSpPr>
            <p:cNvPr id="7" name="Cloud Callout 6"/>
            <p:cNvSpPr/>
            <p:nvPr/>
          </p:nvSpPr>
          <p:spPr>
            <a:xfrm>
              <a:off x="533400" y="1905000"/>
              <a:ext cx="3396343" cy="3581400"/>
            </a:xfrm>
            <a:prstGeom prst="cloudCallou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4657" y="2503944"/>
              <a:ext cx="2895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4" name="Picture 6" descr="Explain Watermelon Cartoon Free PNG Image｜Illusto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50" l="0" r="100000">
                        <a14:foregroundMark x1="37500" y1="27344" x2="68594" y2="43438"/>
                        <a14:foregroundMark x1="35000" y1="25313" x2="39531" y2="37344"/>
                        <a14:foregroundMark x1="34063" y1="22031" x2="61250" y2="36094"/>
                        <a14:foregroundMark x1="31563" y1="25781" x2="60469" y2="44688"/>
                        <a14:foregroundMark x1="49063" y1="40313" x2="57031" y2="4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486" y="5338838"/>
            <a:ext cx="1364841" cy="13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43600" y="838200"/>
            <a:ext cx="6125645" cy="2630507"/>
            <a:chOff x="5943600" y="838200"/>
            <a:chExt cx="6125645" cy="2630507"/>
          </a:xfrm>
        </p:grpSpPr>
        <p:grpSp>
          <p:nvGrpSpPr>
            <p:cNvPr id="14" name="Group 13"/>
            <p:cNvGrpSpPr/>
            <p:nvPr/>
          </p:nvGrpSpPr>
          <p:grpSpPr>
            <a:xfrm>
              <a:off x="5943600" y="838200"/>
              <a:ext cx="6125645" cy="2630507"/>
              <a:chOff x="5943600" y="916911"/>
              <a:chExt cx="6125645" cy="263050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889556" y="929098"/>
                <a:ext cx="4423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Bước 1: Đặt tính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248400" y="1542649"/>
                <a:ext cx="4997159" cy="530885"/>
                <a:chOff x="6383095" y="1542649"/>
                <a:chExt cx="4997159" cy="530885"/>
              </a:xfrm>
            </p:grpSpPr>
            <p:pic>
              <p:nvPicPr>
                <p:cNvPr id="3080" name="Picture 8" descr="Hình ảnh Đánh Dấu Chọn Biểu Tượng, Kiểm Tra Biểu Tượng, Biểu Tượng đánh  Dấu, Dấu Kiểm đen Vector và PNG với nền trong suốt để tải xuống miễn phí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3095" y="1584068"/>
                  <a:ext cx="489466" cy="489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956945" y="1542649"/>
                  <a:ext cx="44233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Viết các số thẳng cột.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248400" y="2059911"/>
                <a:ext cx="5820845" cy="530885"/>
                <a:chOff x="6383095" y="1384291"/>
                <a:chExt cx="5820845" cy="530885"/>
              </a:xfrm>
            </p:grpSpPr>
            <p:pic>
              <p:nvPicPr>
                <p:cNvPr id="19" name="Picture 8" descr="Hình ảnh Đánh Dấu Chọn Biểu Tượng, Kiểm Tra Biểu Tượng, Biểu Tượng đánh  Dấu, Dấu Kiểm đen Vector và PNG với nền trong suốt để tải xuống miễn phí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3095" y="1425710"/>
                  <a:ext cx="489466" cy="489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6956946" y="1384291"/>
                  <a:ext cx="52469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Dấu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phép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7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đặt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7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7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248400" y="2593311"/>
                <a:ext cx="5562599" cy="954107"/>
                <a:chOff x="6383095" y="1316560"/>
                <a:chExt cx="5562599" cy="954107"/>
              </a:xfrm>
            </p:grpSpPr>
            <p:pic>
              <p:nvPicPr>
                <p:cNvPr id="22" name="Picture 8" descr="Hình ảnh Đánh Dấu Chọn Biểu Tượng, Kiểm Tra Biểu Tượng, Biểu Tượng đánh  Dấu, Dấu Kiểm đen Vector và PNG với nền trong suốt để tải xuống miễn phí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3095" y="1357979"/>
                  <a:ext cx="489466" cy="489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956946" y="1316560"/>
                  <a:ext cx="498874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Kẻ đường kẻ ngang thay cho dấu bằng.</a:t>
                  </a:r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5943600" y="916911"/>
                <a:ext cx="6019800" cy="2630507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2" descr="Watermelon Mascot Having An Idea Cartoon Vector Clipart - FriendlySt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2949" y1="8271" x2="35769" y2="34712"/>
                          <a14:foregroundMark x1="47179" y1="37093" x2="81410" y2="29574"/>
                          <a14:foregroundMark x1="46667" y1="30576" x2="82308" y2="43484"/>
                          <a14:foregroundMark x1="41026" y1="43484" x2="83205" y2="31955"/>
                          <a14:foregroundMark x1="44359" y1="28195" x2="80385" y2="319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713" y="858771"/>
              <a:ext cx="632346" cy="64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943600" y="3581397"/>
            <a:ext cx="6019800" cy="3352802"/>
            <a:chOff x="5943600" y="3581397"/>
            <a:chExt cx="6019800" cy="3352802"/>
          </a:xfrm>
        </p:grpSpPr>
        <p:grpSp>
          <p:nvGrpSpPr>
            <p:cNvPr id="5" name="Group 4"/>
            <p:cNvGrpSpPr/>
            <p:nvPr/>
          </p:nvGrpSpPr>
          <p:grpSpPr>
            <a:xfrm>
              <a:off x="5943600" y="3581397"/>
              <a:ext cx="6019800" cy="3352802"/>
              <a:chOff x="5943600" y="3886200"/>
              <a:chExt cx="6019800" cy="314655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943600" y="3886200"/>
                <a:ext cx="6019800" cy="3146558"/>
                <a:chOff x="5943600" y="3886200"/>
                <a:chExt cx="6019800" cy="314655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880746" y="3979613"/>
                  <a:ext cx="40920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Bước 2: Tính</a:t>
                  </a: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6239506" y="4386788"/>
                  <a:ext cx="5571493" cy="1384995"/>
                  <a:chOff x="6383095" y="1481009"/>
                  <a:chExt cx="5571493" cy="1384995"/>
                </a:xfrm>
              </p:grpSpPr>
              <p:pic>
                <p:nvPicPr>
                  <p:cNvPr id="27" name="Picture 8" descr="Hình ảnh Đánh Dấu Chọn Biểu Tượng, Kiểm Tra Biểu Tượng, Biểu Tượng đánh  Dấu, Dấu Kiểm đen Vector và PNG với nền trong suốt để tải xuống miễn phí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3095" y="1522428"/>
                    <a:ext cx="489466" cy="4894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956945" y="1481009"/>
                    <a:ext cx="4997643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Thực hiện tính theo thứ tự từ phải sang trái, bắt đầu từ các chữ số cột đơn vị.</a:t>
                    </a:r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248400" y="6078651"/>
                  <a:ext cx="5571493" cy="954107"/>
                  <a:chOff x="6383095" y="1793607"/>
                  <a:chExt cx="5571493" cy="954107"/>
                </a:xfrm>
              </p:grpSpPr>
              <p:pic>
                <p:nvPicPr>
                  <p:cNvPr id="30" name="Picture 8" descr="Hình ảnh Đánh Dấu Chọn Biểu Tượng, Kiểm Tra Biểu Tượng, Biểu Tượng đánh  Dấu, Dấu Kiểm đen Vector và PNG với nền trong suốt để tải xuống miễn phí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3095" y="1835026"/>
                    <a:ext cx="489466" cy="4894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956945" y="1793607"/>
                    <a:ext cx="4997643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Kết quả ở mỗi lượt tính phải viết thẳng cột.</a:t>
                    </a: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>
                <a:xfrm>
                  <a:off x="5943600" y="3886200"/>
                  <a:ext cx="6019800" cy="3003530"/>
                </a:xfrm>
                <a:prstGeom prst="roundRect">
                  <a:avLst/>
                </a:prstGeom>
                <a:noFill/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0" name="Picture 2" descr="Watermelon Mascot Having An Idea Cartoon Vector Clipart - FriendlyStoc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22949" y1="8271" x2="35769" y2="34712"/>
                            <a14:foregroundMark x1="47179" y1="37093" x2="81410" y2="29574"/>
                            <a14:foregroundMark x1="46667" y1="30576" x2="82308" y2="43484"/>
                            <a14:foregroundMark x1="41026" y1="43484" x2="83205" y2="31955"/>
                            <a14:foregroundMark x1="44359" y1="28195" x2="80385" y2="3195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713" y="3886200"/>
                <a:ext cx="632346" cy="646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8" descr="Hình ảnh Đánh Dấu Chọn Biểu Tượng, Kiểm Tra Biểu Tượng, Biểu Tượng đánh  Dấu, Dấu Kiểm đen Vector và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433" y="5422051"/>
              <a:ext cx="489466" cy="521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12283" y="5377917"/>
              <a:ext cx="49976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Nhớ vào cột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01" y="1829085"/>
            <a:ext cx="16097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2035842" y="639548"/>
            <a:ext cx="7178546" cy="5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: 54 – 9 = </a:t>
            </a:r>
            <a:r>
              <a:rPr lang="en-US" sz="3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2170093" y="22770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2554813" y="309913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2077759" y="4050568"/>
            <a:ext cx="8925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2554813" y="402967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2212285" y="401353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3659491" y="1695010"/>
            <a:ext cx="832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 không trừ được 9, lấy 14 trừ 9 bằng 5, viết 5,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6795857" y="3937000"/>
            <a:ext cx="2652943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6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3659491" y="2877234"/>
            <a:ext cx="832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viết </a:t>
            </a:r>
            <a:r>
              <a:rPr lang="en-US" sz="36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vi-VN" sz="36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76676" y="3973818"/>
            <a:ext cx="1219181" cy="5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828800" y="3200400"/>
            <a:ext cx="2545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26787" y="2295174"/>
            <a:ext cx="421213" cy="2581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372662" y="4918465"/>
            <a:ext cx="2819338" cy="1797575"/>
            <a:chOff x="9372662" y="4918465"/>
            <a:chExt cx="2819338" cy="1797575"/>
          </a:xfrm>
        </p:grpSpPr>
        <p:pic>
          <p:nvPicPr>
            <p:cNvPr id="27" name="Google Shape;17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2496" y="4918465"/>
              <a:ext cx="1879504" cy="17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" descr="Hình ảnh Minh Họa Vector Dưa Hấu Trong Phong Cách Hoạt Hình, Dưa Hấu, Trái  Cây, Vectơ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" t="9432" r="46705" b="40113"/>
            <a:stretch/>
          </p:blipFill>
          <p:spPr bwMode="auto">
            <a:xfrm>
              <a:off x="9372662" y="5947112"/>
              <a:ext cx="685800" cy="76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Oval 28"/>
          <p:cNvSpPr/>
          <p:nvPr/>
        </p:nvSpPr>
        <p:spPr>
          <a:xfrm>
            <a:off x="2362200" y="3884069"/>
            <a:ext cx="97949" cy="78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  <p:bldP spid="43" grpId="0"/>
      <p:bldP spid="44" grpId="0" build="p"/>
      <p:bldP spid="45" grpId="0" animBg="1"/>
      <p:bldP spid="46" grpId="0" build="p"/>
      <p:bldP spid="47" grpId="0"/>
      <p:bldP spid="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869</Words>
  <Application>Microsoft Office PowerPoint</Application>
  <PresentationFormat>Widescreen</PresentationFormat>
  <Paragraphs>140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微软雅黑</vt:lpstr>
      <vt:lpstr>宋体</vt:lpstr>
      <vt:lpstr>Arial</vt:lpstr>
      <vt:lpstr>Cambria Math</vt:lpstr>
      <vt:lpstr>HP001 4 hàng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120</cp:revision>
  <dcterms:created xsi:type="dcterms:W3CDTF">2021-06-02T14:16:16Z</dcterms:created>
  <dcterms:modified xsi:type="dcterms:W3CDTF">2024-11-29T11:09:30Z</dcterms:modified>
</cp:coreProperties>
</file>