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43"/>
  </p:notesMasterIdLst>
  <p:sldIdLst>
    <p:sldId id="279" r:id="rId12"/>
    <p:sldId id="280" r:id="rId13"/>
    <p:sldId id="257" r:id="rId14"/>
    <p:sldId id="256" r:id="rId15"/>
    <p:sldId id="533"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10570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10/22/2024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10/22/2024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10/22/2024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10/22/2024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4"/>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51.sv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2.xml"/><Relationship Id="rId6" Type="http://schemas.openxmlformats.org/officeDocument/2006/relationships/image" Target="../media/image63.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66.svg"/><Relationship Id="rId5" Type="http://schemas.openxmlformats.org/officeDocument/2006/relationships/image" Target="../media/image6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107.xml"/><Relationship Id="rId5" Type="http://schemas.openxmlformats.org/officeDocument/2006/relationships/image" Target="../media/image70.png"/><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microsoft.com/office/2007/relationships/hdphoto" Target="../media/hdphoto5.wdp"/><Relationship Id="rId3" Type="http://schemas.openxmlformats.org/officeDocument/2006/relationships/audio" Target="../media/media2.m4a"/><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3.png"/><Relationship Id="rId2" Type="http://schemas.microsoft.com/office/2007/relationships/media" Target="../media/media2.m4a"/><Relationship Id="rId16" Type="http://schemas.microsoft.com/office/2007/relationships/hdphoto" Target="../media/hdphoto4.wdp"/><Relationship Id="rId20" Type="http://schemas.openxmlformats.org/officeDocument/2006/relationships/image" Target="../media/image85.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84.png"/><Relationship Id="rId4" Type="http://schemas.openxmlformats.org/officeDocument/2006/relationships/slideLayout" Target="../slideLayouts/slideLayout85.xml"/><Relationship Id="rId9" Type="http://schemas.openxmlformats.org/officeDocument/2006/relationships/image" Target="../media/image76.png"/><Relationship Id="rId1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1.xml"/><Relationship Id="rId7" Type="http://schemas.openxmlformats.org/officeDocument/2006/relationships/image" Target="../media/image89.png"/><Relationship Id="rId2" Type="http://schemas.openxmlformats.org/officeDocument/2006/relationships/slideLayout" Target="../slideLayouts/slideLayout91.xml"/><Relationship Id="rId1" Type="http://schemas.openxmlformats.org/officeDocument/2006/relationships/control" Target="../activeX/activeX1.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7.png"/><Relationship Id="rId7"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13.xml"/><Relationship Id="rId5" Type="http://schemas.openxmlformats.org/officeDocument/2006/relationships/image" Target="../media/image103.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2146041" y="2275446"/>
            <a:ext cx="9230861" cy="4047811"/>
            <a:chOff x="-1599706" y="0"/>
            <a:chExt cx="17093836" cy="8095623"/>
          </a:xfrm>
        </p:grpSpPr>
        <p:sp>
          <p:nvSpPr>
            <p:cNvPr id="12" name="Freeform 9">
              <a:extLst>
                <a:ext uri="{FF2B5EF4-FFF2-40B4-BE49-F238E27FC236}">
                  <a16:creationId xmlns:a16="http://schemas.microsoft.com/office/drawing/2014/main" id="{1A1673DC-C056-3CDF-514E-FFF7C8286D47}"/>
                </a:ext>
              </a:extLst>
            </p:cNvPr>
            <p:cNvSpPr/>
            <p:nvPr/>
          </p:nvSpPr>
          <p:spPr>
            <a:xfrm>
              <a:off x="-1599706" y="0"/>
              <a:ext cx="17093836"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1407682" y="2379710"/>
              <a:ext cx="16302043" cy="5356981"/>
            </a:xfrm>
            <a:prstGeom prst="rect">
              <a:avLst/>
            </a:prstGeom>
          </p:spPr>
          <p:txBody>
            <a:bodyPr wrap="square"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56616" y="2060370"/>
            <a:ext cx="9236378"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a:t>
            </a:r>
            <a:r>
              <a:rPr lang="en-US" sz="2000" dirty="0">
                <a:latin typeface="Cambria" panose="02040503050406030204" pitchFamily="18" charset="0"/>
                <a:ea typeface="Cambria" panose="02040503050406030204" pitchFamily="18" charset="0"/>
              </a:rPr>
              <a:t> - </a:t>
            </a:r>
            <a:r>
              <a:rPr lang="vi-VN" sz="2000" dirty="0">
                <a:latin typeface="Cambria" panose="02040503050406030204" pitchFamily="18" charset="0"/>
                <a:ea typeface="Cambria" panose="02040503050406030204" pitchFamily="18" charset="0"/>
              </a:rPr>
              <a:t>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345234" y="2463800"/>
            <a:ext cx="10003318" cy="1661993"/>
          </a:xfrm>
          <a:prstGeom prst="rect">
            <a:avLst/>
          </a:prstGeom>
        </p:spPr>
        <p:txBody>
          <a:bodyPr wrap="square" lIns="0" tIns="0" rIns="0" bIns="0" rtlCol="0" anchor="t">
            <a:spAutoFit/>
          </a:bodyPr>
          <a:lstStyle/>
          <a:p>
            <a:pPr algn="just" defTabSz="609630"/>
            <a:r>
              <a:rPr lang="en-US" sz="3600" dirty="0" err="1">
                <a:latin typeface="Cambria Bold"/>
              </a:rPr>
              <a:t>Núi</a:t>
            </a:r>
            <a:r>
              <a:rPr lang="en-US" sz="3600" dirty="0">
                <a:latin typeface="Cambria Bold"/>
              </a:rPr>
              <a:t> </a:t>
            </a:r>
            <a:r>
              <a:rPr lang="en-US" sz="3600" dirty="0" err="1">
                <a:latin typeface="Cambria Bold"/>
              </a:rPr>
              <a:t>lửa</a:t>
            </a:r>
            <a:r>
              <a:rPr lang="en-US" sz="3600" dirty="0">
                <a:latin typeface="Cambria Bold"/>
              </a:rPr>
              <a:t> </a:t>
            </a:r>
            <a:r>
              <a:rPr lang="en-US" sz="3600" dirty="0" err="1">
                <a:latin typeface="Cambria Bold"/>
              </a:rPr>
              <a:t>có</a:t>
            </a:r>
            <a:r>
              <a:rPr lang="en-US" sz="3600" dirty="0">
                <a:latin typeface="Cambria Bold"/>
              </a:rPr>
              <a:t> </a:t>
            </a:r>
            <a:r>
              <a:rPr lang="en-US" sz="3600" dirty="0" err="1">
                <a:latin typeface="Cambria Bold"/>
              </a:rPr>
              <a:t>hình</a:t>
            </a:r>
            <a:r>
              <a:rPr lang="en-US" sz="3600" dirty="0">
                <a:latin typeface="Cambria Bold"/>
              </a:rPr>
              <a:t> </a:t>
            </a:r>
            <a:r>
              <a:rPr lang="en-US" sz="3600" dirty="0" err="1">
                <a:latin typeface="Cambria Bold"/>
              </a:rPr>
              <a:t>thù</a:t>
            </a:r>
            <a:r>
              <a:rPr lang="en-US" sz="3600" dirty="0">
                <a:latin typeface="Cambria Bold"/>
              </a:rPr>
              <a:t> </a:t>
            </a:r>
            <a:r>
              <a:rPr lang="en-US" sz="3600" dirty="0" err="1">
                <a:latin typeface="Cambria Bold"/>
              </a:rPr>
              <a:t>đa</a:t>
            </a:r>
            <a:r>
              <a:rPr lang="en-US" sz="3600" dirty="0">
                <a:latin typeface="Cambria Bold"/>
              </a:rPr>
              <a:t> </a:t>
            </a:r>
            <a:r>
              <a:rPr lang="en-US" sz="3600" dirty="0" err="1">
                <a:latin typeface="Cambria Bold"/>
              </a:rPr>
              <a:t>dạng</a:t>
            </a:r>
            <a:r>
              <a:rPr lang="en-US" sz="3600" dirty="0">
                <a:latin typeface="Cambria Bold"/>
              </a:rPr>
              <a:t>, </a:t>
            </a:r>
            <a:r>
              <a:rPr lang="en-US" sz="3600" dirty="0" err="1">
                <a:latin typeface="Cambria Bold"/>
              </a:rPr>
              <a:t>cách</a:t>
            </a:r>
            <a:r>
              <a:rPr lang="en-US" sz="3600" dirty="0">
                <a:latin typeface="Cambria Bold"/>
              </a:rPr>
              <a:t> </a:t>
            </a:r>
            <a:r>
              <a:rPr lang="en-US" sz="3600" dirty="0" err="1">
                <a:latin typeface="Cambria Bold"/>
              </a:rPr>
              <a:t>thức</a:t>
            </a:r>
            <a:r>
              <a:rPr lang="en-US" sz="3600" dirty="0">
                <a:latin typeface="Cambria Bold"/>
              </a:rPr>
              <a:t> </a:t>
            </a:r>
            <a:r>
              <a:rPr lang="en-US" sz="3600" dirty="0" err="1">
                <a:latin typeface="Cambria Bold"/>
              </a:rPr>
              <a:t>hoạt</a:t>
            </a:r>
            <a:r>
              <a:rPr lang="en-US" sz="3600" dirty="0">
                <a:latin typeface="Cambria Bold"/>
              </a:rPr>
              <a:t> </a:t>
            </a:r>
            <a:r>
              <a:rPr lang="en-US" sz="3600" dirty="0" err="1">
                <a:latin typeface="Cambria Bold"/>
              </a:rPr>
              <a:t>động</a:t>
            </a:r>
            <a:r>
              <a:rPr lang="en-US" sz="3600" dirty="0">
                <a:latin typeface="Cambria Bold"/>
              </a:rPr>
              <a:t> </a:t>
            </a:r>
            <a:r>
              <a:rPr lang="en-US" sz="3600" dirty="0" err="1">
                <a:latin typeface="Cambria Bold"/>
              </a:rPr>
              <a:t>đầy</a:t>
            </a:r>
            <a:r>
              <a:rPr lang="en-US" sz="3600" dirty="0">
                <a:latin typeface="Cambria Bold"/>
              </a:rPr>
              <a:t> </a:t>
            </a:r>
            <a:r>
              <a:rPr lang="en-US" sz="3600" dirty="0" err="1">
                <a:latin typeface="Cambria Bold"/>
              </a:rPr>
              <a:t>bí</a:t>
            </a:r>
            <a:r>
              <a:rPr lang="en-US" sz="3600" dirty="0">
                <a:latin typeface="Cambria Bold"/>
              </a:rPr>
              <a:t> </a:t>
            </a:r>
            <a:r>
              <a:rPr lang="en-US" sz="3600" dirty="0" err="1">
                <a:latin typeface="Cambria Bold"/>
              </a:rPr>
              <a:t>ẩn</a:t>
            </a:r>
            <a:r>
              <a:rPr lang="en-US" sz="3600" dirty="0">
                <a:latin typeface="Cambria Bold"/>
              </a:rPr>
              <a:t>, </a:t>
            </a:r>
            <a:r>
              <a:rPr lang="en-US" sz="3600" dirty="0" err="1">
                <a:latin typeface="Cambria Bold"/>
              </a:rPr>
              <a:t>chứa</a:t>
            </a:r>
            <a:r>
              <a:rPr lang="en-US" sz="3600" dirty="0">
                <a:latin typeface="Cambria Bold"/>
              </a:rPr>
              <a:t> </a:t>
            </a:r>
            <a:r>
              <a:rPr lang="en-US" sz="3600" dirty="0" err="1">
                <a:latin typeface="Cambria Bold"/>
              </a:rPr>
              <a:t>đựng</a:t>
            </a:r>
            <a:r>
              <a:rPr lang="en-US" sz="3600" dirty="0">
                <a:latin typeface="Cambria Bold"/>
              </a:rPr>
              <a:t> </a:t>
            </a:r>
            <a:r>
              <a:rPr lang="en-US" sz="3600" dirty="0" err="1">
                <a:latin typeface="Cambria Bold"/>
              </a:rPr>
              <a:t>nhiều</a:t>
            </a:r>
            <a:r>
              <a:rPr lang="en-US" sz="3600" dirty="0">
                <a:latin typeface="Cambria Bold"/>
              </a:rPr>
              <a:t> </a:t>
            </a:r>
            <a:r>
              <a:rPr lang="en-US" sz="3600" dirty="0" err="1">
                <a:latin typeface="Cambria Bold"/>
              </a:rPr>
              <a:t>nguy</a:t>
            </a:r>
            <a:r>
              <a:rPr lang="en-US" sz="3600" dirty="0">
                <a:latin typeface="Cambria Bold"/>
              </a:rPr>
              <a:t> </a:t>
            </a:r>
            <a:r>
              <a:rPr lang="en-US" sz="3600" dirty="0" err="1">
                <a:latin typeface="Cambria Bold"/>
              </a:rPr>
              <a:t>hiểm</a:t>
            </a:r>
            <a:r>
              <a:rPr lang="en-US" sz="3600" dirty="0">
                <a:latin typeface="Cambria Bold"/>
              </a:rPr>
              <a:t> </a:t>
            </a:r>
            <a:r>
              <a:rPr lang="en-US" sz="3600" dirty="0" err="1">
                <a:latin typeface="Cambria Bold"/>
              </a:rPr>
              <a:t>và</a:t>
            </a:r>
            <a:r>
              <a:rPr lang="en-US" sz="3600" dirty="0">
                <a:latin typeface="Cambria Bold"/>
              </a:rPr>
              <a:t> </a:t>
            </a:r>
            <a:r>
              <a:rPr lang="en-US" sz="3600" dirty="0" err="1">
                <a:latin typeface="Cambria Bold"/>
              </a:rPr>
              <a:t>nhiều</a:t>
            </a:r>
            <a:r>
              <a:rPr lang="en-US" sz="3600" dirty="0">
                <a:latin typeface="Cambria Bold"/>
              </a:rPr>
              <a:t> </a:t>
            </a:r>
            <a:r>
              <a:rPr lang="en-US" sz="3600" dirty="0" err="1">
                <a:latin typeface="Cambria Bold"/>
              </a:rPr>
              <a:t>điều</a:t>
            </a:r>
            <a:r>
              <a:rPr lang="en-US" sz="3600" dirty="0">
                <a:latin typeface="Cambria Bold"/>
              </a:rPr>
              <a:t> </a:t>
            </a:r>
            <a:r>
              <a:rPr lang="en-US" sz="3600" dirty="0" err="1">
                <a:latin typeface="Cambria Bold"/>
              </a:rPr>
              <a:t>kì</a:t>
            </a:r>
            <a:r>
              <a:rPr lang="en-US" sz="3600" dirty="0">
                <a:latin typeface="Cambria Bold"/>
              </a:rPr>
              <a:t> </a:t>
            </a:r>
            <a:r>
              <a:rPr lang="en-US" sz="3600" dirty="0" err="1">
                <a:latin typeface="Cambria Bold"/>
              </a:rPr>
              <a:t>thú</a:t>
            </a:r>
            <a:r>
              <a:rPr lang="en-US" sz="3600" dirty="0">
                <a:latin typeface="Cambria Bold"/>
              </a:rPr>
              <a:t> </a:t>
            </a:r>
            <a:r>
              <a:rPr lang="en-US" sz="3600" dirty="0" err="1">
                <a:latin typeface="Cambria Bold"/>
              </a:rPr>
              <a:t>cần</a:t>
            </a:r>
            <a:r>
              <a:rPr lang="en-US" sz="3600" dirty="0">
                <a:latin typeface="Cambria Bold"/>
              </a:rPr>
              <a:t> </a:t>
            </a:r>
            <a:r>
              <a:rPr lang="en-US" sz="3600" dirty="0" err="1">
                <a:latin typeface="Cambria Bold"/>
              </a:rPr>
              <a:t>khám</a:t>
            </a:r>
            <a:r>
              <a:rPr lang="en-US" sz="3600" dirty="0">
                <a:latin typeface="Cambria Bold"/>
              </a:rPr>
              <a:t> </a:t>
            </a:r>
            <a:r>
              <a:rPr lang="en-US" sz="3600" dirty="0" err="1">
                <a:latin typeface="Cambria Bold"/>
              </a:rPr>
              <a:t>phá</a:t>
            </a:r>
            <a:r>
              <a:rPr lang="en-US" sz="3600" dirty="0">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dirty="0">
                <a:solidFill>
                  <a:prstClr val="black"/>
                </a:solidFill>
                <a:latin typeface="Calibri" panose="020F0502020204030204"/>
              </a:rPr>
              <a:t>s</a:t>
            </a:r>
            <a:r>
              <a:rPr lang="en-US" sz="4800" i="1" noProof="0" dirty="0" err="1">
                <a:solidFill>
                  <a:prstClr val="black"/>
                </a:solidFill>
                <a:latin typeface="Calibri" panose="020F0502020204030204"/>
              </a:rPr>
              <a:t>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dirty="0">
                <a:solidFill>
                  <a:prstClr val="black"/>
                </a:solidFill>
                <a:latin typeface="Calibri" panose="020F0502020204030204"/>
              </a:rPr>
              <a:t>m</a:t>
            </a:r>
            <a:r>
              <a:rPr lang="en-US" sz="4800" i="1" noProof="0" dirty="0" err="1">
                <a:solidFill>
                  <a:prstClr val="black"/>
                </a:solidFill>
                <a:latin typeface="Calibri" panose="020F0502020204030204"/>
              </a:rPr>
              <a:t>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dirty="0">
                <a:solidFill>
                  <a:prstClr val="black"/>
                </a:solidFill>
                <a:latin typeface="Calibri" panose="020F0502020204030204"/>
              </a:rPr>
              <a:t>h</a:t>
            </a:r>
            <a:r>
              <a:rPr lang="en-US" sz="4800" i="1" noProof="0" dirty="0" err="1">
                <a:solidFill>
                  <a:prstClr val="black"/>
                </a:solidFill>
                <a:latin typeface="Calibri" panose="020F0502020204030204"/>
              </a:rPr>
              <a:t>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dirty="0">
                <a:solidFill>
                  <a:prstClr val="black"/>
                </a:solidFill>
                <a:latin typeface="Calibri" panose="020F0502020204030204"/>
              </a:rPr>
              <a:t>s</a:t>
            </a:r>
            <a:r>
              <a:rPr lang="en-US" sz="4800" i="1" noProof="0" dirty="0" err="1">
                <a:solidFill>
                  <a:prstClr val="black"/>
                </a:solidFill>
                <a:latin typeface="Calibri" panose="020F0502020204030204"/>
              </a:rPr>
              <a:t>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dirty="0">
                <a:solidFill>
                  <a:prstClr val="black"/>
                </a:solidFill>
                <a:latin typeface="Calibri" panose="020F0502020204030204"/>
              </a:rPr>
              <a:t>n</a:t>
            </a:r>
            <a:r>
              <a:rPr lang="en-US" sz="4800" i="1" noProof="0" dirty="0" err="1">
                <a:solidFill>
                  <a:prstClr val="black"/>
                </a:solidFill>
                <a:latin typeface="Calibri" panose="020F0502020204030204"/>
              </a:rPr>
              <a:t>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gốc,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phun</a:t>
            </a:r>
            <a:r>
              <a:rPr lang="en-US" sz="3200" dirty="0">
                <a:solidFill>
                  <a:srgbClr val="002060"/>
                </a:solidFill>
              </a:rPr>
              <a:t>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từ ngữ, câu, đoạn và toàn bộ văn bản Những ngọn núi nóng rẫy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nhấn giọng ở những từ ngữ mang nội dung quan trọng của bài</a:t>
            </a: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Nhận biết được các thông tin về núi lửa.</a:t>
            </a:r>
            <a:endParaRPr lang="en-US" sz="2400" dirty="0">
              <a:solidFill>
                <a:srgbClr val="002060"/>
              </a:solidFill>
              <a:latin typeface="Cambria" panose="02040503050406030204" pitchFamily="18" charset="0"/>
              <a:ea typeface="Cambria" panose="02040503050406030204" pitchFamily="18" charset="0"/>
            </a:endParaRP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được sự hình thành của núi lửa. </a:t>
            </a:r>
          </a:p>
          <a:p>
            <a:pPr algn="just"/>
            <a:endParaRPr lang="vi-VN" sz="2400">
              <a:solidFill>
                <a:srgbClr val="002060"/>
              </a:solidFill>
              <a:latin typeface="Cambria" panose="02040503050406030204" pitchFamily="18" charset="0"/>
              <a:ea typeface="Cambria" panose="02040503050406030204" pitchFamily="18" charset="0"/>
            </a:endParaRPr>
          </a:p>
          <a:p>
            <a:pPr algn="just"/>
            <a:r>
              <a:rPr lang="vi-VN" sz="2400">
                <a:solidFill>
                  <a:srgbClr val="002060"/>
                </a:solidFill>
                <a:latin typeface="Cambria" panose="02040503050406030204" pitchFamily="18" charset="0"/>
                <a:ea typeface="Cambria" panose="02040503050406030204" pitchFamily="18" charset="0"/>
              </a:rPr>
              <a:t>Hiểu </a:t>
            </a:r>
            <a:r>
              <a:rPr lang="vi-VN" sz="2400" dirty="0">
                <a:solidFill>
                  <a:srgbClr val="002060"/>
                </a:solidFill>
                <a:latin typeface="Cambria" panose="02040503050406030204" pitchFamily="18" charset="0"/>
                <a:ea typeface="Cambria" panose="02040503050406030204" pitchFamily="18" charset="0"/>
              </a:rPr>
              <a:t>điều tác giả muốn nói qua văn bản: núi lửa là một hiện tượng tự nhiên vô cùng độc đáo và thú vị</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1057</Words>
  <Application>Microsoft Office PowerPoint</Application>
  <PresentationFormat>Widescreen</PresentationFormat>
  <Paragraphs>87</Paragraphs>
  <Slides>31</Slides>
  <Notes>1</Notes>
  <HiddenSlides>0</HiddenSlides>
  <MMClips>2</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31</vt:i4>
      </vt:variant>
    </vt:vector>
  </HeadingPairs>
  <TitlesOfParts>
    <vt:vector size="47" baseType="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ADMINSTOR</cp:lastModifiedBy>
  <cp:revision>48</cp:revision>
  <dcterms:created xsi:type="dcterms:W3CDTF">2024-07-21T01:54:37Z</dcterms:created>
  <dcterms:modified xsi:type="dcterms:W3CDTF">2024-10-22T09:40:03Z</dcterms:modified>
</cp:coreProperties>
</file>