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82" r:id="rId3"/>
    <p:sldId id="283" r:id="rId4"/>
    <p:sldId id="279" r:id="rId5"/>
    <p:sldId id="257" r:id="rId6"/>
    <p:sldId id="281" r:id="rId7"/>
    <p:sldId id="284" r:id="rId8"/>
    <p:sldId id="285" r:id="rId9"/>
    <p:sldId id="286" r:id="rId10"/>
    <p:sldId id="287" r:id="rId11"/>
    <p:sldId id="261" r:id="rId12"/>
    <p:sldId id="288" r:id="rId13"/>
    <p:sldId id="290" r:id="rId14"/>
    <p:sldId id="289" r:id="rId15"/>
    <p:sldId id="291" r:id="rId16"/>
    <p:sldId id="292" r:id="rId17"/>
    <p:sldId id="293" r:id="rId18"/>
    <p:sldId id="268" r:id="rId19"/>
    <p:sldId id="294" r:id="rId20"/>
    <p:sldId id="296" r:id="rId21"/>
    <p:sldId id="295" r:id="rId22"/>
    <p:sldId id="297" r:id="rId23"/>
    <p:sldId id="299" r:id="rId24"/>
    <p:sldId id="298" r:id="rId25"/>
    <p:sldId id="301" r:id="rId26"/>
    <p:sldId id="300" r:id="rId27"/>
    <p:sldId id="302" r:id="rId28"/>
    <p:sldId id="303" r:id="rId29"/>
    <p:sldId id="304" r:id="rId30"/>
    <p:sldId id="305" r:id="rId31"/>
    <p:sldId id="306" r:id="rId32"/>
    <p:sldId id="263" r:id="rId33"/>
    <p:sldId id="307" r:id="rId34"/>
  </p:sldIdLst>
  <p:sldSz cx="18288000" cy="10287000"/>
  <p:notesSz cx="6858000" cy="9144000"/>
  <p:embeddedFontLst>
    <p:embeddedFont>
      <p:font typeface="Amasis MT Pro Black" panose="02040A04050005020304" pitchFamily="18" charset="0"/>
      <p:bold r:id="rId35"/>
      <p:bold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224714-54DD-4025-A9AA-F2DA5BCC7DA9}">
          <p14:sldIdLst>
            <p14:sldId id="280"/>
            <p14:sldId id="282"/>
            <p14:sldId id="283"/>
            <p14:sldId id="279"/>
            <p14:sldId id="257"/>
            <p14:sldId id="281"/>
            <p14:sldId id="284"/>
            <p14:sldId id="285"/>
            <p14:sldId id="286"/>
            <p14:sldId id="287"/>
            <p14:sldId id="261"/>
            <p14:sldId id="288"/>
            <p14:sldId id="290"/>
            <p14:sldId id="289"/>
            <p14:sldId id="291"/>
            <p14:sldId id="292"/>
            <p14:sldId id="293"/>
            <p14:sldId id="268"/>
            <p14:sldId id="294"/>
            <p14:sldId id="296"/>
            <p14:sldId id="295"/>
            <p14:sldId id="297"/>
            <p14:sldId id="299"/>
            <p14:sldId id="298"/>
            <p14:sldId id="301"/>
            <p14:sldId id="300"/>
            <p14:sldId id="302"/>
            <p14:sldId id="303"/>
            <p14:sldId id="304"/>
            <p14:sldId id="305"/>
            <p14:sldId id="306"/>
            <p14:sldId id="263"/>
            <p14:sldId id="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D0F"/>
    <a:srgbClr val="F0F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265069" y="9656215"/>
            <a:ext cx="19275096" cy="953172"/>
            <a:chOff x="0" y="0"/>
            <a:chExt cx="4309823" cy="213125"/>
          </a:xfrm>
        </p:grpSpPr>
        <p:sp>
          <p:nvSpPr>
            <p:cNvPr id="3" name="Freeform 3"/>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07982">
            <a:off x="-3909430" y="-436900"/>
            <a:ext cx="10626466" cy="10626466"/>
          </a:xfrm>
          <a:prstGeom prst="rect">
            <a:avLst/>
          </a:prstGeom>
        </p:spPr>
      </p:pic>
      <p:pic>
        <p:nvPicPr>
          <p:cNvPr id="6" name="Picture 6"/>
          <p:cNvPicPr>
            <a:picLocks noChangeAspect="1"/>
          </p:cNvPicPr>
          <p:nvPr/>
        </p:nvPicPr>
        <p:blipFill>
          <a:blip r:embed="rId4">
            <a:alphaModFix amt="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867">
            <a:off x="10487267" y="164666"/>
            <a:ext cx="8508197" cy="910410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53175" y="6453323"/>
            <a:ext cx="8362451" cy="367947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58369" y="4323903"/>
            <a:ext cx="4419567" cy="569265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580143" y="5644887"/>
            <a:ext cx="5126832" cy="4642113"/>
          </a:xfrm>
          <a:prstGeom prst="rect">
            <a:avLst/>
          </a:prstGeom>
        </p:spPr>
      </p:pic>
      <p:sp>
        <p:nvSpPr>
          <p:cNvPr id="10" name="TextBox 10"/>
          <p:cNvSpPr txBox="1"/>
          <p:nvPr/>
        </p:nvSpPr>
        <p:spPr>
          <a:xfrm>
            <a:off x="1028700" y="1205228"/>
            <a:ext cx="16230600" cy="3118674"/>
          </a:xfrm>
          <a:prstGeom prst="rect">
            <a:avLst/>
          </a:prstGeom>
        </p:spPr>
        <p:txBody>
          <a:bodyPr lIns="0" tIns="0" rIns="0" bIns="0" rtlCol="0" anchor="t">
            <a:spAutoFit/>
          </a:bodyPr>
          <a:lstStyle/>
          <a:p>
            <a:pPr marL="0" lvl="0" indent="0" algn="ctr">
              <a:lnSpc>
                <a:spcPct val="150000"/>
              </a:lnSpc>
              <a:spcBef>
                <a:spcPct val="0"/>
              </a:spcBef>
            </a:pPr>
            <a:r>
              <a:rPr lang="en-US" sz="7200" b="1">
                <a:solidFill>
                  <a:srgbClr val="5F1A1F"/>
                </a:solidFill>
                <a:latin typeface="Arial" panose="020B0604020202020204" pitchFamily="34" charset="0"/>
                <a:cs typeface="Arial" panose="020B0604020202020204" pitchFamily="34" charset="0"/>
              </a:rPr>
              <a:t>CHÀO MỪNG CÁC EM ĐÃ ĐẾN VỚI BÀI GIẢNG NGÀY HÔM NAY!</a:t>
            </a:r>
          </a:p>
        </p:txBody>
      </p:sp>
    </p:spTree>
    <p:extLst>
      <p:ext uri="{BB962C8B-B14F-4D97-AF65-F5344CB8AC3E}">
        <p14:creationId xmlns:p14="http://schemas.microsoft.com/office/powerpoint/2010/main" val="22798039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4" name="Picture 3">
            <a:extLst>
              <a:ext uri="{FF2B5EF4-FFF2-40B4-BE49-F238E27FC236}">
                <a16:creationId xmlns:a16="http://schemas.microsoft.com/office/drawing/2014/main" id="{F1895EE4-284C-062C-A006-FC98D51B4A52}"/>
              </a:ext>
            </a:extLst>
          </p:cNvPr>
          <p:cNvPicPr>
            <a:picLocks noChangeAspect="1"/>
          </p:cNvPicPr>
          <p:nvPr/>
        </p:nvPicPr>
        <p:blipFill rotWithShape="1">
          <a:blip r:embed="rId2">
            <a:extLst>
              <a:ext uri="{28A0092B-C50C-407E-A947-70E740481C1C}">
                <a14:useLocalDpi xmlns:a14="http://schemas.microsoft.com/office/drawing/2010/main" val="0"/>
              </a:ext>
            </a:extLst>
          </a:blip>
          <a:srcRect l="50702" t="-176" r="-2222" b="11840"/>
          <a:stretch/>
        </p:blipFill>
        <p:spPr>
          <a:xfrm>
            <a:off x="762000" y="1913661"/>
            <a:ext cx="7848601" cy="5686231"/>
          </a:xfrm>
          <a:prstGeom prst="rect">
            <a:avLst/>
          </a:prstGeom>
        </p:spPr>
      </p:pic>
      <p:pic>
        <p:nvPicPr>
          <p:cNvPr id="10" name="Picture 8">
            <a:extLst>
              <a:ext uri="{FF2B5EF4-FFF2-40B4-BE49-F238E27FC236}">
                <a16:creationId xmlns:a16="http://schemas.microsoft.com/office/drawing/2014/main" id="{E74A57A7-CD3B-20A8-7BD6-6F86CFF3AE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57200" y="7440654"/>
            <a:ext cx="2209800" cy="2846346"/>
          </a:xfrm>
          <a:prstGeom prst="rect">
            <a:avLst/>
          </a:prstGeom>
        </p:spPr>
      </p:pic>
      <p:sp>
        <p:nvSpPr>
          <p:cNvPr id="2" name="Rectangle: Rounded Corners 1">
            <a:extLst>
              <a:ext uri="{FF2B5EF4-FFF2-40B4-BE49-F238E27FC236}">
                <a16:creationId xmlns:a16="http://schemas.microsoft.com/office/drawing/2014/main" id="{06DBAE22-9DFB-641C-7324-1A3A84126AB1}"/>
              </a:ext>
            </a:extLst>
          </p:cNvPr>
          <p:cNvSpPr/>
          <p:nvPr/>
        </p:nvSpPr>
        <p:spPr>
          <a:xfrm>
            <a:off x="9448799" y="2102338"/>
            <a:ext cx="7712123" cy="149027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sao chép một thư mục </a:t>
            </a:r>
          </a:p>
        </p:txBody>
      </p:sp>
      <p:sp>
        <p:nvSpPr>
          <p:cNvPr id="3" name="Rectangle: Rounded Corners 2">
            <a:extLst>
              <a:ext uri="{FF2B5EF4-FFF2-40B4-BE49-F238E27FC236}">
                <a16:creationId xmlns:a16="http://schemas.microsoft.com/office/drawing/2014/main" id="{207F08B3-6FB6-16B3-F2AD-89A87AE151F3}"/>
              </a:ext>
            </a:extLst>
          </p:cNvPr>
          <p:cNvSpPr/>
          <p:nvPr/>
        </p:nvSpPr>
        <p:spPr>
          <a:xfrm>
            <a:off x="9448800" y="5435155"/>
            <a:ext cx="7712123" cy="196258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Thư mục tồn tại ở cả vị trí mới và vị trí cũ </a:t>
            </a:r>
          </a:p>
        </p:txBody>
      </p:sp>
      <p:pic>
        <p:nvPicPr>
          <p:cNvPr id="11" name="Graphic 10" descr="Back with solid fill">
            <a:extLst>
              <a:ext uri="{FF2B5EF4-FFF2-40B4-BE49-F238E27FC236}">
                <a16:creationId xmlns:a16="http://schemas.microsoft.com/office/drawing/2014/main" id="{BACB89B9-F62A-2011-B4C3-06D30EA997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33659" flipV="1">
            <a:off x="8518078" y="3873480"/>
            <a:ext cx="1556643" cy="1473719"/>
          </a:xfrm>
          <a:prstGeom prst="rect">
            <a:avLst/>
          </a:prstGeom>
        </p:spPr>
      </p:pic>
      <p:sp>
        <p:nvSpPr>
          <p:cNvPr id="12" name="TextBox 11">
            <a:extLst>
              <a:ext uri="{FF2B5EF4-FFF2-40B4-BE49-F238E27FC236}">
                <a16:creationId xmlns:a16="http://schemas.microsoft.com/office/drawing/2014/main" id="{B74267F2-8710-E61E-310D-E150F0D8B366}"/>
              </a:ext>
            </a:extLst>
          </p:cNvPr>
          <p:cNvSpPr txBox="1"/>
          <p:nvPr/>
        </p:nvSpPr>
        <p:spPr>
          <a:xfrm>
            <a:off x="4419601" y="533663"/>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SAO CHÉP THƯ MỤC </a:t>
            </a:r>
          </a:p>
        </p:txBody>
      </p:sp>
    </p:spTree>
    <p:extLst>
      <p:ext uri="{BB962C8B-B14F-4D97-AF65-F5344CB8AC3E}">
        <p14:creationId xmlns:p14="http://schemas.microsoft.com/office/powerpoint/2010/main" val="651720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49962" y="699251"/>
            <a:ext cx="9566750" cy="10236795"/>
          </a:xfrm>
          <a:prstGeom prst="rect">
            <a:avLst/>
          </a:prstGeom>
        </p:spPr>
      </p:pic>
      <p:pic>
        <p:nvPicPr>
          <p:cNvPr id="3" name="Picture 3"/>
          <p:cNvPicPr>
            <a:picLocks noChangeAspect="1"/>
          </p:cNvPicPr>
          <p:nvPr/>
        </p:nvPicPr>
        <p:blipFill>
          <a:blip r:embed="rId4">
            <a:alphaModFix amt="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31122">
            <a:off x="-2610627" y="797830"/>
            <a:ext cx="9273554" cy="7233372"/>
          </a:xfrm>
          <a:prstGeom prst="rect">
            <a:avLst/>
          </a:prstGeom>
        </p:spPr>
      </p:pic>
      <p:sp>
        <p:nvSpPr>
          <p:cNvPr id="4" name="TextBox 4"/>
          <p:cNvSpPr txBox="1"/>
          <p:nvPr/>
        </p:nvSpPr>
        <p:spPr>
          <a:xfrm>
            <a:off x="3712371" y="804523"/>
            <a:ext cx="10863257" cy="1069267"/>
          </a:xfrm>
          <a:prstGeom prst="rect">
            <a:avLst/>
          </a:prstGeom>
        </p:spPr>
        <p:txBody>
          <a:bodyPr lIns="0" tIns="0" rIns="0" bIns="0" rtlCol="0" anchor="t">
            <a:spAutoFit/>
          </a:bodyPr>
          <a:lstStyle/>
          <a:p>
            <a:pPr marL="0" lvl="0" indent="0" algn="ctr">
              <a:lnSpc>
                <a:spcPts val="9600"/>
              </a:lnSpc>
              <a:spcBef>
                <a:spcPct val="0"/>
              </a:spcBef>
            </a:pPr>
            <a:r>
              <a:rPr lang="en-US" sz="5000" b="1">
                <a:solidFill>
                  <a:srgbClr val="D80C0C"/>
                </a:solidFill>
                <a:latin typeface="Arial" panose="020B0604020202020204" pitchFamily="34" charset="0"/>
                <a:cs typeface="Arial" panose="020B0604020202020204" pitchFamily="34" charset="0"/>
              </a:rPr>
              <a:t>HỘP KIẾN THỨC </a:t>
            </a:r>
          </a:p>
        </p:txBody>
      </p:sp>
      <p:grpSp>
        <p:nvGrpSpPr>
          <p:cNvPr id="32" name="Group 31">
            <a:extLst>
              <a:ext uri="{FF2B5EF4-FFF2-40B4-BE49-F238E27FC236}">
                <a16:creationId xmlns:a16="http://schemas.microsoft.com/office/drawing/2014/main" id="{13A5715A-ACCC-8063-D3E4-E01268F3BEF4}"/>
              </a:ext>
            </a:extLst>
          </p:cNvPr>
          <p:cNvGrpSpPr/>
          <p:nvPr/>
        </p:nvGrpSpPr>
        <p:grpSpPr>
          <a:xfrm>
            <a:off x="5872351" y="2628900"/>
            <a:ext cx="11765396" cy="2806265"/>
            <a:chOff x="5955881" y="2272348"/>
            <a:chExt cx="11765396" cy="2806265"/>
          </a:xfrm>
        </p:grpSpPr>
        <p:grpSp>
          <p:nvGrpSpPr>
            <p:cNvPr id="5" name="Group 5"/>
            <p:cNvGrpSpPr/>
            <p:nvPr/>
          </p:nvGrpSpPr>
          <p:grpSpPr>
            <a:xfrm>
              <a:off x="5955881" y="2272348"/>
              <a:ext cx="11765396" cy="2806265"/>
              <a:chOff x="0" y="0"/>
              <a:chExt cx="3508368" cy="2595684"/>
            </a:xfrm>
            <a:solidFill>
              <a:schemeClr val="bg1"/>
            </a:solidFill>
          </p:grpSpPr>
          <p:sp>
            <p:nvSpPr>
              <p:cNvPr id="6" name="Freeform 6"/>
              <p:cNvSpPr/>
              <p:nvPr/>
            </p:nvSpPr>
            <p:spPr>
              <a:xfrm>
                <a:off x="0" y="0"/>
                <a:ext cx="3508368" cy="2595684"/>
              </a:xfrm>
              <a:custGeom>
                <a:avLst/>
                <a:gdLst/>
                <a:ahLst/>
                <a:cxnLst/>
                <a:rect l="l" t="t" r="r" b="b"/>
                <a:pathLst>
                  <a:path w="3508368" h="2595684">
                    <a:moveTo>
                      <a:pt x="3383908" y="2595684"/>
                    </a:moveTo>
                    <a:lnTo>
                      <a:pt x="124460" y="2595684"/>
                    </a:lnTo>
                    <a:cubicBezTo>
                      <a:pt x="55880" y="2595684"/>
                      <a:pt x="0" y="2539804"/>
                      <a:pt x="0" y="2471224"/>
                    </a:cubicBezTo>
                    <a:lnTo>
                      <a:pt x="0" y="124460"/>
                    </a:lnTo>
                    <a:cubicBezTo>
                      <a:pt x="0" y="55880"/>
                      <a:pt x="55880" y="0"/>
                      <a:pt x="124460" y="0"/>
                    </a:cubicBezTo>
                    <a:lnTo>
                      <a:pt x="3383908" y="0"/>
                    </a:lnTo>
                    <a:cubicBezTo>
                      <a:pt x="3452488" y="0"/>
                      <a:pt x="3508368" y="55880"/>
                      <a:pt x="3508368" y="124460"/>
                    </a:cubicBezTo>
                    <a:lnTo>
                      <a:pt x="3508368" y="2471224"/>
                    </a:lnTo>
                    <a:cubicBezTo>
                      <a:pt x="3508368" y="2539804"/>
                      <a:pt x="3452488" y="2595684"/>
                      <a:pt x="3383908" y="2595684"/>
                    </a:cubicBezTo>
                    <a:close/>
                  </a:path>
                </a:pathLst>
              </a:custGeom>
              <a:grpFill/>
              <a:ln>
                <a:solidFill>
                  <a:schemeClr val="bg1"/>
                </a:solidFill>
              </a:ln>
            </p:spPr>
          </p:sp>
        </p:grpSp>
        <p:sp>
          <p:nvSpPr>
            <p:cNvPr id="29" name="TextBox 28">
              <a:extLst>
                <a:ext uri="{FF2B5EF4-FFF2-40B4-BE49-F238E27FC236}">
                  <a16:creationId xmlns:a16="http://schemas.microsoft.com/office/drawing/2014/main" id="{77BA5486-0C5E-7C95-B515-69A5D4EF2D96}"/>
                </a:ext>
              </a:extLst>
            </p:cNvPr>
            <p:cNvSpPr txBox="1"/>
            <p:nvPr/>
          </p:nvSpPr>
          <p:spPr>
            <a:xfrm>
              <a:off x="6553200" y="2763018"/>
              <a:ext cx="10926287"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Các thao tác với tệp và thư mục: Tạo thư mục, đổi tên, xóa, di chuyển, sao chép. </a:t>
              </a:r>
            </a:p>
          </p:txBody>
        </p:sp>
      </p:grpSp>
      <p:grpSp>
        <p:nvGrpSpPr>
          <p:cNvPr id="33" name="Group 32">
            <a:extLst>
              <a:ext uri="{FF2B5EF4-FFF2-40B4-BE49-F238E27FC236}">
                <a16:creationId xmlns:a16="http://schemas.microsoft.com/office/drawing/2014/main" id="{AC69C8CA-3AED-0A26-4FE6-044C05F25B64}"/>
              </a:ext>
            </a:extLst>
          </p:cNvPr>
          <p:cNvGrpSpPr/>
          <p:nvPr/>
        </p:nvGrpSpPr>
        <p:grpSpPr>
          <a:xfrm>
            <a:off x="286119" y="2507827"/>
            <a:ext cx="6785986" cy="7260014"/>
            <a:chOff x="427513" y="2612320"/>
            <a:chExt cx="6785986" cy="7260014"/>
          </a:xfrm>
        </p:grpSpPr>
        <p:pic>
          <p:nvPicPr>
            <p:cNvPr id="2050" name="Picture 2" descr="File thiết kế là gì? Các định dạng file thiết kế phổ biến">
              <a:extLst>
                <a:ext uri="{FF2B5EF4-FFF2-40B4-BE49-F238E27FC236}">
                  <a16:creationId xmlns:a16="http://schemas.microsoft.com/office/drawing/2014/main" id="{B302E731-EF6F-976C-1962-5E91051DA0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7" b="93478" l="10000" r="90000">
                          <a14:foregroundMark x1="32833" y1="61204" x2="32833" y2="61204"/>
                          <a14:foregroundMark x1="47333" y1="64883" x2="47333" y2="64883"/>
                          <a14:foregroundMark x1="37333" y1="59699" x2="37333" y2="59699"/>
                          <a14:foregroundMark x1="27833" y1="56187" x2="27833" y2="56187"/>
                          <a14:foregroundMark x1="25500" y1="58696" x2="25500" y2="58696"/>
                          <a14:foregroundMark x1="25500" y1="58696" x2="25500" y2="58696"/>
                          <a14:foregroundMark x1="43500" y1="56689" x2="43500" y2="56689"/>
                          <a14:foregroundMark x1="47500" y1="62876" x2="47500" y2="62876"/>
                          <a14:foregroundMark x1="57000" y1="65217" x2="57000" y2="65217"/>
                          <a14:foregroundMark x1="63000" y1="61204" x2="63000" y2="61204"/>
                          <a14:foregroundMark x1="68000" y1="58194" x2="68000" y2="58194"/>
                          <a14:foregroundMark x1="68500" y1="57358" x2="68500" y2="57358"/>
                          <a14:foregroundMark x1="49000" y1="2007" x2="49000" y2="2007"/>
                          <a14:foregroundMark x1="68833" y1="41806" x2="68833" y2="41806"/>
                          <a14:foregroundMark x1="68333" y1="40635" x2="68333" y2="40635"/>
                          <a14:foregroundMark x1="39333" y1="93311" x2="39333" y2="93311"/>
                          <a14:foregroundMark x1="62833" y1="93478" x2="62833" y2="93478"/>
                        </a14:backgroundRemoval>
                      </a14:imgEffect>
                    </a14:imgLayer>
                  </a14:imgProps>
                </a:ext>
                <a:ext uri="{28A0092B-C50C-407E-A947-70E740481C1C}">
                  <a14:useLocalDpi xmlns:a14="http://schemas.microsoft.com/office/drawing/2010/main" val="0"/>
                </a:ext>
              </a:extLst>
            </a:blip>
            <a:srcRect/>
            <a:stretch>
              <a:fillRect/>
            </a:stretch>
          </p:blipFill>
          <p:spPr bwMode="auto">
            <a:xfrm>
              <a:off x="427513" y="2612320"/>
              <a:ext cx="3856378" cy="38435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ile thiết kế là gì? Các định dạng file thiết kế phổ biến">
              <a:extLst>
                <a:ext uri="{FF2B5EF4-FFF2-40B4-BE49-F238E27FC236}">
                  <a16:creationId xmlns:a16="http://schemas.microsoft.com/office/drawing/2014/main" id="{A2A7CC1F-9A40-A85E-50DF-B30CB214DB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7" b="93478" l="10000" r="90000">
                          <a14:foregroundMark x1="32833" y1="61204" x2="32833" y2="61204"/>
                          <a14:foregroundMark x1="47333" y1="64883" x2="47333" y2="64883"/>
                          <a14:foregroundMark x1="37333" y1="59699" x2="37333" y2="59699"/>
                          <a14:foregroundMark x1="27833" y1="56187" x2="27833" y2="56187"/>
                          <a14:foregroundMark x1="25500" y1="58696" x2="25500" y2="58696"/>
                          <a14:foregroundMark x1="25500" y1="58696" x2="25500" y2="58696"/>
                          <a14:foregroundMark x1="43500" y1="56689" x2="43500" y2="56689"/>
                          <a14:foregroundMark x1="47500" y1="62876" x2="47500" y2="62876"/>
                          <a14:foregroundMark x1="57000" y1="65217" x2="57000" y2="65217"/>
                          <a14:foregroundMark x1="63000" y1="61204" x2="63000" y2="61204"/>
                          <a14:foregroundMark x1="68000" y1="58194" x2="68000" y2="58194"/>
                          <a14:foregroundMark x1="68500" y1="57358" x2="68500" y2="57358"/>
                          <a14:foregroundMark x1="49000" y1="2007" x2="49000" y2="2007"/>
                          <a14:foregroundMark x1="68833" y1="41806" x2="68833" y2="41806"/>
                          <a14:foregroundMark x1="68333" y1="40635" x2="68333" y2="40635"/>
                          <a14:foregroundMark x1="39333" y1="93311" x2="39333" y2="93311"/>
                          <a14:foregroundMark x1="62833" y1="93478" x2="62833" y2="93478"/>
                        </a14:backgroundRemoval>
                      </a14:imgEffect>
                    </a14:imgLayer>
                  </a14:imgProps>
                </a:ext>
                <a:ext uri="{28A0092B-C50C-407E-A947-70E740481C1C}">
                  <a14:useLocalDpi xmlns:a14="http://schemas.microsoft.com/office/drawing/2010/main" val="0"/>
                </a:ext>
              </a:extLst>
            </a:blip>
            <a:srcRect/>
            <a:stretch>
              <a:fillRect/>
            </a:stretch>
          </p:blipFill>
          <p:spPr bwMode="auto">
            <a:xfrm>
              <a:off x="3357121" y="6028810"/>
              <a:ext cx="3856378" cy="384352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AB1C1FD-22E7-0139-951C-163947266408}"/>
                </a:ext>
              </a:extLst>
            </p:cNvPr>
            <p:cNvSpPr txBox="1"/>
            <p:nvPr/>
          </p:nvSpPr>
          <p:spPr>
            <a:xfrm>
              <a:off x="4614739" y="4918590"/>
              <a:ext cx="1341142" cy="938719"/>
            </a:xfrm>
            <a:prstGeom prst="rect">
              <a:avLst/>
            </a:prstGeom>
            <a:noFill/>
          </p:spPr>
          <p:txBody>
            <a:bodyPr wrap="square" rtlCol="0">
              <a:spAutoFit/>
            </a:bodyPr>
            <a:lstStyle/>
            <a:p>
              <a:r>
                <a:rPr lang="en-US" sz="5500">
                  <a:solidFill>
                    <a:schemeClr val="accent6">
                      <a:lumMod val="75000"/>
                    </a:schemeClr>
                  </a:solidFill>
                  <a:latin typeface="Amasis MT Pro Black" panose="02040A04050005020304" pitchFamily="18" charset="0"/>
                  <a:cs typeface="Arial" panose="020B0604020202020204" pitchFamily="34" charset="0"/>
                </a:rPr>
                <a:t>+ 1</a:t>
              </a:r>
            </a:p>
          </p:txBody>
        </p:sp>
      </p:grpSp>
      <p:pic>
        <p:nvPicPr>
          <p:cNvPr id="38" name="Picture 21">
            <a:extLst>
              <a:ext uri="{FF2B5EF4-FFF2-40B4-BE49-F238E27FC236}">
                <a16:creationId xmlns:a16="http://schemas.microsoft.com/office/drawing/2014/main" id="{13646000-5BBC-53DC-0569-2F599B8A53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3299" y="5924317"/>
            <a:ext cx="7607459" cy="41899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TextBox 7">
            <a:extLst>
              <a:ext uri="{FF2B5EF4-FFF2-40B4-BE49-F238E27FC236}">
                <a16:creationId xmlns:a16="http://schemas.microsoft.com/office/drawing/2014/main" id="{FFED9DEA-5AA4-C802-6C14-D3BC9BBD55A3}"/>
              </a:ext>
            </a:extLst>
          </p:cNvPr>
          <p:cNvSpPr txBox="1"/>
          <p:nvPr/>
        </p:nvSpPr>
        <p:spPr>
          <a:xfrm>
            <a:off x="5600700" y="571500"/>
            <a:ext cx="7086600" cy="784830"/>
          </a:xfrm>
          <a:prstGeom prst="rect">
            <a:avLst/>
          </a:prstGeom>
          <a:noFill/>
        </p:spPr>
        <p:txBody>
          <a:bodyPr wrap="square" rtlCol="0">
            <a:spAutoFit/>
          </a:bodyPr>
          <a:lstStyle/>
          <a:p>
            <a:pPr algn="ctr"/>
            <a:r>
              <a:rPr lang="en-US" sz="4500" b="1">
                <a:solidFill>
                  <a:schemeClr val="accent6">
                    <a:lumMod val="75000"/>
                  </a:schemeClr>
                </a:solidFill>
                <a:latin typeface="Arial" panose="020B0604020202020204" pitchFamily="34" charset="0"/>
                <a:cs typeface="Arial" panose="020B0604020202020204" pitchFamily="34" charset="0"/>
              </a:rPr>
              <a:t>CÂU HỎI CỦNG CỐ </a:t>
            </a:r>
          </a:p>
        </p:txBody>
      </p:sp>
      <p:sp>
        <p:nvSpPr>
          <p:cNvPr id="13" name="TextBox 12">
            <a:extLst>
              <a:ext uri="{FF2B5EF4-FFF2-40B4-BE49-F238E27FC236}">
                <a16:creationId xmlns:a16="http://schemas.microsoft.com/office/drawing/2014/main" id="{871EAF0A-D1C5-50D4-149B-E6B7141D4735}"/>
              </a:ext>
            </a:extLst>
          </p:cNvPr>
          <p:cNvSpPr txBox="1"/>
          <p:nvPr/>
        </p:nvSpPr>
        <p:spPr>
          <a:xfrm>
            <a:off x="1104900" y="1625937"/>
            <a:ext cx="16078199" cy="1824923"/>
          </a:xfrm>
          <a:prstGeom prst="rect">
            <a:avLst/>
          </a:prstGeom>
          <a:noFill/>
        </p:spPr>
        <p:txBody>
          <a:bodyPr wrap="square">
            <a:spAutoFit/>
          </a:bodyPr>
          <a:lstStyle/>
          <a:p>
            <a:pPr>
              <a:lnSpc>
                <a:spcPct val="150000"/>
              </a:lnSpc>
            </a:pPr>
            <a:r>
              <a:rPr lang="en-US" sz="4000" b="1">
                <a:latin typeface="Arial" panose="020B0604020202020204" pitchFamily="34" charset="0"/>
                <a:cs typeface="Arial" panose="020B0604020202020204" pitchFamily="34" charset="0"/>
              </a:rPr>
              <a:t>Để thực hiện nhiệm vụ ở Hoạt động Khởi động, cách nào sau đây là tốt nhất?</a:t>
            </a:r>
          </a:p>
        </p:txBody>
      </p:sp>
      <p:sp>
        <p:nvSpPr>
          <p:cNvPr id="14" name="Rectangle: Rounded Corners 13">
            <a:extLst>
              <a:ext uri="{FF2B5EF4-FFF2-40B4-BE49-F238E27FC236}">
                <a16:creationId xmlns:a16="http://schemas.microsoft.com/office/drawing/2014/main" id="{0F89BD72-FFB4-FF78-EEEF-666AFB76B864}"/>
              </a:ext>
            </a:extLst>
          </p:cNvPr>
          <p:cNvSpPr/>
          <p:nvPr/>
        </p:nvSpPr>
        <p:spPr>
          <a:xfrm>
            <a:off x="1538309" y="4235372"/>
            <a:ext cx="15211380" cy="1143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500">
                <a:solidFill>
                  <a:schemeClr val="tx1"/>
                </a:solidFill>
              </a:rPr>
              <a:t>A. Tạo mới thư mục </a:t>
            </a:r>
            <a:r>
              <a:rPr lang="vi-VN" sz="3500">
                <a:solidFill>
                  <a:schemeClr val="accent6">
                    <a:lumMod val="75000"/>
                  </a:schemeClr>
                </a:solidFill>
              </a:rPr>
              <a:t>Thu An </a:t>
            </a:r>
            <a:r>
              <a:rPr lang="vi-VN" sz="3500">
                <a:solidFill>
                  <a:schemeClr val="tx1"/>
                </a:solidFill>
              </a:rPr>
              <a:t>ở </a:t>
            </a:r>
            <a:r>
              <a:rPr lang="vi-VN" sz="3500">
                <a:solidFill>
                  <a:schemeClr val="accent6">
                    <a:lumMod val="75000"/>
                  </a:schemeClr>
                </a:solidFill>
              </a:rPr>
              <a:t>Nhom 2</a:t>
            </a:r>
            <a:r>
              <a:rPr lang="vi-VN" sz="3500">
                <a:solidFill>
                  <a:schemeClr val="tx1"/>
                </a:solidFill>
              </a:rPr>
              <a:t> và xóa thư mục </a:t>
            </a:r>
            <a:r>
              <a:rPr lang="vi-VN" sz="3500">
                <a:solidFill>
                  <a:schemeClr val="accent6">
                    <a:lumMod val="75000"/>
                  </a:schemeClr>
                </a:solidFill>
              </a:rPr>
              <a:t>Thu An </a:t>
            </a:r>
            <a:r>
              <a:rPr lang="vi-VN" sz="3500">
                <a:solidFill>
                  <a:schemeClr val="tx1"/>
                </a:solidFill>
              </a:rPr>
              <a:t>ở </a:t>
            </a:r>
            <a:r>
              <a:rPr lang="vi-VN" sz="3500">
                <a:solidFill>
                  <a:schemeClr val="accent6">
                    <a:lumMod val="75000"/>
                  </a:schemeClr>
                </a:solidFill>
              </a:rPr>
              <a:t>Nhom 1</a:t>
            </a:r>
            <a:r>
              <a:rPr lang="vi-VN" sz="3500">
                <a:solidFill>
                  <a:schemeClr val="tx1"/>
                </a:solidFill>
              </a:rPr>
              <a:t>.</a:t>
            </a:r>
            <a:endParaRPr lang="en-US" sz="3500">
              <a:solidFill>
                <a:schemeClr val="tx1"/>
              </a:solidFill>
            </a:endParaRPr>
          </a:p>
        </p:txBody>
      </p:sp>
      <p:sp>
        <p:nvSpPr>
          <p:cNvPr id="15" name="Rectangle: Rounded Corners 14">
            <a:extLst>
              <a:ext uri="{FF2B5EF4-FFF2-40B4-BE49-F238E27FC236}">
                <a16:creationId xmlns:a16="http://schemas.microsoft.com/office/drawing/2014/main" id="{ECDAE6DB-857C-D8AA-53A2-77512F672DCB}"/>
              </a:ext>
            </a:extLst>
          </p:cNvPr>
          <p:cNvSpPr/>
          <p:nvPr/>
        </p:nvSpPr>
        <p:spPr>
          <a:xfrm>
            <a:off x="1538309" y="5652277"/>
            <a:ext cx="15211380" cy="1143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500">
                <a:solidFill>
                  <a:schemeClr val="tx1"/>
                </a:solidFill>
              </a:rPr>
              <a:t>B. Di chuyển thư mục </a:t>
            </a:r>
            <a:r>
              <a:rPr lang="vi-VN" sz="3500">
                <a:solidFill>
                  <a:schemeClr val="accent6">
                    <a:lumMod val="75000"/>
                  </a:schemeClr>
                </a:solidFill>
              </a:rPr>
              <a:t>Thu An </a:t>
            </a:r>
            <a:r>
              <a:rPr lang="vi-VN" sz="3500">
                <a:solidFill>
                  <a:schemeClr val="tx1"/>
                </a:solidFill>
              </a:rPr>
              <a:t>từ </a:t>
            </a:r>
            <a:r>
              <a:rPr lang="vi-VN" sz="3500">
                <a:solidFill>
                  <a:schemeClr val="accent6">
                    <a:lumMod val="75000"/>
                  </a:schemeClr>
                </a:solidFill>
              </a:rPr>
              <a:t>Nhom 1 </a:t>
            </a:r>
            <a:r>
              <a:rPr lang="vi-VN" sz="3500">
                <a:solidFill>
                  <a:schemeClr val="tx1"/>
                </a:solidFill>
              </a:rPr>
              <a:t>sang </a:t>
            </a:r>
            <a:r>
              <a:rPr lang="vi-VN" sz="3500">
                <a:solidFill>
                  <a:schemeClr val="accent6">
                    <a:lumMod val="75000"/>
                  </a:schemeClr>
                </a:solidFill>
              </a:rPr>
              <a:t>Nhom 2</a:t>
            </a:r>
            <a:r>
              <a:rPr lang="vi-VN" sz="3500">
                <a:solidFill>
                  <a:schemeClr val="tx1"/>
                </a:solidFill>
              </a:rPr>
              <a:t>.</a:t>
            </a:r>
            <a:endParaRPr lang="en-US" sz="3500">
              <a:solidFill>
                <a:schemeClr val="tx1"/>
              </a:solidFill>
            </a:endParaRPr>
          </a:p>
        </p:txBody>
      </p:sp>
      <p:sp>
        <p:nvSpPr>
          <p:cNvPr id="16" name="Rectangle: Rounded Corners 15">
            <a:extLst>
              <a:ext uri="{FF2B5EF4-FFF2-40B4-BE49-F238E27FC236}">
                <a16:creationId xmlns:a16="http://schemas.microsoft.com/office/drawing/2014/main" id="{596344DE-4470-5905-9506-D8A638B377EA}"/>
              </a:ext>
            </a:extLst>
          </p:cNvPr>
          <p:cNvSpPr/>
          <p:nvPr/>
        </p:nvSpPr>
        <p:spPr>
          <a:xfrm>
            <a:off x="1538309" y="7184032"/>
            <a:ext cx="15211380" cy="169326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500">
                <a:solidFill>
                  <a:schemeClr val="tx1"/>
                </a:solidFill>
              </a:rPr>
              <a:t>C. Sao chép thư mục </a:t>
            </a:r>
            <a:r>
              <a:rPr lang="vi-VN" sz="3500">
                <a:solidFill>
                  <a:schemeClr val="accent6">
                    <a:lumMod val="75000"/>
                  </a:schemeClr>
                </a:solidFill>
              </a:rPr>
              <a:t>Thu An </a:t>
            </a:r>
            <a:r>
              <a:rPr lang="vi-VN" sz="3500">
                <a:solidFill>
                  <a:schemeClr val="tx1"/>
                </a:solidFill>
              </a:rPr>
              <a:t>từ </a:t>
            </a:r>
            <a:r>
              <a:rPr lang="vi-VN" sz="3500">
                <a:solidFill>
                  <a:schemeClr val="accent6">
                    <a:lumMod val="75000"/>
                  </a:schemeClr>
                </a:solidFill>
              </a:rPr>
              <a:t>Nhom 1 </a:t>
            </a:r>
            <a:r>
              <a:rPr lang="vi-VN" sz="3500">
                <a:solidFill>
                  <a:schemeClr val="tx1"/>
                </a:solidFill>
              </a:rPr>
              <a:t>sang </a:t>
            </a:r>
            <a:r>
              <a:rPr lang="vi-VN" sz="3500">
                <a:solidFill>
                  <a:schemeClr val="accent6">
                    <a:lumMod val="75000"/>
                  </a:schemeClr>
                </a:solidFill>
              </a:rPr>
              <a:t>Nhom 2</a:t>
            </a:r>
            <a:r>
              <a:rPr lang="vi-VN" sz="3500">
                <a:solidFill>
                  <a:schemeClr val="tx1"/>
                </a:solidFill>
              </a:rPr>
              <a:t>, rồi xóa thư mục </a:t>
            </a:r>
            <a:r>
              <a:rPr lang="vi-VN" sz="3500">
                <a:solidFill>
                  <a:schemeClr val="accent6">
                    <a:lumMod val="75000"/>
                  </a:schemeClr>
                </a:solidFill>
              </a:rPr>
              <a:t>Thu An </a:t>
            </a:r>
            <a:r>
              <a:rPr lang="vi-VN" sz="3500">
                <a:solidFill>
                  <a:schemeClr val="tx1"/>
                </a:solidFill>
              </a:rPr>
              <a:t>ở </a:t>
            </a:r>
            <a:r>
              <a:rPr lang="vi-VN" sz="3500">
                <a:solidFill>
                  <a:schemeClr val="accent6">
                    <a:lumMod val="75000"/>
                  </a:schemeClr>
                </a:solidFill>
              </a:rPr>
              <a:t>Nhom 1</a:t>
            </a:r>
            <a:r>
              <a:rPr lang="vi-VN" sz="3500">
                <a:solidFill>
                  <a:schemeClr val="tx1"/>
                </a:solidFill>
              </a:rPr>
              <a:t>.</a:t>
            </a:r>
            <a:endParaRPr lang="en-US" sz="3500">
              <a:solidFill>
                <a:schemeClr val="tx1"/>
              </a:solidFill>
            </a:endParaRPr>
          </a:p>
        </p:txBody>
      </p:sp>
    </p:spTree>
    <p:extLst>
      <p:ext uri="{BB962C8B-B14F-4D97-AF65-F5344CB8AC3E}">
        <p14:creationId xmlns:p14="http://schemas.microsoft.com/office/powerpoint/2010/main" val="2712891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1" nodeType="click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par>
                                <p:cTn id="27" presetID="1" presetClass="emph" presetSubtype="2" fill="hold" nodeType="withEffect">
                                  <p:stCondLst>
                                    <p:cond delay="0"/>
                                  </p:stCondLst>
                                  <p:childTnLst>
                                    <p:animClr clrSpc="rgb" dir="cw">
                                      <p:cBhvr>
                                        <p:cTn id="28" dur="2000" fill="hold"/>
                                        <p:tgtEl>
                                          <p:spTgt spid="15"/>
                                        </p:tgtEl>
                                        <p:attrNameLst>
                                          <p:attrName>fillcolor</p:attrName>
                                        </p:attrNameLst>
                                      </p:cBhvr>
                                      <p:to>
                                        <a:srgbClr val="92D050"/>
                                      </p:to>
                                    </p:animClr>
                                    <p:set>
                                      <p:cBhvr>
                                        <p:cTn id="29" dur="2000" fill="hold"/>
                                        <p:tgtEl>
                                          <p:spTgt spid="15"/>
                                        </p:tgtEl>
                                        <p:attrNameLst>
                                          <p:attrName>fill.type</p:attrName>
                                        </p:attrNameLst>
                                      </p:cBhvr>
                                      <p:to>
                                        <p:strVal val="solid"/>
                                      </p:to>
                                    </p:set>
                                    <p:set>
                                      <p:cBhvr>
                                        <p:cTn id="30"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animBg="1"/>
      <p:bldP spid="15" grpId="0" animBg="1"/>
      <p:bldP spid="15"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442">
            <a:off x="5416431" y="-927415"/>
            <a:ext cx="12599716" cy="13482186"/>
          </a:xfrm>
          <a:prstGeom prst="rect">
            <a:avLst/>
          </a:prstGeom>
        </p:spPr>
      </p:pic>
      <p:sp>
        <p:nvSpPr>
          <p:cNvPr id="4" name="TextBox 4"/>
          <p:cNvSpPr txBox="1"/>
          <p:nvPr/>
        </p:nvSpPr>
        <p:spPr>
          <a:xfrm>
            <a:off x="2655094" y="1518313"/>
            <a:ext cx="12977812"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PHẦN 2.</a:t>
            </a:r>
          </a:p>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TÁC HẠI KHI THAO TÁC NHẦM VỚI TỆP VÀ THƯ MỤC </a:t>
            </a:r>
          </a:p>
        </p:txBody>
      </p:sp>
      <p:pic>
        <p:nvPicPr>
          <p:cNvPr id="7" name="Picture 6">
            <a:extLst>
              <a:ext uri="{FF2B5EF4-FFF2-40B4-BE49-F238E27FC236}">
                <a16:creationId xmlns:a16="http://schemas.microsoft.com/office/drawing/2014/main" id="{A6E27D47-54D3-A8B1-1240-D54DAA6E3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7531" y="6298981"/>
            <a:ext cx="4572000" cy="3829050"/>
          </a:xfrm>
          <a:prstGeom prst="rect">
            <a:avLst/>
          </a:prstGeom>
        </p:spPr>
      </p:pic>
      <p:pic>
        <p:nvPicPr>
          <p:cNvPr id="3" name="Picture 20">
            <a:extLst>
              <a:ext uri="{FF2B5EF4-FFF2-40B4-BE49-F238E27FC236}">
                <a16:creationId xmlns:a16="http://schemas.microsoft.com/office/drawing/2014/main" id="{951E0082-0A90-9CB3-525A-D219CB1527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952500"/>
            <a:ext cx="3157116" cy="1757086"/>
          </a:xfrm>
          <a:prstGeom prst="rect">
            <a:avLst/>
          </a:prstGeom>
        </p:spPr>
      </p:pic>
    </p:spTree>
    <p:extLst>
      <p:ext uri="{BB962C8B-B14F-4D97-AF65-F5344CB8AC3E}">
        <p14:creationId xmlns:p14="http://schemas.microsoft.com/office/powerpoint/2010/main" val="393326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2" name="Group 1">
            <a:extLst>
              <a:ext uri="{FF2B5EF4-FFF2-40B4-BE49-F238E27FC236}">
                <a16:creationId xmlns:a16="http://schemas.microsoft.com/office/drawing/2014/main" id="{0F1831C2-D0DD-6EF2-C798-AE923ADFBAD3}"/>
              </a:ext>
            </a:extLst>
          </p:cNvPr>
          <p:cNvGrpSpPr/>
          <p:nvPr/>
        </p:nvGrpSpPr>
        <p:grpSpPr>
          <a:xfrm>
            <a:off x="-304800" y="342900"/>
            <a:ext cx="18309309" cy="1518872"/>
            <a:chOff x="-152399" y="349271"/>
            <a:chExt cx="18309309" cy="1518872"/>
          </a:xfrm>
        </p:grpSpPr>
        <p:grpSp>
          <p:nvGrpSpPr>
            <p:cNvPr id="3" name="Group 2">
              <a:extLst>
                <a:ext uri="{FF2B5EF4-FFF2-40B4-BE49-F238E27FC236}">
                  <a16:creationId xmlns:a16="http://schemas.microsoft.com/office/drawing/2014/main" id="{29B0F737-57DB-2962-1CD9-679289F15A62}"/>
                </a:ext>
              </a:extLst>
            </p:cNvPr>
            <p:cNvGrpSpPr/>
            <p:nvPr/>
          </p:nvGrpSpPr>
          <p:grpSpPr>
            <a:xfrm>
              <a:off x="-152399" y="349271"/>
              <a:ext cx="6049070" cy="1518872"/>
              <a:chOff x="-174506" y="96686"/>
              <a:chExt cx="5797382" cy="1518872"/>
            </a:xfrm>
          </p:grpSpPr>
          <p:sp>
            <p:nvSpPr>
              <p:cNvPr id="9" name="Rectangle 8">
                <a:extLst>
                  <a:ext uri="{FF2B5EF4-FFF2-40B4-BE49-F238E27FC236}">
                    <a16:creationId xmlns:a16="http://schemas.microsoft.com/office/drawing/2014/main" id="{3B2F29CC-F00C-E84C-D787-17FE879ABAD3}"/>
                  </a:ext>
                </a:extLst>
              </p:cNvPr>
              <p:cNvSpPr/>
              <p:nvPr/>
            </p:nvSpPr>
            <p:spPr>
              <a:xfrm>
                <a:off x="-174506" y="246522"/>
                <a:ext cx="4819947"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5F09115-5691-91EF-525F-D222985A92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22534" y="96686"/>
                <a:ext cx="1600342" cy="1518872"/>
              </a:xfrm>
              <a:prstGeom prst="rect">
                <a:avLst/>
              </a:prstGeom>
            </p:spPr>
          </p:pic>
          <p:sp>
            <p:nvSpPr>
              <p:cNvPr id="11" name="TextBox 10">
                <a:extLst>
                  <a:ext uri="{FF2B5EF4-FFF2-40B4-BE49-F238E27FC236}">
                    <a16:creationId xmlns:a16="http://schemas.microsoft.com/office/drawing/2014/main" id="{5C8DDB5B-B646-05DF-4A9D-72A27F0F74D4}"/>
                  </a:ext>
                </a:extLst>
              </p:cNvPr>
              <p:cNvSpPr txBox="1"/>
              <p:nvPr/>
            </p:nvSpPr>
            <p:spPr>
              <a:xfrm>
                <a:off x="76200" y="494948"/>
                <a:ext cx="449580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a:t>
                </a:r>
              </a:p>
            </p:txBody>
          </p:sp>
        </p:grpSp>
        <p:sp>
          <p:nvSpPr>
            <p:cNvPr id="4" name="TextBox 3">
              <a:extLst>
                <a:ext uri="{FF2B5EF4-FFF2-40B4-BE49-F238E27FC236}">
                  <a16:creationId xmlns:a16="http://schemas.microsoft.com/office/drawing/2014/main" id="{33B0B17F-70C6-02DB-EC96-F001FC4318C7}"/>
                </a:ext>
              </a:extLst>
            </p:cNvPr>
            <p:cNvSpPr txBox="1"/>
            <p:nvPr/>
          </p:nvSpPr>
          <p:spPr>
            <a:xfrm>
              <a:off x="5888710" y="747533"/>
              <a:ext cx="12268200"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Thao tác không đúng sẽ dẫn đến tác hại gì? </a:t>
              </a:r>
            </a:p>
          </p:txBody>
        </p:sp>
      </p:grpSp>
      <p:sp>
        <p:nvSpPr>
          <p:cNvPr id="12" name="TextBox 11">
            <a:extLst>
              <a:ext uri="{FF2B5EF4-FFF2-40B4-BE49-F238E27FC236}">
                <a16:creationId xmlns:a16="http://schemas.microsoft.com/office/drawing/2014/main" id="{B6A0EE0B-880A-CD48-815A-867494BF01D0}"/>
              </a:ext>
            </a:extLst>
          </p:cNvPr>
          <p:cNvSpPr txBox="1"/>
          <p:nvPr/>
        </p:nvSpPr>
        <p:spPr>
          <a:xfrm>
            <a:off x="1447800" y="2110198"/>
            <a:ext cx="15392400" cy="2019064"/>
          </a:xfrm>
          <a:prstGeom prst="roundRect">
            <a:avLst/>
          </a:prstGeom>
          <a:noFill/>
          <a:ln w="38100">
            <a:solidFill>
              <a:schemeClr val="accent6">
                <a:lumMod val="60000"/>
                <a:lumOff val="40000"/>
              </a:schemeClr>
            </a:solidFill>
          </a:ln>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Bạn nào sau đây có thao tác không đúng? Thao tác đó dẫn đến hậu quả gì?</a:t>
            </a:r>
          </a:p>
        </p:txBody>
      </p:sp>
      <p:sp>
        <p:nvSpPr>
          <p:cNvPr id="18" name="TextBox 17">
            <a:extLst>
              <a:ext uri="{FF2B5EF4-FFF2-40B4-BE49-F238E27FC236}">
                <a16:creationId xmlns:a16="http://schemas.microsoft.com/office/drawing/2014/main" id="{D0F02D13-C327-C86E-6E9E-0F155EDDB563}"/>
              </a:ext>
            </a:extLst>
          </p:cNvPr>
          <p:cNvSpPr txBox="1"/>
          <p:nvPr/>
        </p:nvSpPr>
        <p:spPr>
          <a:xfrm>
            <a:off x="2173406" y="4527524"/>
            <a:ext cx="14455207" cy="813300"/>
          </a:xfrm>
          <a:prstGeom prst="rect">
            <a:avLst/>
          </a:prstGeom>
          <a:noFill/>
        </p:spPr>
        <p:txBody>
          <a:bodyPr wrap="square">
            <a:spAutoFit/>
          </a:bodyPr>
          <a:lstStyle/>
          <a:p>
            <a:pPr>
              <a:lnSpc>
                <a:spcPct val="150000"/>
              </a:lnSpc>
            </a:pPr>
            <a:r>
              <a:rPr lang="vi-VN" sz="3500"/>
              <a:t>A. Minh sao chép một tệp trong thư mục </a:t>
            </a:r>
            <a:r>
              <a:rPr lang="vi-VN" sz="3500">
                <a:solidFill>
                  <a:schemeClr val="accent6">
                    <a:lumMod val="75000"/>
                  </a:schemeClr>
                </a:solidFill>
              </a:rPr>
              <a:t>Video</a:t>
            </a:r>
            <a:r>
              <a:rPr lang="vi-VN" sz="3500"/>
              <a:t> đến thư mục của mình.</a:t>
            </a:r>
            <a:endParaRPr lang="en-US" sz="3500"/>
          </a:p>
        </p:txBody>
      </p:sp>
      <p:sp>
        <p:nvSpPr>
          <p:cNvPr id="19" name="TextBox 18">
            <a:extLst>
              <a:ext uri="{FF2B5EF4-FFF2-40B4-BE49-F238E27FC236}">
                <a16:creationId xmlns:a16="http://schemas.microsoft.com/office/drawing/2014/main" id="{1E03E1A5-006A-6713-7075-204B955AFD39}"/>
              </a:ext>
            </a:extLst>
          </p:cNvPr>
          <p:cNvSpPr txBox="1"/>
          <p:nvPr/>
        </p:nvSpPr>
        <p:spPr>
          <a:xfrm>
            <a:off x="2173405" y="5735398"/>
            <a:ext cx="14455207" cy="813300"/>
          </a:xfrm>
          <a:prstGeom prst="rect">
            <a:avLst/>
          </a:prstGeom>
          <a:noFill/>
        </p:spPr>
        <p:txBody>
          <a:bodyPr wrap="square">
            <a:spAutoFit/>
          </a:bodyPr>
          <a:lstStyle/>
          <a:p>
            <a:pPr>
              <a:lnSpc>
                <a:spcPct val="150000"/>
              </a:lnSpc>
            </a:pPr>
            <a:r>
              <a:rPr lang="vi-VN" sz="3500"/>
              <a:t>B. An xóa các thư mục và tệp nháp trong thư mục của mình.</a:t>
            </a:r>
            <a:endParaRPr lang="en-US" sz="3500"/>
          </a:p>
        </p:txBody>
      </p:sp>
      <p:sp>
        <p:nvSpPr>
          <p:cNvPr id="20" name="TextBox 19">
            <a:extLst>
              <a:ext uri="{FF2B5EF4-FFF2-40B4-BE49-F238E27FC236}">
                <a16:creationId xmlns:a16="http://schemas.microsoft.com/office/drawing/2014/main" id="{647F6B38-A6B9-304B-1B08-DD537CFC2886}"/>
              </a:ext>
            </a:extLst>
          </p:cNvPr>
          <p:cNvSpPr txBox="1"/>
          <p:nvPr/>
        </p:nvSpPr>
        <p:spPr>
          <a:xfrm>
            <a:off x="2173404" y="6888907"/>
            <a:ext cx="14455207" cy="813300"/>
          </a:xfrm>
          <a:prstGeom prst="rect">
            <a:avLst/>
          </a:prstGeom>
          <a:noFill/>
        </p:spPr>
        <p:txBody>
          <a:bodyPr wrap="square">
            <a:spAutoFit/>
          </a:bodyPr>
          <a:lstStyle/>
          <a:p>
            <a:pPr>
              <a:lnSpc>
                <a:spcPct val="150000"/>
              </a:lnSpc>
            </a:pPr>
            <a:r>
              <a:rPr lang="vi-VN" sz="3500"/>
              <a:t>C. Huy xóa tệp trong thư mục </a:t>
            </a:r>
            <a:r>
              <a:rPr lang="vi-VN" sz="3500">
                <a:solidFill>
                  <a:schemeClr val="accent6">
                    <a:lumMod val="75000"/>
                  </a:schemeClr>
                </a:solidFill>
              </a:rPr>
              <a:t>Windows</a:t>
            </a:r>
            <a:r>
              <a:rPr lang="vi-VN" sz="3500"/>
              <a:t> ở </a:t>
            </a:r>
            <a:r>
              <a:rPr lang="vi-VN" sz="3500">
                <a:solidFill>
                  <a:schemeClr val="accent6">
                    <a:lumMod val="75000"/>
                  </a:schemeClr>
                </a:solidFill>
              </a:rPr>
              <a:t>ổ đĩa C:</a:t>
            </a:r>
            <a:r>
              <a:rPr lang="vi-VN" sz="3500"/>
              <a:t>.</a:t>
            </a:r>
            <a:endParaRPr lang="en-US" sz="3500"/>
          </a:p>
        </p:txBody>
      </p:sp>
      <p:sp>
        <p:nvSpPr>
          <p:cNvPr id="21" name="TextBox 20">
            <a:extLst>
              <a:ext uri="{FF2B5EF4-FFF2-40B4-BE49-F238E27FC236}">
                <a16:creationId xmlns:a16="http://schemas.microsoft.com/office/drawing/2014/main" id="{328B1361-8E4D-2BE4-17D4-ECDA34821220}"/>
              </a:ext>
            </a:extLst>
          </p:cNvPr>
          <p:cNvSpPr txBox="1"/>
          <p:nvPr/>
        </p:nvSpPr>
        <p:spPr>
          <a:xfrm>
            <a:off x="2173403" y="8042416"/>
            <a:ext cx="14455207" cy="813300"/>
          </a:xfrm>
          <a:prstGeom prst="rect">
            <a:avLst/>
          </a:prstGeom>
          <a:noFill/>
        </p:spPr>
        <p:txBody>
          <a:bodyPr wrap="square">
            <a:spAutoFit/>
          </a:bodyPr>
          <a:lstStyle/>
          <a:p>
            <a:pPr>
              <a:lnSpc>
                <a:spcPct val="150000"/>
              </a:lnSpc>
            </a:pPr>
            <a:r>
              <a:rPr lang="vi-VN" sz="3500"/>
              <a:t>D. Khoa đổi tên thư mục con trong thư mục của mình.</a:t>
            </a:r>
            <a:endParaRPr lang="en-US" sz="3500"/>
          </a:p>
        </p:txBody>
      </p:sp>
      <p:pic>
        <p:nvPicPr>
          <p:cNvPr id="23" name="Graphic 22" descr="Checkmark with solid fill">
            <a:extLst>
              <a:ext uri="{FF2B5EF4-FFF2-40B4-BE49-F238E27FC236}">
                <a16:creationId xmlns:a16="http://schemas.microsoft.com/office/drawing/2014/main" id="{339EC26B-AB7C-7DEF-E39B-490CCFD9D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 y="6635407"/>
            <a:ext cx="1066800" cy="1066800"/>
          </a:xfrm>
          <a:prstGeom prst="rect">
            <a:avLst/>
          </a:prstGeom>
        </p:spPr>
      </p:pic>
    </p:spTree>
    <p:extLst>
      <p:ext uri="{BB962C8B-B14F-4D97-AF65-F5344CB8AC3E}">
        <p14:creationId xmlns:p14="http://schemas.microsoft.com/office/powerpoint/2010/main" val="769478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92D05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8" name="Picture 5">
            <a:extLst>
              <a:ext uri="{FF2B5EF4-FFF2-40B4-BE49-F238E27FC236}">
                <a16:creationId xmlns:a16="http://schemas.microsoft.com/office/drawing/2014/main" id="{4761AFC6-D8C0-9082-AFBF-F85E9B904B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0" y="2290456"/>
            <a:ext cx="6858000" cy="7338327"/>
          </a:xfrm>
          <a:prstGeom prst="rect">
            <a:avLst/>
          </a:prstGeom>
        </p:spPr>
      </p:pic>
      <p:grpSp>
        <p:nvGrpSpPr>
          <p:cNvPr id="17" name="Group 16">
            <a:extLst>
              <a:ext uri="{FF2B5EF4-FFF2-40B4-BE49-F238E27FC236}">
                <a16:creationId xmlns:a16="http://schemas.microsoft.com/office/drawing/2014/main" id="{A7D7594B-144B-9FDD-2110-18DAC654A9BF}"/>
              </a:ext>
            </a:extLst>
          </p:cNvPr>
          <p:cNvGrpSpPr/>
          <p:nvPr/>
        </p:nvGrpSpPr>
        <p:grpSpPr>
          <a:xfrm>
            <a:off x="1143000" y="1409700"/>
            <a:ext cx="8839200" cy="6106268"/>
            <a:chOff x="1107743" y="1409700"/>
            <a:chExt cx="8839200" cy="6106268"/>
          </a:xfrm>
        </p:grpSpPr>
        <p:grpSp>
          <p:nvGrpSpPr>
            <p:cNvPr id="13" name="Group 4">
              <a:extLst>
                <a:ext uri="{FF2B5EF4-FFF2-40B4-BE49-F238E27FC236}">
                  <a16:creationId xmlns:a16="http://schemas.microsoft.com/office/drawing/2014/main" id="{56FE4348-9D31-0227-C086-D1F55DF206B5}"/>
                </a:ext>
              </a:extLst>
            </p:cNvPr>
            <p:cNvGrpSpPr/>
            <p:nvPr/>
          </p:nvGrpSpPr>
          <p:grpSpPr>
            <a:xfrm>
              <a:off x="1107743" y="1409700"/>
              <a:ext cx="8839200" cy="6106268"/>
              <a:chOff x="0" y="0"/>
              <a:chExt cx="6176660" cy="5648056"/>
            </a:xfrm>
          </p:grpSpPr>
          <p:sp>
            <p:nvSpPr>
              <p:cNvPr id="14" name="Freeform 5">
                <a:extLst>
                  <a:ext uri="{FF2B5EF4-FFF2-40B4-BE49-F238E27FC236}">
                    <a16:creationId xmlns:a16="http://schemas.microsoft.com/office/drawing/2014/main" id="{4BA793D7-F19C-2305-BB07-6C04CE90F496}"/>
                  </a:ext>
                </a:extLst>
              </p:cNvPr>
              <p:cNvSpPr/>
              <p:nvPr/>
            </p:nvSpPr>
            <p:spPr>
              <a:xfrm>
                <a:off x="0" y="0"/>
                <a:ext cx="6176660" cy="5648056"/>
              </a:xfrm>
              <a:custGeom>
                <a:avLst/>
                <a:gdLst/>
                <a:ahLst/>
                <a:cxnLst/>
                <a:rect l="l" t="t" r="r" b="b"/>
                <a:pathLst>
                  <a:path w="6176660" h="5648056">
                    <a:moveTo>
                      <a:pt x="6052200" y="5648056"/>
                    </a:moveTo>
                    <a:lnTo>
                      <a:pt x="124460" y="5648056"/>
                    </a:lnTo>
                    <a:cubicBezTo>
                      <a:pt x="55880" y="5648056"/>
                      <a:pt x="0" y="5592176"/>
                      <a:pt x="0" y="5523596"/>
                    </a:cubicBezTo>
                    <a:lnTo>
                      <a:pt x="0" y="124460"/>
                    </a:lnTo>
                    <a:cubicBezTo>
                      <a:pt x="0" y="55880"/>
                      <a:pt x="55880" y="0"/>
                      <a:pt x="124460" y="0"/>
                    </a:cubicBezTo>
                    <a:lnTo>
                      <a:pt x="6052200" y="0"/>
                    </a:lnTo>
                    <a:cubicBezTo>
                      <a:pt x="6120780" y="0"/>
                      <a:pt x="6176660" y="55880"/>
                      <a:pt x="6176660" y="124460"/>
                    </a:cubicBezTo>
                    <a:lnTo>
                      <a:pt x="6176660" y="5523596"/>
                    </a:lnTo>
                    <a:cubicBezTo>
                      <a:pt x="6176660" y="5592176"/>
                      <a:pt x="6120780" y="5648056"/>
                      <a:pt x="6052200" y="5648056"/>
                    </a:cubicBezTo>
                    <a:close/>
                  </a:path>
                </a:pathLst>
              </a:custGeom>
              <a:solidFill>
                <a:srgbClr val="FADB9F"/>
              </a:solidFill>
            </p:spPr>
          </p:sp>
        </p:grpSp>
        <p:sp>
          <p:nvSpPr>
            <p:cNvPr id="16" name="TextBox 15">
              <a:extLst>
                <a:ext uri="{FF2B5EF4-FFF2-40B4-BE49-F238E27FC236}">
                  <a16:creationId xmlns:a16="http://schemas.microsoft.com/office/drawing/2014/main" id="{30E5DF59-4DB3-A1DB-5FA7-82D51545D573}"/>
                </a:ext>
              </a:extLst>
            </p:cNvPr>
            <p:cNvSpPr txBox="1"/>
            <p:nvPr/>
          </p:nvSpPr>
          <p:spPr>
            <a:xfrm>
              <a:off x="1632613" y="2476500"/>
              <a:ext cx="7789459" cy="3686266"/>
            </a:xfrm>
            <a:prstGeom prst="rect">
              <a:avLst/>
            </a:prstGeom>
            <a:noFill/>
          </p:spPr>
          <p:txBody>
            <a:bodyPr wrap="square">
              <a:spAutoFit/>
            </a:bodyPr>
            <a:lstStyle/>
            <a:p>
              <a:pPr algn="just">
                <a:lnSpc>
                  <a:spcPct val="150000"/>
                </a:lnSpc>
              </a:pPr>
              <a:r>
                <a:rPr lang="vi-VN" sz="4000"/>
                <a:t>Việc xóa tệp trong thư mục không phải do mình tạo ra có thể dẫn đến mất thông tin, gây lỗi chương trình...</a:t>
              </a:r>
              <a:endParaRPr lang="en-US" sz="4000"/>
            </a:p>
          </p:txBody>
        </p:sp>
      </p:grpSp>
    </p:spTree>
    <p:extLst>
      <p:ext uri="{BB962C8B-B14F-4D97-AF65-F5344CB8AC3E}">
        <p14:creationId xmlns:p14="http://schemas.microsoft.com/office/powerpoint/2010/main" val="3210448215"/>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2" name="Group 1">
            <a:extLst>
              <a:ext uri="{FF2B5EF4-FFF2-40B4-BE49-F238E27FC236}">
                <a16:creationId xmlns:a16="http://schemas.microsoft.com/office/drawing/2014/main" id="{05A24284-81C6-76A5-0979-E9FAF0F50202}"/>
              </a:ext>
            </a:extLst>
          </p:cNvPr>
          <p:cNvGrpSpPr/>
          <p:nvPr/>
        </p:nvGrpSpPr>
        <p:grpSpPr>
          <a:xfrm>
            <a:off x="-304800" y="342900"/>
            <a:ext cx="8686800" cy="1518872"/>
            <a:chOff x="-152399" y="349271"/>
            <a:chExt cx="8686800" cy="1518872"/>
          </a:xfrm>
        </p:grpSpPr>
        <p:grpSp>
          <p:nvGrpSpPr>
            <p:cNvPr id="3" name="Group 2">
              <a:extLst>
                <a:ext uri="{FF2B5EF4-FFF2-40B4-BE49-F238E27FC236}">
                  <a16:creationId xmlns:a16="http://schemas.microsoft.com/office/drawing/2014/main" id="{598BAA36-606C-E27A-1A21-BD83894BCD14}"/>
                </a:ext>
              </a:extLst>
            </p:cNvPr>
            <p:cNvGrpSpPr/>
            <p:nvPr/>
          </p:nvGrpSpPr>
          <p:grpSpPr>
            <a:xfrm>
              <a:off x="-152399" y="349271"/>
              <a:ext cx="6049070" cy="1518872"/>
              <a:chOff x="-174506" y="96686"/>
              <a:chExt cx="5797382" cy="1518872"/>
            </a:xfrm>
          </p:grpSpPr>
          <p:sp>
            <p:nvSpPr>
              <p:cNvPr id="9" name="Rectangle 8">
                <a:extLst>
                  <a:ext uri="{FF2B5EF4-FFF2-40B4-BE49-F238E27FC236}">
                    <a16:creationId xmlns:a16="http://schemas.microsoft.com/office/drawing/2014/main" id="{DB0A4135-DC4E-BD43-C8E7-6C38ECBFDBB9}"/>
                  </a:ext>
                </a:extLst>
              </p:cNvPr>
              <p:cNvSpPr/>
              <p:nvPr/>
            </p:nvSpPr>
            <p:spPr>
              <a:xfrm>
                <a:off x="-174506" y="246522"/>
                <a:ext cx="4819947"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0197CC22-99E3-A5C0-839B-D113BFB9A3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22534" y="96686"/>
                <a:ext cx="1600342" cy="1518872"/>
              </a:xfrm>
              <a:prstGeom prst="rect">
                <a:avLst/>
              </a:prstGeom>
            </p:spPr>
          </p:pic>
          <p:sp>
            <p:nvSpPr>
              <p:cNvPr id="11" name="TextBox 10">
                <a:extLst>
                  <a:ext uri="{FF2B5EF4-FFF2-40B4-BE49-F238E27FC236}">
                    <a16:creationId xmlns:a16="http://schemas.microsoft.com/office/drawing/2014/main" id="{03C9C5F3-E1D9-D89E-AEE1-20DEA1E71DFF}"/>
                  </a:ext>
                </a:extLst>
              </p:cNvPr>
              <p:cNvSpPr txBox="1"/>
              <p:nvPr/>
            </p:nvSpPr>
            <p:spPr>
              <a:xfrm>
                <a:off x="76200" y="494948"/>
                <a:ext cx="449580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a:t>
                </a:r>
              </a:p>
            </p:txBody>
          </p:sp>
        </p:grpSp>
        <p:sp>
          <p:nvSpPr>
            <p:cNvPr id="4" name="TextBox 3">
              <a:extLst>
                <a:ext uri="{FF2B5EF4-FFF2-40B4-BE49-F238E27FC236}">
                  <a16:creationId xmlns:a16="http://schemas.microsoft.com/office/drawing/2014/main" id="{4CC8FBDB-8953-3B5E-2380-F92C73E04D87}"/>
                </a:ext>
              </a:extLst>
            </p:cNvPr>
            <p:cNvSpPr txBox="1"/>
            <p:nvPr/>
          </p:nvSpPr>
          <p:spPr>
            <a:xfrm>
              <a:off x="5888710" y="747533"/>
              <a:ext cx="2645691"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Đọc </a:t>
              </a:r>
            </a:p>
          </p:txBody>
        </p:sp>
      </p:grpSp>
      <p:sp>
        <p:nvSpPr>
          <p:cNvPr id="12" name="TextBox 11">
            <a:extLst>
              <a:ext uri="{FF2B5EF4-FFF2-40B4-BE49-F238E27FC236}">
                <a16:creationId xmlns:a16="http://schemas.microsoft.com/office/drawing/2014/main" id="{9514430F-D0BC-2177-AE0E-73DD1E1645EF}"/>
              </a:ext>
            </a:extLst>
          </p:cNvPr>
          <p:cNvSpPr txBox="1"/>
          <p:nvPr/>
        </p:nvSpPr>
        <p:spPr>
          <a:xfrm>
            <a:off x="1600200" y="2185508"/>
            <a:ext cx="150876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Em hãy đọc thông tin trong sách giáo khoa và thực hiện yêu cầu </a:t>
            </a:r>
          </a:p>
        </p:txBody>
      </p:sp>
      <p:pic>
        <p:nvPicPr>
          <p:cNvPr id="15" name="Picture 5">
            <a:extLst>
              <a:ext uri="{FF2B5EF4-FFF2-40B4-BE49-F238E27FC236}">
                <a16:creationId xmlns:a16="http://schemas.microsoft.com/office/drawing/2014/main" id="{4D1BF95D-A150-1F6B-A5A7-1C6B328F8077}"/>
              </a:ext>
            </a:extLst>
          </p:cNvPr>
          <p:cNvPicPr>
            <a:picLocks noChangeAspect="1"/>
          </p:cNvPicPr>
          <p:nvPr/>
        </p:nvPicPr>
        <p:blipFill>
          <a:blip r:embed="rId4"/>
          <a:srcRect/>
          <a:stretch>
            <a:fillRect/>
          </a:stretch>
        </p:blipFill>
        <p:spPr>
          <a:xfrm>
            <a:off x="10287000" y="3848100"/>
            <a:ext cx="7500732" cy="5925578"/>
          </a:xfrm>
          <a:prstGeom prst="rect">
            <a:avLst/>
          </a:prstGeom>
        </p:spPr>
      </p:pic>
      <p:grpSp>
        <p:nvGrpSpPr>
          <p:cNvPr id="19" name="Group 18">
            <a:extLst>
              <a:ext uri="{FF2B5EF4-FFF2-40B4-BE49-F238E27FC236}">
                <a16:creationId xmlns:a16="http://schemas.microsoft.com/office/drawing/2014/main" id="{1E0AEE48-33F6-6C47-3891-E817660CF7E1}"/>
              </a:ext>
            </a:extLst>
          </p:cNvPr>
          <p:cNvGrpSpPr/>
          <p:nvPr/>
        </p:nvGrpSpPr>
        <p:grpSpPr>
          <a:xfrm>
            <a:off x="1219200" y="3857350"/>
            <a:ext cx="8406926" cy="4245107"/>
            <a:chOff x="1213660" y="4101327"/>
            <a:chExt cx="8406926" cy="4245107"/>
          </a:xfrm>
        </p:grpSpPr>
        <p:sp>
          <p:nvSpPr>
            <p:cNvPr id="18" name="Rectangle: Rounded Corners 17">
              <a:extLst>
                <a:ext uri="{FF2B5EF4-FFF2-40B4-BE49-F238E27FC236}">
                  <a16:creationId xmlns:a16="http://schemas.microsoft.com/office/drawing/2014/main" id="{5D5E1108-C13B-B6CE-2BC2-30D5D522FE10}"/>
                </a:ext>
              </a:extLst>
            </p:cNvPr>
            <p:cNvSpPr/>
            <p:nvPr/>
          </p:nvSpPr>
          <p:spPr>
            <a:xfrm>
              <a:off x="1213660" y="4455703"/>
              <a:ext cx="8079524" cy="389073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hãy nêu tác hại của việc thao tác nhầm </a:t>
              </a:r>
              <a:r>
                <a:rPr lang="en-US" sz="4000">
                  <a:solidFill>
                    <a:schemeClr val="tx1"/>
                  </a:solidFill>
                  <a:latin typeface="Arial" panose="020B0604020202020204" pitchFamily="34" charset="0"/>
                  <a:cs typeface="Arial" panose="020B0604020202020204" pitchFamily="34" charset="0"/>
                </a:rPr>
                <a:t>trên tệp </a:t>
              </a:r>
              <a:r>
                <a:rPr lang="vi-VN" sz="4000">
                  <a:solidFill>
                    <a:schemeClr val="tx1"/>
                  </a:solidFill>
                </a:rPr>
                <a:t>và thư mục.</a:t>
              </a:r>
              <a:endParaRPr lang="en-US" sz="4000">
                <a:solidFill>
                  <a:schemeClr val="tx1"/>
                </a:solidFill>
              </a:endParaRPr>
            </a:p>
          </p:txBody>
        </p:sp>
        <p:pic>
          <p:nvPicPr>
            <p:cNvPr id="1026" name="Picture 2" descr="Pin ">
              <a:extLst>
                <a:ext uri="{FF2B5EF4-FFF2-40B4-BE49-F238E27FC236}">
                  <a16:creationId xmlns:a16="http://schemas.microsoft.com/office/drawing/2014/main" id="{E9FABE15-6EB4-1639-3CA3-9D6347FB6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414" y="4101327"/>
              <a:ext cx="953172" cy="953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1143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TextBox 7">
            <a:extLst>
              <a:ext uri="{FF2B5EF4-FFF2-40B4-BE49-F238E27FC236}">
                <a16:creationId xmlns:a16="http://schemas.microsoft.com/office/drawing/2014/main" id="{22BE7697-DD45-3A97-AF4E-33AFC3C474D5}"/>
              </a:ext>
            </a:extLst>
          </p:cNvPr>
          <p:cNvSpPr txBox="1"/>
          <p:nvPr/>
        </p:nvSpPr>
        <p:spPr>
          <a:xfrm>
            <a:off x="3505200" y="647700"/>
            <a:ext cx="11277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Một số tác hại của việc thao tác nhầm </a:t>
            </a:r>
          </a:p>
        </p:txBody>
      </p:sp>
      <p:grpSp>
        <p:nvGrpSpPr>
          <p:cNvPr id="16" name="Group 15">
            <a:extLst>
              <a:ext uri="{FF2B5EF4-FFF2-40B4-BE49-F238E27FC236}">
                <a16:creationId xmlns:a16="http://schemas.microsoft.com/office/drawing/2014/main" id="{5899D8ED-BDC3-7AC5-920B-C16ED19CE7E7}"/>
              </a:ext>
            </a:extLst>
          </p:cNvPr>
          <p:cNvGrpSpPr/>
          <p:nvPr/>
        </p:nvGrpSpPr>
        <p:grpSpPr>
          <a:xfrm>
            <a:off x="474589" y="1783283"/>
            <a:ext cx="5334000" cy="4005715"/>
            <a:chOff x="1066800" y="2985134"/>
            <a:chExt cx="5334000" cy="4005715"/>
          </a:xfrm>
        </p:grpSpPr>
        <p:sp>
          <p:nvSpPr>
            <p:cNvPr id="14" name="Rectangle: Rounded Corners 13">
              <a:extLst>
                <a:ext uri="{FF2B5EF4-FFF2-40B4-BE49-F238E27FC236}">
                  <a16:creationId xmlns:a16="http://schemas.microsoft.com/office/drawing/2014/main" id="{3C39F2FE-0BEB-9B89-F55F-DA61DD349B25}"/>
                </a:ext>
              </a:extLst>
            </p:cNvPr>
            <p:cNvSpPr/>
            <p:nvPr/>
          </p:nvSpPr>
          <p:spPr>
            <a:xfrm>
              <a:off x="1066800" y="3866649"/>
              <a:ext cx="5334000" cy="3124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Lỗi chương trình, treo máy tính </a:t>
              </a:r>
            </a:p>
          </p:txBody>
        </p:sp>
        <p:pic>
          <p:nvPicPr>
            <p:cNvPr id="13" name="Picture 20">
              <a:extLst>
                <a:ext uri="{FF2B5EF4-FFF2-40B4-BE49-F238E27FC236}">
                  <a16:creationId xmlns:a16="http://schemas.microsoft.com/office/drawing/2014/main" id="{6C9BA922-EA58-7C39-F3E9-8792E532DF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3200" y="2985134"/>
              <a:ext cx="1981200" cy="1102633"/>
            </a:xfrm>
            <a:prstGeom prst="rect">
              <a:avLst/>
            </a:prstGeom>
          </p:spPr>
        </p:pic>
      </p:grpSp>
      <p:grpSp>
        <p:nvGrpSpPr>
          <p:cNvPr id="17" name="Group 16">
            <a:extLst>
              <a:ext uri="{FF2B5EF4-FFF2-40B4-BE49-F238E27FC236}">
                <a16:creationId xmlns:a16="http://schemas.microsoft.com/office/drawing/2014/main" id="{44C297E8-F136-63B9-32E9-EB562886EE07}"/>
              </a:ext>
            </a:extLst>
          </p:cNvPr>
          <p:cNvGrpSpPr/>
          <p:nvPr/>
        </p:nvGrpSpPr>
        <p:grpSpPr>
          <a:xfrm>
            <a:off x="4398889" y="5367779"/>
            <a:ext cx="5334000" cy="4005715"/>
            <a:chOff x="1066800" y="2985134"/>
            <a:chExt cx="5334000" cy="4005715"/>
          </a:xfrm>
        </p:grpSpPr>
        <p:sp>
          <p:nvSpPr>
            <p:cNvPr id="20" name="Rectangle: Rounded Corners 19">
              <a:extLst>
                <a:ext uri="{FF2B5EF4-FFF2-40B4-BE49-F238E27FC236}">
                  <a16:creationId xmlns:a16="http://schemas.microsoft.com/office/drawing/2014/main" id="{CDC52CA6-0A53-3F0D-0BD8-CC2FC703FF2D}"/>
                </a:ext>
              </a:extLst>
            </p:cNvPr>
            <p:cNvSpPr/>
            <p:nvPr/>
          </p:nvSpPr>
          <p:spPr>
            <a:xfrm>
              <a:off x="1066800" y="3866649"/>
              <a:ext cx="5334000" cy="3124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Đảo lộn trật tự, khó khan trong sử dụng </a:t>
              </a:r>
            </a:p>
          </p:txBody>
        </p:sp>
        <p:pic>
          <p:nvPicPr>
            <p:cNvPr id="21" name="Picture 20">
              <a:extLst>
                <a:ext uri="{FF2B5EF4-FFF2-40B4-BE49-F238E27FC236}">
                  <a16:creationId xmlns:a16="http://schemas.microsoft.com/office/drawing/2014/main" id="{5422A433-FF8B-1BCC-8E7A-AF51EE61BE9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3200" y="2985134"/>
              <a:ext cx="1981200" cy="1102633"/>
            </a:xfrm>
            <a:prstGeom prst="rect">
              <a:avLst/>
            </a:prstGeom>
          </p:spPr>
        </p:pic>
      </p:grpSp>
      <p:grpSp>
        <p:nvGrpSpPr>
          <p:cNvPr id="22" name="Group 21">
            <a:extLst>
              <a:ext uri="{FF2B5EF4-FFF2-40B4-BE49-F238E27FC236}">
                <a16:creationId xmlns:a16="http://schemas.microsoft.com/office/drawing/2014/main" id="{D20CA7F7-EFC4-843E-43E6-6EE94B6885F9}"/>
              </a:ext>
            </a:extLst>
          </p:cNvPr>
          <p:cNvGrpSpPr/>
          <p:nvPr/>
        </p:nvGrpSpPr>
        <p:grpSpPr>
          <a:xfrm>
            <a:off x="8444268" y="1837749"/>
            <a:ext cx="5334000" cy="4005715"/>
            <a:chOff x="1066800" y="2985134"/>
            <a:chExt cx="5334000" cy="4005715"/>
          </a:xfrm>
        </p:grpSpPr>
        <p:sp>
          <p:nvSpPr>
            <p:cNvPr id="23" name="Rectangle: Rounded Corners 22">
              <a:extLst>
                <a:ext uri="{FF2B5EF4-FFF2-40B4-BE49-F238E27FC236}">
                  <a16:creationId xmlns:a16="http://schemas.microsoft.com/office/drawing/2014/main" id="{BE96118F-F122-B87A-4E0A-B32BA15EE2D0}"/>
                </a:ext>
              </a:extLst>
            </p:cNvPr>
            <p:cNvSpPr/>
            <p:nvPr/>
          </p:nvSpPr>
          <p:spPr>
            <a:xfrm>
              <a:off x="1066800" y="3866649"/>
              <a:ext cx="5334000" cy="3124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Tốn thời gian, tốn bộ nhớ của máy </a:t>
              </a:r>
            </a:p>
          </p:txBody>
        </p:sp>
        <p:pic>
          <p:nvPicPr>
            <p:cNvPr id="24" name="Picture 20">
              <a:extLst>
                <a:ext uri="{FF2B5EF4-FFF2-40B4-BE49-F238E27FC236}">
                  <a16:creationId xmlns:a16="http://schemas.microsoft.com/office/drawing/2014/main" id="{A853EC00-F2DB-B81F-B59E-A55D52BD80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3200" y="2985134"/>
              <a:ext cx="1981200" cy="1102633"/>
            </a:xfrm>
            <a:prstGeom prst="rect">
              <a:avLst/>
            </a:prstGeom>
          </p:spPr>
        </p:pic>
      </p:grpSp>
      <p:grpSp>
        <p:nvGrpSpPr>
          <p:cNvPr id="25" name="Group 24">
            <a:extLst>
              <a:ext uri="{FF2B5EF4-FFF2-40B4-BE49-F238E27FC236}">
                <a16:creationId xmlns:a16="http://schemas.microsoft.com/office/drawing/2014/main" id="{E994C4CE-1463-515C-3392-D714D6EE4B80}"/>
              </a:ext>
            </a:extLst>
          </p:cNvPr>
          <p:cNvGrpSpPr/>
          <p:nvPr/>
        </p:nvGrpSpPr>
        <p:grpSpPr>
          <a:xfrm>
            <a:off x="12489647" y="5367473"/>
            <a:ext cx="5334000" cy="4005715"/>
            <a:chOff x="1066800" y="2985134"/>
            <a:chExt cx="5334000" cy="4005715"/>
          </a:xfrm>
        </p:grpSpPr>
        <p:sp>
          <p:nvSpPr>
            <p:cNvPr id="26" name="Rectangle: Rounded Corners 25">
              <a:extLst>
                <a:ext uri="{FF2B5EF4-FFF2-40B4-BE49-F238E27FC236}">
                  <a16:creationId xmlns:a16="http://schemas.microsoft.com/office/drawing/2014/main" id="{FB10A848-8691-9441-F410-154E2ECC222D}"/>
                </a:ext>
              </a:extLst>
            </p:cNvPr>
            <p:cNvSpPr/>
            <p:nvPr/>
          </p:nvSpPr>
          <p:spPr>
            <a:xfrm>
              <a:off x="1066800" y="3866649"/>
              <a:ext cx="5334000" cy="31242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Làm mất các thông tin, tài liệu </a:t>
              </a:r>
            </a:p>
          </p:txBody>
        </p:sp>
        <p:pic>
          <p:nvPicPr>
            <p:cNvPr id="27" name="Picture 20">
              <a:extLst>
                <a:ext uri="{FF2B5EF4-FFF2-40B4-BE49-F238E27FC236}">
                  <a16:creationId xmlns:a16="http://schemas.microsoft.com/office/drawing/2014/main" id="{BC67A37D-2697-21B6-8B0F-F3C0160AC87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43200" y="2985134"/>
              <a:ext cx="1981200" cy="1102633"/>
            </a:xfrm>
            <a:prstGeom prst="rect">
              <a:avLst/>
            </a:prstGeom>
          </p:spPr>
        </p:pic>
      </p:grpSp>
    </p:spTree>
    <p:extLst>
      <p:ext uri="{BB962C8B-B14F-4D97-AF65-F5344CB8AC3E}">
        <p14:creationId xmlns:p14="http://schemas.microsoft.com/office/powerpoint/2010/main" val="1784415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442">
            <a:off x="5416431" y="-927415"/>
            <a:ext cx="12599716" cy="13482186"/>
          </a:xfrm>
          <a:prstGeom prst="rect">
            <a:avLst/>
          </a:prstGeom>
        </p:spPr>
      </p:pic>
      <p:sp>
        <p:nvSpPr>
          <p:cNvPr id="4" name="TextBox 4"/>
          <p:cNvSpPr txBox="1"/>
          <p:nvPr/>
        </p:nvSpPr>
        <p:spPr>
          <a:xfrm>
            <a:off x="2819399" y="2013080"/>
            <a:ext cx="7169451" cy="1213922"/>
          </a:xfrm>
          <a:prstGeom prst="rect">
            <a:avLst/>
          </a:prstGeom>
        </p:spPr>
        <p:txBody>
          <a:bodyPr lIns="0" tIns="0" rIns="0" bIns="0" rtlCol="0" anchor="t">
            <a:spAutoFit/>
          </a:bodyPr>
          <a:lstStyle/>
          <a:p>
            <a:pPr algn="ctr">
              <a:lnSpc>
                <a:spcPts val="10800"/>
              </a:lnSpc>
            </a:pPr>
            <a:r>
              <a:rPr lang="en-US" sz="6000" b="1">
                <a:solidFill>
                  <a:srgbClr val="D80C0C"/>
                </a:solidFill>
                <a:latin typeface="Arial" panose="020B0604020202020204" pitchFamily="34" charset="0"/>
                <a:cs typeface="Arial" panose="020B0604020202020204" pitchFamily="34" charset="0"/>
              </a:rPr>
              <a:t>HỘP KIẾN THỨC </a:t>
            </a:r>
          </a:p>
        </p:txBody>
      </p:sp>
      <p:sp>
        <p:nvSpPr>
          <p:cNvPr id="5" name="TextBox 5"/>
          <p:cNvSpPr txBox="1"/>
          <p:nvPr/>
        </p:nvSpPr>
        <p:spPr>
          <a:xfrm>
            <a:off x="1127274" y="3869464"/>
            <a:ext cx="10553700" cy="3976266"/>
          </a:xfrm>
          <a:prstGeom prst="roundRect">
            <a:avLst/>
          </a:prstGeom>
          <a:solidFill>
            <a:schemeClr val="bg1"/>
          </a:solidFill>
          <a:ln>
            <a:solidFill>
              <a:schemeClr val="bg1"/>
            </a:solidFill>
          </a:ln>
        </p:spPr>
        <p:txBody>
          <a:bodyPr wrap="square" lIns="0" tIns="0" rIns="0" bIns="0" rtlCol="0" anchor="t">
            <a:spAutoFit/>
          </a:bodyPr>
          <a:lstStyle/>
          <a:p>
            <a:pPr marL="0" lvl="0" indent="0" algn="just">
              <a:lnSpc>
                <a:spcPct val="150000"/>
              </a:lnSpc>
            </a:pPr>
            <a:r>
              <a:rPr lang="vi-VN" sz="4000">
                <a:solidFill>
                  <a:srgbClr val="5F1A1F"/>
                </a:solidFill>
              </a:rPr>
              <a:t>Thao tác nhầm với tệp và thư mục sẽ dẫn đến nhiều tác hại như làm mất thông tin, gây lỗi chương trình, đảo lộn trật tự tổ chức lưu trữ thông tin, tốn bộ nhớ để lưu trữ...</a:t>
            </a:r>
            <a:endParaRPr lang="en-US" sz="4000">
              <a:solidFill>
                <a:srgbClr val="5F1A1F"/>
              </a:solidFill>
            </a:endParaRPr>
          </a:p>
        </p:txBody>
      </p:sp>
      <p:pic>
        <p:nvPicPr>
          <p:cNvPr id="7" name="Picture 8">
            <a:extLst>
              <a:ext uri="{FF2B5EF4-FFF2-40B4-BE49-F238E27FC236}">
                <a16:creationId xmlns:a16="http://schemas.microsoft.com/office/drawing/2014/main" id="{224A05AC-D617-D8FA-0401-DA698B4B50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2706">
            <a:off x="13261891" y="7000038"/>
            <a:ext cx="4092746" cy="2277808"/>
          </a:xfrm>
          <a:prstGeom prst="rect">
            <a:avLst/>
          </a:prstGeom>
        </p:spPr>
      </p:pic>
      <p:pic>
        <p:nvPicPr>
          <p:cNvPr id="8" name="Picture 9">
            <a:extLst>
              <a:ext uri="{FF2B5EF4-FFF2-40B4-BE49-F238E27FC236}">
                <a16:creationId xmlns:a16="http://schemas.microsoft.com/office/drawing/2014/main" id="{845DB977-B103-DD8C-2A45-403B27685D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1049">
            <a:off x="13261891" y="4004596"/>
            <a:ext cx="4092746" cy="2277808"/>
          </a:xfrm>
          <a:prstGeom prst="rect">
            <a:avLst/>
          </a:prstGeom>
        </p:spPr>
      </p:pic>
      <p:pic>
        <p:nvPicPr>
          <p:cNvPr id="9" name="Picture 10">
            <a:extLst>
              <a:ext uri="{FF2B5EF4-FFF2-40B4-BE49-F238E27FC236}">
                <a16:creationId xmlns:a16="http://schemas.microsoft.com/office/drawing/2014/main" id="{6CE1C53E-97EE-BBA4-F748-FEFFE61DEA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2706">
            <a:off x="13240147" y="1009153"/>
            <a:ext cx="4092746" cy="2277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5AF66EF-6786-E3A0-21A6-4B5B8ACFBCA3}"/>
              </a:ext>
            </a:extLst>
          </p:cNvPr>
          <p:cNvSpPr txBox="1"/>
          <p:nvPr/>
        </p:nvSpPr>
        <p:spPr>
          <a:xfrm>
            <a:off x="5334000" y="571500"/>
            <a:ext cx="76200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CÂU HỎI CỦNG CỐ </a:t>
            </a:r>
          </a:p>
        </p:txBody>
      </p:sp>
      <p:sp>
        <p:nvSpPr>
          <p:cNvPr id="4" name="TextBox 3">
            <a:extLst>
              <a:ext uri="{FF2B5EF4-FFF2-40B4-BE49-F238E27FC236}">
                <a16:creationId xmlns:a16="http://schemas.microsoft.com/office/drawing/2014/main" id="{296956BB-705E-C13F-EFFE-EDAA6C876361}"/>
              </a:ext>
            </a:extLst>
          </p:cNvPr>
          <p:cNvSpPr txBox="1"/>
          <p:nvPr/>
        </p:nvSpPr>
        <p:spPr>
          <a:xfrm>
            <a:off x="1367335" y="1810487"/>
            <a:ext cx="15553330" cy="1839606"/>
          </a:xfrm>
          <a:prstGeom prst="rect">
            <a:avLst/>
          </a:prstGeom>
          <a:noFill/>
        </p:spPr>
        <p:txBody>
          <a:bodyPr wrap="square">
            <a:spAutoFit/>
          </a:bodyPr>
          <a:lstStyle/>
          <a:p>
            <a:pPr algn="just">
              <a:lnSpc>
                <a:spcPct val="150000"/>
              </a:lnSpc>
            </a:pPr>
            <a:r>
              <a:rPr lang="vi-VN" sz="4000" b="1" i="1"/>
              <a:t>Theo em khi thao tác nhầm với tệp và thư mục có thể dẫn đến những tác hại nào?</a:t>
            </a:r>
            <a:endParaRPr lang="en-US" sz="4000" b="1" i="1"/>
          </a:p>
        </p:txBody>
      </p:sp>
      <p:sp>
        <p:nvSpPr>
          <p:cNvPr id="9" name="Rectangle: Rounded Corners 8">
            <a:extLst>
              <a:ext uri="{FF2B5EF4-FFF2-40B4-BE49-F238E27FC236}">
                <a16:creationId xmlns:a16="http://schemas.microsoft.com/office/drawing/2014/main" id="{8C1B3E27-09C8-810C-C545-D895414E2EC8}"/>
              </a:ext>
            </a:extLst>
          </p:cNvPr>
          <p:cNvSpPr/>
          <p:nvPr/>
        </p:nvSpPr>
        <p:spPr>
          <a:xfrm>
            <a:off x="1024720" y="4777111"/>
            <a:ext cx="7010400" cy="13341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n-NO" sz="4000">
                <a:solidFill>
                  <a:schemeClr val="tx1"/>
                </a:solidFill>
                <a:latin typeface="Arial" panose="020B0604020202020204" pitchFamily="34" charset="0"/>
                <a:cs typeface="Arial" panose="020B0604020202020204" pitchFamily="34" charset="0"/>
              </a:rPr>
              <a:t>A. Làm mất thông tin.</a:t>
            </a:r>
            <a:endParaRPr lang="en-US" sz="4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0F17252-DD4D-F13D-A38B-FA9E9BCE1F8F}"/>
              </a:ext>
            </a:extLst>
          </p:cNvPr>
          <p:cNvSpPr/>
          <p:nvPr/>
        </p:nvSpPr>
        <p:spPr>
          <a:xfrm>
            <a:off x="1024720" y="6866516"/>
            <a:ext cx="7010400" cy="13341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Arial" panose="020B0604020202020204" pitchFamily="34" charset="0"/>
                <a:cs typeface="Arial" panose="020B0604020202020204" pitchFamily="34" charset="0"/>
              </a:rPr>
              <a:t>B. Lỗi chương trình máy tính.</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0DC231E-9CEC-1F9C-9BF4-BEAF71876952}"/>
              </a:ext>
            </a:extLst>
          </p:cNvPr>
          <p:cNvSpPr/>
          <p:nvPr/>
        </p:nvSpPr>
        <p:spPr>
          <a:xfrm>
            <a:off x="9372600" y="4777111"/>
            <a:ext cx="8035119" cy="13341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Arial" panose="020B0604020202020204" pitchFamily="34" charset="0"/>
                <a:cs typeface="Arial" panose="020B0604020202020204" pitchFamily="34" charset="0"/>
              </a:rPr>
              <a:t>C. Khó quản lí tệp và thư</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mục</a:t>
            </a:r>
            <a:r>
              <a:rPr lang="en-US" sz="4000">
                <a:solidFill>
                  <a:schemeClr val="tx1"/>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6E27AAE4-BAC3-8D09-0C84-4D02E957513E}"/>
              </a:ext>
            </a:extLst>
          </p:cNvPr>
          <p:cNvSpPr/>
          <p:nvPr/>
        </p:nvSpPr>
        <p:spPr>
          <a:xfrm>
            <a:off x="9372600" y="6866516"/>
            <a:ext cx="8035120" cy="13341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Arial" panose="020B0604020202020204" pitchFamily="34" charset="0"/>
                <a:cs typeface="Arial" panose="020B0604020202020204" pitchFamily="34" charset="0"/>
              </a:rPr>
              <a:t>D. Làm hỏng phần cứng máy tính.</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332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92D05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26" presetClass="emph" presetSubtype="0" fill="hold" grpId="1" nodeType="withEffect">
                                  <p:stCondLst>
                                    <p:cond delay="0"/>
                                  </p:stCondLst>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par>
                                <p:cTn id="37" presetID="1" presetClass="emph" presetSubtype="2" fill="hold" nodeType="withEffect">
                                  <p:stCondLst>
                                    <p:cond delay="0"/>
                                  </p:stCondLst>
                                  <p:childTnLst>
                                    <p:animClr clrSpc="rgb" dir="cw">
                                      <p:cBhvr>
                                        <p:cTn id="38" dur="2000" fill="hold"/>
                                        <p:tgtEl>
                                          <p:spTgt spid="10"/>
                                        </p:tgtEl>
                                        <p:attrNameLst>
                                          <p:attrName>fillcolor</p:attrName>
                                        </p:attrNameLst>
                                      </p:cBhvr>
                                      <p:to>
                                        <a:srgbClr val="92D05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par>
                                <p:cTn id="41" presetID="26" presetClass="emph" presetSubtype="0" fill="hold" grpId="1" nodeType="with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1" presetClass="emph" presetSubtype="2" fill="hold" nodeType="withEffect">
                                  <p:stCondLst>
                                    <p:cond delay="0"/>
                                  </p:stCondLst>
                                  <p:childTnLst>
                                    <p:animClr clrSpc="rgb" dir="cw">
                                      <p:cBhvr>
                                        <p:cTn id="45" dur="2000" fill="hold"/>
                                        <p:tgtEl>
                                          <p:spTgt spid="11"/>
                                        </p:tgtEl>
                                        <p:attrNameLst>
                                          <p:attrName>fillcolor</p:attrName>
                                        </p:attrNameLst>
                                      </p:cBhvr>
                                      <p:to>
                                        <a:srgbClr val="92D050"/>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9" grpId="1" animBg="1"/>
      <p:bldP spid="10" grpId="0" animBg="1"/>
      <p:bldP spid="10" grpId="1" animBg="1"/>
      <p:bldP spid="11" grpId="0" animBg="1"/>
      <p:bldP spid="11" grpId="1"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0A667B09-3A8F-B04A-0247-449D4D42D7FB}"/>
              </a:ext>
            </a:extLst>
          </p:cNvPr>
          <p:cNvSpPr txBox="1"/>
          <p:nvPr/>
        </p:nvSpPr>
        <p:spPr>
          <a:xfrm>
            <a:off x="5029200" y="342900"/>
            <a:ext cx="8229600" cy="1015663"/>
          </a:xfrm>
          <a:prstGeom prst="rect">
            <a:avLst/>
          </a:prstGeom>
          <a:noFill/>
        </p:spPr>
        <p:txBody>
          <a:bodyPr wrap="square" rtlCol="0">
            <a:spAutoFit/>
          </a:bodyPr>
          <a:lstStyle/>
          <a:p>
            <a:pPr algn="ctr"/>
            <a:r>
              <a:rPr lang="en-US" sz="6000" b="1">
                <a:solidFill>
                  <a:srgbClr val="743D0F"/>
                </a:solidFill>
                <a:latin typeface="Arial" panose="020B0604020202020204" pitchFamily="34" charset="0"/>
                <a:cs typeface="Arial" panose="020B0604020202020204" pitchFamily="34" charset="0"/>
              </a:rPr>
              <a:t>KHỞI ĐỘNG </a:t>
            </a:r>
          </a:p>
        </p:txBody>
      </p:sp>
      <p:sp>
        <p:nvSpPr>
          <p:cNvPr id="10" name="TextBox 9">
            <a:extLst>
              <a:ext uri="{FF2B5EF4-FFF2-40B4-BE49-F238E27FC236}">
                <a16:creationId xmlns:a16="http://schemas.microsoft.com/office/drawing/2014/main" id="{CD4A5D29-07F1-3CC6-57C4-02BC5B417823}"/>
              </a:ext>
            </a:extLst>
          </p:cNvPr>
          <p:cNvSpPr txBox="1"/>
          <p:nvPr/>
        </p:nvSpPr>
        <p:spPr>
          <a:xfrm>
            <a:off x="2743200" y="1614158"/>
            <a:ext cx="128016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Đọc tình huống sau và thực hiện yêu cầu </a:t>
            </a:r>
          </a:p>
        </p:txBody>
      </p:sp>
      <p:sp>
        <p:nvSpPr>
          <p:cNvPr id="13" name="TextBox 12">
            <a:extLst>
              <a:ext uri="{FF2B5EF4-FFF2-40B4-BE49-F238E27FC236}">
                <a16:creationId xmlns:a16="http://schemas.microsoft.com/office/drawing/2014/main" id="{E3026A8F-5A69-435A-2D4A-87697F69DA25}"/>
              </a:ext>
            </a:extLst>
          </p:cNvPr>
          <p:cNvSpPr txBox="1"/>
          <p:nvPr/>
        </p:nvSpPr>
        <p:spPr>
          <a:xfrm>
            <a:off x="738210" y="2528790"/>
            <a:ext cx="8581980" cy="5806654"/>
          </a:xfrm>
          <a:prstGeom prst="rect">
            <a:avLst/>
          </a:prstGeom>
          <a:solidFill>
            <a:schemeClr val="accent6">
              <a:lumMod val="20000"/>
              <a:lumOff val="80000"/>
            </a:schemeClr>
          </a:solid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Đầu năm học, cô giáo đã thống nhất với cả lớp tạo cây thư mục như trong hình 15a để lưu trữ bài tập và tư liệu của mỗi bạn ở máy tính trong phòng thực hành. Hôm nay, bạn Thu An chuyển từ nhóm 1 sang nhóm 2 nên cần thay đổi cây thư mục như trong hình 15b.</a:t>
            </a:r>
          </a:p>
        </p:txBody>
      </p:sp>
      <p:grpSp>
        <p:nvGrpSpPr>
          <p:cNvPr id="17" name="Group 16">
            <a:extLst>
              <a:ext uri="{FF2B5EF4-FFF2-40B4-BE49-F238E27FC236}">
                <a16:creationId xmlns:a16="http://schemas.microsoft.com/office/drawing/2014/main" id="{62E45B67-3E55-97FE-56A7-F07C036FE1D6}"/>
              </a:ext>
            </a:extLst>
          </p:cNvPr>
          <p:cNvGrpSpPr/>
          <p:nvPr/>
        </p:nvGrpSpPr>
        <p:grpSpPr>
          <a:xfrm>
            <a:off x="9829800" y="2546550"/>
            <a:ext cx="8221288" cy="6757657"/>
            <a:chOff x="9931863" y="2577639"/>
            <a:chExt cx="8221288" cy="6757657"/>
          </a:xfrm>
        </p:grpSpPr>
        <p:pic>
          <p:nvPicPr>
            <p:cNvPr id="15" name="Picture 14">
              <a:extLst>
                <a:ext uri="{FF2B5EF4-FFF2-40B4-BE49-F238E27FC236}">
                  <a16:creationId xmlns:a16="http://schemas.microsoft.com/office/drawing/2014/main" id="{288CE3FF-3FD6-4F3B-4687-530C47AEC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863" y="2577639"/>
              <a:ext cx="8221288" cy="5981557"/>
            </a:xfrm>
            <a:prstGeom prst="rect">
              <a:avLst/>
            </a:prstGeom>
          </p:spPr>
        </p:pic>
        <p:sp>
          <p:nvSpPr>
            <p:cNvPr id="16" name="TextBox 15">
              <a:extLst>
                <a:ext uri="{FF2B5EF4-FFF2-40B4-BE49-F238E27FC236}">
                  <a16:creationId xmlns:a16="http://schemas.microsoft.com/office/drawing/2014/main" id="{D48740A7-C52B-EB7D-19C7-FF1BB039A134}"/>
                </a:ext>
              </a:extLst>
            </p:cNvPr>
            <p:cNvSpPr txBox="1"/>
            <p:nvPr/>
          </p:nvSpPr>
          <p:spPr>
            <a:xfrm>
              <a:off x="9931863" y="8750521"/>
              <a:ext cx="8221288"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Hình 15. </a:t>
              </a:r>
              <a:r>
                <a:rPr lang="en-US" sz="3200">
                  <a:latin typeface="Arial" panose="020B0604020202020204" pitchFamily="34" charset="0"/>
                  <a:cs typeface="Arial" panose="020B0604020202020204" pitchFamily="34" charset="0"/>
                </a:rPr>
                <a:t>Hình ảnh cây thư mục </a:t>
              </a:r>
            </a:p>
          </p:txBody>
        </p:sp>
      </p:grpSp>
      <p:sp>
        <p:nvSpPr>
          <p:cNvPr id="19" name="TextBox 18">
            <a:extLst>
              <a:ext uri="{FF2B5EF4-FFF2-40B4-BE49-F238E27FC236}">
                <a16:creationId xmlns:a16="http://schemas.microsoft.com/office/drawing/2014/main" id="{48E2195F-CBF6-5F71-5EEC-E754B29BA4AE}"/>
              </a:ext>
            </a:extLst>
          </p:cNvPr>
          <p:cNvSpPr txBox="1"/>
          <p:nvPr/>
        </p:nvSpPr>
        <p:spPr>
          <a:xfrm>
            <a:off x="381000" y="8645215"/>
            <a:ext cx="9854727" cy="646331"/>
          </a:xfrm>
          <a:prstGeom prst="rect">
            <a:avLst/>
          </a:prstGeom>
          <a:noFill/>
        </p:spPr>
        <p:txBody>
          <a:bodyPr wrap="square">
            <a:spAutoFit/>
          </a:bodyPr>
          <a:lstStyle/>
          <a:p>
            <a:r>
              <a:rPr lang="en-US" sz="3600" b="1" i="1">
                <a:latin typeface="Arial" panose="020B0604020202020204" pitchFamily="34" charset="0"/>
                <a:cs typeface="Arial" panose="020B0604020202020204" pitchFamily="34" charset="0"/>
              </a:rPr>
              <a:t>Theo em cần phải thực hiện thao tác nào? </a:t>
            </a:r>
          </a:p>
        </p:txBody>
      </p:sp>
    </p:spTree>
    <p:extLst>
      <p:ext uri="{BB962C8B-B14F-4D97-AF65-F5344CB8AC3E}">
        <p14:creationId xmlns:p14="http://schemas.microsoft.com/office/powerpoint/2010/main" val="2810554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442">
            <a:off x="5416431" y="-927415"/>
            <a:ext cx="12599716" cy="13482186"/>
          </a:xfrm>
          <a:prstGeom prst="rect">
            <a:avLst/>
          </a:prstGeom>
        </p:spPr>
      </p:pic>
      <p:sp>
        <p:nvSpPr>
          <p:cNvPr id="4" name="TextBox 4"/>
          <p:cNvSpPr txBox="1"/>
          <p:nvPr/>
        </p:nvSpPr>
        <p:spPr>
          <a:xfrm>
            <a:off x="2655094" y="2123178"/>
            <a:ext cx="12977812"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PHẦN 3.</a:t>
            </a:r>
          </a:p>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THỰC HÀNH THAO TÁC VỚI TỆP VÀ THƯ MỤC</a:t>
            </a:r>
          </a:p>
        </p:txBody>
      </p:sp>
      <p:pic>
        <p:nvPicPr>
          <p:cNvPr id="7" name="Picture 6">
            <a:extLst>
              <a:ext uri="{FF2B5EF4-FFF2-40B4-BE49-F238E27FC236}">
                <a16:creationId xmlns:a16="http://schemas.microsoft.com/office/drawing/2014/main" id="{A6E27D47-54D3-A8B1-1240-D54DAA6E3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7531" y="6298981"/>
            <a:ext cx="4572000" cy="3829050"/>
          </a:xfrm>
          <a:prstGeom prst="rect">
            <a:avLst/>
          </a:prstGeom>
        </p:spPr>
      </p:pic>
      <p:pic>
        <p:nvPicPr>
          <p:cNvPr id="3" name="Picture 20">
            <a:extLst>
              <a:ext uri="{FF2B5EF4-FFF2-40B4-BE49-F238E27FC236}">
                <a16:creationId xmlns:a16="http://schemas.microsoft.com/office/drawing/2014/main" id="{951E0082-0A90-9CB3-525A-D219CB1527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952500"/>
            <a:ext cx="3157116" cy="1757086"/>
          </a:xfrm>
          <a:prstGeom prst="rect">
            <a:avLst/>
          </a:prstGeom>
        </p:spPr>
      </p:pic>
    </p:spTree>
    <p:extLst>
      <p:ext uri="{BB962C8B-B14F-4D97-AF65-F5344CB8AC3E}">
        <p14:creationId xmlns:p14="http://schemas.microsoft.com/office/powerpoint/2010/main" val="3088220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 name="Group 2">
            <a:extLst>
              <a:ext uri="{FF2B5EF4-FFF2-40B4-BE49-F238E27FC236}">
                <a16:creationId xmlns:a16="http://schemas.microsoft.com/office/drawing/2014/main" id="{95D1261E-AE59-3BFA-7AC8-B1977FE49F4C}"/>
              </a:ext>
            </a:extLst>
          </p:cNvPr>
          <p:cNvGrpSpPr/>
          <p:nvPr/>
        </p:nvGrpSpPr>
        <p:grpSpPr>
          <a:xfrm>
            <a:off x="-304800" y="342900"/>
            <a:ext cx="11942091" cy="1518872"/>
            <a:chOff x="-152399" y="349271"/>
            <a:chExt cx="11942091" cy="1518872"/>
          </a:xfrm>
        </p:grpSpPr>
        <p:grpSp>
          <p:nvGrpSpPr>
            <p:cNvPr id="8" name="Group 7">
              <a:extLst>
                <a:ext uri="{FF2B5EF4-FFF2-40B4-BE49-F238E27FC236}">
                  <a16:creationId xmlns:a16="http://schemas.microsoft.com/office/drawing/2014/main" id="{DFF36476-7879-1B9C-1285-BA6C37B69136}"/>
                </a:ext>
              </a:extLst>
            </p:cNvPr>
            <p:cNvGrpSpPr/>
            <p:nvPr/>
          </p:nvGrpSpPr>
          <p:grpSpPr>
            <a:xfrm>
              <a:off x="-152399" y="349271"/>
              <a:ext cx="6383335" cy="1518872"/>
              <a:chOff x="-174506" y="96686"/>
              <a:chExt cx="6117738" cy="1518872"/>
            </a:xfrm>
          </p:grpSpPr>
          <p:sp>
            <p:nvSpPr>
              <p:cNvPr id="14" name="Rectangle 13">
                <a:extLst>
                  <a:ext uri="{FF2B5EF4-FFF2-40B4-BE49-F238E27FC236}">
                    <a16:creationId xmlns:a16="http://schemas.microsoft.com/office/drawing/2014/main" id="{5C41D941-3256-DE6A-0489-AD53AB0FF596}"/>
                  </a:ext>
                </a:extLst>
              </p:cNvPr>
              <p:cNvSpPr/>
              <p:nvPr/>
            </p:nvSpPr>
            <p:spPr>
              <a:xfrm>
                <a:off x="-174506" y="246522"/>
                <a:ext cx="5185093"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75B8B311-DB5A-B95C-A5DF-D3AB71B73D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2890" y="96686"/>
                <a:ext cx="1600342" cy="1518872"/>
              </a:xfrm>
              <a:prstGeom prst="rect">
                <a:avLst/>
              </a:prstGeom>
            </p:spPr>
          </p:pic>
          <p:sp>
            <p:nvSpPr>
              <p:cNvPr id="16" name="TextBox 15">
                <a:extLst>
                  <a:ext uri="{FF2B5EF4-FFF2-40B4-BE49-F238E27FC236}">
                    <a16:creationId xmlns:a16="http://schemas.microsoft.com/office/drawing/2014/main" id="{03B7D214-1420-A4A9-D35E-8036CF39223F}"/>
                  </a:ext>
                </a:extLst>
              </p:cNvPr>
              <p:cNvSpPr txBox="1"/>
              <p:nvPr/>
            </p:nvSpPr>
            <p:spPr>
              <a:xfrm>
                <a:off x="293095" y="494948"/>
                <a:ext cx="4277122"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NHIỆM VỤ 1</a:t>
                </a:r>
              </a:p>
            </p:txBody>
          </p:sp>
        </p:grpSp>
        <p:sp>
          <p:nvSpPr>
            <p:cNvPr id="13" name="TextBox 12">
              <a:extLst>
                <a:ext uri="{FF2B5EF4-FFF2-40B4-BE49-F238E27FC236}">
                  <a16:creationId xmlns:a16="http://schemas.microsoft.com/office/drawing/2014/main" id="{4F07AC64-A9B3-80EE-2340-23CE62C97A7F}"/>
                </a:ext>
              </a:extLst>
            </p:cNvPr>
            <p:cNvSpPr txBox="1"/>
            <p:nvPr/>
          </p:nvSpPr>
          <p:spPr>
            <a:xfrm>
              <a:off x="6477001" y="747533"/>
              <a:ext cx="5312691"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Tạo cây thư mục </a:t>
              </a:r>
            </a:p>
          </p:txBody>
        </p:sp>
      </p:grpSp>
      <p:pic>
        <p:nvPicPr>
          <p:cNvPr id="18" name="Picture 17">
            <a:extLst>
              <a:ext uri="{FF2B5EF4-FFF2-40B4-BE49-F238E27FC236}">
                <a16:creationId xmlns:a16="http://schemas.microsoft.com/office/drawing/2014/main" id="{F7208726-0D09-D4C6-716F-4DF81E031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11000" y="1943100"/>
            <a:ext cx="6333745" cy="6959489"/>
          </a:xfrm>
          <a:prstGeom prst="rect">
            <a:avLst/>
          </a:prstGeom>
        </p:spPr>
      </p:pic>
      <p:sp>
        <p:nvSpPr>
          <p:cNvPr id="21" name="Rectangle: Rounded Corners 20">
            <a:extLst>
              <a:ext uri="{FF2B5EF4-FFF2-40B4-BE49-F238E27FC236}">
                <a16:creationId xmlns:a16="http://schemas.microsoft.com/office/drawing/2014/main" id="{E72FC3B4-BE6A-838C-D6DF-0E8FAB7C8FCF}"/>
              </a:ext>
            </a:extLst>
          </p:cNvPr>
          <p:cNvSpPr/>
          <p:nvPr/>
        </p:nvSpPr>
        <p:spPr>
          <a:xfrm>
            <a:off x="685800" y="2455083"/>
            <a:ext cx="10951491" cy="358035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Em hãy tạo cây thư mục theo gợi ý như ở Hình 18. Sau đó sao chép tệp trình chiếu </a:t>
            </a:r>
            <a:r>
              <a:rPr lang="en-US" sz="3600">
                <a:solidFill>
                  <a:schemeClr val="accent6">
                    <a:lumMod val="75000"/>
                  </a:schemeClr>
                </a:solidFill>
                <a:latin typeface="Arial" panose="020B0604020202020204" pitchFamily="34" charset="0"/>
                <a:cs typeface="Arial" panose="020B0604020202020204" pitchFamily="34" charset="0"/>
              </a:rPr>
              <a:t>Gioi thieu </a:t>
            </a:r>
            <a:r>
              <a:rPr lang="en-US" sz="3600">
                <a:solidFill>
                  <a:schemeClr val="tx1"/>
                </a:solidFill>
                <a:latin typeface="Arial" panose="020B0604020202020204" pitchFamily="34" charset="0"/>
                <a:cs typeface="Arial" panose="020B0604020202020204" pitchFamily="34" charset="0"/>
              </a:rPr>
              <a:t>ở ổ đĩa </a:t>
            </a:r>
            <a:r>
              <a:rPr lang="en-US" sz="3600">
                <a:solidFill>
                  <a:schemeClr val="accent6">
                    <a:lumMod val="75000"/>
                  </a:schemeClr>
                </a:solidFill>
                <a:latin typeface="Arial" panose="020B0604020202020204" pitchFamily="34" charset="0"/>
                <a:cs typeface="Arial" panose="020B0604020202020204" pitchFamily="34" charset="0"/>
              </a:rPr>
              <a:t>D: </a:t>
            </a:r>
            <a:r>
              <a:rPr lang="en-US" sz="3600">
                <a:solidFill>
                  <a:schemeClr val="tx1"/>
                </a:solidFill>
                <a:latin typeface="Arial" panose="020B0604020202020204" pitchFamily="34" charset="0"/>
                <a:cs typeface="Arial" panose="020B0604020202020204" pitchFamily="34" charset="0"/>
              </a:rPr>
              <a:t>vào thư mục </a:t>
            </a:r>
            <a:r>
              <a:rPr lang="en-US" sz="3600">
                <a:solidFill>
                  <a:schemeClr val="accent6">
                    <a:lumMod val="75000"/>
                  </a:schemeClr>
                </a:solidFill>
                <a:latin typeface="Arial" panose="020B0604020202020204" pitchFamily="34" charset="0"/>
                <a:cs typeface="Arial" panose="020B0604020202020204" pitchFamily="34" charset="0"/>
              </a:rPr>
              <a:t>Thu An</a:t>
            </a:r>
            <a:r>
              <a:rPr lang="en-US" sz="3600">
                <a:solidFill>
                  <a:schemeClr val="tx1"/>
                </a:solidFill>
                <a:latin typeface="Arial" panose="020B0604020202020204" pitchFamily="34" charset="0"/>
                <a:cs typeface="Arial" panose="020B0604020202020204" pitchFamily="34" charset="0"/>
              </a:rPr>
              <a:t>, rồi xóa tệp </a:t>
            </a:r>
            <a:r>
              <a:rPr lang="en-US" sz="3600">
                <a:solidFill>
                  <a:schemeClr val="accent6">
                    <a:lumMod val="75000"/>
                  </a:schemeClr>
                </a:solidFill>
                <a:latin typeface="Arial" panose="020B0604020202020204" pitchFamily="34" charset="0"/>
                <a:cs typeface="Arial" panose="020B0604020202020204" pitchFamily="34" charset="0"/>
              </a:rPr>
              <a:t>Gioi thieu </a:t>
            </a:r>
            <a:r>
              <a:rPr lang="en-US" sz="3600">
                <a:solidFill>
                  <a:schemeClr val="tx1"/>
                </a:solidFill>
                <a:latin typeface="Arial" panose="020B0604020202020204" pitchFamily="34" charset="0"/>
                <a:cs typeface="Arial" panose="020B0604020202020204" pitchFamily="34" charset="0"/>
              </a:rPr>
              <a:t>ở ổ đĩa </a:t>
            </a:r>
            <a:r>
              <a:rPr lang="en-US" sz="3600">
                <a:solidFill>
                  <a:schemeClr val="accent6">
                    <a:lumMod val="75000"/>
                  </a:schemeClr>
                </a:solidFill>
                <a:latin typeface="Arial" panose="020B0604020202020204" pitchFamily="34" charset="0"/>
                <a:cs typeface="Arial" panose="020B0604020202020204" pitchFamily="34" charset="0"/>
              </a:rPr>
              <a:t>D:</a:t>
            </a:r>
            <a:r>
              <a:rPr lang="en-US" sz="3600">
                <a:solidFill>
                  <a:schemeClr val="tx1"/>
                </a:solidFill>
                <a:latin typeface="Arial" panose="020B0604020202020204" pitchFamily="34" charset="0"/>
                <a:cs typeface="Arial" panose="020B0604020202020204" pitchFamily="34" charset="0"/>
              </a:rPr>
              <a:t>.</a:t>
            </a:r>
            <a:r>
              <a:rPr lang="en-US" sz="3600">
                <a:solidFill>
                  <a:schemeClr val="accent6">
                    <a:lumMod val="75000"/>
                  </a:schemeClr>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4D3DEB70-C655-7E69-DDEB-10F0518E615E}"/>
              </a:ext>
            </a:extLst>
          </p:cNvPr>
          <p:cNvSpPr txBox="1"/>
          <p:nvPr/>
        </p:nvSpPr>
        <p:spPr>
          <a:xfrm>
            <a:off x="691487" y="6527424"/>
            <a:ext cx="10210800" cy="2482667"/>
          </a:xfrm>
          <a:prstGeom prst="rect">
            <a:avLst/>
          </a:prstGeom>
          <a:noFill/>
        </p:spPr>
        <p:txBody>
          <a:bodyPr wrap="square" rtlCol="0">
            <a:spAutoFit/>
          </a:bodyPr>
          <a:lstStyle/>
          <a:p>
            <a:pPr>
              <a:lnSpc>
                <a:spcPct val="150000"/>
              </a:lnSpc>
            </a:pPr>
            <a:r>
              <a:rPr lang="en-US" sz="3600" b="1">
                <a:solidFill>
                  <a:srgbClr val="FF0000"/>
                </a:solidFill>
                <a:latin typeface="Arial" panose="020B0604020202020204" pitchFamily="34" charset="0"/>
                <a:cs typeface="Arial" panose="020B0604020202020204" pitchFamily="34" charset="0"/>
              </a:rPr>
              <a:t>Lưu ý:</a:t>
            </a:r>
          </a:p>
          <a:p>
            <a:pPr>
              <a:lnSpc>
                <a:spcPct val="150000"/>
              </a:lnSpc>
            </a:pPr>
            <a:r>
              <a:rPr lang="en-US" sz="3600">
                <a:latin typeface="Arial" panose="020B0604020202020204" pitchFamily="34" charset="0"/>
                <a:cs typeface="Arial" panose="020B0604020202020204" pitchFamily="34" charset="0"/>
              </a:rPr>
              <a:t>Các em sẽ được cung cấp tệp </a:t>
            </a:r>
            <a:r>
              <a:rPr lang="en-US" sz="3600">
                <a:solidFill>
                  <a:schemeClr val="accent6">
                    <a:lumMod val="75000"/>
                  </a:schemeClr>
                </a:solidFill>
                <a:latin typeface="Arial" panose="020B0604020202020204" pitchFamily="34" charset="0"/>
                <a:cs typeface="Arial" panose="020B0604020202020204" pitchFamily="34" charset="0"/>
              </a:rPr>
              <a:t>Gioi thieu </a:t>
            </a:r>
            <a:r>
              <a:rPr lang="en-US" sz="3600">
                <a:latin typeface="Arial" panose="020B0604020202020204" pitchFamily="34" charset="0"/>
                <a:cs typeface="Arial" panose="020B0604020202020204" pitchFamily="34" charset="0"/>
              </a:rPr>
              <a:t>khi thực hành các thao tác trên máy tính </a:t>
            </a:r>
          </a:p>
        </p:txBody>
      </p:sp>
    </p:spTree>
    <p:extLst>
      <p:ext uri="{BB962C8B-B14F-4D97-AF65-F5344CB8AC3E}">
        <p14:creationId xmlns:p14="http://schemas.microsoft.com/office/powerpoint/2010/main" val="1214743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3A9C7E35-852E-994B-DCD8-404E45D3D657}"/>
              </a:ext>
            </a:extLst>
          </p:cNvPr>
          <p:cNvSpPr txBox="1"/>
          <p:nvPr/>
        </p:nvSpPr>
        <p:spPr>
          <a:xfrm>
            <a:off x="5029200" y="450146"/>
            <a:ext cx="8229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HƯỚNG DẪN THỰC HIỆN </a:t>
            </a:r>
          </a:p>
        </p:txBody>
      </p:sp>
      <p:sp>
        <p:nvSpPr>
          <p:cNvPr id="4" name="TextBox 3">
            <a:extLst>
              <a:ext uri="{FF2B5EF4-FFF2-40B4-BE49-F238E27FC236}">
                <a16:creationId xmlns:a16="http://schemas.microsoft.com/office/drawing/2014/main" id="{3362D3C9-4EF6-F1AC-2DC5-D4F7231AD411}"/>
              </a:ext>
            </a:extLst>
          </p:cNvPr>
          <p:cNvSpPr txBox="1"/>
          <p:nvPr/>
        </p:nvSpPr>
        <p:spPr>
          <a:xfrm>
            <a:off x="1371600" y="1490571"/>
            <a:ext cx="15544799"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Thực hiện tạo một thư mục như đã được học ở lớp 3.</a:t>
            </a:r>
          </a:p>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Sao chép một tệp:  </a:t>
            </a:r>
          </a:p>
        </p:txBody>
      </p:sp>
      <p:pic>
        <p:nvPicPr>
          <p:cNvPr id="10" name="Picture 9">
            <a:extLst>
              <a:ext uri="{FF2B5EF4-FFF2-40B4-BE49-F238E27FC236}">
                <a16:creationId xmlns:a16="http://schemas.microsoft.com/office/drawing/2014/main" id="{0642A5CE-22DB-287A-2C2E-44630FB18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73" y="3506966"/>
            <a:ext cx="14418252" cy="5838881"/>
          </a:xfrm>
          <a:prstGeom prst="rect">
            <a:avLst/>
          </a:prstGeom>
        </p:spPr>
      </p:pic>
    </p:spTree>
    <p:extLst>
      <p:ext uri="{BB962C8B-B14F-4D97-AF65-F5344CB8AC3E}">
        <p14:creationId xmlns:p14="http://schemas.microsoft.com/office/powerpoint/2010/main" val="2156455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3" name="Group 2">
            <a:extLst>
              <a:ext uri="{FF2B5EF4-FFF2-40B4-BE49-F238E27FC236}">
                <a16:creationId xmlns:a16="http://schemas.microsoft.com/office/drawing/2014/main" id="{95D1261E-AE59-3BFA-7AC8-B1977FE49F4C}"/>
              </a:ext>
            </a:extLst>
          </p:cNvPr>
          <p:cNvGrpSpPr/>
          <p:nvPr/>
        </p:nvGrpSpPr>
        <p:grpSpPr>
          <a:xfrm>
            <a:off x="-304800" y="342900"/>
            <a:ext cx="13182600" cy="1518872"/>
            <a:chOff x="-152399" y="349271"/>
            <a:chExt cx="13182600" cy="1518872"/>
          </a:xfrm>
        </p:grpSpPr>
        <p:grpSp>
          <p:nvGrpSpPr>
            <p:cNvPr id="8" name="Group 7">
              <a:extLst>
                <a:ext uri="{FF2B5EF4-FFF2-40B4-BE49-F238E27FC236}">
                  <a16:creationId xmlns:a16="http://schemas.microsoft.com/office/drawing/2014/main" id="{DFF36476-7879-1B9C-1285-BA6C37B69136}"/>
                </a:ext>
              </a:extLst>
            </p:cNvPr>
            <p:cNvGrpSpPr/>
            <p:nvPr/>
          </p:nvGrpSpPr>
          <p:grpSpPr>
            <a:xfrm>
              <a:off x="-152399" y="349271"/>
              <a:ext cx="6383335" cy="1518872"/>
              <a:chOff x="-174506" y="96686"/>
              <a:chExt cx="6117738" cy="1518872"/>
            </a:xfrm>
          </p:grpSpPr>
          <p:sp>
            <p:nvSpPr>
              <p:cNvPr id="14" name="Rectangle 13">
                <a:extLst>
                  <a:ext uri="{FF2B5EF4-FFF2-40B4-BE49-F238E27FC236}">
                    <a16:creationId xmlns:a16="http://schemas.microsoft.com/office/drawing/2014/main" id="{5C41D941-3256-DE6A-0489-AD53AB0FF596}"/>
                  </a:ext>
                </a:extLst>
              </p:cNvPr>
              <p:cNvSpPr/>
              <p:nvPr/>
            </p:nvSpPr>
            <p:spPr>
              <a:xfrm>
                <a:off x="-174506" y="246522"/>
                <a:ext cx="5185093"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75B8B311-DB5A-B95C-A5DF-D3AB71B73D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2890" y="96686"/>
                <a:ext cx="1600342" cy="1518872"/>
              </a:xfrm>
              <a:prstGeom prst="rect">
                <a:avLst/>
              </a:prstGeom>
            </p:spPr>
          </p:pic>
          <p:sp>
            <p:nvSpPr>
              <p:cNvPr id="16" name="TextBox 15">
                <a:extLst>
                  <a:ext uri="{FF2B5EF4-FFF2-40B4-BE49-F238E27FC236}">
                    <a16:creationId xmlns:a16="http://schemas.microsoft.com/office/drawing/2014/main" id="{03B7D214-1420-A4A9-D35E-8036CF39223F}"/>
                  </a:ext>
                </a:extLst>
              </p:cNvPr>
              <p:cNvSpPr txBox="1"/>
              <p:nvPr/>
            </p:nvSpPr>
            <p:spPr>
              <a:xfrm>
                <a:off x="293095" y="494948"/>
                <a:ext cx="4277122"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NHIỆM VỤ 2</a:t>
                </a:r>
              </a:p>
            </p:txBody>
          </p:sp>
        </p:grpSp>
        <p:sp>
          <p:nvSpPr>
            <p:cNvPr id="13" name="TextBox 12">
              <a:extLst>
                <a:ext uri="{FF2B5EF4-FFF2-40B4-BE49-F238E27FC236}">
                  <a16:creationId xmlns:a16="http://schemas.microsoft.com/office/drawing/2014/main" id="{4F07AC64-A9B3-80EE-2340-23CE62C97A7F}"/>
                </a:ext>
              </a:extLst>
            </p:cNvPr>
            <p:cNvSpPr txBox="1"/>
            <p:nvPr/>
          </p:nvSpPr>
          <p:spPr>
            <a:xfrm>
              <a:off x="6477001" y="747533"/>
              <a:ext cx="6553200"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Thực hiện các yêu cầu </a:t>
              </a:r>
            </a:p>
          </p:txBody>
        </p:sp>
      </p:grpSp>
      <p:grpSp>
        <p:nvGrpSpPr>
          <p:cNvPr id="17" name="Group 16">
            <a:extLst>
              <a:ext uri="{FF2B5EF4-FFF2-40B4-BE49-F238E27FC236}">
                <a16:creationId xmlns:a16="http://schemas.microsoft.com/office/drawing/2014/main" id="{F012CAF6-C0D7-CD48-9479-C53329EADF82}"/>
              </a:ext>
            </a:extLst>
          </p:cNvPr>
          <p:cNvGrpSpPr/>
          <p:nvPr/>
        </p:nvGrpSpPr>
        <p:grpSpPr>
          <a:xfrm>
            <a:off x="1445525" y="2722925"/>
            <a:ext cx="15680425" cy="1518872"/>
            <a:chOff x="1445525" y="2755906"/>
            <a:chExt cx="15680425" cy="1518872"/>
          </a:xfrm>
        </p:grpSpPr>
        <p:sp>
          <p:nvSpPr>
            <p:cNvPr id="9" name="Rectangle: Rounded Corners 8">
              <a:extLst>
                <a:ext uri="{FF2B5EF4-FFF2-40B4-BE49-F238E27FC236}">
                  <a16:creationId xmlns:a16="http://schemas.microsoft.com/office/drawing/2014/main" id="{C32ADCA4-8543-D657-4A5B-4DA22A399CB2}"/>
                </a:ext>
              </a:extLst>
            </p:cNvPr>
            <p:cNvSpPr/>
            <p:nvPr/>
          </p:nvSpPr>
          <p:spPr>
            <a:xfrm>
              <a:off x="1905000" y="2755906"/>
              <a:ext cx="15220950" cy="151887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Di chuyển thư mục </a:t>
              </a:r>
              <a:r>
                <a:rPr lang="en-US" sz="4000">
                  <a:solidFill>
                    <a:srgbClr val="FF0000"/>
                  </a:solidFill>
                  <a:latin typeface="Arial" panose="020B0604020202020204" pitchFamily="34" charset="0"/>
                  <a:cs typeface="Arial" panose="020B0604020202020204" pitchFamily="34" charset="0"/>
                </a:rPr>
                <a:t>Thu An </a:t>
              </a:r>
              <a:r>
                <a:rPr lang="en-US" sz="4000">
                  <a:solidFill>
                    <a:schemeClr val="tx1"/>
                  </a:solidFill>
                  <a:latin typeface="Arial" panose="020B0604020202020204" pitchFamily="34" charset="0"/>
                  <a:cs typeface="Arial" panose="020B0604020202020204" pitchFamily="34" charset="0"/>
                </a:rPr>
                <a:t>từ </a:t>
              </a:r>
              <a:r>
                <a:rPr lang="en-US" sz="4000">
                  <a:solidFill>
                    <a:srgbClr val="FF0000"/>
                  </a:solidFill>
                  <a:latin typeface="Arial" panose="020B0604020202020204" pitchFamily="34" charset="0"/>
                  <a:cs typeface="Arial" panose="020B0604020202020204" pitchFamily="34" charset="0"/>
                </a:rPr>
                <a:t>Nhom 1 </a:t>
              </a:r>
              <a:r>
                <a:rPr lang="en-US" sz="4000">
                  <a:solidFill>
                    <a:schemeClr val="tx1"/>
                  </a:solidFill>
                  <a:latin typeface="Arial" panose="020B0604020202020204" pitchFamily="34" charset="0"/>
                  <a:cs typeface="Arial" panose="020B0604020202020204" pitchFamily="34" charset="0"/>
                </a:rPr>
                <a:t>sang </a:t>
              </a:r>
              <a:r>
                <a:rPr lang="en-US" sz="4000">
                  <a:solidFill>
                    <a:srgbClr val="FF0000"/>
                  </a:solidFill>
                  <a:latin typeface="Arial" panose="020B0604020202020204" pitchFamily="34" charset="0"/>
                  <a:cs typeface="Arial" panose="020B0604020202020204" pitchFamily="34" charset="0"/>
                </a:rPr>
                <a:t>Nhom 2</a:t>
              </a:r>
            </a:p>
          </p:txBody>
        </p:sp>
        <p:sp>
          <p:nvSpPr>
            <p:cNvPr id="11" name="Oval 10">
              <a:extLst>
                <a:ext uri="{FF2B5EF4-FFF2-40B4-BE49-F238E27FC236}">
                  <a16:creationId xmlns:a16="http://schemas.microsoft.com/office/drawing/2014/main" id="{70D2D6D6-302A-5583-4291-EE8231518B01}"/>
                </a:ext>
              </a:extLst>
            </p:cNvPr>
            <p:cNvSpPr/>
            <p:nvPr/>
          </p:nvSpPr>
          <p:spPr>
            <a:xfrm>
              <a:off x="1445525" y="3058142"/>
              <a:ext cx="914400" cy="914400"/>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19" name="Group 18">
            <a:extLst>
              <a:ext uri="{FF2B5EF4-FFF2-40B4-BE49-F238E27FC236}">
                <a16:creationId xmlns:a16="http://schemas.microsoft.com/office/drawing/2014/main" id="{BE393F78-ACD9-CA35-8763-51777EFEC5F8}"/>
              </a:ext>
            </a:extLst>
          </p:cNvPr>
          <p:cNvGrpSpPr/>
          <p:nvPr/>
        </p:nvGrpSpPr>
        <p:grpSpPr>
          <a:xfrm>
            <a:off x="1445525" y="5237248"/>
            <a:ext cx="15678150" cy="1518872"/>
            <a:chOff x="1445525" y="5143500"/>
            <a:chExt cx="15678150" cy="1518872"/>
          </a:xfrm>
        </p:grpSpPr>
        <p:sp>
          <p:nvSpPr>
            <p:cNvPr id="10" name="Rectangle: Rounded Corners 9">
              <a:extLst>
                <a:ext uri="{FF2B5EF4-FFF2-40B4-BE49-F238E27FC236}">
                  <a16:creationId xmlns:a16="http://schemas.microsoft.com/office/drawing/2014/main" id="{6A554B5D-D886-9242-4A75-EC5B3ECDCBC9}"/>
                </a:ext>
              </a:extLst>
            </p:cNvPr>
            <p:cNvSpPr/>
            <p:nvPr/>
          </p:nvSpPr>
          <p:spPr>
            <a:xfrm>
              <a:off x="1902725" y="5143500"/>
              <a:ext cx="15220950" cy="151887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Đổi tên tệp </a:t>
              </a:r>
              <a:r>
                <a:rPr lang="en-US" sz="4000">
                  <a:solidFill>
                    <a:srgbClr val="FF0000"/>
                  </a:solidFill>
                  <a:latin typeface="Arial" panose="020B0604020202020204" pitchFamily="34" charset="0"/>
                  <a:cs typeface="Arial" panose="020B0604020202020204" pitchFamily="34" charset="0"/>
                </a:rPr>
                <a:t>Gioi thieu </a:t>
              </a:r>
              <a:r>
                <a:rPr lang="en-US" sz="4000">
                  <a:solidFill>
                    <a:schemeClr val="tx1"/>
                  </a:solidFill>
                  <a:latin typeface="Arial" panose="020B0604020202020204" pitchFamily="34" charset="0"/>
                  <a:cs typeface="Arial" panose="020B0604020202020204" pitchFamily="34" charset="0"/>
                </a:rPr>
                <a:t>thành </a:t>
              </a:r>
              <a:r>
                <a:rPr lang="en-US" sz="4000">
                  <a:solidFill>
                    <a:srgbClr val="FF0000"/>
                  </a:solidFill>
                  <a:latin typeface="Arial" panose="020B0604020202020204" pitchFamily="34" charset="0"/>
                  <a:cs typeface="Arial" panose="020B0604020202020204" pitchFamily="34" charset="0"/>
                </a:rPr>
                <a:t>Gioi thieu nhom</a:t>
              </a:r>
            </a:p>
          </p:txBody>
        </p:sp>
        <p:sp>
          <p:nvSpPr>
            <p:cNvPr id="12" name="Oval 11">
              <a:extLst>
                <a:ext uri="{FF2B5EF4-FFF2-40B4-BE49-F238E27FC236}">
                  <a16:creationId xmlns:a16="http://schemas.microsoft.com/office/drawing/2014/main" id="{9ACE1A11-0F6B-DA00-C749-EFD63631844A}"/>
                </a:ext>
              </a:extLst>
            </p:cNvPr>
            <p:cNvSpPr/>
            <p:nvPr/>
          </p:nvSpPr>
          <p:spPr>
            <a:xfrm>
              <a:off x="1445525" y="5445736"/>
              <a:ext cx="914400" cy="914400"/>
            </a:xfrm>
            <a:prstGeom prst="ellipse">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pic>
        <p:nvPicPr>
          <p:cNvPr id="23" name="Picture 8">
            <a:extLst>
              <a:ext uri="{FF2B5EF4-FFF2-40B4-BE49-F238E27FC236}">
                <a16:creationId xmlns:a16="http://schemas.microsoft.com/office/drawing/2014/main" id="{8459953F-72A6-D1D4-548E-AC54110BED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7297" y="6837814"/>
            <a:ext cx="5548584" cy="3422783"/>
          </a:xfrm>
          <a:prstGeom prst="rect">
            <a:avLst/>
          </a:prstGeom>
        </p:spPr>
      </p:pic>
    </p:spTree>
    <p:extLst>
      <p:ext uri="{BB962C8B-B14F-4D97-AF65-F5344CB8AC3E}">
        <p14:creationId xmlns:p14="http://schemas.microsoft.com/office/powerpoint/2010/main" val="151158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3A9C7E35-852E-994B-DCD8-404E45D3D657}"/>
              </a:ext>
            </a:extLst>
          </p:cNvPr>
          <p:cNvSpPr txBox="1"/>
          <p:nvPr/>
        </p:nvSpPr>
        <p:spPr>
          <a:xfrm>
            <a:off x="5029200" y="450146"/>
            <a:ext cx="8229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HƯỚNG DẪN THỰC HIỆN </a:t>
            </a:r>
          </a:p>
        </p:txBody>
      </p:sp>
      <p:sp>
        <p:nvSpPr>
          <p:cNvPr id="4" name="TextBox 3">
            <a:extLst>
              <a:ext uri="{FF2B5EF4-FFF2-40B4-BE49-F238E27FC236}">
                <a16:creationId xmlns:a16="http://schemas.microsoft.com/office/drawing/2014/main" id="{3362D3C9-4EF6-F1AC-2DC5-D4F7231AD411}"/>
              </a:ext>
            </a:extLst>
          </p:cNvPr>
          <p:cNvSpPr txBox="1"/>
          <p:nvPr/>
        </p:nvSpPr>
        <p:spPr>
          <a:xfrm>
            <a:off x="1371600" y="1269153"/>
            <a:ext cx="15544799"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Để di chuyển một tệp, ta thực hiện theo các bước sau:  </a:t>
            </a:r>
          </a:p>
        </p:txBody>
      </p:sp>
      <p:pic>
        <p:nvPicPr>
          <p:cNvPr id="8" name="Picture 7">
            <a:extLst>
              <a:ext uri="{FF2B5EF4-FFF2-40B4-BE49-F238E27FC236}">
                <a16:creationId xmlns:a16="http://schemas.microsoft.com/office/drawing/2014/main" id="{CA905C07-BDBE-275C-2B71-08E426F58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28" y="2538450"/>
            <a:ext cx="17173343" cy="7059057"/>
          </a:xfrm>
          <a:prstGeom prst="rect">
            <a:avLst/>
          </a:prstGeom>
        </p:spPr>
      </p:pic>
    </p:spTree>
    <p:extLst>
      <p:ext uri="{BB962C8B-B14F-4D97-AF65-F5344CB8AC3E}">
        <p14:creationId xmlns:p14="http://schemas.microsoft.com/office/powerpoint/2010/main" val="2720818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3A9C7E35-852E-994B-DCD8-404E45D3D657}"/>
              </a:ext>
            </a:extLst>
          </p:cNvPr>
          <p:cNvSpPr txBox="1"/>
          <p:nvPr/>
        </p:nvSpPr>
        <p:spPr>
          <a:xfrm>
            <a:off x="5029200" y="450146"/>
            <a:ext cx="8229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HƯỚNG DẪN THỰC HIỆN </a:t>
            </a:r>
          </a:p>
        </p:txBody>
      </p:sp>
      <p:sp>
        <p:nvSpPr>
          <p:cNvPr id="4" name="TextBox 3">
            <a:extLst>
              <a:ext uri="{FF2B5EF4-FFF2-40B4-BE49-F238E27FC236}">
                <a16:creationId xmlns:a16="http://schemas.microsoft.com/office/drawing/2014/main" id="{3362D3C9-4EF6-F1AC-2DC5-D4F7231AD411}"/>
              </a:ext>
            </a:extLst>
          </p:cNvPr>
          <p:cNvSpPr txBox="1"/>
          <p:nvPr/>
        </p:nvSpPr>
        <p:spPr>
          <a:xfrm>
            <a:off x="1371600" y="1269153"/>
            <a:ext cx="15544799" cy="90159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Để đổi tên một thư mục, ta thực hiện theo các bước sau: </a:t>
            </a:r>
          </a:p>
        </p:txBody>
      </p:sp>
      <p:pic>
        <p:nvPicPr>
          <p:cNvPr id="9" name="Picture 8">
            <a:extLst>
              <a:ext uri="{FF2B5EF4-FFF2-40B4-BE49-F238E27FC236}">
                <a16:creationId xmlns:a16="http://schemas.microsoft.com/office/drawing/2014/main" id="{8AAA9B36-861C-94B7-DD1E-A3D54D6D6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634" y="2505578"/>
            <a:ext cx="15032730" cy="7043968"/>
          </a:xfrm>
          <a:prstGeom prst="rect">
            <a:avLst/>
          </a:prstGeom>
        </p:spPr>
      </p:pic>
    </p:spTree>
    <p:extLst>
      <p:ext uri="{BB962C8B-B14F-4D97-AF65-F5344CB8AC3E}">
        <p14:creationId xmlns:p14="http://schemas.microsoft.com/office/powerpoint/2010/main" val="1174505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571500"/>
            <a:ext cx="81534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4" name="TextBox 3">
            <a:extLst>
              <a:ext uri="{FF2B5EF4-FFF2-40B4-BE49-F238E27FC236}">
                <a16:creationId xmlns:a16="http://schemas.microsoft.com/office/drawing/2014/main" id="{E06E14F1-DF27-3FD9-4BA2-548121D7A17D}"/>
              </a:ext>
            </a:extLst>
          </p:cNvPr>
          <p:cNvSpPr txBox="1"/>
          <p:nvPr/>
        </p:nvSpPr>
        <p:spPr>
          <a:xfrm>
            <a:off x="2781300" y="2137038"/>
            <a:ext cx="67056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Trò chơi ô chữ </a:t>
            </a:r>
          </a:p>
        </p:txBody>
      </p:sp>
      <p:graphicFrame>
        <p:nvGraphicFramePr>
          <p:cNvPr id="18" name="Table 19">
            <a:extLst>
              <a:ext uri="{FF2B5EF4-FFF2-40B4-BE49-F238E27FC236}">
                <a16:creationId xmlns:a16="http://schemas.microsoft.com/office/drawing/2014/main" id="{7DECD99B-105A-B770-2544-C244F7993CBA}"/>
              </a:ext>
            </a:extLst>
          </p:cNvPr>
          <p:cNvGraphicFramePr>
            <a:graphicFrameLocks noGrp="1"/>
          </p:cNvGraphicFramePr>
          <p:nvPr>
            <p:extLst>
              <p:ext uri="{D42A27DB-BD31-4B8C-83A1-F6EECF244321}">
                <p14:modId xmlns:p14="http://schemas.microsoft.com/office/powerpoint/2010/main" val="3663449497"/>
              </p:ext>
            </p:extLst>
          </p:nvPr>
        </p:nvGraphicFramePr>
        <p:xfrm>
          <a:off x="4247866" y="3813644"/>
          <a:ext cx="73152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pPr algn="ctr"/>
                      <a:r>
                        <a:rPr lang="en-US" sz="4000">
                          <a:solidFill>
                            <a:schemeClr val="tx1"/>
                          </a:solidFill>
                          <a:latin typeface="Arial" panose="020B0604020202020204" pitchFamily="34" charset="0"/>
                          <a:cs typeface="Arial" panose="020B0604020202020204" pitchFamily="34"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68077994"/>
                  </a:ext>
                </a:extLst>
              </a:tr>
            </a:tbl>
          </a:graphicData>
        </a:graphic>
      </p:graphicFrame>
      <p:graphicFrame>
        <p:nvGraphicFramePr>
          <p:cNvPr id="22" name="Table 19">
            <a:extLst>
              <a:ext uri="{FF2B5EF4-FFF2-40B4-BE49-F238E27FC236}">
                <a16:creationId xmlns:a16="http://schemas.microsoft.com/office/drawing/2014/main" id="{959D2B29-2AF0-9A48-6D31-33F7B395BE09}"/>
              </a:ext>
            </a:extLst>
          </p:cNvPr>
          <p:cNvGraphicFramePr>
            <a:graphicFrameLocks noGrp="1"/>
          </p:cNvGraphicFramePr>
          <p:nvPr>
            <p:extLst>
              <p:ext uri="{D42A27DB-BD31-4B8C-83A1-F6EECF244321}">
                <p14:modId xmlns:p14="http://schemas.microsoft.com/office/powerpoint/2010/main" val="3071766525"/>
              </p:ext>
            </p:extLst>
          </p:nvPr>
        </p:nvGraphicFramePr>
        <p:xfrm>
          <a:off x="590266" y="5096843"/>
          <a:ext cx="97536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31067872"/>
                    </a:ext>
                  </a:extLst>
                </a:gridCol>
                <a:gridCol w="1219200">
                  <a:extLst>
                    <a:ext uri="{9D8B030D-6E8A-4147-A177-3AD203B41FA5}">
                      <a16:colId xmlns:a16="http://schemas.microsoft.com/office/drawing/2014/main" val="1384204849"/>
                    </a:ext>
                  </a:extLst>
                </a:gridCol>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pPr algn="ctr"/>
                      <a:r>
                        <a:rPr lang="en-US" sz="4000">
                          <a:solidFill>
                            <a:schemeClr val="tx1"/>
                          </a:solidFill>
                          <a:latin typeface="Arial" panose="020B0604020202020204" pitchFamily="34" charset="0"/>
                          <a:cs typeface="Arial" panose="020B0604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68077994"/>
                  </a:ext>
                </a:extLst>
              </a:tr>
            </a:tbl>
          </a:graphicData>
        </a:graphic>
      </p:graphicFrame>
      <p:graphicFrame>
        <p:nvGraphicFramePr>
          <p:cNvPr id="24" name="Table 19">
            <a:extLst>
              <a:ext uri="{FF2B5EF4-FFF2-40B4-BE49-F238E27FC236}">
                <a16:creationId xmlns:a16="http://schemas.microsoft.com/office/drawing/2014/main" id="{8F90EAF4-B52E-38E5-BA91-82A0761AB8C2}"/>
              </a:ext>
            </a:extLst>
          </p:cNvPr>
          <p:cNvGraphicFramePr>
            <a:graphicFrameLocks noGrp="1"/>
          </p:cNvGraphicFramePr>
          <p:nvPr>
            <p:extLst>
              <p:ext uri="{D42A27DB-BD31-4B8C-83A1-F6EECF244321}">
                <p14:modId xmlns:p14="http://schemas.microsoft.com/office/powerpoint/2010/main" val="3723772320"/>
              </p:ext>
            </p:extLst>
          </p:nvPr>
        </p:nvGraphicFramePr>
        <p:xfrm>
          <a:off x="609600" y="6380828"/>
          <a:ext cx="85344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384204849"/>
                    </a:ext>
                  </a:extLst>
                </a:gridCol>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pPr algn="ctr"/>
                      <a:r>
                        <a:rPr lang="en-US" sz="4000">
                          <a:solidFill>
                            <a:schemeClr val="tx1"/>
                          </a:solidFill>
                          <a:latin typeface="Arial" panose="020B0604020202020204" pitchFamily="34" charset="0"/>
                          <a:cs typeface="Arial" panose="020B0604020202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000">
                          <a:solidFill>
                            <a:schemeClr val="tx1"/>
                          </a:solidFill>
                          <a:latin typeface="Arial" panose="020B0604020202020204" pitchFamily="34" charset="0"/>
                          <a:cs typeface="Arial" panose="020B0604020202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68077994"/>
                  </a:ext>
                </a:extLst>
              </a:tr>
            </a:tbl>
          </a:graphicData>
        </a:graphic>
      </p:graphicFrame>
      <p:graphicFrame>
        <p:nvGraphicFramePr>
          <p:cNvPr id="25" name="Table 19">
            <a:extLst>
              <a:ext uri="{FF2B5EF4-FFF2-40B4-BE49-F238E27FC236}">
                <a16:creationId xmlns:a16="http://schemas.microsoft.com/office/drawing/2014/main" id="{72AE4136-6922-1761-B5EC-C9E41615F346}"/>
              </a:ext>
            </a:extLst>
          </p:cNvPr>
          <p:cNvGraphicFramePr>
            <a:graphicFrameLocks noGrp="1"/>
          </p:cNvGraphicFramePr>
          <p:nvPr>
            <p:extLst>
              <p:ext uri="{D42A27DB-BD31-4B8C-83A1-F6EECF244321}">
                <p14:modId xmlns:p14="http://schemas.microsoft.com/office/powerpoint/2010/main" val="1787886913"/>
              </p:ext>
            </p:extLst>
          </p:nvPr>
        </p:nvGraphicFramePr>
        <p:xfrm>
          <a:off x="4247866" y="3812088"/>
          <a:ext cx="73152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68077994"/>
                  </a:ext>
                </a:extLst>
              </a:tr>
            </a:tbl>
          </a:graphicData>
        </a:graphic>
      </p:graphicFrame>
      <p:graphicFrame>
        <p:nvGraphicFramePr>
          <p:cNvPr id="26" name="Table 19">
            <a:extLst>
              <a:ext uri="{FF2B5EF4-FFF2-40B4-BE49-F238E27FC236}">
                <a16:creationId xmlns:a16="http://schemas.microsoft.com/office/drawing/2014/main" id="{79FE537A-04AB-D85D-3101-15C5F2D7B00E}"/>
              </a:ext>
            </a:extLst>
          </p:cNvPr>
          <p:cNvGraphicFramePr>
            <a:graphicFrameLocks noGrp="1"/>
          </p:cNvGraphicFramePr>
          <p:nvPr>
            <p:extLst>
              <p:ext uri="{D42A27DB-BD31-4B8C-83A1-F6EECF244321}">
                <p14:modId xmlns:p14="http://schemas.microsoft.com/office/powerpoint/2010/main" val="3122968416"/>
              </p:ext>
            </p:extLst>
          </p:nvPr>
        </p:nvGraphicFramePr>
        <p:xfrm>
          <a:off x="590266" y="5081719"/>
          <a:ext cx="97536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731067872"/>
                    </a:ext>
                  </a:extLst>
                </a:gridCol>
                <a:gridCol w="1219200">
                  <a:extLst>
                    <a:ext uri="{9D8B030D-6E8A-4147-A177-3AD203B41FA5}">
                      <a16:colId xmlns:a16="http://schemas.microsoft.com/office/drawing/2014/main" val="1384204849"/>
                    </a:ext>
                  </a:extLst>
                </a:gridCol>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68077994"/>
                  </a:ext>
                </a:extLst>
              </a:tr>
            </a:tbl>
          </a:graphicData>
        </a:graphic>
      </p:graphicFrame>
      <p:graphicFrame>
        <p:nvGraphicFramePr>
          <p:cNvPr id="27" name="Table 19">
            <a:extLst>
              <a:ext uri="{FF2B5EF4-FFF2-40B4-BE49-F238E27FC236}">
                <a16:creationId xmlns:a16="http://schemas.microsoft.com/office/drawing/2014/main" id="{2CB5A4DE-1224-C593-72F4-E96435656A94}"/>
              </a:ext>
            </a:extLst>
          </p:cNvPr>
          <p:cNvGraphicFramePr>
            <a:graphicFrameLocks noGrp="1"/>
          </p:cNvGraphicFramePr>
          <p:nvPr>
            <p:extLst>
              <p:ext uri="{D42A27DB-BD31-4B8C-83A1-F6EECF244321}">
                <p14:modId xmlns:p14="http://schemas.microsoft.com/office/powerpoint/2010/main" val="4293116392"/>
              </p:ext>
            </p:extLst>
          </p:nvPr>
        </p:nvGraphicFramePr>
        <p:xfrm>
          <a:off x="609600" y="6380828"/>
          <a:ext cx="8534400" cy="1196371"/>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384204849"/>
                    </a:ext>
                  </a:extLst>
                </a:gridCol>
                <a:gridCol w="1219200">
                  <a:extLst>
                    <a:ext uri="{9D8B030D-6E8A-4147-A177-3AD203B41FA5}">
                      <a16:colId xmlns:a16="http://schemas.microsoft.com/office/drawing/2014/main" val="4085527297"/>
                    </a:ext>
                  </a:extLst>
                </a:gridCol>
                <a:gridCol w="1219200">
                  <a:extLst>
                    <a:ext uri="{9D8B030D-6E8A-4147-A177-3AD203B41FA5}">
                      <a16:colId xmlns:a16="http://schemas.microsoft.com/office/drawing/2014/main" val="341335894"/>
                    </a:ext>
                  </a:extLst>
                </a:gridCol>
                <a:gridCol w="1219200">
                  <a:extLst>
                    <a:ext uri="{9D8B030D-6E8A-4147-A177-3AD203B41FA5}">
                      <a16:colId xmlns:a16="http://schemas.microsoft.com/office/drawing/2014/main" val="2174534331"/>
                    </a:ext>
                  </a:extLst>
                </a:gridCol>
                <a:gridCol w="1219200">
                  <a:extLst>
                    <a:ext uri="{9D8B030D-6E8A-4147-A177-3AD203B41FA5}">
                      <a16:colId xmlns:a16="http://schemas.microsoft.com/office/drawing/2014/main" val="1637863489"/>
                    </a:ext>
                  </a:extLst>
                </a:gridCol>
                <a:gridCol w="1219200">
                  <a:extLst>
                    <a:ext uri="{9D8B030D-6E8A-4147-A177-3AD203B41FA5}">
                      <a16:colId xmlns:a16="http://schemas.microsoft.com/office/drawing/2014/main" val="1075444512"/>
                    </a:ext>
                  </a:extLst>
                </a:gridCol>
                <a:gridCol w="1219200">
                  <a:extLst>
                    <a:ext uri="{9D8B030D-6E8A-4147-A177-3AD203B41FA5}">
                      <a16:colId xmlns:a16="http://schemas.microsoft.com/office/drawing/2014/main" val="3268406031"/>
                    </a:ext>
                  </a:extLst>
                </a:gridCol>
              </a:tblGrid>
              <a:tr h="119637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468077994"/>
                  </a:ext>
                </a:extLst>
              </a:tr>
            </a:tbl>
          </a:graphicData>
        </a:graphic>
      </p:graphicFrame>
      <p:grpSp>
        <p:nvGrpSpPr>
          <p:cNvPr id="31" name="Group 30">
            <a:extLst>
              <a:ext uri="{FF2B5EF4-FFF2-40B4-BE49-F238E27FC236}">
                <a16:creationId xmlns:a16="http://schemas.microsoft.com/office/drawing/2014/main" id="{F267E00C-C614-E1C8-1EAC-E5D808475F06}"/>
              </a:ext>
            </a:extLst>
          </p:cNvPr>
          <p:cNvGrpSpPr/>
          <p:nvPr/>
        </p:nvGrpSpPr>
        <p:grpSpPr>
          <a:xfrm>
            <a:off x="12192000" y="2434568"/>
            <a:ext cx="5715000" cy="6279076"/>
            <a:chOff x="12192000" y="2455370"/>
            <a:chExt cx="5715000" cy="6279076"/>
          </a:xfrm>
        </p:grpSpPr>
        <p:sp>
          <p:nvSpPr>
            <p:cNvPr id="29" name="Rectangle: Rounded Corners 28">
              <a:extLst>
                <a:ext uri="{FF2B5EF4-FFF2-40B4-BE49-F238E27FC236}">
                  <a16:creationId xmlns:a16="http://schemas.microsoft.com/office/drawing/2014/main" id="{622E962E-298C-7379-FF91-C7E217BFAB5A}"/>
                </a:ext>
              </a:extLst>
            </p:cNvPr>
            <p:cNvSpPr/>
            <p:nvPr/>
          </p:nvSpPr>
          <p:spPr>
            <a:xfrm>
              <a:off x="12192000" y="2921868"/>
              <a:ext cx="5715000" cy="5812578"/>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Câu hỏi hàng ngang số 1: </a:t>
              </a:r>
              <a:r>
                <a:rPr lang="vi-VN" sz="4000">
                  <a:solidFill>
                    <a:schemeClr val="tx1"/>
                  </a:solidFill>
                </a:rPr>
                <a:t>Thao tác nào không làm thay đổi vị trí của thư mục?</a:t>
              </a:r>
              <a:endParaRPr lang="en-US" sz="4000">
                <a:solidFill>
                  <a:schemeClr val="tx1"/>
                </a:solidFill>
              </a:endParaRPr>
            </a:p>
          </p:txBody>
        </p:sp>
        <p:pic>
          <p:nvPicPr>
            <p:cNvPr id="30" name="Picture 20">
              <a:extLst>
                <a:ext uri="{FF2B5EF4-FFF2-40B4-BE49-F238E27FC236}">
                  <a16:creationId xmlns:a16="http://schemas.microsoft.com/office/drawing/2014/main" id="{6FD82C06-C40B-791D-6E36-5C3B847D05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25600" y="2455370"/>
              <a:ext cx="1676400" cy="932996"/>
            </a:xfrm>
            <a:prstGeom prst="rect">
              <a:avLst/>
            </a:prstGeom>
          </p:spPr>
        </p:pic>
      </p:grpSp>
      <p:sp>
        <p:nvSpPr>
          <p:cNvPr id="32" name="Oval 31">
            <a:extLst>
              <a:ext uri="{FF2B5EF4-FFF2-40B4-BE49-F238E27FC236}">
                <a16:creationId xmlns:a16="http://schemas.microsoft.com/office/drawing/2014/main" id="{12FDD6E5-FE36-0EDB-37FE-4B56C6D91899}"/>
              </a:ext>
            </a:extLst>
          </p:cNvPr>
          <p:cNvSpPr/>
          <p:nvPr/>
        </p:nvSpPr>
        <p:spPr>
          <a:xfrm>
            <a:off x="2977204" y="8183052"/>
            <a:ext cx="1143000" cy="1143000"/>
          </a:xfrm>
          <a:prstGeom prst="ellipse">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33" name="Oval 32">
            <a:extLst>
              <a:ext uri="{FF2B5EF4-FFF2-40B4-BE49-F238E27FC236}">
                <a16:creationId xmlns:a16="http://schemas.microsoft.com/office/drawing/2014/main" id="{DB86BD47-7E1D-D97D-0D4B-71EF891A2A47}"/>
              </a:ext>
            </a:extLst>
          </p:cNvPr>
          <p:cNvSpPr/>
          <p:nvPr/>
        </p:nvSpPr>
        <p:spPr>
          <a:xfrm>
            <a:off x="4681207" y="8183052"/>
            <a:ext cx="1143000" cy="1143000"/>
          </a:xfrm>
          <a:prstGeom prst="ellipse">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34" name="Oval 33">
            <a:extLst>
              <a:ext uri="{FF2B5EF4-FFF2-40B4-BE49-F238E27FC236}">
                <a16:creationId xmlns:a16="http://schemas.microsoft.com/office/drawing/2014/main" id="{523EEBCA-9E24-1EBE-BE26-2A4B2D599D47}"/>
              </a:ext>
            </a:extLst>
          </p:cNvPr>
          <p:cNvSpPr/>
          <p:nvPr/>
        </p:nvSpPr>
        <p:spPr>
          <a:xfrm>
            <a:off x="6453141" y="8183052"/>
            <a:ext cx="1143000" cy="1143000"/>
          </a:xfrm>
          <a:prstGeom prst="ellipse">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3</a:t>
            </a:r>
          </a:p>
        </p:txBody>
      </p:sp>
      <p:sp>
        <p:nvSpPr>
          <p:cNvPr id="35" name="TextBox 34">
            <a:extLst>
              <a:ext uri="{FF2B5EF4-FFF2-40B4-BE49-F238E27FC236}">
                <a16:creationId xmlns:a16="http://schemas.microsoft.com/office/drawing/2014/main" id="{F8975DF0-D373-67D2-F724-9C959FEC734D}"/>
              </a:ext>
            </a:extLst>
          </p:cNvPr>
          <p:cNvSpPr txBox="1"/>
          <p:nvPr/>
        </p:nvSpPr>
        <p:spPr>
          <a:xfrm>
            <a:off x="431328" y="8493483"/>
            <a:ext cx="2819400" cy="707886"/>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rPr>
              <a:t>Câu hỏi:</a:t>
            </a:r>
          </a:p>
        </p:txBody>
      </p:sp>
      <p:grpSp>
        <p:nvGrpSpPr>
          <p:cNvPr id="39" name="Group 38">
            <a:extLst>
              <a:ext uri="{FF2B5EF4-FFF2-40B4-BE49-F238E27FC236}">
                <a16:creationId xmlns:a16="http://schemas.microsoft.com/office/drawing/2014/main" id="{CBB6BEFA-97E3-09A9-E2F7-421190F2FB0F}"/>
              </a:ext>
            </a:extLst>
          </p:cNvPr>
          <p:cNvGrpSpPr/>
          <p:nvPr/>
        </p:nvGrpSpPr>
        <p:grpSpPr>
          <a:xfrm>
            <a:off x="11980173" y="1607192"/>
            <a:ext cx="5874224" cy="7594177"/>
            <a:chOff x="12032776" y="2055408"/>
            <a:chExt cx="5874224" cy="7594177"/>
          </a:xfrm>
        </p:grpSpPr>
        <p:sp>
          <p:nvSpPr>
            <p:cNvPr id="40" name="Rectangle: Rounded Corners 39">
              <a:extLst>
                <a:ext uri="{FF2B5EF4-FFF2-40B4-BE49-F238E27FC236}">
                  <a16:creationId xmlns:a16="http://schemas.microsoft.com/office/drawing/2014/main" id="{F5E217EE-3BEF-8609-1A39-E02C263CAF3E}"/>
                </a:ext>
              </a:extLst>
            </p:cNvPr>
            <p:cNvSpPr/>
            <p:nvPr/>
          </p:nvSpPr>
          <p:spPr>
            <a:xfrm>
              <a:off x="12032776" y="2649703"/>
              <a:ext cx="5874224" cy="699988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Câu hỏi hàng ngang số 2: </a:t>
              </a:r>
              <a:r>
                <a:rPr lang="vi-VN" sz="4000">
                  <a:solidFill>
                    <a:schemeClr val="tx1"/>
                  </a:solidFill>
                </a:rPr>
                <a:t>Khi em muốn tệp và thư mục chỉ ở thư mục mới và không tồn tại ở  thư mục cũ, em sử dụng một thao tác nào?</a:t>
              </a:r>
              <a:endParaRPr lang="en-US" sz="4000">
                <a:solidFill>
                  <a:schemeClr val="tx1"/>
                </a:solidFill>
              </a:endParaRPr>
            </a:p>
          </p:txBody>
        </p:sp>
        <p:pic>
          <p:nvPicPr>
            <p:cNvPr id="41" name="Picture 20">
              <a:extLst>
                <a:ext uri="{FF2B5EF4-FFF2-40B4-BE49-F238E27FC236}">
                  <a16:creationId xmlns:a16="http://schemas.microsoft.com/office/drawing/2014/main" id="{0882F737-4E3D-954A-D5BA-9BA950D6DA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99728" y="2055408"/>
              <a:ext cx="1676400" cy="932996"/>
            </a:xfrm>
            <a:prstGeom prst="rect">
              <a:avLst/>
            </a:prstGeom>
          </p:spPr>
        </p:pic>
      </p:grpSp>
      <p:grpSp>
        <p:nvGrpSpPr>
          <p:cNvPr id="42" name="Group 41">
            <a:extLst>
              <a:ext uri="{FF2B5EF4-FFF2-40B4-BE49-F238E27FC236}">
                <a16:creationId xmlns:a16="http://schemas.microsoft.com/office/drawing/2014/main" id="{D459018D-754F-4FE7-C052-61F7B6B3C20D}"/>
              </a:ext>
            </a:extLst>
          </p:cNvPr>
          <p:cNvGrpSpPr/>
          <p:nvPr/>
        </p:nvGrpSpPr>
        <p:grpSpPr>
          <a:xfrm>
            <a:off x="12132573" y="1759592"/>
            <a:ext cx="5874224" cy="7594177"/>
            <a:chOff x="12032776" y="2055408"/>
            <a:chExt cx="5874224" cy="7594177"/>
          </a:xfrm>
        </p:grpSpPr>
        <p:sp>
          <p:nvSpPr>
            <p:cNvPr id="43" name="Rectangle: Rounded Corners 42">
              <a:extLst>
                <a:ext uri="{FF2B5EF4-FFF2-40B4-BE49-F238E27FC236}">
                  <a16:creationId xmlns:a16="http://schemas.microsoft.com/office/drawing/2014/main" id="{807773DC-ACD7-4791-7534-34E715E1D909}"/>
                </a:ext>
              </a:extLst>
            </p:cNvPr>
            <p:cNvSpPr/>
            <p:nvPr/>
          </p:nvSpPr>
          <p:spPr>
            <a:xfrm>
              <a:off x="12032776" y="2649703"/>
              <a:ext cx="5874224" cy="6999882"/>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Câu hỏi hàng ngang số 3: </a:t>
              </a:r>
              <a:r>
                <a:rPr lang="vi-VN" sz="4000">
                  <a:solidFill>
                    <a:schemeClr val="tx1"/>
                  </a:solidFill>
                </a:rPr>
                <a:t>Khi em muốn tệp và thư mục tồn tại ở cả thư mục cũ và thư mục mới, em sử dụng một thao tác nào?</a:t>
              </a:r>
              <a:endParaRPr lang="en-US" sz="4000">
                <a:solidFill>
                  <a:schemeClr val="tx1"/>
                </a:solidFill>
              </a:endParaRPr>
            </a:p>
          </p:txBody>
        </p:sp>
        <p:pic>
          <p:nvPicPr>
            <p:cNvPr id="44" name="Picture 20">
              <a:extLst>
                <a:ext uri="{FF2B5EF4-FFF2-40B4-BE49-F238E27FC236}">
                  <a16:creationId xmlns:a16="http://schemas.microsoft.com/office/drawing/2014/main" id="{7A98DCE4-263B-C95D-8661-F8358E69D7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99728" y="2055408"/>
              <a:ext cx="1676400" cy="932996"/>
            </a:xfrm>
            <a:prstGeom prst="rect">
              <a:avLst/>
            </a:prstGeom>
          </p:spPr>
        </p:pic>
      </p:grpSp>
    </p:spTree>
    <p:extLst>
      <p:ext uri="{BB962C8B-B14F-4D97-AF65-F5344CB8AC3E}">
        <p14:creationId xmlns:p14="http://schemas.microsoft.com/office/powerpoint/2010/main" val="3953167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500"/>
                                        <p:tgtEl>
                                          <p:spTgt spid="31"/>
                                        </p:tgtEl>
                                      </p:cBhvr>
                                    </p:animEffect>
                                  </p:childTnLst>
                                </p:cTn>
                              </p:par>
                              <p:par>
                                <p:cTn id="38" presetID="1" presetClass="emph" presetSubtype="2" fill="hold" nodeType="withEffect">
                                  <p:stCondLst>
                                    <p:cond delay="0"/>
                                  </p:stCondLst>
                                  <p:childTnLst>
                                    <p:animClr clrSpc="rgb" dir="cw">
                                      <p:cBhvr>
                                        <p:cTn id="39" dur="2000" fill="hold"/>
                                        <p:tgtEl>
                                          <p:spTgt spid="32"/>
                                        </p:tgtEl>
                                        <p:attrNameLst>
                                          <p:attrName>fillcolor</p:attrName>
                                        </p:attrNameLst>
                                      </p:cBhvr>
                                      <p:to>
                                        <a:srgbClr val="F0FCB6"/>
                                      </p:to>
                                    </p:animClr>
                                    <p:set>
                                      <p:cBhvr>
                                        <p:cTn id="40" dur="2000" fill="hold"/>
                                        <p:tgtEl>
                                          <p:spTgt spid="32"/>
                                        </p:tgtEl>
                                        <p:attrNameLst>
                                          <p:attrName>fill.type</p:attrName>
                                        </p:attrNameLst>
                                      </p:cBhvr>
                                      <p:to>
                                        <p:strVal val="solid"/>
                                      </p:to>
                                    </p:set>
                                    <p:set>
                                      <p:cBhvr>
                                        <p:cTn id="41"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6" presetClass="exit" presetSubtype="21" fill="hold" nodeType="withEffect">
                                  <p:stCondLst>
                                    <p:cond delay="0"/>
                                  </p:stCondLst>
                                  <p:childTnLst>
                                    <p:animEffect transition="out" filter="barn(inVertical)">
                                      <p:cBhvr>
                                        <p:cTn id="49" dur="500"/>
                                        <p:tgtEl>
                                          <p:spTgt spid="31"/>
                                        </p:tgtEl>
                                      </p:cBhvr>
                                    </p:animEffect>
                                    <p:set>
                                      <p:cBhvr>
                                        <p:cTn id="5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randombar(horizontal)">
                                      <p:cBhvr>
                                        <p:cTn id="56" dur="500"/>
                                        <p:tgtEl>
                                          <p:spTgt spid="39"/>
                                        </p:tgtEl>
                                      </p:cBhvr>
                                    </p:animEffect>
                                  </p:childTnLst>
                                </p:cTn>
                              </p:par>
                              <p:par>
                                <p:cTn id="57" presetID="1" presetClass="emph" presetSubtype="2" fill="hold" nodeType="withEffect">
                                  <p:stCondLst>
                                    <p:cond delay="0"/>
                                  </p:stCondLst>
                                  <p:childTnLst>
                                    <p:animClr clrSpc="rgb" dir="cw">
                                      <p:cBhvr>
                                        <p:cTn id="58" dur="2000" fill="hold"/>
                                        <p:tgtEl>
                                          <p:spTgt spid="33"/>
                                        </p:tgtEl>
                                        <p:attrNameLst>
                                          <p:attrName>fillcolor</p:attrName>
                                        </p:attrNameLst>
                                      </p:cBhvr>
                                      <p:to>
                                        <a:srgbClr val="F0FCB6"/>
                                      </p:to>
                                    </p:animClr>
                                    <p:set>
                                      <p:cBhvr>
                                        <p:cTn id="59" dur="2000" fill="hold"/>
                                        <p:tgtEl>
                                          <p:spTgt spid="33"/>
                                        </p:tgtEl>
                                        <p:attrNameLst>
                                          <p:attrName>fill.type</p:attrName>
                                        </p:attrNameLst>
                                      </p:cBhvr>
                                      <p:to>
                                        <p:strVal val="solid"/>
                                      </p:to>
                                    </p:set>
                                    <p:set>
                                      <p:cBhvr>
                                        <p:cTn id="60"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4"/>
                                        </p:tgtEl>
                                        <p:attrNameLst>
                                          <p:attrName>fillcolor</p:attrName>
                                        </p:attrNameLst>
                                      </p:cBhvr>
                                      <p:to>
                                        <a:srgbClr val="F0FCB6"/>
                                      </p:to>
                                    </p:animClr>
                                    <p:set>
                                      <p:cBhvr>
                                        <p:cTn id="75" dur="2000" fill="hold"/>
                                        <p:tgtEl>
                                          <p:spTgt spid="34"/>
                                        </p:tgtEl>
                                        <p:attrNameLst>
                                          <p:attrName>fill.type</p:attrName>
                                        </p:attrNameLst>
                                      </p:cBhvr>
                                      <p:to>
                                        <p:strVal val="solid"/>
                                      </p:to>
                                    </p:set>
                                    <p:set>
                                      <p:cBhvr>
                                        <p:cTn id="76" dur="2000" fill="hold"/>
                                        <p:tgtEl>
                                          <p:spTgt spid="34"/>
                                        </p:tgtEl>
                                        <p:attrNameLst>
                                          <p:attrName>fill.on</p:attrName>
                                        </p:attrNameLst>
                                      </p:cBhvr>
                                      <p:to>
                                        <p:strVal val="true"/>
                                      </p:to>
                                    </p:set>
                                  </p:childTnLst>
                                </p:cTn>
                              </p:par>
                              <p:par>
                                <p:cTn id="77" presetID="14" presetClass="entr" presetSubtype="1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randombar(horizontal)">
                                      <p:cBhvr>
                                        <p:cTn id="79" dur="500"/>
                                        <p:tgtEl>
                                          <p:spTgt spid="42"/>
                                        </p:tgtEl>
                                      </p:cBhvr>
                                    </p:animEffect>
                                  </p:childTnLst>
                                </p:cTn>
                              </p:par>
                            </p:childTnLst>
                          </p:cTn>
                        </p:par>
                      </p:childTnLst>
                    </p:cTn>
                  </p:par>
                </p:childTnLst>
              </p:cTn>
              <p:nextCondLst>
                <p:cond evt="onClick" delay="0">
                  <p:tgtEl>
                    <p:spTgt spid="34"/>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par>
                                <p:cTn id="86" presetID="16" presetClass="exit" presetSubtype="21" fill="hold" nodeType="withEffect">
                                  <p:stCondLst>
                                    <p:cond delay="0"/>
                                  </p:stCondLst>
                                  <p:childTnLst>
                                    <p:animEffect transition="out" filter="barn(inVertical)">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 grpId="0"/>
      <p:bldP spid="4" grpId="0"/>
      <p:bldP spid="32" grpId="0" animBg="1"/>
      <p:bldP spid="33" grpId="0" animBg="1"/>
      <p:bldP spid="34"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C7D1D0-7983-419E-B6D5-4F213E2234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3"/>
          <a:stretch/>
        </p:blipFill>
        <p:spPr>
          <a:xfrm>
            <a:off x="10982265" y="2776307"/>
            <a:ext cx="6456162" cy="6189448"/>
          </a:xfrm>
          <a:prstGeom prst="rect">
            <a:avLst/>
          </a:prstGeom>
        </p:spPr>
      </p:pic>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389731"/>
            <a:ext cx="81534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03E8EEC9-226A-B2FF-2C5D-900849BB575C}"/>
              </a:ext>
            </a:extLst>
          </p:cNvPr>
          <p:cNvSpPr txBox="1"/>
          <p:nvPr/>
        </p:nvSpPr>
        <p:spPr>
          <a:xfrm>
            <a:off x="609600" y="1660989"/>
            <a:ext cx="107442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Em hãy thực hiện các yêu cầu sau đây: </a:t>
            </a:r>
          </a:p>
        </p:txBody>
      </p:sp>
      <p:grpSp>
        <p:nvGrpSpPr>
          <p:cNvPr id="13" name="Group 12">
            <a:extLst>
              <a:ext uri="{FF2B5EF4-FFF2-40B4-BE49-F238E27FC236}">
                <a16:creationId xmlns:a16="http://schemas.microsoft.com/office/drawing/2014/main" id="{6BE42303-3FF0-783B-0E60-89AD7BBB3295}"/>
              </a:ext>
            </a:extLst>
          </p:cNvPr>
          <p:cNvGrpSpPr/>
          <p:nvPr/>
        </p:nvGrpSpPr>
        <p:grpSpPr>
          <a:xfrm>
            <a:off x="815821" y="3908343"/>
            <a:ext cx="9769522" cy="3669782"/>
            <a:chOff x="838200" y="2974186"/>
            <a:chExt cx="9769522" cy="3669782"/>
          </a:xfrm>
        </p:grpSpPr>
        <p:sp>
          <p:nvSpPr>
            <p:cNvPr id="10" name="Rectangle: Rounded Corners 9">
              <a:extLst>
                <a:ext uri="{FF2B5EF4-FFF2-40B4-BE49-F238E27FC236}">
                  <a16:creationId xmlns:a16="http://schemas.microsoft.com/office/drawing/2014/main" id="{BDBDBC58-5D53-4F60-3E0D-0703B32AF0D3}"/>
                </a:ext>
              </a:extLst>
            </p:cNvPr>
            <p:cNvSpPr/>
            <p:nvPr/>
          </p:nvSpPr>
          <p:spPr>
            <a:xfrm>
              <a:off x="1235122" y="3119651"/>
              <a:ext cx="9372600" cy="3524317"/>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Tạo thư mục con trong thư mục mang tên em theo gợi ý ở </a:t>
              </a:r>
              <a:r>
                <a:rPr lang="vi-VN" sz="3600" b="1" i="1">
                  <a:solidFill>
                    <a:schemeClr val="tx1"/>
                  </a:solidFill>
                </a:rPr>
                <a:t>Hình 22</a:t>
              </a:r>
              <a:r>
                <a:rPr lang="vi-VN" sz="3600">
                  <a:solidFill>
                    <a:schemeClr val="tx1"/>
                  </a:solidFill>
                </a:rPr>
                <a:t>.</a:t>
              </a:r>
              <a:endParaRPr lang="en-US" sz="3600">
                <a:solidFill>
                  <a:schemeClr val="tx1"/>
                </a:solidFill>
              </a:endParaRPr>
            </a:p>
          </p:txBody>
        </p:sp>
        <p:sp>
          <p:nvSpPr>
            <p:cNvPr id="12" name="Oval 11">
              <a:extLst>
                <a:ext uri="{FF2B5EF4-FFF2-40B4-BE49-F238E27FC236}">
                  <a16:creationId xmlns:a16="http://schemas.microsoft.com/office/drawing/2014/main" id="{92D80548-A5DA-DCA8-4D7E-C247E74C480F}"/>
                </a:ext>
              </a:extLst>
            </p:cNvPr>
            <p:cNvSpPr/>
            <p:nvPr/>
          </p:nvSpPr>
          <p:spPr>
            <a:xfrm>
              <a:off x="838200" y="2974186"/>
              <a:ext cx="1160428" cy="1160428"/>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a</a:t>
              </a:r>
            </a:p>
          </p:txBody>
        </p:sp>
      </p:grpSp>
    </p:spTree>
    <p:extLst>
      <p:ext uri="{BB962C8B-B14F-4D97-AF65-F5344CB8AC3E}">
        <p14:creationId xmlns:p14="http://schemas.microsoft.com/office/powerpoint/2010/main" val="2320127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389731"/>
            <a:ext cx="81534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03E8EEC9-226A-B2FF-2C5D-900849BB575C}"/>
              </a:ext>
            </a:extLst>
          </p:cNvPr>
          <p:cNvSpPr txBox="1"/>
          <p:nvPr/>
        </p:nvSpPr>
        <p:spPr>
          <a:xfrm>
            <a:off x="609600" y="1660989"/>
            <a:ext cx="107442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Em hãy thực hiện các yêu cầu sau đây: </a:t>
            </a:r>
          </a:p>
        </p:txBody>
      </p:sp>
      <p:grpSp>
        <p:nvGrpSpPr>
          <p:cNvPr id="13" name="Group 12">
            <a:extLst>
              <a:ext uri="{FF2B5EF4-FFF2-40B4-BE49-F238E27FC236}">
                <a16:creationId xmlns:a16="http://schemas.microsoft.com/office/drawing/2014/main" id="{6BE42303-3FF0-783B-0E60-89AD7BBB3295}"/>
              </a:ext>
            </a:extLst>
          </p:cNvPr>
          <p:cNvGrpSpPr/>
          <p:nvPr/>
        </p:nvGrpSpPr>
        <p:grpSpPr>
          <a:xfrm>
            <a:off x="685800" y="3106356"/>
            <a:ext cx="9769522" cy="5273757"/>
            <a:chOff x="838200" y="2974186"/>
            <a:chExt cx="9769522" cy="5273757"/>
          </a:xfrm>
        </p:grpSpPr>
        <p:sp>
          <p:nvSpPr>
            <p:cNvPr id="10" name="Rectangle: Rounded Corners 9">
              <a:extLst>
                <a:ext uri="{FF2B5EF4-FFF2-40B4-BE49-F238E27FC236}">
                  <a16:creationId xmlns:a16="http://schemas.microsoft.com/office/drawing/2014/main" id="{BDBDBC58-5D53-4F60-3E0D-0703B32AF0D3}"/>
                </a:ext>
              </a:extLst>
            </p:cNvPr>
            <p:cNvSpPr/>
            <p:nvPr/>
          </p:nvSpPr>
          <p:spPr>
            <a:xfrm>
              <a:off x="1235122" y="3119651"/>
              <a:ext cx="9372600" cy="5128292"/>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Sao chép một tệp hình ảnh trên máy tính vào thư mục </a:t>
              </a:r>
              <a:r>
                <a:rPr lang="vi-VN" sz="3600">
                  <a:solidFill>
                    <a:schemeClr val="accent6">
                      <a:lumMod val="75000"/>
                    </a:schemeClr>
                  </a:solidFill>
                </a:rPr>
                <a:t>Hinh anh</a:t>
              </a:r>
              <a:r>
                <a:rPr lang="vi-VN" sz="3600">
                  <a:solidFill>
                    <a:schemeClr val="tx1"/>
                  </a:solidFill>
                </a:rPr>
                <a:t>, sao chép một tệp trình chiếu vào thư mục </a:t>
              </a:r>
              <a:r>
                <a:rPr lang="vi-VN" sz="3600">
                  <a:solidFill>
                    <a:schemeClr val="accent6">
                      <a:lumMod val="75000"/>
                    </a:schemeClr>
                  </a:solidFill>
                </a:rPr>
                <a:t>Bai tap </a:t>
              </a:r>
              <a:r>
                <a:rPr lang="vi-VN" sz="3600">
                  <a:solidFill>
                    <a:schemeClr val="tx1"/>
                  </a:solidFill>
                </a:rPr>
                <a:t>và đổi tên tệp th</a:t>
              </a:r>
              <a:r>
                <a:rPr lang="en-US" sz="3600">
                  <a:solidFill>
                    <a:schemeClr val="tx1"/>
                  </a:solidFill>
                  <a:latin typeface="Arial" panose="020B0604020202020204" pitchFamily="34" charset="0"/>
                  <a:cs typeface="Arial" panose="020B0604020202020204" pitchFamily="34" charset="0"/>
                </a:rPr>
                <a:t>à</a:t>
              </a:r>
              <a:r>
                <a:rPr lang="vi-VN" sz="3600">
                  <a:solidFill>
                    <a:schemeClr val="tx1"/>
                  </a:solidFill>
                </a:rPr>
                <a:t>nh </a:t>
              </a:r>
              <a:r>
                <a:rPr lang="vi-VN" sz="3600">
                  <a:solidFill>
                    <a:schemeClr val="accent6">
                      <a:lumMod val="75000"/>
                    </a:schemeClr>
                  </a:solidFill>
                </a:rPr>
                <a:t>Hoten_lop_bai 1</a:t>
              </a:r>
              <a:r>
                <a:rPr lang="vi-VN" sz="3600">
                  <a:solidFill>
                    <a:schemeClr val="tx1"/>
                  </a:solidFill>
                </a:rPr>
                <a:t>.</a:t>
              </a:r>
              <a:endParaRPr lang="en-US" sz="3600">
                <a:solidFill>
                  <a:schemeClr val="tx1"/>
                </a:solidFill>
              </a:endParaRPr>
            </a:p>
          </p:txBody>
        </p:sp>
        <p:sp>
          <p:nvSpPr>
            <p:cNvPr id="12" name="Oval 11">
              <a:extLst>
                <a:ext uri="{FF2B5EF4-FFF2-40B4-BE49-F238E27FC236}">
                  <a16:creationId xmlns:a16="http://schemas.microsoft.com/office/drawing/2014/main" id="{92D80548-A5DA-DCA8-4D7E-C247E74C480F}"/>
                </a:ext>
              </a:extLst>
            </p:cNvPr>
            <p:cNvSpPr/>
            <p:nvPr/>
          </p:nvSpPr>
          <p:spPr>
            <a:xfrm>
              <a:off x="838200" y="2974186"/>
              <a:ext cx="1160428" cy="1160428"/>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b</a:t>
              </a:r>
            </a:p>
          </p:txBody>
        </p:sp>
      </p:grpSp>
      <p:pic>
        <p:nvPicPr>
          <p:cNvPr id="4" name="Picture 7">
            <a:extLst>
              <a:ext uri="{FF2B5EF4-FFF2-40B4-BE49-F238E27FC236}">
                <a16:creationId xmlns:a16="http://schemas.microsoft.com/office/drawing/2014/main" id="{9ADC4F6C-CD63-9B16-58CC-69DC5C7655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52244" y="3239292"/>
            <a:ext cx="6678517" cy="6319546"/>
          </a:xfrm>
          <a:prstGeom prst="rect">
            <a:avLst/>
          </a:prstGeom>
        </p:spPr>
      </p:pic>
    </p:spTree>
    <p:extLst>
      <p:ext uri="{BB962C8B-B14F-4D97-AF65-F5344CB8AC3E}">
        <p14:creationId xmlns:p14="http://schemas.microsoft.com/office/powerpoint/2010/main" val="2958113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389731"/>
            <a:ext cx="81534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03E8EEC9-226A-B2FF-2C5D-900849BB575C}"/>
              </a:ext>
            </a:extLst>
          </p:cNvPr>
          <p:cNvSpPr txBox="1"/>
          <p:nvPr/>
        </p:nvSpPr>
        <p:spPr>
          <a:xfrm>
            <a:off x="609600" y="1660989"/>
            <a:ext cx="107442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Em hãy thực hiện các yêu cầu sau đây: </a:t>
            </a:r>
          </a:p>
        </p:txBody>
      </p:sp>
      <p:grpSp>
        <p:nvGrpSpPr>
          <p:cNvPr id="13" name="Group 12">
            <a:extLst>
              <a:ext uri="{FF2B5EF4-FFF2-40B4-BE49-F238E27FC236}">
                <a16:creationId xmlns:a16="http://schemas.microsoft.com/office/drawing/2014/main" id="{6BE42303-3FF0-783B-0E60-89AD7BBB3295}"/>
              </a:ext>
            </a:extLst>
          </p:cNvPr>
          <p:cNvGrpSpPr/>
          <p:nvPr/>
        </p:nvGrpSpPr>
        <p:grpSpPr>
          <a:xfrm>
            <a:off x="609600" y="3390511"/>
            <a:ext cx="9769522" cy="4246944"/>
            <a:chOff x="838200" y="2974186"/>
            <a:chExt cx="9769522" cy="4246944"/>
          </a:xfrm>
        </p:grpSpPr>
        <p:sp>
          <p:nvSpPr>
            <p:cNvPr id="10" name="Rectangle: Rounded Corners 9">
              <a:extLst>
                <a:ext uri="{FF2B5EF4-FFF2-40B4-BE49-F238E27FC236}">
                  <a16:creationId xmlns:a16="http://schemas.microsoft.com/office/drawing/2014/main" id="{BDBDBC58-5D53-4F60-3E0D-0703B32AF0D3}"/>
                </a:ext>
              </a:extLst>
            </p:cNvPr>
            <p:cNvSpPr/>
            <p:nvPr/>
          </p:nvSpPr>
          <p:spPr>
            <a:xfrm>
              <a:off x="1235122" y="3119651"/>
              <a:ext cx="9372600" cy="4101479"/>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Di chuyển thư mục </a:t>
              </a:r>
              <a:r>
                <a:rPr lang="vi-VN" sz="3600">
                  <a:solidFill>
                    <a:schemeClr val="accent6">
                      <a:lumMod val="75000"/>
                    </a:schemeClr>
                  </a:solidFill>
                </a:rPr>
                <a:t>Bai tap </a:t>
              </a:r>
              <a:r>
                <a:rPr lang="vi-VN" sz="3600">
                  <a:solidFill>
                    <a:schemeClr val="tx1"/>
                  </a:solidFill>
                </a:rPr>
                <a:t>sang thư mục </a:t>
              </a:r>
              <a:r>
                <a:rPr lang="vi-VN" sz="3600">
                  <a:solidFill>
                    <a:schemeClr val="accent6">
                      <a:lumMod val="75000"/>
                    </a:schemeClr>
                  </a:solidFill>
                </a:rPr>
                <a:t>Nh</a:t>
              </a:r>
              <a:r>
                <a:rPr lang="en-US" sz="3600">
                  <a:solidFill>
                    <a:schemeClr val="accent6">
                      <a:lumMod val="75000"/>
                    </a:schemeClr>
                  </a:solidFill>
                  <a:latin typeface="Arial" panose="020B0604020202020204" pitchFamily="34" charset="0"/>
                  <a:cs typeface="Arial" panose="020B0604020202020204" pitchFamily="34" charset="0"/>
                </a:rPr>
                <a:t>o</a:t>
              </a:r>
              <a:r>
                <a:rPr lang="vi-VN" sz="3600">
                  <a:solidFill>
                    <a:schemeClr val="accent6">
                      <a:lumMod val="75000"/>
                    </a:schemeClr>
                  </a:solidFill>
                </a:rPr>
                <a:t>m 2 </a:t>
              </a:r>
              <a:r>
                <a:rPr lang="vi-VN" sz="3600">
                  <a:solidFill>
                    <a:schemeClr val="tx1"/>
                  </a:solidFill>
                </a:rPr>
                <a:t>và đổi tên thành </a:t>
              </a:r>
              <a:r>
                <a:rPr lang="vi-VN" sz="3600">
                  <a:solidFill>
                    <a:schemeClr val="accent6">
                      <a:lumMod val="75000"/>
                    </a:schemeClr>
                  </a:solidFill>
                </a:rPr>
                <a:t>Bai tap nhom</a:t>
              </a:r>
              <a:r>
                <a:rPr lang="vi-VN" sz="3600">
                  <a:solidFill>
                    <a:schemeClr val="tx1"/>
                  </a:solidFill>
                </a:rPr>
                <a:t>.</a:t>
              </a:r>
              <a:endParaRPr lang="en-US" sz="3600">
                <a:solidFill>
                  <a:schemeClr val="tx1"/>
                </a:solidFill>
              </a:endParaRPr>
            </a:p>
          </p:txBody>
        </p:sp>
        <p:sp>
          <p:nvSpPr>
            <p:cNvPr id="12" name="Oval 11">
              <a:extLst>
                <a:ext uri="{FF2B5EF4-FFF2-40B4-BE49-F238E27FC236}">
                  <a16:creationId xmlns:a16="http://schemas.microsoft.com/office/drawing/2014/main" id="{92D80548-A5DA-DCA8-4D7E-C247E74C480F}"/>
                </a:ext>
              </a:extLst>
            </p:cNvPr>
            <p:cNvSpPr/>
            <p:nvPr/>
          </p:nvSpPr>
          <p:spPr>
            <a:xfrm>
              <a:off x="838200" y="2974186"/>
              <a:ext cx="1160428" cy="1160428"/>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a:t>
              </a:r>
            </a:p>
          </p:txBody>
        </p:sp>
      </p:grpSp>
      <p:pic>
        <p:nvPicPr>
          <p:cNvPr id="8" name="Picture 8">
            <a:extLst>
              <a:ext uri="{FF2B5EF4-FFF2-40B4-BE49-F238E27FC236}">
                <a16:creationId xmlns:a16="http://schemas.microsoft.com/office/drawing/2014/main" id="{0FCFB76B-99EC-2B01-F3C1-1CDD7BB102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76044" y="5513983"/>
            <a:ext cx="6670395" cy="4114800"/>
          </a:xfrm>
          <a:prstGeom prst="rect">
            <a:avLst/>
          </a:prstGeom>
        </p:spPr>
      </p:pic>
    </p:spTree>
    <p:extLst>
      <p:ext uri="{BB962C8B-B14F-4D97-AF65-F5344CB8AC3E}">
        <p14:creationId xmlns:p14="http://schemas.microsoft.com/office/powerpoint/2010/main" val="4063822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0A667B09-3A8F-B04A-0247-449D4D42D7FB}"/>
              </a:ext>
            </a:extLst>
          </p:cNvPr>
          <p:cNvSpPr txBox="1"/>
          <p:nvPr/>
        </p:nvSpPr>
        <p:spPr>
          <a:xfrm>
            <a:off x="5029200" y="342900"/>
            <a:ext cx="8229600" cy="1015663"/>
          </a:xfrm>
          <a:prstGeom prst="rect">
            <a:avLst/>
          </a:prstGeom>
          <a:noFill/>
        </p:spPr>
        <p:txBody>
          <a:bodyPr wrap="square" rtlCol="0">
            <a:spAutoFit/>
          </a:bodyPr>
          <a:lstStyle/>
          <a:p>
            <a:pPr algn="ctr"/>
            <a:r>
              <a:rPr lang="en-US" sz="6000" b="1">
                <a:solidFill>
                  <a:srgbClr val="743D0F"/>
                </a:solidFill>
                <a:latin typeface="Arial" panose="020B0604020202020204" pitchFamily="34" charset="0"/>
                <a:cs typeface="Arial" panose="020B0604020202020204" pitchFamily="34" charset="0"/>
              </a:rPr>
              <a:t>KHỞI ĐỘNG </a:t>
            </a:r>
          </a:p>
        </p:txBody>
      </p:sp>
      <p:grpSp>
        <p:nvGrpSpPr>
          <p:cNvPr id="2" name="Group 1">
            <a:extLst>
              <a:ext uri="{FF2B5EF4-FFF2-40B4-BE49-F238E27FC236}">
                <a16:creationId xmlns:a16="http://schemas.microsoft.com/office/drawing/2014/main" id="{4B211093-CBD0-DAA1-0CBC-1265F2FF9DF5}"/>
              </a:ext>
            </a:extLst>
          </p:cNvPr>
          <p:cNvGrpSpPr/>
          <p:nvPr/>
        </p:nvGrpSpPr>
        <p:grpSpPr>
          <a:xfrm>
            <a:off x="492238" y="2114844"/>
            <a:ext cx="8221288" cy="6757657"/>
            <a:chOff x="9931863" y="2577639"/>
            <a:chExt cx="8221288" cy="6757657"/>
          </a:xfrm>
        </p:grpSpPr>
        <p:pic>
          <p:nvPicPr>
            <p:cNvPr id="3" name="Picture 2">
              <a:extLst>
                <a:ext uri="{FF2B5EF4-FFF2-40B4-BE49-F238E27FC236}">
                  <a16:creationId xmlns:a16="http://schemas.microsoft.com/office/drawing/2014/main" id="{EEEB5946-C685-F521-65FF-4774D55D4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863" y="2577639"/>
              <a:ext cx="8221288" cy="5981557"/>
            </a:xfrm>
            <a:prstGeom prst="rect">
              <a:avLst/>
            </a:prstGeom>
          </p:spPr>
        </p:pic>
        <p:sp>
          <p:nvSpPr>
            <p:cNvPr id="4" name="TextBox 3">
              <a:extLst>
                <a:ext uri="{FF2B5EF4-FFF2-40B4-BE49-F238E27FC236}">
                  <a16:creationId xmlns:a16="http://schemas.microsoft.com/office/drawing/2014/main" id="{9358A72A-582A-91EB-1C87-B4AE1A2485B8}"/>
                </a:ext>
              </a:extLst>
            </p:cNvPr>
            <p:cNvSpPr txBox="1"/>
            <p:nvPr/>
          </p:nvSpPr>
          <p:spPr>
            <a:xfrm>
              <a:off x="9931863" y="8750521"/>
              <a:ext cx="8221288"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Hình 15. </a:t>
              </a:r>
              <a:r>
                <a:rPr lang="en-US" sz="3200">
                  <a:latin typeface="Arial" panose="020B0604020202020204" pitchFamily="34" charset="0"/>
                  <a:cs typeface="Arial" panose="020B0604020202020204" pitchFamily="34" charset="0"/>
                </a:rPr>
                <a:t>Hình ảnh cây thư mục </a:t>
              </a:r>
            </a:p>
          </p:txBody>
        </p:sp>
      </p:grpSp>
      <p:sp>
        <p:nvSpPr>
          <p:cNvPr id="8" name="TextBox 7">
            <a:extLst>
              <a:ext uri="{FF2B5EF4-FFF2-40B4-BE49-F238E27FC236}">
                <a16:creationId xmlns:a16="http://schemas.microsoft.com/office/drawing/2014/main" id="{1F7F4C17-98D0-FA25-6397-E0DB4AA119CC}"/>
              </a:ext>
            </a:extLst>
          </p:cNvPr>
          <p:cNvSpPr txBox="1"/>
          <p:nvPr/>
        </p:nvSpPr>
        <p:spPr>
          <a:xfrm>
            <a:off x="8733998" y="3735476"/>
            <a:ext cx="9142863" cy="274825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Phương án có thể để thực hiện:</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Di chuyển thư mục </a:t>
            </a:r>
          </a:p>
          <a:p>
            <a:pPr marL="571500" indent="-571500">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Tạo thư mục mới và xóa thư mục cũ </a:t>
            </a:r>
          </a:p>
        </p:txBody>
      </p:sp>
    </p:spTree>
    <p:extLst>
      <p:ext uri="{BB962C8B-B14F-4D97-AF65-F5344CB8AC3E}">
        <p14:creationId xmlns:p14="http://schemas.microsoft.com/office/powerpoint/2010/main" val="10273217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389731"/>
            <a:ext cx="81534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3" name="TextBox 2">
            <a:extLst>
              <a:ext uri="{FF2B5EF4-FFF2-40B4-BE49-F238E27FC236}">
                <a16:creationId xmlns:a16="http://schemas.microsoft.com/office/drawing/2014/main" id="{03E8EEC9-226A-B2FF-2C5D-900849BB575C}"/>
              </a:ext>
            </a:extLst>
          </p:cNvPr>
          <p:cNvSpPr txBox="1"/>
          <p:nvPr/>
        </p:nvSpPr>
        <p:spPr>
          <a:xfrm>
            <a:off x="609600" y="1660989"/>
            <a:ext cx="107442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Em hãy thực hiện các yêu cầu sau đây: </a:t>
            </a:r>
          </a:p>
        </p:txBody>
      </p:sp>
      <p:grpSp>
        <p:nvGrpSpPr>
          <p:cNvPr id="13" name="Group 12">
            <a:extLst>
              <a:ext uri="{FF2B5EF4-FFF2-40B4-BE49-F238E27FC236}">
                <a16:creationId xmlns:a16="http://schemas.microsoft.com/office/drawing/2014/main" id="{6BE42303-3FF0-783B-0E60-89AD7BBB3295}"/>
              </a:ext>
            </a:extLst>
          </p:cNvPr>
          <p:cNvGrpSpPr/>
          <p:nvPr/>
        </p:nvGrpSpPr>
        <p:grpSpPr>
          <a:xfrm>
            <a:off x="609600" y="3390511"/>
            <a:ext cx="9769522" cy="4246944"/>
            <a:chOff x="838200" y="2974186"/>
            <a:chExt cx="9769522" cy="4246944"/>
          </a:xfrm>
        </p:grpSpPr>
        <p:sp>
          <p:nvSpPr>
            <p:cNvPr id="10" name="Rectangle: Rounded Corners 9">
              <a:extLst>
                <a:ext uri="{FF2B5EF4-FFF2-40B4-BE49-F238E27FC236}">
                  <a16:creationId xmlns:a16="http://schemas.microsoft.com/office/drawing/2014/main" id="{BDBDBC58-5D53-4F60-3E0D-0703B32AF0D3}"/>
                </a:ext>
              </a:extLst>
            </p:cNvPr>
            <p:cNvSpPr/>
            <p:nvPr/>
          </p:nvSpPr>
          <p:spPr>
            <a:xfrm>
              <a:off x="1235122" y="3119651"/>
              <a:ext cx="9372600" cy="4101479"/>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Sao chép thư mục </a:t>
              </a:r>
              <a:r>
                <a:rPr lang="vi-VN" sz="3600">
                  <a:solidFill>
                    <a:schemeClr val="accent6">
                      <a:lumMod val="75000"/>
                    </a:schemeClr>
                  </a:solidFill>
                </a:rPr>
                <a:t>Hinh anh </a:t>
              </a:r>
              <a:r>
                <a:rPr lang="vi-VN" sz="3600">
                  <a:solidFill>
                    <a:schemeClr val="tx1"/>
                  </a:solidFill>
                </a:rPr>
                <a:t>vào </a:t>
              </a:r>
              <a:r>
                <a:rPr lang="vi-VN" sz="3600">
                  <a:solidFill>
                    <a:schemeClr val="accent6">
                      <a:lumMod val="75000"/>
                    </a:schemeClr>
                  </a:solidFill>
                </a:rPr>
                <a:t>Nhom 2</a:t>
              </a:r>
              <a:r>
                <a:rPr lang="vi-VN" sz="3600">
                  <a:solidFill>
                    <a:schemeClr val="tx1"/>
                  </a:solidFill>
                </a:rPr>
                <a:t> và xóa thư mục </a:t>
              </a:r>
              <a:r>
                <a:rPr lang="vi-VN" sz="3600">
                  <a:solidFill>
                    <a:schemeClr val="accent6">
                      <a:lumMod val="75000"/>
                    </a:schemeClr>
                  </a:solidFill>
                </a:rPr>
                <a:t>Hinh anh </a:t>
              </a:r>
              <a:r>
                <a:rPr lang="vi-VN" sz="3600">
                  <a:solidFill>
                    <a:schemeClr val="tx1"/>
                  </a:solidFill>
                </a:rPr>
                <a:t>trong thư mục </a:t>
              </a:r>
              <a:r>
                <a:rPr lang="vi-VN" sz="3600">
                  <a:solidFill>
                    <a:schemeClr val="accent6">
                      <a:lumMod val="75000"/>
                    </a:schemeClr>
                  </a:solidFill>
                </a:rPr>
                <a:t>Thu An</a:t>
              </a:r>
              <a:r>
                <a:rPr lang="vi-VN" sz="3600">
                  <a:solidFill>
                    <a:schemeClr val="tx1"/>
                  </a:solidFill>
                </a:rPr>
                <a:t>.</a:t>
              </a:r>
              <a:endParaRPr lang="en-US" sz="3600">
                <a:solidFill>
                  <a:schemeClr val="tx1"/>
                </a:solidFill>
              </a:endParaRPr>
            </a:p>
          </p:txBody>
        </p:sp>
        <p:sp>
          <p:nvSpPr>
            <p:cNvPr id="12" name="Oval 11">
              <a:extLst>
                <a:ext uri="{FF2B5EF4-FFF2-40B4-BE49-F238E27FC236}">
                  <a16:creationId xmlns:a16="http://schemas.microsoft.com/office/drawing/2014/main" id="{92D80548-A5DA-DCA8-4D7E-C247E74C480F}"/>
                </a:ext>
              </a:extLst>
            </p:cNvPr>
            <p:cNvSpPr/>
            <p:nvPr/>
          </p:nvSpPr>
          <p:spPr>
            <a:xfrm>
              <a:off x="838200" y="2974186"/>
              <a:ext cx="1160428" cy="1160428"/>
            </a:xfrm>
            <a:prstGeom prst="ellipse">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d</a:t>
              </a:r>
            </a:p>
          </p:txBody>
        </p:sp>
      </p:grpSp>
      <p:pic>
        <p:nvPicPr>
          <p:cNvPr id="4" name="Picture 5">
            <a:extLst>
              <a:ext uri="{FF2B5EF4-FFF2-40B4-BE49-F238E27FC236}">
                <a16:creationId xmlns:a16="http://schemas.microsoft.com/office/drawing/2014/main" id="{77C99C50-FBDB-9CBE-D674-999AD9328ABB}"/>
              </a:ext>
            </a:extLst>
          </p:cNvPr>
          <p:cNvPicPr>
            <a:picLocks noChangeAspect="1"/>
          </p:cNvPicPr>
          <p:nvPr/>
        </p:nvPicPr>
        <p:blipFill>
          <a:blip r:embed="rId2"/>
          <a:srcRect/>
          <a:stretch>
            <a:fillRect/>
          </a:stretch>
        </p:blipFill>
        <p:spPr>
          <a:xfrm>
            <a:off x="10379122" y="3967018"/>
            <a:ext cx="7543800" cy="5959602"/>
          </a:xfrm>
          <a:prstGeom prst="rect">
            <a:avLst/>
          </a:prstGeom>
        </p:spPr>
      </p:pic>
    </p:spTree>
    <p:extLst>
      <p:ext uri="{BB962C8B-B14F-4D97-AF65-F5344CB8AC3E}">
        <p14:creationId xmlns:p14="http://schemas.microsoft.com/office/powerpoint/2010/main" val="40714727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C051E89A-EDCF-0D67-891B-41A48B872E45}"/>
              </a:ext>
            </a:extLst>
          </p:cNvPr>
          <p:cNvSpPr txBox="1"/>
          <p:nvPr/>
        </p:nvSpPr>
        <p:spPr>
          <a:xfrm>
            <a:off x="5067300" y="389731"/>
            <a:ext cx="8153400" cy="1015663"/>
          </a:xfrm>
          <a:prstGeom prst="rect">
            <a:avLst/>
          </a:prstGeom>
          <a:noFill/>
        </p:spPr>
        <p:txBody>
          <a:bodyPr wrap="square" rtlCol="0">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VẬN DỤNG </a:t>
            </a:r>
          </a:p>
        </p:txBody>
      </p:sp>
      <p:grpSp>
        <p:nvGrpSpPr>
          <p:cNvPr id="9" name="Group 8">
            <a:extLst>
              <a:ext uri="{FF2B5EF4-FFF2-40B4-BE49-F238E27FC236}">
                <a16:creationId xmlns:a16="http://schemas.microsoft.com/office/drawing/2014/main" id="{0B349728-8E01-A7A2-B273-B5B38BA79D23}"/>
              </a:ext>
            </a:extLst>
          </p:cNvPr>
          <p:cNvGrpSpPr/>
          <p:nvPr/>
        </p:nvGrpSpPr>
        <p:grpSpPr>
          <a:xfrm>
            <a:off x="457200" y="2419004"/>
            <a:ext cx="10185592" cy="7006525"/>
            <a:chOff x="1333500" y="1832469"/>
            <a:chExt cx="10185592" cy="7006525"/>
          </a:xfrm>
        </p:grpSpPr>
        <p:sp>
          <p:nvSpPr>
            <p:cNvPr id="8" name="Rectangle: Rounded Corners 7">
              <a:extLst>
                <a:ext uri="{FF2B5EF4-FFF2-40B4-BE49-F238E27FC236}">
                  <a16:creationId xmlns:a16="http://schemas.microsoft.com/office/drawing/2014/main" id="{A8E1CE75-BFC9-18CA-A250-7BA9E67F3E08}"/>
                </a:ext>
              </a:extLst>
            </p:cNvPr>
            <p:cNvSpPr/>
            <p:nvPr/>
          </p:nvSpPr>
          <p:spPr>
            <a:xfrm>
              <a:off x="1333500" y="2569866"/>
              <a:ext cx="10185592" cy="6269128"/>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có một thư mục chứa các tệp ảnh và video về buổi tham quan của lớp, em muốn chia sẻ cho các bạn. Em sẽ làm cách nào để thư mục đó vừa có trên máy tính của em, vừa có trên máy tính của các bạn?</a:t>
              </a:r>
              <a:endParaRPr lang="en-US" sz="4000">
                <a:solidFill>
                  <a:schemeClr val="tx1"/>
                </a:solidFill>
              </a:endParaRPr>
            </a:p>
          </p:txBody>
        </p:sp>
        <p:pic>
          <p:nvPicPr>
            <p:cNvPr id="2050" name="Picture 2" descr="computer science ">
              <a:extLst>
                <a:ext uri="{FF2B5EF4-FFF2-40B4-BE49-F238E27FC236}">
                  <a16:creationId xmlns:a16="http://schemas.microsoft.com/office/drawing/2014/main" id="{DE7FBB97-C909-8DBF-352B-35305C7F3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32469"/>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CD566A2C-9EC4-977F-0634-786B9D07443B}"/>
              </a:ext>
            </a:extLst>
          </p:cNvPr>
          <p:cNvSpPr txBox="1"/>
          <p:nvPr/>
        </p:nvSpPr>
        <p:spPr>
          <a:xfrm>
            <a:off x="1600200" y="1573320"/>
            <a:ext cx="8763000" cy="707886"/>
          </a:xfrm>
          <a:prstGeom prst="rect">
            <a:avLst/>
          </a:prstGeom>
          <a:noFill/>
        </p:spPr>
        <p:txBody>
          <a:bodyPr wrap="square" rtlCol="0">
            <a:spAutoFit/>
          </a:bodyPr>
          <a:lstStyle/>
          <a:p>
            <a:r>
              <a:rPr lang="en-US" sz="4000" b="1" i="1">
                <a:latin typeface="Arial" panose="020B0604020202020204" pitchFamily="34" charset="0"/>
                <a:cs typeface="Arial" panose="020B0604020202020204" pitchFamily="34" charset="0"/>
              </a:rPr>
              <a:t>Hãy thực hiện yêu cầu sau đây: </a:t>
            </a:r>
          </a:p>
        </p:txBody>
      </p:sp>
      <p:pic>
        <p:nvPicPr>
          <p:cNvPr id="14" name="Picture 5">
            <a:extLst>
              <a:ext uri="{FF2B5EF4-FFF2-40B4-BE49-F238E27FC236}">
                <a16:creationId xmlns:a16="http://schemas.microsoft.com/office/drawing/2014/main" id="{0DE941F9-75AB-1FC1-614E-5892B79202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049000" y="2304976"/>
            <a:ext cx="7064605" cy="7222180"/>
          </a:xfrm>
          <a:prstGeom prst="rect">
            <a:avLst/>
          </a:prstGeom>
        </p:spPr>
      </p:pic>
    </p:spTree>
    <p:extLst>
      <p:ext uri="{BB962C8B-B14F-4D97-AF65-F5344CB8AC3E}">
        <p14:creationId xmlns:p14="http://schemas.microsoft.com/office/powerpoint/2010/main" val="21814361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27" y="-419119"/>
            <a:ext cx="9041157" cy="8942527"/>
          </a:xfrm>
          <a:prstGeom prst="rect">
            <a:avLst/>
          </a:prstGeom>
        </p:spPr>
      </p:pic>
      <p:sp>
        <p:nvSpPr>
          <p:cNvPr id="3" name="TextBox 3"/>
          <p:cNvSpPr txBox="1"/>
          <p:nvPr/>
        </p:nvSpPr>
        <p:spPr>
          <a:xfrm>
            <a:off x="1028700" y="771525"/>
            <a:ext cx="16230600" cy="1213922"/>
          </a:xfrm>
          <a:prstGeom prst="rect">
            <a:avLst/>
          </a:prstGeom>
        </p:spPr>
        <p:txBody>
          <a:bodyPr lIns="0" tIns="0" rIns="0" bIns="0" rtlCol="0" anchor="t">
            <a:spAutoFit/>
          </a:bodyPr>
          <a:lstStyle/>
          <a:p>
            <a:pPr marL="0" lvl="0" indent="0" algn="ctr">
              <a:lnSpc>
                <a:spcPts val="10800"/>
              </a:lnSpc>
              <a:spcBef>
                <a:spcPct val="0"/>
              </a:spcBef>
            </a:pPr>
            <a:r>
              <a:rPr lang="en-US" sz="6000" b="1">
                <a:solidFill>
                  <a:srgbClr val="D80C0C"/>
                </a:solidFill>
                <a:latin typeface="Arial" panose="020B0604020202020204" pitchFamily="34" charset="0"/>
                <a:cs typeface="Arial" panose="020B0604020202020204" pitchFamily="34" charset="0"/>
              </a:rPr>
              <a:t>HƯỚNG DẪN VỀ NHÀ </a:t>
            </a:r>
          </a:p>
        </p:txBody>
      </p:sp>
      <p:pic>
        <p:nvPicPr>
          <p:cNvPr id="6" name="Picture 6"/>
          <p:cNvPicPr>
            <a:picLocks noChangeAspect="1"/>
          </p:cNvPicPr>
          <p:nvPr/>
        </p:nvPicPr>
        <p:blipFill>
          <a:blip r:embed="rId4">
            <a:alphaModFix amt="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96008">
            <a:off x="10006238" y="1307272"/>
            <a:ext cx="10146797" cy="10450821"/>
          </a:xfrm>
          <a:prstGeom prst="rect">
            <a:avLst/>
          </a:prstGeom>
        </p:spPr>
      </p:pic>
      <p:grpSp>
        <p:nvGrpSpPr>
          <p:cNvPr id="15" name="Group 14">
            <a:extLst>
              <a:ext uri="{FF2B5EF4-FFF2-40B4-BE49-F238E27FC236}">
                <a16:creationId xmlns:a16="http://schemas.microsoft.com/office/drawing/2014/main" id="{425012D4-97CB-3220-7A09-809ACC8F2F99}"/>
              </a:ext>
            </a:extLst>
          </p:cNvPr>
          <p:cNvGrpSpPr/>
          <p:nvPr/>
        </p:nvGrpSpPr>
        <p:grpSpPr>
          <a:xfrm>
            <a:off x="1030934" y="3152032"/>
            <a:ext cx="6677757" cy="6106268"/>
            <a:chOff x="1030934" y="3152032"/>
            <a:chExt cx="6677757" cy="6106268"/>
          </a:xfrm>
        </p:grpSpPr>
        <p:grpSp>
          <p:nvGrpSpPr>
            <p:cNvPr id="4" name="Group 4"/>
            <p:cNvGrpSpPr/>
            <p:nvPr/>
          </p:nvGrpSpPr>
          <p:grpSpPr>
            <a:xfrm>
              <a:off x="1030934" y="3152032"/>
              <a:ext cx="6677757" cy="6106268"/>
              <a:chOff x="0" y="0"/>
              <a:chExt cx="6176660" cy="5648056"/>
            </a:xfrm>
          </p:grpSpPr>
          <p:sp>
            <p:nvSpPr>
              <p:cNvPr id="5" name="Freeform 5"/>
              <p:cNvSpPr/>
              <p:nvPr/>
            </p:nvSpPr>
            <p:spPr>
              <a:xfrm>
                <a:off x="0" y="0"/>
                <a:ext cx="6176660" cy="5648056"/>
              </a:xfrm>
              <a:custGeom>
                <a:avLst/>
                <a:gdLst/>
                <a:ahLst/>
                <a:cxnLst/>
                <a:rect l="l" t="t" r="r" b="b"/>
                <a:pathLst>
                  <a:path w="6176660" h="5648056">
                    <a:moveTo>
                      <a:pt x="6052200" y="5648056"/>
                    </a:moveTo>
                    <a:lnTo>
                      <a:pt x="124460" y="5648056"/>
                    </a:lnTo>
                    <a:cubicBezTo>
                      <a:pt x="55880" y="5648056"/>
                      <a:pt x="0" y="5592176"/>
                      <a:pt x="0" y="5523596"/>
                    </a:cubicBezTo>
                    <a:lnTo>
                      <a:pt x="0" y="124460"/>
                    </a:lnTo>
                    <a:cubicBezTo>
                      <a:pt x="0" y="55880"/>
                      <a:pt x="55880" y="0"/>
                      <a:pt x="124460" y="0"/>
                    </a:cubicBezTo>
                    <a:lnTo>
                      <a:pt x="6052200" y="0"/>
                    </a:lnTo>
                    <a:cubicBezTo>
                      <a:pt x="6120780" y="0"/>
                      <a:pt x="6176660" y="55880"/>
                      <a:pt x="6176660" y="124460"/>
                    </a:cubicBezTo>
                    <a:lnTo>
                      <a:pt x="6176660" y="5523596"/>
                    </a:lnTo>
                    <a:cubicBezTo>
                      <a:pt x="6176660" y="5592176"/>
                      <a:pt x="6120780" y="5648056"/>
                      <a:pt x="6052200" y="5648056"/>
                    </a:cubicBezTo>
                    <a:close/>
                  </a:path>
                </a:pathLst>
              </a:custGeom>
              <a:solidFill>
                <a:srgbClr val="FADB9F"/>
              </a:solidFill>
            </p:spPr>
          </p:sp>
        </p:grpSp>
        <p:sp>
          <p:nvSpPr>
            <p:cNvPr id="9" name="TextBox 9"/>
            <p:cNvSpPr txBox="1"/>
            <p:nvPr/>
          </p:nvSpPr>
          <p:spPr>
            <a:xfrm>
              <a:off x="1088842" y="4747274"/>
              <a:ext cx="6170355" cy="3579250"/>
            </a:xfrm>
            <a:prstGeom prst="rect">
              <a:avLst/>
            </a:prstGeom>
          </p:spPr>
          <p:txBody>
            <a:bodyPr wrap="square" lIns="0" tIns="0" rIns="0" bIns="0" rtlCol="0" anchor="t">
              <a:spAutoFit/>
            </a:bodyPr>
            <a:lstStyle/>
            <a:p>
              <a:pPr marL="830581" lvl="1" indent="-571500">
                <a:lnSpc>
                  <a:spcPct val="150000"/>
                </a:lnSpc>
                <a:buFont typeface="Wingdings" panose="05000000000000000000" pitchFamily="2" charset="2"/>
                <a:buChar char="§"/>
              </a:pPr>
              <a:r>
                <a:rPr lang="en-US" sz="4000">
                  <a:solidFill>
                    <a:srgbClr val="5F1A1F"/>
                  </a:solidFill>
                  <a:latin typeface="Arial" panose="020B0604020202020204" pitchFamily="34" charset="0"/>
                  <a:cs typeface="Arial" panose="020B0604020202020204" pitchFamily="34" charset="0"/>
                </a:rPr>
                <a:t>Ôn tập lại nội dung bài học của ngày hôm nay.</a:t>
              </a:r>
            </a:p>
            <a:p>
              <a:pPr marL="830581" lvl="1" indent="-571500">
                <a:lnSpc>
                  <a:spcPct val="150000"/>
                </a:lnSpc>
                <a:buFont typeface="Wingdings" panose="05000000000000000000" pitchFamily="2" charset="2"/>
                <a:buChar char="§"/>
              </a:pPr>
              <a:r>
                <a:rPr lang="en-US" sz="4000">
                  <a:solidFill>
                    <a:srgbClr val="5F1A1F"/>
                  </a:solidFill>
                  <a:latin typeface="Arial" panose="020B0604020202020204" pitchFamily="34" charset="0"/>
                  <a:cs typeface="Arial" panose="020B0604020202020204" pitchFamily="34" charset="0"/>
                </a:rPr>
                <a:t>Hoàn thành các nhiệm vụ được giao về nhà. </a:t>
              </a:r>
            </a:p>
          </p:txBody>
        </p:sp>
        <p:sp>
          <p:nvSpPr>
            <p:cNvPr id="11" name="TextBox 11"/>
            <p:cNvSpPr txBox="1"/>
            <p:nvPr/>
          </p:nvSpPr>
          <p:spPr>
            <a:xfrm>
              <a:off x="1538336" y="3637807"/>
              <a:ext cx="5661465" cy="599459"/>
            </a:xfrm>
            <a:prstGeom prst="rect">
              <a:avLst/>
            </a:prstGeom>
          </p:spPr>
          <p:txBody>
            <a:bodyPr lIns="0" tIns="0" rIns="0" bIns="0" rtlCol="0" anchor="t">
              <a:spAutoFit/>
            </a:bodyPr>
            <a:lstStyle/>
            <a:p>
              <a:pPr marL="0" lvl="0" indent="0" algn="ctr">
                <a:lnSpc>
                  <a:spcPts val="4799"/>
                </a:lnSpc>
                <a:spcBef>
                  <a:spcPct val="0"/>
                </a:spcBef>
              </a:pPr>
              <a:r>
                <a:rPr lang="en-US" sz="3999" b="1">
                  <a:solidFill>
                    <a:srgbClr val="D80C0C"/>
                  </a:solidFill>
                  <a:latin typeface="Arial" panose="020B0604020202020204" pitchFamily="34" charset="0"/>
                  <a:cs typeface="Arial" panose="020B0604020202020204" pitchFamily="34" charset="0"/>
                </a:rPr>
                <a:t>NHIỆM VỤ  1</a:t>
              </a:r>
            </a:p>
          </p:txBody>
        </p:sp>
      </p:grpSp>
      <p:grpSp>
        <p:nvGrpSpPr>
          <p:cNvPr id="16" name="Group 15">
            <a:extLst>
              <a:ext uri="{FF2B5EF4-FFF2-40B4-BE49-F238E27FC236}">
                <a16:creationId xmlns:a16="http://schemas.microsoft.com/office/drawing/2014/main" id="{AB16C9F1-DA54-BA30-288C-B69652323232}"/>
              </a:ext>
            </a:extLst>
          </p:cNvPr>
          <p:cNvGrpSpPr/>
          <p:nvPr/>
        </p:nvGrpSpPr>
        <p:grpSpPr>
          <a:xfrm>
            <a:off x="10642755" y="3176091"/>
            <a:ext cx="6677757" cy="6106268"/>
            <a:chOff x="1030934" y="3152032"/>
            <a:chExt cx="6677757" cy="6106268"/>
          </a:xfrm>
        </p:grpSpPr>
        <p:grpSp>
          <p:nvGrpSpPr>
            <p:cNvPr id="17" name="Group 4">
              <a:extLst>
                <a:ext uri="{FF2B5EF4-FFF2-40B4-BE49-F238E27FC236}">
                  <a16:creationId xmlns:a16="http://schemas.microsoft.com/office/drawing/2014/main" id="{88E72DFE-515E-A5FB-EF1D-868AD45B8504}"/>
                </a:ext>
              </a:extLst>
            </p:cNvPr>
            <p:cNvGrpSpPr/>
            <p:nvPr/>
          </p:nvGrpSpPr>
          <p:grpSpPr>
            <a:xfrm>
              <a:off x="1030934" y="3152032"/>
              <a:ext cx="6677757" cy="6106268"/>
              <a:chOff x="0" y="0"/>
              <a:chExt cx="6176660" cy="5648056"/>
            </a:xfrm>
          </p:grpSpPr>
          <p:sp>
            <p:nvSpPr>
              <p:cNvPr id="20" name="Freeform 5">
                <a:extLst>
                  <a:ext uri="{FF2B5EF4-FFF2-40B4-BE49-F238E27FC236}">
                    <a16:creationId xmlns:a16="http://schemas.microsoft.com/office/drawing/2014/main" id="{C4CC1764-CD18-1E1F-FBCD-A237BA283DEB}"/>
                  </a:ext>
                </a:extLst>
              </p:cNvPr>
              <p:cNvSpPr/>
              <p:nvPr/>
            </p:nvSpPr>
            <p:spPr>
              <a:xfrm>
                <a:off x="0" y="0"/>
                <a:ext cx="6176660" cy="5648056"/>
              </a:xfrm>
              <a:custGeom>
                <a:avLst/>
                <a:gdLst/>
                <a:ahLst/>
                <a:cxnLst/>
                <a:rect l="l" t="t" r="r" b="b"/>
                <a:pathLst>
                  <a:path w="6176660" h="5648056">
                    <a:moveTo>
                      <a:pt x="6052200" y="5648056"/>
                    </a:moveTo>
                    <a:lnTo>
                      <a:pt x="124460" y="5648056"/>
                    </a:lnTo>
                    <a:cubicBezTo>
                      <a:pt x="55880" y="5648056"/>
                      <a:pt x="0" y="5592176"/>
                      <a:pt x="0" y="5523596"/>
                    </a:cubicBezTo>
                    <a:lnTo>
                      <a:pt x="0" y="124460"/>
                    </a:lnTo>
                    <a:cubicBezTo>
                      <a:pt x="0" y="55880"/>
                      <a:pt x="55880" y="0"/>
                      <a:pt x="124460" y="0"/>
                    </a:cubicBezTo>
                    <a:lnTo>
                      <a:pt x="6052200" y="0"/>
                    </a:lnTo>
                    <a:cubicBezTo>
                      <a:pt x="6120780" y="0"/>
                      <a:pt x="6176660" y="55880"/>
                      <a:pt x="6176660" y="124460"/>
                    </a:cubicBezTo>
                    <a:lnTo>
                      <a:pt x="6176660" y="5523596"/>
                    </a:lnTo>
                    <a:cubicBezTo>
                      <a:pt x="6176660" y="5592176"/>
                      <a:pt x="6120780" y="5648056"/>
                      <a:pt x="6052200" y="5648056"/>
                    </a:cubicBezTo>
                    <a:close/>
                  </a:path>
                </a:pathLst>
              </a:custGeom>
              <a:solidFill>
                <a:srgbClr val="FADB9F"/>
              </a:solidFill>
            </p:spPr>
          </p:sp>
        </p:grpSp>
        <p:sp>
          <p:nvSpPr>
            <p:cNvPr id="18" name="TextBox 9">
              <a:extLst>
                <a:ext uri="{FF2B5EF4-FFF2-40B4-BE49-F238E27FC236}">
                  <a16:creationId xmlns:a16="http://schemas.microsoft.com/office/drawing/2014/main" id="{D38F76FB-D7FD-F4B7-D6E0-4F097717EFFB}"/>
                </a:ext>
              </a:extLst>
            </p:cNvPr>
            <p:cNvSpPr txBox="1"/>
            <p:nvPr/>
          </p:nvSpPr>
          <p:spPr>
            <a:xfrm>
              <a:off x="1088842" y="4747274"/>
              <a:ext cx="6170355" cy="2670603"/>
            </a:xfrm>
            <a:prstGeom prst="rect">
              <a:avLst/>
            </a:prstGeom>
          </p:spPr>
          <p:txBody>
            <a:bodyPr wrap="square" lIns="0" tIns="0" rIns="0" bIns="0" rtlCol="0" anchor="t">
              <a:spAutoFit/>
            </a:bodyPr>
            <a:lstStyle/>
            <a:p>
              <a:pPr marL="830581" lvl="1" indent="-571500">
                <a:lnSpc>
                  <a:spcPct val="150000"/>
                </a:lnSpc>
                <a:buFont typeface="Wingdings" panose="05000000000000000000" pitchFamily="2" charset="2"/>
                <a:buChar char="§"/>
              </a:pPr>
              <a:r>
                <a:rPr lang="en-US" sz="4000">
                  <a:solidFill>
                    <a:srgbClr val="5F1A1F"/>
                  </a:solidFill>
                  <a:latin typeface="Arial" panose="020B0604020202020204" pitchFamily="34" charset="0"/>
                  <a:cs typeface="Arial" panose="020B0604020202020204" pitchFamily="34" charset="0"/>
                </a:rPr>
                <a:t>Đọc trước, chuẩn bị </a:t>
              </a:r>
              <a:r>
                <a:rPr lang="vi-VN" sz="4000" b="1">
                  <a:solidFill>
                    <a:srgbClr val="743D0F"/>
                  </a:solidFill>
                  <a:effectLst/>
                  <a:ea typeface="Times New Roman" panose="02020603050405020304" pitchFamily="18" charset="0"/>
                  <a:cs typeface="Times New Roman" panose="02020603050405020304" pitchFamily="18" charset="0"/>
                </a:rPr>
                <a:t>Bài 6. Sử dụng phần mềm khi được phép</a:t>
              </a:r>
              <a:endParaRPr lang="en-US" sz="4000" b="1">
                <a:solidFill>
                  <a:srgbClr val="743D0F"/>
                </a:solidFill>
                <a:effectLst/>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E9AF3A35-0806-3B67-C766-A8FDC2214B39}"/>
                </a:ext>
              </a:extLst>
            </p:cNvPr>
            <p:cNvSpPr txBox="1"/>
            <p:nvPr/>
          </p:nvSpPr>
          <p:spPr>
            <a:xfrm>
              <a:off x="1538336" y="3637807"/>
              <a:ext cx="5661465" cy="599459"/>
            </a:xfrm>
            <a:prstGeom prst="rect">
              <a:avLst/>
            </a:prstGeom>
          </p:spPr>
          <p:txBody>
            <a:bodyPr lIns="0" tIns="0" rIns="0" bIns="0" rtlCol="0" anchor="t">
              <a:spAutoFit/>
            </a:bodyPr>
            <a:lstStyle/>
            <a:p>
              <a:pPr marL="0" lvl="0" indent="0" algn="ctr">
                <a:lnSpc>
                  <a:spcPts val="4799"/>
                </a:lnSpc>
                <a:spcBef>
                  <a:spcPct val="0"/>
                </a:spcBef>
              </a:pPr>
              <a:r>
                <a:rPr lang="en-US" sz="3999" b="1">
                  <a:solidFill>
                    <a:srgbClr val="D80C0C"/>
                  </a:solidFill>
                  <a:latin typeface="Arial" panose="020B0604020202020204" pitchFamily="34" charset="0"/>
                  <a:cs typeface="Arial" panose="020B0604020202020204" pitchFamily="34" charset="0"/>
                </a:rPr>
                <a:t>NHIỆM VỤ  2</a:t>
              </a:r>
            </a:p>
          </p:txBody>
        </p:sp>
      </p:grpSp>
      <p:pic>
        <p:nvPicPr>
          <p:cNvPr id="14" name="Picture 7">
            <a:extLst>
              <a:ext uri="{FF2B5EF4-FFF2-40B4-BE49-F238E27FC236}">
                <a16:creationId xmlns:a16="http://schemas.microsoft.com/office/drawing/2014/main" id="{82054EAB-90B6-57AD-161C-978995446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32049" y="8326524"/>
            <a:ext cx="4287348" cy="188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265069" y="9656215"/>
            <a:ext cx="19275096" cy="953172"/>
            <a:chOff x="0" y="0"/>
            <a:chExt cx="4309823" cy="213125"/>
          </a:xfrm>
        </p:grpSpPr>
        <p:sp>
          <p:nvSpPr>
            <p:cNvPr id="3" name="Freeform 3"/>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07982">
            <a:off x="-3909430" y="-436900"/>
            <a:ext cx="10626466" cy="10626466"/>
          </a:xfrm>
          <a:prstGeom prst="rect">
            <a:avLst/>
          </a:prstGeom>
        </p:spPr>
      </p:pic>
      <p:pic>
        <p:nvPicPr>
          <p:cNvPr id="6" name="Picture 6"/>
          <p:cNvPicPr>
            <a:picLocks noChangeAspect="1"/>
          </p:cNvPicPr>
          <p:nvPr/>
        </p:nvPicPr>
        <p:blipFill>
          <a:blip r:embed="rId4">
            <a:alphaModFix amt="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867">
            <a:off x="10487267" y="164666"/>
            <a:ext cx="8508197" cy="910410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53175" y="6453323"/>
            <a:ext cx="8362451" cy="367947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58369" y="4323903"/>
            <a:ext cx="4419567" cy="5692650"/>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580143" y="5644887"/>
            <a:ext cx="5126832" cy="4642113"/>
          </a:xfrm>
          <a:prstGeom prst="rect">
            <a:avLst/>
          </a:prstGeom>
        </p:spPr>
      </p:pic>
      <p:sp>
        <p:nvSpPr>
          <p:cNvPr id="10" name="TextBox 10"/>
          <p:cNvSpPr txBox="1"/>
          <p:nvPr/>
        </p:nvSpPr>
        <p:spPr>
          <a:xfrm>
            <a:off x="1028700" y="1205228"/>
            <a:ext cx="16230600" cy="3118674"/>
          </a:xfrm>
          <a:prstGeom prst="rect">
            <a:avLst/>
          </a:prstGeom>
        </p:spPr>
        <p:txBody>
          <a:bodyPr lIns="0" tIns="0" rIns="0" bIns="0" rtlCol="0" anchor="t">
            <a:spAutoFit/>
          </a:bodyPr>
          <a:lstStyle/>
          <a:p>
            <a:pPr marL="0" lvl="0" indent="0" algn="ctr">
              <a:lnSpc>
                <a:spcPct val="150000"/>
              </a:lnSpc>
              <a:spcBef>
                <a:spcPct val="0"/>
              </a:spcBef>
            </a:pPr>
            <a:r>
              <a:rPr lang="en-US" sz="7200" b="1">
                <a:solidFill>
                  <a:srgbClr val="5F1A1F"/>
                </a:solidFill>
                <a:latin typeface="Arial" panose="020B0604020202020204" pitchFamily="34" charset="0"/>
                <a:cs typeface="Arial" panose="020B0604020202020204" pitchFamily="34" charset="0"/>
              </a:rPr>
              <a:t>CẢM ƠN CÁC EM ĐÃ CHÚ Ý </a:t>
            </a:r>
          </a:p>
          <a:p>
            <a:pPr marL="0" lvl="0" indent="0" algn="ctr">
              <a:lnSpc>
                <a:spcPct val="150000"/>
              </a:lnSpc>
              <a:spcBef>
                <a:spcPct val="0"/>
              </a:spcBef>
            </a:pPr>
            <a:r>
              <a:rPr lang="en-US" sz="7200" b="1">
                <a:solidFill>
                  <a:srgbClr val="5F1A1F"/>
                </a:solidFill>
                <a:latin typeface="Arial" panose="020B0604020202020204" pitchFamily="34" charset="0"/>
                <a:cs typeface="Arial" panose="020B0604020202020204" pitchFamily="34" charset="0"/>
              </a:rPr>
              <a:t>LẮNG NGHE BÀI GIẢNG!</a:t>
            </a:r>
          </a:p>
        </p:txBody>
      </p:sp>
    </p:spTree>
    <p:extLst>
      <p:ext uri="{BB962C8B-B14F-4D97-AF65-F5344CB8AC3E}">
        <p14:creationId xmlns:p14="http://schemas.microsoft.com/office/powerpoint/2010/main" val="803029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63459">
            <a:off x="9296449" y="-1590719"/>
            <a:ext cx="10087771" cy="7334374"/>
          </a:xfrm>
          <a:prstGeom prst="rect">
            <a:avLst/>
          </a:prstGeom>
        </p:spPr>
      </p:pic>
      <p:pic>
        <p:nvPicPr>
          <p:cNvPr id="5" name="Picture 5"/>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0141" y="2734264"/>
            <a:ext cx="10624141" cy="7724346"/>
          </a:xfrm>
          <a:prstGeom prst="rect">
            <a:avLst/>
          </a:prstGeom>
        </p:spPr>
      </p:pic>
      <p:grpSp>
        <p:nvGrpSpPr>
          <p:cNvPr id="22" name="Group 22"/>
          <p:cNvGrpSpPr/>
          <p:nvPr/>
        </p:nvGrpSpPr>
        <p:grpSpPr>
          <a:xfrm>
            <a:off x="-493548" y="9628783"/>
            <a:ext cx="19275096" cy="953172"/>
            <a:chOff x="0" y="0"/>
            <a:chExt cx="4309823" cy="213125"/>
          </a:xfrm>
        </p:grpSpPr>
        <p:sp>
          <p:nvSpPr>
            <p:cNvPr id="23" name="Freeform 23"/>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2724150" y="1940147"/>
            <a:ext cx="12839700" cy="3465179"/>
          </a:xfrm>
          <a:prstGeom prst="rect">
            <a:avLst/>
          </a:prstGeom>
        </p:spPr>
        <p:txBody>
          <a:bodyPr wrap="square" lIns="0" tIns="0" rIns="0" bIns="0" rtlCol="0" anchor="t">
            <a:spAutoFit/>
          </a:bodyPr>
          <a:lstStyle/>
          <a:p>
            <a:pPr marL="0" lvl="0" indent="0" algn="ctr">
              <a:lnSpc>
                <a:spcPct val="150000"/>
              </a:lnSpc>
              <a:spcBef>
                <a:spcPct val="0"/>
              </a:spcBef>
            </a:pPr>
            <a:r>
              <a:rPr lang="en-US" sz="8000" b="1">
                <a:solidFill>
                  <a:srgbClr val="D80C0C"/>
                </a:solidFill>
                <a:latin typeface="Arial" panose="020B0604020202020204" pitchFamily="34" charset="0"/>
                <a:cs typeface="Arial" panose="020B0604020202020204" pitchFamily="34" charset="0"/>
              </a:rPr>
              <a:t>BÀI 5. </a:t>
            </a:r>
          </a:p>
          <a:p>
            <a:pPr marL="0" lvl="0" indent="0" algn="ctr">
              <a:lnSpc>
                <a:spcPct val="150000"/>
              </a:lnSpc>
              <a:spcBef>
                <a:spcPct val="0"/>
              </a:spcBef>
            </a:pPr>
            <a:r>
              <a:rPr lang="en-US" sz="8000" b="1">
                <a:solidFill>
                  <a:srgbClr val="D80C0C"/>
                </a:solidFill>
                <a:latin typeface="Arial" panose="020B0604020202020204" pitchFamily="34" charset="0"/>
                <a:cs typeface="Arial" panose="020B0604020202020204" pitchFamily="34" charset="0"/>
              </a:rPr>
              <a:t>THAO TÁC VỚI THƯ MỤC </a:t>
            </a:r>
          </a:p>
        </p:txBody>
      </p:sp>
      <p:pic>
        <p:nvPicPr>
          <p:cNvPr id="41" name="Picture 20">
            <a:extLst>
              <a:ext uri="{FF2B5EF4-FFF2-40B4-BE49-F238E27FC236}">
                <a16:creationId xmlns:a16="http://schemas.microsoft.com/office/drawing/2014/main" id="{A42429E7-A92A-E25B-2B02-0F58285B16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0162">
            <a:off x="14468622" y="870965"/>
            <a:ext cx="3549999" cy="1975744"/>
          </a:xfrm>
          <a:prstGeom prst="rect">
            <a:avLst/>
          </a:prstGeom>
        </p:spPr>
      </p:pic>
      <p:pic>
        <p:nvPicPr>
          <p:cNvPr id="42" name="Picture 12">
            <a:extLst>
              <a:ext uri="{FF2B5EF4-FFF2-40B4-BE49-F238E27FC236}">
                <a16:creationId xmlns:a16="http://schemas.microsoft.com/office/drawing/2014/main" id="{EC94C20E-3513-FEBE-8CBD-8B58ACE0E4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01652" y="6807980"/>
            <a:ext cx="6248400" cy="2749297"/>
          </a:xfrm>
          <a:prstGeom prst="rect">
            <a:avLst/>
          </a:prstGeom>
        </p:spPr>
      </p:pic>
      <p:pic>
        <p:nvPicPr>
          <p:cNvPr id="43" name="Picture 20">
            <a:extLst>
              <a:ext uri="{FF2B5EF4-FFF2-40B4-BE49-F238E27FC236}">
                <a16:creationId xmlns:a16="http://schemas.microsoft.com/office/drawing/2014/main" id="{0FD26F7E-851D-FBD6-FF6E-809FE55330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940517">
            <a:off x="885598" y="6579356"/>
            <a:ext cx="2690127" cy="1497183"/>
          </a:xfrm>
          <a:prstGeom prst="rect">
            <a:avLst/>
          </a:prstGeom>
        </p:spPr>
      </p:pic>
      <p:pic>
        <p:nvPicPr>
          <p:cNvPr id="44" name="Picture 20">
            <a:extLst>
              <a:ext uri="{FF2B5EF4-FFF2-40B4-BE49-F238E27FC236}">
                <a16:creationId xmlns:a16="http://schemas.microsoft.com/office/drawing/2014/main" id="{B39B1371-86F3-DA9C-4967-3C529B77EA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421047">
            <a:off x="2255132" y="648168"/>
            <a:ext cx="1772913" cy="986711"/>
          </a:xfrm>
          <a:prstGeom prst="rect">
            <a:avLst/>
          </a:prstGeom>
        </p:spPr>
      </p:pic>
    </p:spTree>
    <p:extLst>
      <p:ext uri="{BB962C8B-B14F-4D97-AF65-F5344CB8AC3E}">
        <p14:creationId xmlns:p14="http://schemas.microsoft.com/office/powerpoint/2010/main" val="124715297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7114" y="-869527"/>
            <a:ext cx="9998078" cy="10297646"/>
          </a:xfrm>
          <a:prstGeom prst="rect">
            <a:avLst/>
          </a:prstGeom>
        </p:spPr>
      </p:pic>
      <p:pic>
        <p:nvPicPr>
          <p:cNvPr id="3" name="Picture 3"/>
          <p:cNvPicPr>
            <a:picLocks noChangeAspect="1"/>
          </p:cNvPicPr>
          <p:nvPr/>
        </p:nvPicPr>
        <p:blipFill>
          <a:blip r:embed="rId4">
            <a:alphaModFix amt="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7704" y="2161644"/>
            <a:ext cx="8353822" cy="7943725"/>
          </a:xfrm>
          <a:prstGeom prst="rect">
            <a:avLst/>
          </a:prstGeom>
        </p:spPr>
      </p:pic>
      <p:sp>
        <p:nvSpPr>
          <p:cNvPr id="4" name="TextBox 4"/>
          <p:cNvSpPr txBox="1"/>
          <p:nvPr/>
        </p:nvSpPr>
        <p:spPr>
          <a:xfrm>
            <a:off x="1363693" y="325021"/>
            <a:ext cx="10853685" cy="1213922"/>
          </a:xfrm>
          <a:prstGeom prst="rect">
            <a:avLst/>
          </a:prstGeom>
        </p:spPr>
        <p:txBody>
          <a:bodyPr lIns="0" tIns="0" rIns="0" bIns="0" rtlCol="0" anchor="t">
            <a:spAutoFit/>
          </a:bodyPr>
          <a:lstStyle/>
          <a:p>
            <a:pPr marL="0" lvl="0" indent="0" algn="ctr">
              <a:lnSpc>
                <a:spcPts val="10800"/>
              </a:lnSpc>
              <a:spcBef>
                <a:spcPct val="0"/>
              </a:spcBef>
            </a:pPr>
            <a:r>
              <a:rPr lang="en-US" sz="6000" b="1">
                <a:solidFill>
                  <a:srgbClr val="D80C0C"/>
                </a:solidFill>
                <a:latin typeface="Arial" panose="020B0604020202020204" pitchFamily="34" charset="0"/>
                <a:cs typeface="Arial" panose="020B0604020202020204" pitchFamily="34" charset="0"/>
              </a:rPr>
              <a:t>NỘI DUNG BÀI HỌC </a:t>
            </a:r>
          </a:p>
        </p:txBody>
      </p:sp>
      <p:grpSp>
        <p:nvGrpSpPr>
          <p:cNvPr id="6" name="Group 6"/>
          <p:cNvGrpSpPr/>
          <p:nvPr/>
        </p:nvGrpSpPr>
        <p:grpSpPr>
          <a:xfrm>
            <a:off x="-493548" y="9628783"/>
            <a:ext cx="19275096" cy="953172"/>
            <a:chOff x="0" y="0"/>
            <a:chExt cx="4309823" cy="213125"/>
          </a:xfrm>
        </p:grpSpPr>
        <p:sp>
          <p:nvSpPr>
            <p:cNvPr id="7" name="Freeform 7"/>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23" name="Group 22">
            <a:extLst>
              <a:ext uri="{FF2B5EF4-FFF2-40B4-BE49-F238E27FC236}">
                <a16:creationId xmlns:a16="http://schemas.microsoft.com/office/drawing/2014/main" id="{87427018-3C96-8689-2660-83F14A191E18}"/>
              </a:ext>
            </a:extLst>
          </p:cNvPr>
          <p:cNvGrpSpPr/>
          <p:nvPr/>
        </p:nvGrpSpPr>
        <p:grpSpPr>
          <a:xfrm>
            <a:off x="1026482" y="2042988"/>
            <a:ext cx="10924717" cy="2414225"/>
            <a:chOff x="957668" y="2711914"/>
            <a:chExt cx="10924717" cy="2414225"/>
          </a:xfrm>
        </p:grpSpPr>
        <p:grpSp>
          <p:nvGrpSpPr>
            <p:cNvPr id="9" name="Group 9"/>
            <p:cNvGrpSpPr/>
            <p:nvPr/>
          </p:nvGrpSpPr>
          <p:grpSpPr>
            <a:xfrm>
              <a:off x="1028700" y="2823544"/>
              <a:ext cx="10853685" cy="1896712"/>
              <a:chOff x="0" y="0"/>
              <a:chExt cx="10039229" cy="1754384"/>
            </a:xfrm>
          </p:grpSpPr>
          <p:sp>
            <p:nvSpPr>
              <p:cNvPr id="10" name="Freeform 10"/>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sp>
        </p:grpSp>
        <p:sp>
          <p:nvSpPr>
            <p:cNvPr id="11" name="TextBox 11"/>
            <p:cNvSpPr txBox="1"/>
            <p:nvPr/>
          </p:nvSpPr>
          <p:spPr>
            <a:xfrm>
              <a:off x="3031673" y="3626499"/>
              <a:ext cx="8548889" cy="458331"/>
            </a:xfrm>
            <a:prstGeom prst="rect">
              <a:avLst/>
            </a:prstGeom>
          </p:spPr>
          <p:txBody>
            <a:bodyPr lIns="0" tIns="0" rIns="0" bIns="0" rtlCol="0" anchor="t">
              <a:spAutoFit/>
            </a:bodyPr>
            <a:lstStyle/>
            <a:p>
              <a:pPr marL="0" lvl="0" indent="0" algn="l">
                <a:lnSpc>
                  <a:spcPts val="3380"/>
                </a:lnSpc>
              </a:pPr>
              <a:r>
                <a:rPr lang="en-US" sz="4500">
                  <a:solidFill>
                    <a:srgbClr val="5F1A1F"/>
                  </a:solidFill>
                  <a:latin typeface="Arial" panose="020B0604020202020204" pitchFamily="34" charset="0"/>
                  <a:cs typeface="Arial" panose="020B0604020202020204" pitchFamily="34" charset="0"/>
                </a:rPr>
                <a:t>Các thao tác với tệp và thư mục </a:t>
              </a:r>
            </a:p>
          </p:txBody>
        </p:sp>
        <p:pic>
          <p:nvPicPr>
            <p:cNvPr id="21" name="Picture 20">
              <a:extLst>
                <a:ext uri="{FF2B5EF4-FFF2-40B4-BE49-F238E27FC236}">
                  <a16:creationId xmlns:a16="http://schemas.microsoft.com/office/drawing/2014/main" id="{59284B33-3BD0-5A51-C284-FDE87C305804}"/>
                </a:ext>
              </a:extLst>
            </p:cNvPr>
            <p:cNvPicPr>
              <a:picLocks noChangeAspect="1"/>
            </p:cNvPicPr>
            <p:nvPr/>
          </p:nvPicPr>
          <p:blipFill>
            <a:blip r:embed="rId6"/>
            <a:stretch>
              <a:fillRect/>
            </a:stretch>
          </p:blipFill>
          <p:spPr>
            <a:xfrm>
              <a:off x="957668" y="2711914"/>
              <a:ext cx="2060627" cy="2414225"/>
            </a:xfrm>
            <a:prstGeom prst="rect">
              <a:avLst/>
            </a:prstGeom>
          </p:spPr>
        </p:pic>
      </p:grpSp>
      <p:grpSp>
        <p:nvGrpSpPr>
          <p:cNvPr id="25" name="Group 24">
            <a:extLst>
              <a:ext uri="{FF2B5EF4-FFF2-40B4-BE49-F238E27FC236}">
                <a16:creationId xmlns:a16="http://schemas.microsoft.com/office/drawing/2014/main" id="{FAA0E753-BFFF-A8AD-AD73-D4BFAF2BB5EE}"/>
              </a:ext>
            </a:extLst>
          </p:cNvPr>
          <p:cNvGrpSpPr/>
          <p:nvPr/>
        </p:nvGrpSpPr>
        <p:grpSpPr>
          <a:xfrm>
            <a:off x="950629" y="4532594"/>
            <a:ext cx="11002787" cy="2414225"/>
            <a:chOff x="879598" y="5025383"/>
            <a:chExt cx="11002787" cy="2414225"/>
          </a:xfrm>
        </p:grpSpPr>
        <p:grpSp>
          <p:nvGrpSpPr>
            <p:cNvPr id="12" name="Group 12"/>
            <p:cNvGrpSpPr/>
            <p:nvPr/>
          </p:nvGrpSpPr>
          <p:grpSpPr>
            <a:xfrm>
              <a:off x="1028700" y="5104843"/>
              <a:ext cx="10853685" cy="1896712"/>
              <a:chOff x="0" y="0"/>
              <a:chExt cx="10039229" cy="1754384"/>
            </a:xfrm>
          </p:grpSpPr>
          <p:sp>
            <p:nvSpPr>
              <p:cNvPr id="13" name="Freeform 13"/>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sp>
        </p:grpSp>
        <p:pic>
          <p:nvPicPr>
            <p:cNvPr id="22" name="Picture 21">
              <a:extLst>
                <a:ext uri="{FF2B5EF4-FFF2-40B4-BE49-F238E27FC236}">
                  <a16:creationId xmlns:a16="http://schemas.microsoft.com/office/drawing/2014/main" id="{3E4894A6-6530-913C-7A56-2D2AC29EC51B}"/>
                </a:ext>
              </a:extLst>
            </p:cNvPr>
            <p:cNvPicPr>
              <a:picLocks noChangeAspect="1"/>
            </p:cNvPicPr>
            <p:nvPr/>
          </p:nvPicPr>
          <p:blipFill>
            <a:blip r:embed="rId7"/>
            <a:stretch>
              <a:fillRect/>
            </a:stretch>
          </p:blipFill>
          <p:spPr>
            <a:xfrm>
              <a:off x="879598" y="5025383"/>
              <a:ext cx="2152075" cy="2414225"/>
            </a:xfrm>
            <a:prstGeom prst="rect">
              <a:avLst/>
            </a:prstGeom>
          </p:spPr>
        </p:pic>
        <p:sp>
          <p:nvSpPr>
            <p:cNvPr id="24" name="TextBox 11">
              <a:extLst>
                <a:ext uri="{FF2B5EF4-FFF2-40B4-BE49-F238E27FC236}">
                  <a16:creationId xmlns:a16="http://schemas.microsoft.com/office/drawing/2014/main" id="{E785397F-883B-C550-C1AD-BECB9579D130}"/>
                </a:ext>
              </a:extLst>
            </p:cNvPr>
            <p:cNvSpPr txBox="1"/>
            <p:nvPr/>
          </p:nvSpPr>
          <p:spPr>
            <a:xfrm>
              <a:off x="2960642" y="5034251"/>
              <a:ext cx="8548889" cy="1949123"/>
            </a:xfrm>
            <a:prstGeom prst="rect">
              <a:avLst/>
            </a:prstGeom>
          </p:spPr>
          <p:txBody>
            <a:bodyPr lIns="0" tIns="0" rIns="0" bIns="0" rtlCol="0" anchor="t">
              <a:spAutoFit/>
            </a:bodyPr>
            <a:lstStyle/>
            <a:p>
              <a:pPr marL="0" lvl="0" indent="0" algn="l">
                <a:lnSpc>
                  <a:spcPct val="150000"/>
                </a:lnSpc>
              </a:pPr>
              <a:r>
                <a:rPr lang="en-US" sz="4500">
                  <a:solidFill>
                    <a:srgbClr val="5F1A1F"/>
                  </a:solidFill>
                  <a:latin typeface="Arial" panose="020B0604020202020204" pitchFamily="34" charset="0"/>
                  <a:cs typeface="Arial" panose="020B0604020202020204" pitchFamily="34" charset="0"/>
                </a:rPr>
                <a:t>Các tác hại khi thao tác nhầm với tệp và thư mục </a:t>
              </a:r>
            </a:p>
          </p:txBody>
        </p:sp>
      </p:grpSp>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133637" y="605571"/>
            <a:ext cx="5804442" cy="9976384"/>
          </a:xfrm>
          <a:prstGeom prst="rect">
            <a:avLst/>
          </a:prstGeom>
        </p:spPr>
      </p:pic>
      <p:grpSp>
        <p:nvGrpSpPr>
          <p:cNvPr id="26" name="Group 25">
            <a:extLst>
              <a:ext uri="{FF2B5EF4-FFF2-40B4-BE49-F238E27FC236}">
                <a16:creationId xmlns:a16="http://schemas.microsoft.com/office/drawing/2014/main" id="{0C2567C0-4EA7-EE09-9C72-C363766C5760}"/>
              </a:ext>
            </a:extLst>
          </p:cNvPr>
          <p:cNvGrpSpPr/>
          <p:nvPr/>
        </p:nvGrpSpPr>
        <p:grpSpPr>
          <a:xfrm>
            <a:off x="1007432" y="6934137"/>
            <a:ext cx="10943766" cy="2414883"/>
            <a:chOff x="1007432" y="6934137"/>
            <a:chExt cx="10943766" cy="2414883"/>
          </a:xfrm>
        </p:grpSpPr>
        <p:grpSp>
          <p:nvGrpSpPr>
            <p:cNvPr id="14" name="Group 13">
              <a:extLst>
                <a:ext uri="{FF2B5EF4-FFF2-40B4-BE49-F238E27FC236}">
                  <a16:creationId xmlns:a16="http://schemas.microsoft.com/office/drawing/2014/main" id="{82135897-2F54-39D6-95B0-96E6C7C4798C}"/>
                </a:ext>
              </a:extLst>
            </p:cNvPr>
            <p:cNvGrpSpPr/>
            <p:nvPr/>
          </p:nvGrpSpPr>
          <p:grpSpPr>
            <a:xfrm>
              <a:off x="1097513" y="6934137"/>
              <a:ext cx="10853685" cy="1967304"/>
              <a:chOff x="1028700" y="5034251"/>
              <a:chExt cx="10853685" cy="1967304"/>
            </a:xfrm>
          </p:grpSpPr>
          <p:grpSp>
            <p:nvGrpSpPr>
              <p:cNvPr id="15" name="Group 12">
                <a:extLst>
                  <a:ext uri="{FF2B5EF4-FFF2-40B4-BE49-F238E27FC236}">
                    <a16:creationId xmlns:a16="http://schemas.microsoft.com/office/drawing/2014/main" id="{8D10CFC2-35A2-DCEF-6CA6-29F5C50030BB}"/>
                  </a:ext>
                </a:extLst>
              </p:cNvPr>
              <p:cNvGrpSpPr/>
              <p:nvPr/>
            </p:nvGrpSpPr>
            <p:grpSpPr>
              <a:xfrm>
                <a:off x="1028700" y="5104843"/>
                <a:ext cx="10853685" cy="1896712"/>
                <a:chOff x="0" y="0"/>
                <a:chExt cx="10039229" cy="1754384"/>
              </a:xfrm>
            </p:grpSpPr>
            <p:sp>
              <p:nvSpPr>
                <p:cNvPr id="18" name="Freeform 13">
                  <a:extLst>
                    <a:ext uri="{FF2B5EF4-FFF2-40B4-BE49-F238E27FC236}">
                      <a16:creationId xmlns:a16="http://schemas.microsoft.com/office/drawing/2014/main" id="{E0D80B08-C8B2-54B8-C30C-3F5BFD0C1120}"/>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sp>
          </p:grpSp>
          <p:sp>
            <p:nvSpPr>
              <p:cNvPr id="17" name="TextBox 11">
                <a:extLst>
                  <a:ext uri="{FF2B5EF4-FFF2-40B4-BE49-F238E27FC236}">
                    <a16:creationId xmlns:a16="http://schemas.microsoft.com/office/drawing/2014/main" id="{C5A57438-C409-1BC8-B7B2-69A0AC5E0A2A}"/>
                  </a:ext>
                </a:extLst>
              </p:cNvPr>
              <p:cNvSpPr txBox="1"/>
              <p:nvPr/>
            </p:nvSpPr>
            <p:spPr>
              <a:xfrm>
                <a:off x="2960642" y="5034251"/>
                <a:ext cx="8548889" cy="1949123"/>
              </a:xfrm>
              <a:prstGeom prst="rect">
                <a:avLst/>
              </a:prstGeom>
            </p:spPr>
            <p:txBody>
              <a:bodyPr lIns="0" tIns="0" rIns="0" bIns="0" rtlCol="0" anchor="t">
                <a:spAutoFit/>
              </a:bodyPr>
              <a:lstStyle/>
              <a:p>
                <a:pPr marL="0" lvl="0" indent="0" algn="l">
                  <a:lnSpc>
                    <a:spcPct val="150000"/>
                  </a:lnSpc>
                </a:pPr>
                <a:r>
                  <a:rPr lang="en-US" sz="4500">
                    <a:solidFill>
                      <a:srgbClr val="5F1A1F"/>
                    </a:solidFill>
                    <a:latin typeface="Arial" panose="020B0604020202020204" pitchFamily="34" charset="0"/>
                    <a:cs typeface="Arial" panose="020B0604020202020204" pitchFamily="34" charset="0"/>
                  </a:rPr>
                  <a:t>Thực hành thao tác với tệp và thư mục </a:t>
                </a:r>
              </a:p>
            </p:txBody>
          </p:sp>
        </p:grpSp>
        <p:pic>
          <p:nvPicPr>
            <p:cNvPr id="20" name="Picture 19">
              <a:extLst>
                <a:ext uri="{FF2B5EF4-FFF2-40B4-BE49-F238E27FC236}">
                  <a16:creationId xmlns:a16="http://schemas.microsoft.com/office/drawing/2014/main" id="{CF7A4A81-F136-122B-BDC0-C29932919734}"/>
                </a:ext>
              </a:extLst>
            </p:cNvPr>
            <p:cNvPicPr>
              <a:picLocks noChangeAspect="1"/>
            </p:cNvPicPr>
            <p:nvPr/>
          </p:nvPicPr>
          <p:blipFill>
            <a:blip r:embed="rId10"/>
            <a:stretch>
              <a:fillRect/>
            </a:stretch>
          </p:blipFill>
          <p:spPr>
            <a:xfrm>
              <a:off x="1007432" y="6934795"/>
              <a:ext cx="2328874" cy="241422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16442">
            <a:off x="5416431" y="-927415"/>
            <a:ext cx="12599716" cy="13482186"/>
          </a:xfrm>
          <a:prstGeom prst="rect">
            <a:avLst/>
          </a:prstGeom>
        </p:spPr>
      </p:pic>
      <p:sp>
        <p:nvSpPr>
          <p:cNvPr id="4" name="TextBox 4"/>
          <p:cNvSpPr txBox="1"/>
          <p:nvPr/>
        </p:nvSpPr>
        <p:spPr>
          <a:xfrm>
            <a:off x="433388" y="2324100"/>
            <a:ext cx="11925300"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PHẦN 1.</a:t>
            </a:r>
          </a:p>
          <a:p>
            <a:pPr marL="0" lvl="0" indent="0" algn="ctr">
              <a:lnSpc>
                <a:spcPct val="150000"/>
              </a:lnSpc>
              <a:spcBef>
                <a:spcPct val="0"/>
              </a:spcBef>
            </a:pPr>
            <a:r>
              <a:rPr lang="en-US" sz="7200" b="1">
                <a:solidFill>
                  <a:srgbClr val="D80C0C"/>
                </a:solidFill>
                <a:latin typeface="Arial" panose="020B0604020202020204" pitchFamily="34" charset="0"/>
                <a:cs typeface="Arial" panose="020B0604020202020204" pitchFamily="34" charset="0"/>
              </a:rPr>
              <a:t>CÁC THAO TÁC VỚI TỆP VÀ THƯ MỤC </a:t>
            </a:r>
          </a:p>
        </p:txBody>
      </p:sp>
      <p:pic>
        <p:nvPicPr>
          <p:cNvPr id="7" name="Picture 6">
            <a:extLst>
              <a:ext uri="{FF2B5EF4-FFF2-40B4-BE49-F238E27FC236}">
                <a16:creationId xmlns:a16="http://schemas.microsoft.com/office/drawing/2014/main" id="{A6E27D47-54D3-A8B1-1240-D54DAA6E3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368087" y="2781300"/>
            <a:ext cx="6477000" cy="5424488"/>
          </a:xfrm>
          <a:prstGeom prst="rect">
            <a:avLst/>
          </a:prstGeom>
        </p:spPr>
      </p:pic>
    </p:spTree>
    <p:extLst>
      <p:ext uri="{BB962C8B-B14F-4D97-AF65-F5344CB8AC3E}">
        <p14:creationId xmlns:p14="http://schemas.microsoft.com/office/powerpoint/2010/main" val="1326268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9" name="Group 18">
            <a:extLst>
              <a:ext uri="{FF2B5EF4-FFF2-40B4-BE49-F238E27FC236}">
                <a16:creationId xmlns:a16="http://schemas.microsoft.com/office/drawing/2014/main" id="{A31792BF-47F4-6FF4-E55C-34A2B38B5634}"/>
              </a:ext>
            </a:extLst>
          </p:cNvPr>
          <p:cNvGrpSpPr/>
          <p:nvPr/>
        </p:nvGrpSpPr>
        <p:grpSpPr>
          <a:xfrm>
            <a:off x="-152400" y="346001"/>
            <a:ext cx="17808055" cy="1651671"/>
            <a:chOff x="-152400" y="346001"/>
            <a:chExt cx="17808055" cy="1651671"/>
          </a:xfrm>
        </p:grpSpPr>
        <p:grpSp>
          <p:nvGrpSpPr>
            <p:cNvPr id="13" name="Group 12">
              <a:extLst>
                <a:ext uri="{FF2B5EF4-FFF2-40B4-BE49-F238E27FC236}">
                  <a16:creationId xmlns:a16="http://schemas.microsoft.com/office/drawing/2014/main" id="{96A2DC08-0C56-8E20-2930-6207610A7C6B}"/>
                </a:ext>
              </a:extLst>
            </p:cNvPr>
            <p:cNvGrpSpPr/>
            <p:nvPr/>
          </p:nvGrpSpPr>
          <p:grpSpPr>
            <a:xfrm>
              <a:off x="-152400" y="349271"/>
              <a:ext cx="6423547" cy="1518872"/>
              <a:chOff x="-174507" y="96686"/>
              <a:chExt cx="6156278" cy="1518872"/>
            </a:xfrm>
          </p:grpSpPr>
          <p:sp>
            <p:nvSpPr>
              <p:cNvPr id="10" name="Rectangle 9">
                <a:extLst>
                  <a:ext uri="{FF2B5EF4-FFF2-40B4-BE49-F238E27FC236}">
                    <a16:creationId xmlns:a16="http://schemas.microsoft.com/office/drawing/2014/main" id="{7222F871-6F31-442D-7965-62F3A157B037}"/>
                  </a:ext>
                </a:extLst>
              </p:cNvPr>
              <p:cNvSpPr/>
              <p:nvPr/>
            </p:nvSpPr>
            <p:spPr>
              <a:xfrm>
                <a:off x="-174507" y="246522"/>
                <a:ext cx="5356107"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E991B79-EFC8-3F16-9C18-C7A20B8FB3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81429" y="96686"/>
                <a:ext cx="1600342" cy="1518872"/>
              </a:xfrm>
              <a:prstGeom prst="rect">
                <a:avLst/>
              </a:prstGeom>
            </p:spPr>
          </p:pic>
          <p:sp>
            <p:nvSpPr>
              <p:cNvPr id="12" name="TextBox 11">
                <a:extLst>
                  <a:ext uri="{FF2B5EF4-FFF2-40B4-BE49-F238E27FC236}">
                    <a16:creationId xmlns:a16="http://schemas.microsoft.com/office/drawing/2014/main" id="{100DD4FE-6730-46FF-B61A-8B232241B22A}"/>
                  </a:ext>
                </a:extLst>
              </p:cNvPr>
              <p:cNvSpPr txBox="1"/>
              <p:nvPr/>
            </p:nvSpPr>
            <p:spPr>
              <a:xfrm>
                <a:off x="76200" y="494948"/>
                <a:ext cx="449580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1</a:t>
                </a:r>
              </a:p>
            </p:txBody>
          </p:sp>
        </p:grpSp>
        <p:sp>
          <p:nvSpPr>
            <p:cNvPr id="8" name="TextBox 7">
              <a:extLst>
                <a:ext uri="{FF2B5EF4-FFF2-40B4-BE49-F238E27FC236}">
                  <a16:creationId xmlns:a16="http://schemas.microsoft.com/office/drawing/2014/main" id="{1F7F4C17-98D0-FA25-6397-E0DB4AA119CC}"/>
                </a:ext>
              </a:extLst>
            </p:cNvPr>
            <p:cNvSpPr txBox="1"/>
            <p:nvPr/>
          </p:nvSpPr>
          <p:spPr>
            <a:xfrm>
              <a:off x="6378055" y="346001"/>
              <a:ext cx="11277600" cy="1651671"/>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Em có biết cách nhanh nhất để từ cây thư mục như ở Hình 15a có cây thư mục như ở Hình 15b không?</a:t>
              </a:r>
              <a:endParaRPr lang="en-US" sz="36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B827E266-CF09-E289-01A3-3CAB4D382D29}"/>
              </a:ext>
            </a:extLst>
          </p:cNvPr>
          <p:cNvGrpSpPr/>
          <p:nvPr/>
        </p:nvGrpSpPr>
        <p:grpSpPr>
          <a:xfrm>
            <a:off x="3276600" y="2227851"/>
            <a:ext cx="11416510" cy="5358339"/>
            <a:chOff x="3056478" y="2265209"/>
            <a:chExt cx="11416510" cy="5358339"/>
          </a:xfrm>
        </p:grpSpPr>
        <p:pic>
          <p:nvPicPr>
            <p:cNvPr id="18" name="Graphic 17" descr="Back with solid fill">
              <a:extLst>
                <a:ext uri="{FF2B5EF4-FFF2-40B4-BE49-F238E27FC236}">
                  <a16:creationId xmlns:a16="http://schemas.microsoft.com/office/drawing/2014/main" id="{B0A37D64-DE03-98FC-F156-5DF65CFE90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6833" y="3801251"/>
              <a:ext cx="1295400" cy="1295400"/>
            </a:xfrm>
            <a:prstGeom prst="rect">
              <a:avLst/>
            </a:prstGeom>
          </p:spPr>
        </p:pic>
        <p:pic>
          <p:nvPicPr>
            <p:cNvPr id="20" name="Picture 19">
              <a:extLst>
                <a:ext uri="{FF2B5EF4-FFF2-40B4-BE49-F238E27FC236}">
                  <a16:creationId xmlns:a16="http://schemas.microsoft.com/office/drawing/2014/main" id="{3A60A524-C863-BB57-22AA-A82813F59870}"/>
                </a:ext>
              </a:extLst>
            </p:cNvPr>
            <p:cNvPicPr>
              <a:picLocks noChangeAspect="1"/>
            </p:cNvPicPr>
            <p:nvPr/>
          </p:nvPicPr>
          <p:blipFill rotWithShape="1">
            <a:blip r:embed="rId6">
              <a:extLst>
                <a:ext uri="{28A0092B-C50C-407E-A947-70E740481C1C}">
                  <a14:useLocalDpi xmlns:a14="http://schemas.microsoft.com/office/drawing/2010/main" val="0"/>
                </a:ext>
              </a:extLst>
            </a:blip>
            <a:srcRect r="49949"/>
            <a:stretch/>
          </p:blipFill>
          <p:spPr>
            <a:xfrm>
              <a:off x="3056478" y="2265209"/>
              <a:ext cx="3487388" cy="5069508"/>
            </a:xfrm>
            <a:prstGeom prst="rect">
              <a:avLst/>
            </a:prstGeom>
          </p:spPr>
        </p:pic>
        <p:pic>
          <p:nvPicPr>
            <p:cNvPr id="22" name="Picture 21">
              <a:extLst>
                <a:ext uri="{FF2B5EF4-FFF2-40B4-BE49-F238E27FC236}">
                  <a16:creationId xmlns:a16="http://schemas.microsoft.com/office/drawing/2014/main" id="{533F242F-2DB4-7F24-A6CE-597C612F4A6E}"/>
                </a:ext>
              </a:extLst>
            </p:cNvPr>
            <p:cNvPicPr>
              <a:picLocks noChangeAspect="1"/>
            </p:cNvPicPr>
            <p:nvPr/>
          </p:nvPicPr>
          <p:blipFill rotWithShape="1">
            <a:blip r:embed="rId6">
              <a:extLst>
                <a:ext uri="{28A0092B-C50C-407E-A947-70E740481C1C}">
                  <a14:useLocalDpi xmlns:a14="http://schemas.microsoft.com/office/drawing/2010/main" val="0"/>
                </a:ext>
              </a:extLst>
            </a:blip>
            <a:srcRect l="48354" t="1860" r="1595" b="-1860"/>
            <a:stretch/>
          </p:blipFill>
          <p:spPr>
            <a:xfrm>
              <a:off x="10820400" y="2313894"/>
              <a:ext cx="3652588" cy="5309654"/>
            </a:xfrm>
            <a:prstGeom prst="rect">
              <a:avLst/>
            </a:prstGeom>
          </p:spPr>
        </p:pic>
      </p:grpSp>
      <p:grpSp>
        <p:nvGrpSpPr>
          <p:cNvPr id="26" name="Group 25">
            <a:extLst>
              <a:ext uri="{FF2B5EF4-FFF2-40B4-BE49-F238E27FC236}">
                <a16:creationId xmlns:a16="http://schemas.microsoft.com/office/drawing/2014/main" id="{02515A74-4CB5-164E-E38C-38CFD01243C8}"/>
              </a:ext>
            </a:extLst>
          </p:cNvPr>
          <p:cNvGrpSpPr/>
          <p:nvPr/>
        </p:nvGrpSpPr>
        <p:grpSpPr>
          <a:xfrm>
            <a:off x="1291038" y="8200463"/>
            <a:ext cx="15034077" cy="904154"/>
            <a:chOff x="1324020" y="8251486"/>
            <a:chExt cx="15034077" cy="904154"/>
          </a:xfrm>
        </p:grpSpPr>
        <p:sp>
          <p:nvSpPr>
            <p:cNvPr id="23" name="Arrow: Right 22">
              <a:extLst>
                <a:ext uri="{FF2B5EF4-FFF2-40B4-BE49-F238E27FC236}">
                  <a16:creationId xmlns:a16="http://schemas.microsoft.com/office/drawing/2014/main" id="{66A6BD7D-1B16-7FBD-54AC-294E63B914DF}"/>
                </a:ext>
              </a:extLst>
            </p:cNvPr>
            <p:cNvSpPr/>
            <p:nvPr/>
          </p:nvSpPr>
          <p:spPr>
            <a:xfrm>
              <a:off x="1324020" y="8251486"/>
              <a:ext cx="853923" cy="9041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47DDAC0-370E-D86D-5965-5C52BF89190F}"/>
                </a:ext>
              </a:extLst>
            </p:cNvPr>
            <p:cNvSpPr txBox="1"/>
            <p:nvPr/>
          </p:nvSpPr>
          <p:spPr>
            <a:xfrm>
              <a:off x="2819400" y="8349620"/>
              <a:ext cx="13538697" cy="707886"/>
            </a:xfrm>
            <a:prstGeom prst="rect">
              <a:avLst/>
            </a:prstGeom>
            <a:noFill/>
          </p:spPr>
          <p:txBody>
            <a:bodyPr wrap="square">
              <a:spAutoFit/>
            </a:bodyPr>
            <a:lstStyle/>
            <a:p>
              <a:r>
                <a:rPr lang="vi-VN" sz="4000" b="1" i="1"/>
                <a:t>Di chuyển thư mục "</a:t>
              </a:r>
              <a:r>
                <a:rPr lang="vi-VN" sz="4000" b="1" i="1">
                  <a:solidFill>
                    <a:schemeClr val="accent6">
                      <a:lumMod val="75000"/>
                    </a:schemeClr>
                  </a:solidFill>
                </a:rPr>
                <a:t>Thu An</a:t>
              </a:r>
              <a:r>
                <a:rPr lang="vi-VN" sz="4000" b="1" i="1"/>
                <a:t>" từ Nhom 1 sang Nhom 2. </a:t>
              </a:r>
              <a:endParaRPr lang="en-US" sz="4000" b="1" i="1"/>
            </a:p>
          </p:txBody>
        </p:sp>
      </p:grpSp>
    </p:spTree>
    <p:extLst>
      <p:ext uri="{BB962C8B-B14F-4D97-AF65-F5344CB8AC3E}">
        <p14:creationId xmlns:p14="http://schemas.microsoft.com/office/powerpoint/2010/main" val="3610576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7" name="Group 16">
            <a:extLst>
              <a:ext uri="{FF2B5EF4-FFF2-40B4-BE49-F238E27FC236}">
                <a16:creationId xmlns:a16="http://schemas.microsoft.com/office/drawing/2014/main" id="{23A39800-8361-35BC-720C-991C205E4B06}"/>
              </a:ext>
            </a:extLst>
          </p:cNvPr>
          <p:cNvGrpSpPr/>
          <p:nvPr/>
        </p:nvGrpSpPr>
        <p:grpSpPr>
          <a:xfrm>
            <a:off x="-152400" y="349271"/>
            <a:ext cx="8229600" cy="1518872"/>
            <a:chOff x="-152400" y="349271"/>
            <a:chExt cx="8229600" cy="1518872"/>
          </a:xfrm>
        </p:grpSpPr>
        <p:grpSp>
          <p:nvGrpSpPr>
            <p:cNvPr id="3" name="Group 2">
              <a:extLst>
                <a:ext uri="{FF2B5EF4-FFF2-40B4-BE49-F238E27FC236}">
                  <a16:creationId xmlns:a16="http://schemas.microsoft.com/office/drawing/2014/main" id="{5C38E4EB-7AE2-8928-6ECD-6E2BDE68B976}"/>
                </a:ext>
              </a:extLst>
            </p:cNvPr>
            <p:cNvGrpSpPr/>
            <p:nvPr/>
          </p:nvGrpSpPr>
          <p:grpSpPr>
            <a:xfrm>
              <a:off x="-152400" y="349271"/>
              <a:ext cx="6423547" cy="1518872"/>
              <a:chOff x="-174507" y="96686"/>
              <a:chExt cx="6156278" cy="1518872"/>
            </a:xfrm>
          </p:grpSpPr>
          <p:sp>
            <p:nvSpPr>
              <p:cNvPr id="9" name="Rectangle 8">
                <a:extLst>
                  <a:ext uri="{FF2B5EF4-FFF2-40B4-BE49-F238E27FC236}">
                    <a16:creationId xmlns:a16="http://schemas.microsoft.com/office/drawing/2014/main" id="{A0F3BFA5-F042-1BBD-AC62-32322663F2E4}"/>
                  </a:ext>
                </a:extLst>
              </p:cNvPr>
              <p:cNvSpPr/>
              <p:nvPr/>
            </p:nvSpPr>
            <p:spPr>
              <a:xfrm>
                <a:off x="-174507" y="246522"/>
                <a:ext cx="5356107" cy="1219200"/>
              </a:xfrm>
              <a:prstGeom prst="rect">
                <a:avLst/>
              </a:prstGeom>
              <a:solidFill>
                <a:srgbClr val="F0FCB6"/>
              </a:solidFill>
              <a:ln>
                <a:solidFill>
                  <a:srgbClr val="F0F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2E889712-4BC7-D4EB-C8FA-03FD964A2B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81429" y="96686"/>
                <a:ext cx="1600342" cy="1518872"/>
              </a:xfrm>
              <a:prstGeom prst="rect">
                <a:avLst/>
              </a:prstGeom>
            </p:spPr>
          </p:pic>
          <p:sp>
            <p:nvSpPr>
              <p:cNvPr id="15" name="TextBox 14">
                <a:extLst>
                  <a:ext uri="{FF2B5EF4-FFF2-40B4-BE49-F238E27FC236}">
                    <a16:creationId xmlns:a16="http://schemas.microsoft.com/office/drawing/2014/main" id="{23184F04-2D62-6942-7EC3-2AFEC17FA170}"/>
                  </a:ext>
                </a:extLst>
              </p:cNvPr>
              <p:cNvSpPr txBox="1"/>
              <p:nvPr/>
            </p:nvSpPr>
            <p:spPr>
              <a:xfrm>
                <a:off x="76200" y="494948"/>
                <a:ext cx="4495800"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a:t>
                </a:r>
              </a:p>
            </p:txBody>
          </p:sp>
        </p:grpSp>
        <p:sp>
          <p:nvSpPr>
            <p:cNvPr id="16" name="TextBox 15">
              <a:extLst>
                <a:ext uri="{FF2B5EF4-FFF2-40B4-BE49-F238E27FC236}">
                  <a16:creationId xmlns:a16="http://schemas.microsoft.com/office/drawing/2014/main" id="{4D24D76A-AD12-B3BC-3C79-6537FE2758B0}"/>
                </a:ext>
              </a:extLst>
            </p:cNvPr>
            <p:cNvSpPr txBox="1"/>
            <p:nvPr/>
          </p:nvSpPr>
          <p:spPr>
            <a:xfrm>
              <a:off x="6629400" y="747533"/>
              <a:ext cx="1447800" cy="784830"/>
            </a:xfrm>
            <a:prstGeom prst="rect">
              <a:avLst/>
            </a:prstGeom>
            <a:noFill/>
          </p:spPr>
          <p:txBody>
            <a:bodyPr wrap="square" rtlCol="0">
              <a:spAutoFit/>
            </a:bodyPr>
            <a:lstStyle/>
            <a:p>
              <a:r>
                <a:rPr lang="en-US" sz="4500" b="1">
                  <a:solidFill>
                    <a:srgbClr val="FF0000"/>
                  </a:solidFill>
                  <a:latin typeface="Arial" panose="020B0604020202020204" pitchFamily="34" charset="0"/>
                  <a:cs typeface="Arial" panose="020B0604020202020204" pitchFamily="34" charset="0"/>
                </a:rPr>
                <a:t>Đọc </a:t>
              </a:r>
            </a:p>
          </p:txBody>
        </p:sp>
      </p:grpSp>
      <p:sp>
        <p:nvSpPr>
          <p:cNvPr id="21" name="TextBox 20">
            <a:extLst>
              <a:ext uri="{FF2B5EF4-FFF2-40B4-BE49-F238E27FC236}">
                <a16:creationId xmlns:a16="http://schemas.microsoft.com/office/drawing/2014/main" id="{101DE1E7-544A-F7D3-E470-F40129DB20EF}"/>
              </a:ext>
            </a:extLst>
          </p:cNvPr>
          <p:cNvSpPr txBox="1"/>
          <p:nvPr/>
        </p:nvSpPr>
        <p:spPr>
          <a:xfrm>
            <a:off x="1143000" y="2052016"/>
            <a:ext cx="16641006" cy="1824923"/>
          </a:xfrm>
          <a:prstGeom prst="rect">
            <a:avLst/>
          </a:prstGeom>
          <a:noFill/>
        </p:spPr>
        <p:txBody>
          <a:bodyPr wrap="square" rtlCol="0">
            <a:spAutoFit/>
          </a:bodyPr>
          <a:lstStyle/>
          <a:p>
            <a:pPr>
              <a:lnSpc>
                <a:spcPct val="150000"/>
              </a:lnSpc>
            </a:pPr>
            <a:r>
              <a:rPr lang="en-US" sz="4000" b="1">
                <a:latin typeface="Arial" panose="020B0604020202020204" pitchFamily="34" charset="0"/>
                <a:cs typeface="Arial" panose="020B0604020202020204" pitchFamily="34" charset="0"/>
              </a:rPr>
              <a:t>Đọc thông tin trong sách giáo khoa phần 1 trang 22, 23 và thực hiện yêu cầu: </a:t>
            </a:r>
          </a:p>
        </p:txBody>
      </p:sp>
      <p:pic>
        <p:nvPicPr>
          <p:cNvPr id="24" name="Picture 2">
            <a:extLst>
              <a:ext uri="{FF2B5EF4-FFF2-40B4-BE49-F238E27FC236}">
                <a16:creationId xmlns:a16="http://schemas.microsoft.com/office/drawing/2014/main" id="{0B7CADFC-AF0F-BDC8-1C1C-E6FE879A7DA3}"/>
              </a:ext>
            </a:extLst>
          </p:cNvPr>
          <p:cNvPicPr>
            <a:picLocks noChangeAspect="1"/>
          </p:cNvPicPr>
          <p:nvPr/>
        </p:nvPicPr>
        <p:blipFill>
          <a:blip r:embed="rId4"/>
          <a:srcRect/>
          <a:stretch>
            <a:fillRect/>
          </a:stretch>
        </p:blipFill>
        <p:spPr>
          <a:xfrm>
            <a:off x="619348" y="4591662"/>
            <a:ext cx="6789441" cy="4947805"/>
          </a:xfrm>
          <a:prstGeom prst="rect">
            <a:avLst/>
          </a:prstGeom>
        </p:spPr>
      </p:pic>
      <p:grpSp>
        <p:nvGrpSpPr>
          <p:cNvPr id="29" name="Group 28">
            <a:extLst>
              <a:ext uri="{FF2B5EF4-FFF2-40B4-BE49-F238E27FC236}">
                <a16:creationId xmlns:a16="http://schemas.microsoft.com/office/drawing/2014/main" id="{9C16D52A-1874-1359-A594-2E33D1157DAF}"/>
              </a:ext>
            </a:extLst>
          </p:cNvPr>
          <p:cNvGrpSpPr/>
          <p:nvPr/>
        </p:nvGrpSpPr>
        <p:grpSpPr>
          <a:xfrm>
            <a:off x="8229600" y="4396592"/>
            <a:ext cx="8915400" cy="4465958"/>
            <a:chOff x="8153400" y="4272232"/>
            <a:chExt cx="8915400" cy="4465958"/>
          </a:xfrm>
        </p:grpSpPr>
        <p:sp>
          <p:nvSpPr>
            <p:cNvPr id="28" name="Rectangle: Rounded Corners 27">
              <a:extLst>
                <a:ext uri="{FF2B5EF4-FFF2-40B4-BE49-F238E27FC236}">
                  <a16:creationId xmlns:a16="http://schemas.microsoft.com/office/drawing/2014/main" id="{962C6D61-9E1F-DA5B-241C-BF9528A223C6}"/>
                </a:ext>
              </a:extLst>
            </p:cNvPr>
            <p:cNvSpPr/>
            <p:nvPr/>
          </p:nvSpPr>
          <p:spPr>
            <a:xfrm>
              <a:off x="8153400" y="4733979"/>
              <a:ext cx="8915400" cy="400421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Hãy phân biệt sự khác nhau của sao chép và di chuyển thư mục </a:t>
              </a:r>
            </a:p>
          </p:txBody>
        </p:sp>
        <p:pic>
          <p:nvPicPr>
            <p:cNvPr id="1026" name="Picture 2" descr="Pin ">
              <a:extLst>
                <a:ext uri="{FF2B5EF4-FFF2-40B4-BE49-F238E27FC236}">
                  <a16:creationId xmlns:a16="http://schemas.microsoft.com/office/drawing/2014/main" id="{B01EAF24-078B-6C32-B11E-14BF3CE22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0600" y="4272232"/>
              <a:ext cx="990600" cy="99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47131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93548" y="9628783"/>
            <a:ext cx="19275096" cy="953172"/>
            <a:chOff x="0" y="0"/>
            <a:chExt cx="4309823" cy="213125"/>
          </a:xfrm>
        </p:grpSpPr>
        <p:sp>
          <p:nvSpPr>
            <p:cNvPr id="6" name="Freeform 6"/>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pic>
        <p:nvPicPr>
          <p:cNvPr id="4" name="Picture 3">
            <a:extLst>
              <a:ext uri="{FF2B5EF4-FFF2-40B4-BE49-F238E27FC236}">
                <a16:creationId xmlns:a16="http://schemas.microsoft.com/office/drawing/2014/main" id="{F1895EE4-284C-062C-A006-FC98D51B4A52}"/>
              </a:ext>
            </a:extLst>
          </p:cNvPr>
          <p:cNvPicPr>
            <a:picLocks noChangeAspect="1"/>
          </p:cNvPicPr>
          <p:nvPr/>
        </p:nvPicPr>
        <p:blipFill rotWithShape="1">
          <a:blip r:embed="rId2">
            <a:extLst>
              <a:ext uri="{28A0092B-C50C-407E-A947-70E740481C1C}">
                <a14:useLocalDpi xmlns:a14="http://schemas.microsoft.com/office/drawing/2010/main" val="0"/>
              </a:ext>
            </a:extLst>
          </a:blip>
          <a:srcRect r="48480" b="11664"/>
          <a:stretch/>
        </p:blipFill>
        <p:spPr>
          <a:xfrm>
            <a:off x="762000" y="1913661"/>
            <a:ext cx="7848601" cy="5686231"/>
          </a:xfrm>
          <a:prstGeom prst="rect">
            <a:avLst/>
          </a:prstGeom>
        </p:spPr>
      </p:pic>
      <p:pic>
        <p:nvPicPr>
          <p:cNvPr id="10" name="Picture 8">
            <a:extLst>
              <a:ext uri="{FF2B5EF4-FFF2-40B4-BE49-F238E27FC236}">
                <a16:creationId xmlns:a16="http://schemas.microsoft.com/office/drawing/2014/main" id="{E74A57A7-CD3B-20A8-7BD6-6F86CFF3AE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57200" y="7440654"/>
            <a:ext cx="2209800" cy="2846346"/>
          </a:xfrm>
          <a:prstGeom prst="rect">
            <a:avLst/>
          </a:prstGeom>
        </p:spPr>
      </p:pic>
      <p:sp>
        <p:nvSpPr>
          <p:cNvPr id="2" name="Rectangle: Rounded Corners 1">
            <a:extLst>
              <a:ext uri="{FF2B5EF4-FFF2-40B4-BE49-F238E27FC236}">
                <a16:creationId xmlns:a16="http://schemas.microsoft.com/office/drawing/2014/main" id="{06DBAE22-9DFB-641C-7324-1A3A84126AB1}"/>
              </a:ext>
            </a:extLst>
          </p:cNvPr>
          <p:cNvSpPr/>
          <p:nvPr/>
        </p:nvSpPr>
        <p:spPr>
          <a:xfrm>
            <a:off x="9448799" y="2102338"/>
            <a:ext cx="7712123" cy="149027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Khi di chuyển một thư mục </a:t>
            </a:r>
          </a:p>
        </p:txBody>
      </p:sp>
      <p:sp>
        <p:nvSpPr>
          <p:cNvPr id="3" name="Rectangle: Rounded Corners 2">
            <a:extLst>
              <a:ext uri="{FF2B5EF4-FFF2-40B4-BE49-F238E27FC236}">
                <a16:creationId xmlns:a16="http://schemas.microsoft.com/office/drawing/2014/main" id="{207F08B3-6FB6-16B3-F2AD-89A87AE151F3}"/>
              </a:ext>
            </a:extLst>
          </p:cNvPr>
          <p:cNvSpPr/>
          <p:nvPr/>
        </p:nvSpPr>
        <p:spPr>
          <a:xfrm>
            <a:off x="9448800" y="5435155"/>
            <a:ext cx="7712123" cy="196258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Được di chuyển đến vị trí mới và không còn tồn tại ở vị trí cũ </a:t>
            </a:r>
          </a:p>
        </p:txBody>
      </p:sp>
      <p:pic>
        <p:nvPicPr>
          <p:cNvPr id="11" name="Graphic 10" descr="Back with solid fill">
            <a:extLst>
              <a:ext uri="{FF2B5EF4-FFF2-40B4-BE49-F238E27FC236}">
                <a16:creationId xmlns:a16="http://schemas.microsoft.com/office/drawing/2014/main" id="{BACB89B9-F62A-2011-B4C3-06D30EA997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33659" flipV="1">
            <a:off x="8518078" y="3873480"/>
            <a:ext cx="1556643" cy="1473719"/>
          </a:xfrm>
          <a:prstGeom prst="rect">
            <a:avLst/>
          </a:prstGeom>
        </p:spPr>
      </p:pic>
      <p:sp>
        <p:nvSpPr>
          <p:cNvPr id="12" name="TextBox 11">
            <a:extLst>
              <a:ext uri="{FF2B5EF4-FFF2-40B4-BE49-F238E27FC236}">
                <a16:creationId xmlns:a16="http://schemas.microsoft.com/office/drawing/2014/main" id="{B74267F2-8710-E61E-310D-E150F0D8B366}"/>
              </a:ext>
            </a:extLst>
          </p:cNvPr>
          <p:cNvSpPr txBox="1"/>
          <p:nvPr/>
        </p:nvSpPr>
        <p:spPr>
          <a:xfrm>
            <a:off x="4419601" y="533663"/>
            <a:ext cx="8077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DI CHUYỂN THƯ MỤC </a:t>
            </a:r>
          </a:p>
        </p:txBody>
      </p:sp>
    </p:spTree>
    <p:extLst>
      <p:ext uri="{BB962C8B-B14F-4D97-AF65-F5344CB8AC3E}">
        <p14:creationId xmlns:p14="http://schemas.microsoft.com/office/powerpoint/2010/main" val="29907041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1328</Words>
  <Application>Microsoft Office PowerPoint</Application>
  <PresentationFormat>Custom</PresentationFormat>
  <Paragraphs>144</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Amasis MT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Red Brown Illustrative English Understanding Context Presentation</dc:title>
  <cp:lastModifiedBy>Thảo Đào</cp:lastModifiedBy>
  <cp:revision>5</cp:revision>
  <dcterms:created xsi:type="dcterms:W3CDTF">2006-08-16T00:00:00Z</dcterms:created>
  <dcterms:modified xsi:type="dcterms:W3CDTF">2023-03-30T02:59:38Z</dcterms:modified>
  <dc:identifier>DAFeeHS08Pc</dc:identifier>
</cp:coreProperties>
</file>