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8" r:id="rId9"/>
    <p:sldId id="269" r:id="rId10"/>
    <p:sldId id="270" r:id="rId11"/>
    <p:sldId id="271" r:id="rId12"/>
    <p:sldId id="273" r:id="rId13"/>
    <p:sldId id="272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9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bin Bold" panose="020B0604020202020204" charset="0"/>
      <p:regular r:id="rId33"/>
    </p:embeddedFont>
    <p:embeddedFont>
      <p:font typeface="Muli Bold" panose="020B0604020202020204" charset="0"/>
      <p:regular r:id="rId34"/>
    </p:embeddedFont>
    <p:embeddedFont>
      <p:font typeface="Open Sans" panose="020B0604020202020204" charset="0"/>
      <p:regular r:id="rId35"/>
      <p:bold r:id="rId36"/>
      <p:italic r:id="rId37"/>
      <p:boldItalic r:id="rId38"/>
    </p:embeddedFont>
    <p:embeddedFont>
      <p:font typeface="#9Slide07 IcielKoni Heavy" panose="020B0604020202020204" charset="0"/>
      <p:regular r:id="rId39"/>
    </p:embeddedFont>
    <p:embeddedFont>
      <p:font typeface="Alatsi" panose="020B0604020202020204" charset="0"/>
      <p:regular r:id="rId40"/>
    </p:embeddedFont>
    <p:embeddedFont>
      <p:font typeface="#9Slide07 IcielCrocante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19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7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25.png"/><Relationship Id="rId10" Type="http://schemas.openxmlformats.org/officeDocument/2006/relationships/image" Target="../media/image28.jpeg"/><Relationship Id="rId4" Type="http://schemas.openxmlformats.org/officeDocument/2006/relationships/image" Target="../media/image24.png"/><Relationship Id="rId9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sv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39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6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65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6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4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A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7416" y="1028700"/>
            <a:ext cx="20906476" cy="3910543"/>
            <a:chOff x="0" y="0"/>
            <a:chExt cx="5506232" cy="10299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06233" cy="1029937"/>
            </a:xfrm>
            <a:custGeom>
              <a:avLst/>
              <a:gdLst/>
              <a:ahLst/>
              <a:cxnLst/>
              <a:rect l="l" t="t" r="r" b="b"/>
              <a:pathLst>
                <a:path w="5506233" h="1029937">
                  <a:moveTo>
                    <a:pt x="12961" y="0"/>
                  </a:moveTo>
                  <a:lnTo>
                    <a:pt x="5493272" y="0"/>
                  </a:lnTo>
                  <a:cubicBezTo>
                    <a:pt x="5500430" y="0"/>
                    <a:pt x="5506233" y="5803"/>
                    <a:pt x="5506233" y="12961"/>
                  </a:cubicBezTo>
                  <a:lnTo>
                    <a:pt x="5506233" y="1016976"/>
                  </a:lnTo>
                  <a:cubicBezTo>
                    <a:pt x="5506233" y="1020414"/>
                    <a:pt x="5504867" y="1023710"/>
                    <a:pt x="5502436" y="1026141"/>
                  </a:cubicBezTo>
                  <a:cubicBezTo>
                    <a:pt x="5500006" y="1028572"/>
                    <a:pt x="5496709" y="1029937"/>
                    <a:pt x="5493272" y="1029937"/>
                  </a:cubicBezTo>
                  <a:lnTo>
                    <a:pt x="12961" y="1029937"/>
                  </a:lnTo>
                  <a:cubicBezTo>
                    <a:pt x="5803" y="1029937"/>
                    <a:pt x="0" y="1024134"/>
                    <a:pt x="0" y="1016976"/>
                  </a:cubicBezTo>
                  <a:lnTo>
                    <a:pt x="0" y="12961"/>
                  </a:lnTo>
                  <a:cubicBezTo>
                    <a:pt x="0" y="5803"/>
                    <a:pt x="5803" y="0"/>
                    <a:pt x="12961" y="0"/>
                  </a:cubicBezTo>
                  <a:close/>
                </a:path>
              </a:pathLst>
            </a:custGeom>
            <a:solidFill>
              <a:srgbClr val="FAF2E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06232" cy="1068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5995" y="7592808"/>
            <a:ext cx="12529658" cy="2326514"/>
            <a:chOff x="0" y="0"/>
            <a:chExt cx="3299992" cy="6127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99992" cy="612745"/>
            </a:xfrm>
            <a:custGeom>
              <a:avLst/>
              <a:gdLst/>
              <a:ahLst/>
              <a:cxnLst/>
              <a:rect l="l" t="t" r="r" b="b"/>
              <a:pathLst>
                <a:path w="3299992" h="612745">
                  <a:moveTo>
                    <a:pt x="21626" y="0"/>
                  </a:moveTo>
                  <a:lnTo>
                    <a:pt x="3278366" y="0"/>
                  </a:lnTo>
                  <a:cubicBezTo>
                    <a:pt x="3284102" y="0"/>
                    <a:pt x="3289603" y="2278"/>
                    <a:pt x="3293658" y="6334"/>
                  </a:cubicBezTo>
                  <a:cubicBezTo>
                    <a:pt x="3297714" y="10390"/>
                    <a:pt x="3299992" y="15890"/>
                    <a:pt x="3299992" y="21626"/>
                  </a:cubicBezTo>
                  <a:lnTo>
                    <a:pt x="3299992" y="591119"/>
                  </a:lnTo>
                  <a:cubicBezTo>
                    <a:pt x="3299992" y="596854"/>
                    <a:pt x="3297714" y="602355"/>
                    <a:pt x="3293658" y="606410"/>
                  </a:cubicBezTo>
                  <a:cubicBezTo>
                    <a:pt x="3289603" y="610466"/>
                    <a:pt x="3284102" y="612745"/>
                    <a:pt x="3278366" y="612745"/>
                  </a:cubicBezTo>
                  <a:lnTo>
                    <a:pt x="21626" y="612745"/>
                  </a:lnTo>
                  <a:cubicBezTo>
                    <a:pt x="15890" y="612745"/>
                    <a:pt x="10390" y="610466"/>
                    <a:pt x="6334" y="606410"/>
                  </a:cubicBezTo>
                  <a:cubicBezTo>
                    <a:pt x="2278" y="602355"/>
                    <a:pt x="0" y="596854"/>
                    <a:pt x="0" y="591119"/>
                  </a:cubicBezTo>
                  <a:lnTo>
                    <a:pt x="0" y="21626"/>
                  </a:lnTo>
                  <a:cubicBezTo>
                    <a:pt x="0" y="15890"/>
                    <a:pt x="2278" y="10390"/>
                    <a:pt x="6334" y="6334"/>
                  </a:cubicBezTo>
                  <a:cubicBezTo>
                    <a:pt x="10390" y="2278"/>
                    <a:pt x="15890" y="0"/>
                    <a:pt x="21626" y="0"/>
                  </a:cubicBezTo>
                  <a:close/>
                </a:path>
              </a:pathLst>
            </a:custGeom>
            <a:solidFill>
              <a:srgbClr val="FCBF4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299992" cy="650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492352">
            <a:off x="9206141" y="5796529"/>
            <a:ext cx="3720107" cy="1050930"/>
          </a:xfrm>
          <a:custGeom>
            <a:avLst/>
            <a:gdLst/>
            <a:ahLst/>
            <a:cxnLst/>
            <a:rect l="l" t="t" r="r" b="b"/>
            <a:pathLst>
              <a:path w="3720107" h="1050930">
                <a:moveTo>
                  <a:pt x="0" y="0"/>
                </a:moveTo>
                <a:lnTo>
                  <a:pt x="3720108" y="0"/>
                </a:lnTo>
                <a:lnTo>
                  <a:pt x="3720108" y="1050930"/>
                </a:lnTo>
                <a:lnTo>
                  <a:pt x="0" y="105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08186" y="5204897"/>
            <a:ext cx="5660234" cy="4775822"/>
          </a:xfrm>
          <a:custGeom>
            <a:avLst/>
            <a:gdLst/>
            <a:ahLst/>
            <a:cxnLst/>
            <a:rect l="l" t="t" r="r" b="b"/>
            <a:pathLst>
              <a:path w="5660234" h="4775822">
                <a:moveTo>
                  <a:pt x="0" y="0"/>
                </a:moveTo>
                <a:lnTo>
                  <a:pt x="5660234" y="0"/>
                </a:lnTo>
                <a:lnTo>
                  <a:pt x="5660234" y="4775822"/>
                </a:lnTo>
                <a:lnTo>
                  <a:pt x="0" y="47758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726048" y="7805473"/>
            <a:ext cx="7339688" cy="175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20"/>
              </a:lnSpc>
            </a:pPr>
            <a:r>
              <a:rPr lang="en-US" sz="10228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KHỞI ĐỘNG</a:t>
            </a:r>
          </a:p>
        </p:txBody>
      </p:sp>
      <p:sp>
        <p:nvSpPr>
          <p:cNvPr id="12" name="Freeform 8"/>
          <p:cNvSpPr/>
          <p:nvPr/>
        </p:nvSpPr>
        <p:spPr>
          <a:xfrm>
            <a:off x="-555611" y="7294240"/>
            <a:ext cx="3275797" cy="2923649"/>
          </a:xfrm>
          <a:custGeom>
            <a:avLst/>
            <a:gdLst/>
            <a:ahLst/>
            <a:cxnLst/>
            <a:rect l="l" t="t" r="r" b="b"/>
            <a:pathLst>
              <a:path w="4410943" h="3936767">
                <a:moveTo>
                  <a:pt x="0" y="0"/>
                </a:moveTo>
                <a:lnTo>
                  <a:pt x="4410944" y="0"/>
                </a:lnTo>
                <a:lnTo>
                  <a:pt x="4410944" y="3936767"/>
                </a:lnTo>
                <a:lnTo>
                  <a:pt x="0" y="39367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8"/>
          <p:cNvSpPr/>
          <p:nvPr/>
        </p:nvSpPr>
        <p:spPr>
          <a:xfrm>
            <a:off x="9204936" y="1597552"/>
            <a:ext cx="2755177" cy="2720737"/>
          </a:xfrm>
          <a:custGeom>
            <a:avLst/>
            <a:gdLst/>
            <a:ahLst/>
            <a:cxnLst/>
            <a:rect l="l" t="t" r="r" b="b"/>
            <a:pathLst>
              <a:path w="3577297" h="3532580">
                <a:moveTo>
                  <a:pt x="0" y="0"/>
                </a:moveTo>
                <a:lnTo>
                  <a:pt x="3577297" y="0"/>
                </a:lnTo>
                <a:lnTo>
                  <a:pt x="3577297" y="3532581"/>
                </a:lnTo>
                <a:lnTo>
                  <a:pt x="0" y="35325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/>
          <p:cNvSpPr/>
          <p:nvPr/>
        </p:nvSpPr>
        <p:spPr>
          <a:xfrm>
            <a:off x="5348281" y="1866900"/>
            <a:ext cx="2406719" cy="2720737"/>
          </a:xfrm>
          <a:custGeom>
            <a:avLst/>
            <a:gdLst/>
            <a:ahLst/>
            <a:cxnLst/>
            <a:rect l="l" t="t" r="r" b="b"/>
            <a:pathLst>
              <a:path w="3124862" h="3532580">
                <a:moveTo>
                  <a:pt x="0" y="0"/>
                </a:moveTo>
                <a:lnTo>
                  <a:pt x="3124861" y="0"/>
                </a:lnTo>
                <a:lnTo>
                  <a:pt x="3124861" y="3532581"/>
                </a:lnTo>
                <a:lnTo>
                  <a:pt x="0" y="35325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/>
          <p:cNvSpPr/>
          <p:nvPr/>
        </p:nvSpPr>
        <p:spPr>
          <a:xfrm>
            <a:off x="1378606" y="1002979"/>
            <a:ext cx="2683160" cy="3909887"/>
          </a:xfrm>
          <a:custGeom>
            <a:avLst/>
            <a:gdLst/>
            <a:ahLst/>
            <a:cxnLst/>
            <a:rect l="l" t="t" r="r" b="b"/>
            <a:pathLst>
              <a:path w="3483790" h="5076561">
                <a:moveTo>
                  <a:pt x="0" y="0"/>
                </a:moveTo>
                <a:lnTo>
                  <a:pt x="3483790" y="0"/>
                </a:lnTo>
                <a:lnTo>
                  <a:pt x="3483790" y="5076561"/>
                </a:lnTo>
                <a:lnTo>
                  <a:pt x="0" y="50765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/>
          <p:cNvSpPr/>
          <p:nvPr/>
        </p:nvSpPr>
        <p:spPr>
          <a:xfrm>
            <a:off x="13478477" y="1002978"/>
            <a:ext cx="1857196" cy="3909887"/>
          </a:xfrm>
          <a:custGeom>
            <a:avLst/>
            <a:gdLst/>
            <a:ahLst/>
            <a:cxnLst/>
            <a:rect l="l" t="t" r="r" b="b"/>
            <a:pathLst>
              <a:path w="2411366" h="5076561">
                <a:moveTo>
                  <a:pt x="0" y="0"/>
                </a:moveTo>
                <a:lnTo>
                  <a:pt x="2411366" y="0"/>
                </a:lnTo>
                <a:lnTo>
                  <a:pt x="2411366" y="5076561"/>
                </a:lnTo>
                <a:lnTo>
                  <a:pt x="0" y="50765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1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7416" y="1028700"/>
            <a:ext cx="20906476" cy="5292026"/>
            <a:chOff x="0" y="0"/>
            <a:chExt cx="5506232" cy="13937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06233" cy="1393785"/>
            </a:xfrm>
            <a:custGeom>
              <a:avLst/>
              <a:gdLst/>
              <a:ahLst/>
              <a:cxnLst/>
              <a:rect l="l" t="t" r="r" b="b"/>
              <a:pathLst>
                <a:path w="5506233" h="1393785">
                  <a:moveTo>
                    <a:pt x="12961" y="0"/>
                  </a:moveTo>
                  <a:lnTo>
                    <a:pt x="5493272" y="0"/>
                  </a:lnTo>
                  <a:cubicBezTo>
                    <a:pt x="5500430" y="0"/>
                    <a:pt x="5506233" y="5803"/>
                    <a:pt x="5506233" y="12961"/>
                  </a:cubicBezTo>
                  <a:lnTo>
                    <a:pt x="5506233" y="1380824"/>
                  </a:lnTo>
                  <a:cubicBezTo>
                    <a:pt x="5506233" y="1387982"/>
                    <a:pt x="5500430" y="1393785"/>
                    <a:pt x="5493272" y="1393785"/>
                  </a:cubicBezTo>
                  <a:lnTo>
                    <a:pt x="12961" y="1393785"/>
                  </a:lnTo>
                  <a:cubicBezTo>
                    <a:pt x="9523" y="1393785"/>
                    <a:pt x="6227" y="1392419"/>
                    <a:pt x="3796" y="1389989"/>
                  </a:cubicBezTo>
                  <a:cubicBezTo>
                    <a:pt x="1366" y="1387558"/>
                    <a:pt x="0" y="1384261"/>
                    <a:pt x="0" y="1380824"/>
                  </a:cubicBezTo>
                  <a:lnTo>
                    <a:pt x="0" y="12961"/>
                  </a:lnTo>
                  <a:cubicBezTo>
                    <a:pt x="0" y="5803"/>
                    <a:pt x="5803" y="0"/>
                    <a:pt x="1296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06232" cy="1431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5995" y="7592808"/>
            <a:ext cx="12529658" cy="2326514"/>
            <a:chOff x="0" y="0"/>
            <a:chExt cx="3299992" cy="6127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99992" cy="612745"/>
            </a:xfrm>
            <a:custGeom>
              <a:avLst/>
              <a:gdLst/>
              <a:ahLst/>
              <a:cxnLst/>
              <a:rect l="l" t="t" r="r" b="b"/>
              <a:pathLst>
                <a:path w="3299992" h="612745">
                  <a:moveTo>
                    <a:pt x="21626" y="0"/>
                  </a:moveTo>
                  <a:lnTo>
                    <a:pt x="3278366" y="0"/>
                  </a:lnTo>
                  <a:cubicBezTo>
                    <a:pt x="3284102" y="0"/>
                    <a:pt x="3289603" y="2278"/>
                    <a:pt x="3293658" y="6334"/>
                  </a:cubicBezTo>
                  <a:cubicBezTo>
                    <a:pt x="3297714" y="10390"/>
                    <a:pt x="3299992" y="15890"/>
                    <a:pt x="3299992" y="21626"/>
                  </a:cubicBezTo>
                  <a:lnTo>
                    <a:pt x="3299992" y="591119"/>
                  </a:lnTo>
                  <a:cubicBezTo>
                    <a:pt x="3299992" y="596854"/>
                    <a:pt x="3297714" y="602355"/>
                    <a:pt x="3293658" y="606410"/>
                  </a:cubicBezTo>
                  <a:cubicBezTo>
                    <a:pt x="3289603" y="610466"/>
                    <a:pt x="3284102" y="612745"/>
                    <a:pt x="3278366" y="612745"/>
                  </a:cubicBezTo>
                  <a:lnTo>
                    <a:pt x="21626" y="612745"/>
                  </a:lnTo>
                  <a:cubicBezTo>
                    <a:pt x="15890" y="612745"/>
                    <a:pt x="10390" y="610466"/>
                    <a:pt x="6334" y="606410"/>
                  </a:cubicBezTo>
                  <a:cubicBezTo>
                    <a:pt x="2278" y="602355"/>
                    <a:pt x="0" y="596854"/>
                    <a:pt x="0" y="591119"/>
                  </a:cubicBezTo>
                  <a:lnTo>
                    <a:pt x="0" y="21626"/>
                  </a:lnTo>
                  <a:cubicBezTo>
                    <a:pt x="0" y="15890"/>
                    <a:pt x="2278" y="10390"/>
                    <a:pt x="6334" y="6334"/>
                  </a:cubicBezTo>
                  <a:cubicBezTo>
                    <a:pt x="10390" y="2278"/>
                    <a:pt x="15890" y="0"/>
                    <a:pt x="21626" y="0"/>
                  </a:cubicBezTo>
                  <a:close/>
                </a:path>
              </a:pathLst>
            </a:custGeom>
            <a:solidFill>
              <a:srgbClr val="FF914D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299992" cy="650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805285" y="6732225"/>
            <a:ext cx="4410943" cy="3936767"/>
          </a:xfrm>
          <a:custGeom>
            <a:avLst/>
            <a:gdLst/>
            <a:ahLst/>
            <a:cxnLst/>
            <a:rect l="l" t="t" r="r" b="b"/>
            <a:pathLst>
              <a:path w="4410943" h="3936767">
                <a:moveTo>
                  <a:pt x="0" y="0"/>
                </a:moveTo>
                <a:lnTo>
                  <a:pt x="4410943" y="0"/>
                </a:lnTo>
                <a:lnTo>
                  <a:pt x="4410943" y="3936768"/>
                </a:lnTo>
                <a:lnTo>
                  <a:pt x="0" y="393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457642" y="7756154"/>
            <a:ext cx="6344845" cy="1799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18"/>
              </a:lnSpc>
            </a:pPr>
            <a:r>
              <a:rPr lang="en-US" sz="10513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KẾT LUẬN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4180" y="1727200"/>
            <a:ext cx="16919640" cy="341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100"/>
              </a:lnSpc>
            </a:pP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Ban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đầu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: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màu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trắng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,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hình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chữ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nhật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; </a:t>
            </a:r>
          </a:p>
          <a:p>
            <a:pPr algn="just">
              <a:lnSpc>
                <a:spcPts val="9100"/>
              </a:lnSpc>
            </a:pP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Sau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khi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đốt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cháy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: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màu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đen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,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không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có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hình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dạng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xác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định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.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Biến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đổi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hoá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học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đã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xảy</a:t>
            </a:r>
            <a:r>
              <a:rPr lang="en-US" sz="65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ra.</a:t>
            </a:r>
            <a:endParaRPr lang="en-US" sz="6500" dirty="0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7778" y="438699"/>
            <a:ext cx="15218616" cy="2851201"/>
            <a:chOff x="0" y="0"/>
            <a:chExt cx="4008195" cy="7509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08195" cy="750934"/>
            </a:xfrm>
            <a:custGeom>
              <a:avLst/>
              <a:gdLst/>
              <a:ahLst/>
              <a:cxnLst/>
              <a:rect l="l" t="t" r="r" b="b"/>
              <a:pathLst>
                <a:path w="4008195" h="750934">
                  <a:moveTo>
                    <a:pt x="17805" y="0"/>
                  </a:moveTo>
                  <a:lnTo>
                    <a:pt x="3990390" y="0"/>
                  </a:lnTo>
                  <a:cubicBezTo>
                    <a:pt x="3995112" y="0"/>
                    <a:pt x="3999641" y="1876"/>
                    <a:pt x="4002980" y="5215"/>
                  </a:cubicBezTo>
                  <a:cubicBezTo>
                    <a:pt x="4006319" y="8554"/>
                    <a:pt x="4008195" y="13083"/>
                    <a:pt x="4008195" y="17805"/>
                  </a:cubicBezTo>
                  <a:lnTo>
                    <a:pt x="4008195" y="733129"/>
                  </a:lnTo>
                  <a:cubicBezTo>
                    <a:pt x="4008195" y="737851"/>
                    <a:pt x="4006319" y="742380"/>
                    <a:pt x="4002980" y="745719"/>
                  </a:cubicBezTo>
                  <a:cubicBezTo>
                    <a:pt x="3999641" y="749058"/>
                    <a:pt x="3995112" y="750934"/>
                    <a:pt x="3990390" y="750934"/>
                  </a:cubicBezTo>
                  <a:lnTo>
                    <a:pt x="17805" y="750934"/>
                  </a:lnTo>
                  <a:cubicBezTo>
                    <a:pt x="13083" y="750934"/>
                    <a:pt x="8554" y="749058"/>
                    <a:pt x="5215" y="745719"/>
                  </a:cubicBezTo>
                  <a:cubicBezTo>
                    <a:pt x="1876" y="742380"/>
                    <a:pt x="0" y="737851"/>
                    <a:pt x="0" y="733129"/>
                  </a:cubicBezTo>
                  <a:lnTo>
                    <a:pt x="0" y="17805"/>
                  </a:lnTo>
                  <a:cubicBezTo>
                    <a:pt x="0" y="13083"/>
                    <a:pt x="1876" y="8554"/>
                    <a:pt x="5215" y="5215"/>
                  </a:cubicBezTo>
                  <a:cubicBezTo>
                    <a:pt x="8554" y="1876"/>
                    <a:pt x="13083" y="0"/>
                    <a:pt x="17805" y="0"/>
                  </a:cubicBezTo>
                  <a:close/>
                </a:path>
              </a:pathLst>
            </a:custGeom>
            <a:solidFill>
              <a:srgbClr val="0071BC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08195" cy="78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176772" y="0"/>
            <a:ext cx="4410943" cy="3936767"/>
          </a:xfrm>
          <a:custGeom>
            <a:avLst/>
            <a:gdLst/>
            <a:ahLst/>
            <a:cxnLst/>
            <a:rect l="l" t="t" r="r" b="b"/>
            <a:pathLst>
              <a:path w="4410943" h="3936767">
                <a:moveTo>
                  <a:pt x="0" y="0"/>
                </a:moveTo>
                <a:lnTo>
                  <a:pt x="4410944" y="0"/>
                </a:lnTo>
                <a:lnTo>
                  <a:pt x="4410944" y="3936767"/>
                </a:lnTo>
                <a:lnTo>
                  <a:pt x="0" y="3936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3903" y="684755"/>
            <a:ext cx="989999" cy="1283629"/>
          </a:xfrm>
          <a:custGeom>
            <a:avLst/>
            <a:gdLst/>
            <a:ahLst/>
            <a:cxnLst/>
            <a:rect l="l" t="t" r="r" b="b"/>
            <a:pathLst>
              <a:path w="989999" h="1283629">
                <a:moveTo>
                  <a:pt x="0" y="0"/>
                </a:moveTo>
                <a:lnTo>
                  <a:pt x="989998" y="0"/>
                </a:lnTo>
                <a:lnTo>
                  <a:pt x="989998" y="1283629"/>
                </a:lnTo>
                <a:lnTo>
                  <a:pt x="0" y="1283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234172" y="726547"/>
            <a:ext cx="11065338" cy="2283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4"/>
              </a:lnSpc>
            </a:pPr>
            <a:r>
              <a:rPr lang="en-US" sz="6310" dirty="0">
                <a:solidFill>
                  <a:srgbClr val="000000"/>
                </a:solidFill>
                <a:latin typeface="#9Slide07 IcielCrocante"/>
                <a:ea typeface="#9Slide07 IcielCrocante"/>
                <a:cs typeface="#9Slide07 IcielCrocante"/>
                <a:sym typeface="#9Slide07 IcielCrocante"/>
              </a:rPr>
              <a:t>TRÌNH BÀY SỰ BIẾN ĐỔI CHẤT CỦA ĐƯỜNG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1278" y="2989679"/>
            <a:ext cx="6639119" cy="708416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389360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923925"/>
            <a:ext cx="15932866" cy="190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   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Thí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nghiệm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tìm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hiểu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biến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đổi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hóa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học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của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đường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49300"/>
            <a:ext cx="4102964" cy="987638"/>
          </a:xfrm>
          <a:prstGeom prst="rect">
            <a:avLst/>
          </a:prstGeom>
        </p:spPr>
      </p:pic>
      <p:sp>
        <p:nvSpPr>
          <p:cNvPr id="8" name="Freeform 13"/>
          <p:cNvSpPr/>
          <p:nvPr/>
        </p:nvSpPr>
        <p:spPr>
          <a:xfrm>
            <a:off x="11561381" y="2949300"/>
            <a:ext cx="2127277" cy="1696504"/>
          </a:xfrm>
          <a:custGeom>
            <a:avLst/>
            <a:gdLst/>
            <a:ahLst/>
            <a:cxnLst/>
            <a:rect l="l" t="t" r="r" b="b"/>
            <a:pathLst>
              <a:path w="2127277" h="1696504">
                <a:moveTo>
                  <a:pt x="0" y="0"/>
                </a:moveTo>
                <a:lnTo>
                  <a:pt x="2127277" y="0"/>
                </a:lnTo>
                <a:lnTo>
                  <a:pt x="2127277" y="1696504"/>
                </a:lnTo>
                <a:lnTo>
                  <a:pt x="0" y="1696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5"/>
          <p:cNvSpPr/>
          <p:nvPr/>
        </p:nvSpPr>
        <p:spPr>
          <a:xfrm>
            <a:off x="1724221" y="6084027"/>
            <a:ext cx="3245691" cy="3245691"/>
          </a:xfrm>
          <a:custGeom>
            <a:avLst/>
            <a:gdLst/>
            <a:ahLst/>
            <a:cxnLst/>
            <a:rect l="l" t="t" r="r" b="b"/>
            <a:pathLst>
              <a:path w="3245691" h="3245691">
                <a:moveTo>
                  <a:pt x="0" y="0"/>
                </a:moveTo>
                <a:lnTo>
                  <a:pt x="3245692" y="0"/>
                </a:lnTo>
                <a:lnTo>
                  <a:pt x="3245692" y="3245691"/>
                </a:lnTo>
                <a:lnTo>
                  <a:pt x="0" y="32456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/>
          <p:cNvSpPr/>
          <p:nvPr/>
        </p:nvSpPr>
        <p:spPr>
          <a:xfrm>
            <a:off x="6090547" y="6964696"/>
            <a:ext cx="2031697" cy="2031697"/>
          </a:xfrm>
          <a:custGeom>
            <a:avLst/>
            <a:gdLst/>
            <a:ahLst/>
            <a:cxnLst/>
            <a:rect l="l" t="t" r="r" b="b"/>
            <a:pathLst>
              <a:path w="2031697" h="2031697">
                <a:moveTo>
                  <a:pt x="0" y="0"/>
                </a:moveTo>
                <a:lnTo>
                  <a:pt x="2031697" y="0"/>
                </a:lnTo>
                <a:lnTo>
                  <a:pt x="2031697" y="2031696"/>
                </a:lnTo>
                <a:lnTo>
                  <a:pt x="0" y="2031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7"/>
          <p:cNvSpPr/>
          <p:nvPr/>
        </p:nvSpPr>
        <p:spPr>
          <a:xfrm>
            <a:off x="9553616" y="7046530"/>
            <a:ext cx="3071404" cy="1862038"/>
          </a:xfrm>
          <a:custGeom>
            <a:avLst/>
            <a:gdLst/>
            <a:ahLst/>
            <a:cxnLst/>
            <a:rect l="l" t="t" r="r" b="b"/>
            <a:pathLst>
              <a:path w="3071404" h="1862038">
                <a:moveTo>
                  <a:pt x="0" y="0"/>
                </a:moveTo>
                <a:lnTo>
                  <a:pt x="3071404" y="0"/>
                </a:lnTo>
                <a:lnTo>
                  <a:pt x="3071404" y="1862038"/>
                </a:lnTo>
                <a:lnTo>
                  <a:pt x="0" y="18620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13930865" y="6964696"/>
            <a:ext cx="1757300" cy="2025706"/>
          </a:xfrm>
          <a:custGeom>
            <a:avLst/>
            <a:gdLst/>
            <a:ahLst/>
            <a:cxnLst/>
            <a:rect l="l" t="t" r="r" b="b"/>
            <a:pathLst>
              <a:path w="1757300" h="2025706">
                <a:moveTo>
                  <a:pt x="0" y="0"/>
                </a:moveTo>
                <a:lnTo>
                  <a:pt x="1757301" y="0"/>
                </a:lnTo>
                <a:lnTo>
                  <a:pt x="1757301" y="2025706"/>
                </a:lnTo>
                <a:lnTo>
                  <a:pt x="0" y="20257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20"/>
          <p:cNvSpPr txBox="1"/>
          <p:nvPr/>
        </p:nvSpPr>
        <p:spPr>
          <a:xfrm>
            <a:off x="8579930" y="3136441"/>
            <a:ext cx="2513886" cy="145648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trắng</a:t>
            </a:r>
            <a:endParaRPr lang="en-US" sz="4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TextBox 21"/>
          <p:cNvSpPr txBox="1"/>
          <p:nvPr/>
        </p:nvSpPr>
        <p:spPr>
          <a:xfrm>
            <a:off x="13688658" y="3117879"/>
            <a:ext cx="2506634" cy="1359346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09"/>
              </a:lnSpc>
            </a:pP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bát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sứ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chịu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nhiệt</a:t>
            </a:r>
            <a:endParaRPr lang="en-US" sz="4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TextBox 24"/>
          <p:cNvSpPr txBox="1"/>
          <p:nvPr/>
        </p:nvSpPr>
        <p:spPr>
          <a:xfrm>
            <a:off x="1829116" y="6061975"/>
            <a:ext cx="2533254" cy="75565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kiềng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sắt</a:t>
            </a:r>
            <a:endParaRPr lang="en-US" sz="4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TextBox 25"/>
          <p:cNvSpPr txBox="1"/>
          <p:nvPr/>
        </p:nvSpPr>
        <p:spPr>
          <a:xfrm>
            <a:off x="5259549" y="6103077"/>
            <a:ext cx="3693133" cy="654025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lưới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tản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nhiệt</a:t>
            </a:r>
            <a:endParaRPr lang="en-US" sz="4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TextBox 26"/>
          <p:cNvSpPr txBox="1"/>
          <p:nvPr/>
        </p:nvSpPr>
        <p:spPr>
          <a:xfrm>
            <a:off x="9905556" y="5656646"/>
            <a:ext cx="2475049" cy="130805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cốc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nến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/ </a:t>
            </a: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đèn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cồn</a:t>
            </a:r>
            <a:endParaRPr lang="en-US" sz="4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TextBox 27"/>
          <p:cNvSpPr txBox="1"/>
          <p:nvPr/>
        </p:nvSpPr>
        <p:spPr>
          <a:xfrm>
            <a:off x="14125919" y="6152188"/>
            <a:ext cx="2200851" cy="65402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4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bật lửa</a:t>
            </a:r>
          </a:p>
        </p:txBody>
      </p:sp>
      <p:pic>
        <p:nvPicPr>
          <p:cNvPr id="1026" name="Picture 2" descr="ĐƯỜNG TRẮ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4" y="2589221"/>
            <a:ext cx="3401236" cy="255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389360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0197" y="1028700"/>
            <a:ext cx="7694676" cy="8229600"/>
          </a:xfrm>
          <a:custGeom>
            <a:avLst/>
            <a:gdLst/>
            <a:ahLst/>
            <a:cxnLst/>
            <a:rect l="l" t="t" r="r" b="b"/>
            <a:pathLst>
              <a:path w="7694676" h="8229600">
                <a:moveTo>
                  <a:pt x="0" y="0"/>
                </a:moveTo>
                <a:lnTo>
                  <a:pt x="7694676" y="0"/>
                </a:lnTo>
                <a:lnTo>
                  <a:pt x="76946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652233" y="3654233"/>
            <a:ext cx="2550605" cy="2802862"/>
          </a:xfrm>
          <a:custGeom>
            <a:avLst/>
            <a:gdLst/>
            <a:ahLst/>
            <a:cxnLst/>
            <a:rect l="l" t="t" r="r" b="b"/>
            <a:pathLst>
              <a:path w="2550605" h="2802862">
                <a:moveTo>
                  <a:pt x="0" y="0"/>
                </a:moveTo>
                <a:lnTo>
                  <a:pt x="2550605" y="0"/>
                </a:lnTo>
                <a:lnTo>
                  <a:pt x="2550605" y="2802862"/>
                </a:lnTo>
                <a:lnTo>
                  <a:pt x="0" y="2802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774873" y="1557763"/>
            <a:ext cx="7311670" cy="91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8"/>
              </a:lnSpc>
            </a:pPr>
            <a:r>
              <a:rPr lang="en-US" sz="5663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#9Slide07 IcielKoni Heavy"/>
                <a:ea typeface="#9Slide07 IcielKoni Heavy"/>
                <a:cs typeface="#9Slide07 IcielKoni Heavy"/>
                <a:sym typeface="#9Slide07 IcielKoni Heavy"/>
              </a:rPr>
              <a:t>THẢO LUẬN NHÓM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3069944"/>
            <a:ext cx="8115300" cy="4822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+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Nhận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xét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sự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biến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đổi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màu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của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đường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dưới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tác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dụng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của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nhiệt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.</a:t>
            </a:r>
          </a:p>
          <a:p>
            <a:pPr algn="just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+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Hiện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tượng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gì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xảy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ra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nếu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tiếp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tục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đun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389360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196259" y="1245674"/>
            <a:ext cx="5915025" cy="8229600"/>
          </a:xfrm>
          <a:custGeom>
            <a:avLst/>
            <a:gdLst/>
            <a:ahLst/>
            <a:cxnLst/>
            <a:rect l="l" t="t" r="r" b="b"/>
            <a:pathLst>
              <a:path w="5915025" h="8229600">
                <a:moveTo>
                  <a:pt x="0" y="0"/>
                </a:moveTo>
                <a:lnTo>
                  <a:pt x="5915025" y="0"/>
                </a:lnTo>
                <a:lnTo>
                  <a:pt x="59150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343" y="1946418"/>
            <a:ext cx="9278916" cy="68281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1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7416" y="1028700"/>
            <a:ext cx="20906476" cy="5292026"/>
            <a:chOff x="0" y="0"/>
            <a:chExt cx="5506232" cy="13937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06233" cy="1393785"/>
            </a:xfrm>
            <a:custGeom>
              <a:avLst/>
              <a:gdLst/>
              <a:ahLst/>
              <a:cxnLst/>
              <a:rect l="l" t="t" r="r" b="b"/>
              <a:pathLst>
                <a:path w="5506233" h="1393785">
                  <a:moveTo>
                    <a:pt x="12961" y="0"/>
                  </a:moveTo>
                  <a:lnTo>
                    <a:pt x="5493272" y="0"/>
                  </a:lnTo>
                  <a:cubicBezTo>
                    <a:pt x="5500430" y="0"/>
                    <a:pt x="5506233" y="5803"/>
                    <a:pt x="5506233" y="12961"/>
                  </a:cubicBezTo>
                  <a:lnTo>
                    <a:pt x="5506233" y="1380824"/>
                  </a:lnTo>
                  <a:cubicBezTo>
                    <a:pt x="5506233" y="1387982"/>
                    <a:pt x="5500430" y="1393785"/>
                    <a:pt x="5493272" y="1393785"/>
                  </a:cubicBezTo>
                  <a:lnTo>
                    <a:pt x="12961" y="1393785"/>
                  </a:lnTo>
                  <a:cubicBezTo>
                    <a:pt x="9523" y="1393785"/>
                    <a:pt x="6227" y="1392419"/>
                    <a:pt x="3796" y="1389989"/>
                  </a:cubicBezTo>
                  <a:cubicBezTo>
                    <a:pt x="1366" y="1387558"/>
                    <a:pt x="0" y="1384261"/>
                    <a:pt x="0" y="1380824"/>
                  </a:cubicBezTo>
                  <a:lnTo>
                    <a:pt x="0" y="12961"/>
                  </a:lnTo>
                  <a:cubicBezTo>
                    <a:pt x="0" y="5803"/>
                    <a:pt x="5803" y="0"/>
                    <a:pt x="1296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06232" cy="1431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5995" y="7592808"/>
            <a:ext cx="12529658" cy="2326514"/>
            <a:chOff x="0" y="0"/>
            <a:chExt cx="3299992" cy="6127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99992" cy="612745"/>
            </a:xfrm>
            <a:custGeom>
              <a:avLst/>
              <a:gdLst/>
              <a:ahLst/>
              <a:cxnLst/>
              <a:rect l="l" t="t" r="r" b="b"/>
              <a:pathLst>
                <a:path w="3299992" h="612745">
                  <a:moveTo>
                    <a:pt x="21626" y="0"/>
                  </a:moveTo>
                  <a:lnTo>
                    <a:pt x="3278366" y="0"/>
                  </a:lnTo>
                  <a:cubicBezTo>
                    <a:pt x="3284102" y="0"/>
                    <a:pt x="3289603" y="2278"/>
                    <a:pt x="3293658" y="6334"/>
                  </a:cubicBezTo>
                  <a:cubicBezTo>
                    <a:pt x="3297714" y="10390"/>
                    <a:pt x="3299992" y="15890"/>
                    <a:pt x="3299992" y="21626"/>
                  </a:cubicBezTo>
                  <a:lnTo>
                    <a:pt x="3299992" y="591119"/>
                  </a:lnTo>
                  <a:cubicBezTo>
                    <a:pt x="3299992" y="596854"/>
                    <a:pt x="3297714" y="602355"/>
                    <a:pt x="3293658" y="606410"/>
                  </a:cubicBezTo>
                  <a:cubicBezTo>
                    <a:pt x="3289603" y="610466"/>
                    <a:pt x="3284102" y="612745"/>
                    <a:pt x="3278366" y="612745"/>
                  </a:cubicBezTo>
                  <a:lnTo>
                    <a:pt x="21626" y="612745"/>
                  </a:lnTo>
                  <a:cubicBezTo>
                    <a:pt x="15890" y="612745"/>
                    <a:pt x="10390" y="610466"/>
                    <a:pt x="6334" y="606410"/>
                  </a:cubicBezTo>
                  <a:cubicBezTo>
                    <a:pt x="2278" y="602355"/>
                    <a:pt x="0" y="596854"/>
                    <a:pt x="0" y="591119"/>
                  </a:cubicBezTo>
                  <a:lnTo>
                    <a:pt x="0" y="21626"/>
                  </a:lnTo>
                  <a:cubicBezTo>
                    <a:pt x="0" y="15890"/>
                    <a:pt x="2278" y="10390"/>
                    <a:pt x="6334" y="6334"/>
                  </a:cubicBezTo>
                  <a:cubicBezTo>
                    <a:pt x="10390" y="2278"/>
                    <a:pt x="15890" y="0"/>
                    <a:pt x="21626" y="0"/>
                  </a:cubicBezTo>
                  <a:close/>
                </a:path>
              </a:pathLst>
            </a:custGeom>
            <a:solidFill>
              <a:srgbClr val="FF914D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299992" cy="650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805285" y="6732225"/>
            <a:ext cx="4410943" cy="3936767"/>
          </a:xfrm>
          <a:custGeom>
            <a:avLst/>
            <a:gdLst/>
            <a:ahLst/>
            <a:cxnLst/>
            <a:rect l="l" t="t" r="r" b="b"/>
            <a:pathLst>
              <a:path w="4410943" h="3936767">
                <a:moveTo>
                  <a:pt x="0" y="0"/>
                </a:moveTo>
                <a:lnTo>
                  <a:pt x="4410943" y="0"/>
                </a:lnTo>
                <a:lnTo>
                  <a:pt x="4410943" y="3936768"/>
                </a:lnTo>
                <a:lnTo>
                  <a:pt x="0" y="393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457642" y="7756154"/>
            <a:ext cx="6344845" cy="1799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18"/>
              </a:lnSpc>
            </a:pPr>
            <a:r>
              <a:rPr lang="en-US" sz="10513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KẾT LUẬN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4180" y="2195163"/>
            <a:ext cx="16919640" cy="279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200"/>
              </a:lnSpc>
            </a:pP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Sự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biến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đổi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đường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khi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bị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đun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nóng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biến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đổi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hoá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học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F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5995" y="7592808"/>
            <a:ext cx="12529658" cy="2326514"/>
            <a:chOff x="0" y="0"/>
            <a:chExt cx="3299992" cy="612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99992" cy="612745"/>
            </a:xfrm>
            <a:custGeom>
              <a:avLst/>
              <a:gdLst/>
              <a:ahLst/>
              <a:cxnLst/>
              <a:rect l="l" t="t" r="r" b="b"/>
              <a:pathLst>
                <a:path w="3299992" h="612745">
                  <a:moveTo>
                    <a:pt x="21626" y="0"/>
                  </a:moveTo>
                  <a:lnTo>
                    <a:pt x="3278366" y="0"/>
                  </a:lnTo>
                  <a:cubicBezTo>
                    <a:pt x="3284102" y="0"/>
                    <a:pt x="3289603" y="2278"/>
                    <a:pt x="3293658" y="6334"/>
                  </a:cubicBezTo>
                  <a:cubicBezTo>
                    <a:pt x="3297714" y="10390"/>
                    <a:pt x="3299992" y="15890"/>
                    <a:pt x="3299992" y="21626"/>
                  </a:cubicBezTo>
                  <a:lnTo>
                    <a:pt x="3299992" y="591119"/>
                  </a:lnTo>
                  <a:cubicBezTo>
                    <a:pt x="3299992" y="596854"/>
                    <a:pt x="3297714" y="602355"/>
                    <a:pt x="3293658" y="606410"/>
                  </a:cubicBezTo>
                  <a:cubicBezTo>
                    <a:pt x="3289603" y="610466"/>
                    <a:pt x="3284102" y="612745"/>
                    <a:pt x="3278366" y="612745"/>
                  </a:cubicBezTo>
                  <a:lnTo>
                    <a:pt x="21626" y="612745"/>
                  </a:lnTo>
                  <a:cubicBezTo>
                    <a:pt x="15890" y="612745"/>
                    <a:pt x="10390" y="610466"/>
                    <a:pt x="6334" y="606410"/>
                  </a:cubicBezTo>
                  <a:cubicBezTo>
                    <a:pt x="2278" y="602355"/>
                    <a:pt x="0" y="596854"/>
                    <a:pt x="0" y="591119"/>
                  </a:cubicBezTo>
                  <a:lnTo>
                    <a:pt x="0" y="21626"/>
                  </a:lnTo>
                  <a:cubicBezTo>
                    <a:pt x="0" y="15890"/>
                    <a:pt x="2278" y="10390"/>
                    <a:pt x="6334" y="6334"/>
                  </a:cubicBezTo>
                  <a:cubicBezTo>
                    <a:pt x="10390" y="2278"/>
                    <a:pt x="15890" y="0"/>
                    <a:pt x="21626" y="0"/>
                  </a:cubicBezTo>
                  <a:close/>
                </a:path>
              </a:pathLst>
            </a:custGeom>
            <a:solidFill>
              <a:srgbClr val="FF914D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99992" cy="650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805285" y="6732225"/>
            <a:ext cx="4410943" cy="3936767"/>
          </a:xfrm>
          <a:custGeom>
            <a:avLst/>
            <a:gdLst/>
            <a:ahLst/>
            <a:cxnLst/>
            <a:rect l="l" t="t" r="r" b="b"/>
            <a:pathLst>
              <a:path w="4410943" h="3936767">
                <a:moveTo>
                  <a:pt x="0" y="0"/>
                </a:moveTo>
                <a:lnTo>
                  <a:pt x="4410943" y="0"/>
                </a:lnTo>
                <a:lnTo>
                  <a:pt x="4410943" y="3936768"/>
                </a:lnTo>
                <a:lnTo>
                  <a:pt x="0" y="393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9492352">
            <a:off x="8546206" y="5754646"/>
            <a:ext cx="3720107" cy="1050930"/>
          </a:xfrm>
          <a:custGeom>
            <a:avLst/>
            <a:gdLst/>
            <a:ahLst/>
            <a:cxnLst/>
            <a:rect l="l" t="t" r="r" b="b"/>
            <a:pathLst>
              <a:path w="3720107" h="1050930">
                <a:moveTo>
                  <a:pt x="0" y="0"/>
                </a:moveTo>
                <a:lnTo>
                  <a:pt x="3720107" y="0"/>
                </a:lnTo>
                <a:lnTo>
                  <a:pt x="3720107" y="1050930"/>
                </a:lnTo>
                <a:lnTo>
                  <a:pt x="0" y="1050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430212" y="5143500"/>
            <a:ext cx="6465812" cy="4372505"/>
          </a:xfrm>
          <a:custGeom>
            <a:avLst/>
            <a:gdLst/>
            <a:ahLst/>
            <a:cxnLst/>
            <a:rect l="l" t="t" r="r" b="b"/>
            <a:pathLst>
              <a:path w="6465812" h="4372505">
                <a:moveTo>
                  <a:pt x="0" y="0"/>
                </a:moveTo>
                <a:lnTo>
                  <a:pt x="6465812" y="0"/>
                </a:lnTo>
                <a:lnTo>
                  <a:pt x="6465812" y="4372505"/>
                </a:lnTo>
                <a:lnTo>
                  <a:pt x="0" y="43725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334296" y="7805001"/>
            <a:ext cx="6388005" cy="171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4"/>
              </a:lnSpc>
            </a:pPr>
            <a:r>
              <a:rPr lang="en-US" sz="9996" dirty="0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LUYỆN TẬP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1797416" y="1028700"/>
            <a:ext cx="20906476" cy="3910543"/>
            <a:chOff x="0" y="0"/>
            <a:chExt cx="5506232" cy="102993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506233" cy="1029937"/>
            </a:xfrm>
            <a:custGeom>
              <a:avLst/>
              <a:gdLst/>
              <a:ahLst/>
              <a:cxnLst/>
              <a:rect l="l" t="t" r="r" b="b"/>
              <a:pathLst>
                <a:path w="5506233" h="1029937">
                  <a:moveTo>
                    <a:pt x="12961" y="0"/>
                  </a:moveTo>
                  <a:lnTo>
                    <a:pt x="5493272" y="0"/>
                  </a:lnTo>
                  <a:cubicBezTo>
                    <a:pt x="5500430" y="0"/>
                    <a:pt x="5506233" y="5803"/>
                    <a:pt x="5506233" y="12961"/>
                  </a:cubicBezTo>
                  <a:lnTo>
                    <a:pt x="5506233" y="1016976"/>
                  </a:lnTo>
                  <a:cubicBezTo>
                    <a:pt x="5506233" y="1020414"/>
                    <a:pt x="5504867" y="1023710"/>
                    <a:pt x="5502436" y="1026141"/>
                  </a:cubicBezTo>
                  <a:cubicBezTo>
                    <a:pt x="5500006" y="1028572"/>
                    <a:pt x="5496709" y="1029937"/>
                    <a:pt x="5493272" y="1029937"/>
                  </a:cubicBezTo>
                  <a:lnTo>
                    <a:pt x="12961" y="1029937"/>
                  </a:lnTo>
                  <a:cubicBezTo>
                    <a:pt x="5803" y="1029937"/>
                    <a:pt x="0" y="1024134"/>
                    <a:pt x="0" y="1016976"/>
                  </a:cubicBezTo>
                  <a:lnTo>
                    <a:pt x="0" y="12961"/>
                  </a:lnTo>
                  <a:cubicBezTo>
                    <a:pt x="0" y="5803"/>
                    <a:pt x="5803" y="0"/>
                    <a:pt x="12961" y="0"/>
                  </a:cubicBezTo>
                  <a:close/>
                </a:path>
              </a:pathLst>
            </a:custGeom>
            <a:solidFill>
              <a:srgbClr val="FAF2E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5506232" cy="1068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0" y="1336147"/>
            <a:ext cx="17602871" cy="325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l">
              <a:lnSpc>
                <a:spcPts val="6450"/>
              </a:lnSpc>
              <a:buFont typeface="Arial"/>
              <a:buChar char="•"/>
            </a:pP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Vận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dụng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được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kiến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thức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về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biến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đổi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hoá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học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để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giải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thích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hiện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tượng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than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đốt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biến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thành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</a:t>
            </a:r>
            <a:endParaRPr lang="en-US" sz="5000" dirty="0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  <a:p>
            <a:pPr marL="1079501" lvl="1" indent="-539750" algn="l">
              <a:lnSpc>
                <a:spcPts val="6450"/>
              </a:lnSpc>
              <a:buFont typeface="Arial"/>
              <a:buChar char="•"/>
            </a:pP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Vận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dụng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được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kiến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thức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về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biến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đổi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hoá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học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để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giải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thích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hiện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tượng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xảy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ra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cuộc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hằng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ngày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389360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009806" y="2604114"/>
            <a:ext cx="14885121" cy="5078772"/>
          </a:xfrm>
          <a:custGeom>
            <a:avLst/>
            <a:gdLst/>
            <a:ahLst/>
            <a:cxnLst/>
            <a:rect l="l" t="t" r="r" b="b"/>
            <a:pathLst>
              <a:path w="14885121" h="5078772">
                <a:moveTo>
                  <a:pt x="0" y="0"/>
                </a:moveTo>
                <a:lnTo>
                  <a:pt x="14885121" y="0"/>
                </a:lnTo>
                <a:lnTo>
                  <a:pt x="14885121" y="5078772"/>
                </a:lnTo>
                <a:lnTo>
                  <a:pt x="0" y="5078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1" r="-885" b="-25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166865" y="7967898"/>
            <a:ext cx="12529658" cy="1290402"/>
            <a:chOff x="3166865" y="7967898"/>
            <a:chExt cx="12529658" cy="1290402"/>
          </a:xfrm>
        </p:grpSpPr>
        <p:grpSp>
          <p:nvGrpSpPr>
            <p:cNvPr id="6" name="Group 6"/>
            <p:cNvGrpSpPr/>
            <p:nvPr/>
          </p:nvGrpSpPr>
          <p:grpSpPr>
            <a:xfrm>
              <a:off x="3166865" y="7967898"/>
              <a:ext cx="12529658" cy="1290402"/>
              <a:chOff x="0" y="0"/>
              <a:chExt cx="3299992" cy="33985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299992" cy="339859"/>
              </a:xfrm>
              <a:custGeom>
                <a:avLst/>
                <a:gdLst/>
                <a:ahLst/>
                <a:cxnLst/>
                <a:rect l="l" t="t" r="r" b="b"/>
                <a:pathLst>
                  <a:path w="3299992" h="339859">
                    <a:moveTo>
                      <a:pt x="21626" y="0"/>
                    </a:moveTo>
                    <a:lnTo>
                      <a:pt x="3278366" y="0"/>
                    </a:lnTo>
                    <a:cubicBezTo>
                      <a:pt x="3284102" y="0"/>
                      <a:pt x="3289603" y="2278"/>
                      <a:pt x="3293658" y="6334"/>
                    </a:cubicBezTo>
                    <a:cubicBezTo>
                      <a:pt x="3297714" y="10390"/>
                      <a:pt x="3299992" y="15890"/>
                      <a:pt x="3299992" y="21626"/>
                    </a:cubicBezTo>
                    <a:lnTo>
                      <a:pt x="3299992" y="318233"/>
                    </a:lnTo>
                    <a:cubicBezTo>
                      <a:pt x="3299992" y="323969"/>
                      <a:pt x="3297714" y="329469"/>
                      <a:pt x="3293658" y="333525"/>
                    </a:cubicBezTo>
                    <a:cubicBezTo>
                      <a:pt x="3289603" y="337581"/>
                      <a:pt x="3284102" y="339859"/>
                      <a:pt x="3278366" y="339859"/>
                    </a:cubicBezTo>
                    <a:lnTo>
                      <a:pt x="21626" y="339859"/>
                    </a:lnTo>
                    <a:cubicBezTo>
                      <a:pt x="15890" y="339859"/>
                      <a:pt x="10390" y="337581"/>
                      <a:pt x="6334" y="333525"/>
                    </a:cubicBezTo>
                    <a:cubicBezTo>
                      <a:pt x="2278" y="329469"/>
                      <a:pt x="0" y="323969"/>
                      <a:pt x="0" y="318233"/>
                    </a:cubicBezTo>
                    <a:lnTo>
                      <a:pt x="0" y="21626"/>
                    </a:lnTo>
                    <a:cubicBezTo>
                      <a:pt x="0" y="15890"/>
                      <a:pt x="2278" y="10390"/>
                      <a:pt x="6334" y="6334"/>
                    </a:cubicBezTo>
                    <a:cubicBezTo>
                      <a:pt x="10390" y="2278"/>
                      <a:pt x="15890" y="0"/>
                      <a:pt x="21626" y="0"/>
                    </a:cubicBezTo>
                    <a:close/>
                  </a:path>
                </a:pathLst>
              </a:custGeom>
              <a:solidFill>
                <a:srgbClr val="FF914D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3299992" cy="377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3454559" y="8235274"/>
              <a:ext cx="11954270" cy="712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en-US" sz="4199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Hình 4. Than củi trước và sau khi cháy một thời gian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95600" y="1080950"/>
            <a:ext cx="13837674" cy="831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Quan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sát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hình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4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cho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biết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biến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đổi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đã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xảy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ra.</a:t>
            </a:r>
            <a:endParaRPr lang="en-US" sz="5000" dirty="0">
              <a:solidFill>
                <a:schemeClr val="bg1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36778" y="751346"/>
            <a:ext cx="1706571" cy="1706571"/>
            <a:chOff x="-3154371" y="93785"/>
            <a:chExt cx="1905000" cy="1905000"/>
          </a:xfrm>
        </p:grpSpPr>
        <p:sp>
          <p:nvSpPr>
            <p:cNvPr id="13" name="Oval 12"/>
            <p:cNvSpPr/>
            <p:nvPr/>
          </p:nvSpPr>
          <p:spPr>
            <a:xfrm>
              <a:off x="-3154371" y="93785"/>
              <a:ext cx="1905000" cy="1905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latin typeface="Cabin Bold" panose="020B0604020202020204" charset="0"/>
                </a:rPr>
                <a:t>1</a:t>
              </a:r>
              <a:endParaRPr lang="en-US" dirty="0">
                <a:latin typeface="Cabin Bold" panose="020B060402020202020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-3014323" y="244699"/>
              <a:ext cx="1624903" cy="1624903"/>
            </a:xfrm>
            <a:prstGeom prst="ellipse">
              <a:avLst/>
            </a:prstGeom>
            <a:solidFill>
              <a:srgbClr val="651918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latin typeface="Cabin Bold" panose="020B0604020202020204" charset="0"/>
                </a:rPr>
                <a:t>1</a:t>
              </a:r>
              <a:endParaRPr lang="en-US" dirty="0">
                <a:latin typeface="Cabin Bold" panose="020B060402020202020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389360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01439" y="729244"/>
            <a:ext cx="14885121" cy="5078772"/>
          </a:xfrm>
          <a:custGeom>
            <a:avLst/>
            <a:gdLst/>
            <a:ahLst/>
            <a:cxnLst/>
            <a:rect l="l" t="t" r="r" b="b"/>
            <a:pathLst>
              <a:path w="14885121" h="5078772">
                <a:moveTo>
                  <a:pt x="0" y="0"/>
                </a:moveTo>
                <a:lnTo>
                  <a:pt x="14885122" y="0"/>
                </a:lnTo>
                <a:lnTo>
                  <a:pt x="14885122" y="5078772"/>
                </a:lnTo>
                <a:lnTo>
                  <a:pt x="0" y="5078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1" r="-885" b="-25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339783" y="3913282"/>
            <a:ext cx="4301621" cy="5984865"/>
          </a:xfrm>
          <a:custGeom>
            <a:avLst/>
            <a:gdLst/>
            <a:ahLst/>
            <a:cxnLst/>
            <a:rect l="l" t="t" r="r" b="b"/>
            <a:pathLst>
              <a:path w="4301621" h="5984865">
                <a:moveTo>
                  <a:pt x="0" y="0"/>
                </a:moveTo>
                <a:lnTo>
                  <a:pt x="4301621" y="0"/>
                </a:lnTo>
                <a:lnTo>
                  <a:pt x="4301621" y="5984865"/>
                </a:lnTo>
                <a:lnTo>
                  <a:pt x="0" y="59848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522357" y="6400080"/>
            <a:ext cx="12529658" cy="2858220"/>
            <a:chOff x="1522357" y="6400080"/>
            <a:chExt cx="12529658" cy="2858220"/>
          </a:xfrm>
        </p:grpSpPr>
        <p:grpSp>
          <p:nvGrpSpPr>
            <p:cNvPr id="6" name="Group 6"/>
            <p:cNvGrpSpPr/>
            <p:nvPr/>
          </p:nvGrpSpPr>
          <p:grpSpPr>
            <a:xfrm>
              <a:off x="1522357" y="6400080"/>
              <a:ext cx="12529658" cy="2858220"/>
              <a:chOff x="0" y="0"/>
              <a:chExt cx="3299992" cy="75278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299992" cy="752782"/>
              </a:xfrm>
              <a:custGeom>
                <a:avLst/>
                <a:gdLst/>
                <a:ahLst/>
                <a:cxnLst/>
                <a:rect l="l" t="t" r="r" b="b"/>
                <a:pathLst>
                  <a:path w="3299992" h="752782">
                    <a:moveTo>
                      <a:pt x="21626" y="0"/>
                    </a:moveTo>
                    <a:lnTo>
                      <a:pt x="3278366" y="0"/>
                    </a:lnTo>
                    <a:cubicBezTo>
                      <a:pt x="3284102" y="0"/>
                      <a:pt x="3289603" y="2278"/>
                      <a:pt x="3293658" y="6334"/>
                    </a:cubicBezTo>
                    <a:cubicBezTo>
                      <a:pt x="3297714" y="10390"/>
                      <a:pt x="3299992" y="15890"/>
                      <a:pt x="3299992" y="21626"/>
                    </a:cubicBezTo>
                    <a:lnTo>
                      <a:pt x="3299992" y="731156"/>
                    </a:lnTo>
                    <a:cubicBezTo>
                      <a:pt x="3299992" y="736892"/>
                      <a:pt x="3297714" y="742392"/>
                      <a:pt x="3293658" y="746448"/>
                    </a:cubicBezTo>
                    <a:cubicBezTo>
                      <a:pt x="3289603" y="750504"/>
                      <a:pt x="3284102" y="752782"/>
                      <a:pt x="3278366" y="752782"/>
                    </a:cubicBezTo>
                    <a:lnTo>
                      <a:pt x="21626" y="752782"/>
                    </a:lnTo>
                    <a:cubicBezTo>
                      <a:pt x="15890" y="752782"/>
                      <a:pt x="10390" y="750504"/>
                      <a:pt x="6334" y="746448"/>
                    </a:cubicBezTo>
                    <a:cubicBezTo>
                      <a:pt x="2278" y="742392"/>
                      <a:pt x="0" y="736892"/>
                      <a:pt x="0" y="731156"/>
                    </a:cubicBezTo>
                    <a:lnTo>
                      <a:pt x="0" y="21626"/>
                    </a:lnTo>
                    <a:cubicBezTo>
                      <a:pt x="0" y="15890"/>
                      <a:pt x="2278" y="10390"/>
                      <a:pt x="6334" y="6334"/>
                    </a:cubicBezTo>
                    <a:cubicBezTo>
                      <a:pt x="10390" y="2278"/>
                      <a:pt x="15890" y="0"/>
                      <a:pt x="21626" y="0"/>
                    </a:cubicBezTo>
                    <a:close/>
                  </a:path>
                </a:pathLst>
              </a:custGeom>
              <a:solidFill>
                <a:srgbClr val="FF914D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3299992" cy="7908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810051" y="6781889"/>
              <a:ext cx="11954270" cy="2105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Khi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đốt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than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củi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thành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tro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đã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xảy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ra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</a:p>
            <a:p>
              <a:pPr algn="ctr">
                <a:lnSpc>
                  <a:spcPts val="8400"/>
                </a:lnSpc>
              </a:pP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biến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đổi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hoá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học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389360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03074" y="2538619"/>
            <a:ext cx="7659628" cy="2517045"/>
          </a:xfrm>
          <a:custGeom>
            <a:avLst/>
            <a:gdLst/>
            <a:ahLst/>
            <a:cxnLst/>
            <a:rect l="l" t="t" r="r" b="b"/>
            <a:pathLst>
              <a:path w="7659628" h="2517045">
                <a:moveTo>
                  <a:pt x="0" y="0"/>
                </a:moveTo>
                <a:lnTo>
                  <a:pt x="7659629" y="0"/>
                </a:lnTo>
                <a:lnTo>
                  <a:pt x="7659629" y="2517045"/>
                </a:lnTo>
                <a:lnTo>
                  <a:pt x="0" y="25170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591503" y="2495710"/>
            <a:ext cx="7312211" cy="2647790"/>
          </a:xfrm>
          <a:custGeom>
            <a:avLst/>
            <a:gdLst/>
            <a:ahLst/>
            <a:cxnLst/>
            <a:rect l="l" t="t" r="r" b="b"/>
            <a:pathLst>
              <a:path w="7312211" h="2647790">
                <a:moveTo>
                  <a:pt x="0" y="0"/>
                </a:moveTo>
                <a:lnTo>
                  <a:pt x="7312211" y="0"/>
                </a:lnTo>
                <a:lnTo>
                  <a:pt x="7312211" y="2647790"/>
                </a:lnTo>
                <a:lnTo>
                  <a:pt x="0" y="2647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621665" y="6652416"/>
            <a:ext cx="7547285" cy="2605884"/>
          </a:xfrm>
          <a:custGeom>
            <a:avLst/>
            <a:gdLst/>
            <a:ahLst/>
            <a:cxnLst/>
            <a:rect l="l" t="t" r="r" b="b"/>
            <a:pathLst>
              <a:path w="7547285" h="2605884">
                <a:moveTo>
                  <a:pt x="0" y="0"/>
                </a:moveTo>
                <a:lnTo>
                  <a:pt x="7547285" y="0"/>
                </a:lnTo>
                <a:lnTo>
                  <a:pt x="7547285" y="2605884"/>
                </a:lnTo>
                <a:lnTo>
                  <a:pt x="0" y="2605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804893" y="662087"/>
            <a:ext cx="13837674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Quan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sát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hình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5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cho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biết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hợp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biến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đổi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giải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thích</a:t>
            </a:r>
            <a:r>
              <a:rPr lang="en-US" sz="50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3074" y="5122339"/>
            <a:ext cx="3829814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a) Thanh củi chuyển màu đen sau khi cháy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3108" y="5122339"/>
            <a:ext cx="3114403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b) Xi măng trộn với cát khô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17794" y="5172075"/>
            <a:ext cx="382981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c) Nước bay hơi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313722" y="5219700"/>
            <a:ext cx="3722219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d) Nến được đun nóng chảy đổ vào khuôn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68950" y="8201025"/>
            <a:ext cx="4866990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e) Hỗn hợp xi măng, cát và nước đông cứng sau khi trộn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30470" y="610704"/>
            <a:ext cx="1706571" cy="1706571"/>
            <a:chOff x="-3154371" y="93785"/>
            <a:chExt cx="1905000" cy="1905000"/>
          </a:xfrm>
        </p:grpSpPr>
        <p:sp>
          <p:nvSpPr>
            <p:cNvPr id="16" name="Oval 15"/>
            <p:cNvSpPr/>
            <p:nvPr/>
          </p:nvSpPr>
          <p:spPr>
            <a:xfrm>
              <a:off x="-3154371" y="93785"/>
              <a:ext cx="1905000" cy="1905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latin typeface="Cabin Bold" panose="020B0604020202020204" charset="0"/>
                </a:rPr>
                <a:t>1</a:t>
              </a:r>
              <a:endParaRPr lang="en-US" dirty="0">
                <a:latin typeface="Cabin Bold" panose="020B060402020202020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-3014323" y="244699"/>
              <a:ext cx="1624903" cy="1624903"/>
            </a:xfrm>
            <a:prstGeom prst="ellipse">
              <a:avLst/>
            </a:prstGeom>
            <a:solidFill>
              <a:srgbClr val="651918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latin typeface="Cabin Bold" panose="020B0604020202020204" charset="0"/>
                </a:rPr>
                <a:t>2</a:t>
              </a:r>
              <a:endParaRPr lang="en-US" dirty="0">
                <a:latin typeface="Cabin Bold" panose="020B0604020202020204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F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7416" y="1028700"/>
            <a:ext cx="20906476" cy="3910543"/>
            <a:chOff x="0" y="0"/>
            <a:chExt cx="5506232" cy="10299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06233" cy="1029937"/>
            </a:xfrm>
            <a:custGeom>
              <a:avLst/>
              <a:gdLst/>
              <a:ahLst/>
              <a:cxnLst/>
              <a:rect l="l" t="t" r="r" b="b"/>
              <a:pathLst>
                <a:path w="5506233" h="1029937">
                  <a:moveTo>
                    <a:pt x="12961" y="0"/>
                  </a:moveTo>
                  <a:lnTo>
                    <a:pt x="5493272" y="0"/>
                  </a:lnTo>
                  <a:cubicBezTo>
                    <a:pt x="5500430" y="0"/>
                    <a:pt x="5506233" y="5803"/>
                    <a:pt x="5506233" y="12961"/>
                  </a:cubicBezTo>
                  <a:lnTo>
                    <a:pt x="5506233" y="1016976"/>
                  </a:lnTo>
                  <a:cubicBezTo>
                    <a:pt x="5506233" y="1020414"/>
                    <a:pt x="5504867" y="1023710"/>
                    <a:pt x="5502436" y="1026141"/>
                  </a:cubicBezTo>
                  <a:cubicBezTo>
                    <a:pt x="5500006" y="1028572"/>
                    <a:pt x="5496709" y="1029937"/>
                    <a:pt x="5493272" y="1029937"/>
                  </a:cubicBezTo>
                  <a:lnTo>
                    <a:pt x="12961" y="1029937"/>
                  </a:lnTo>
                  <a:cubicBezTo>
                    <a:pt x="5803" y="1029937"/>
                    <a:pt x="0" y="1024134"/>
                    <a:pt x="0" y="1016976"/>
                  </a:cubicBezTo>
                  <a:lnTo>
                    <a:pt x="0" y="12961"/>
                  </a:lnTo>
                  <a:cubicBezTo>
                    <a:pt x="0" y="5803"/>
                    <a:pt x="5803" y="0"/>
                    <a:pt x="12961" y="0"/>
                  </a:cubicBezTo>
                  <a:close/>
                </a:path>
              </a:pathLst>
            </a:custGeom>
            <a:solidFill>
              <a:srgbClr val="FAF2E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06232" cy="1068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5995" y="7592808"/>
            <a:ext cx="11336688" cy="2326514"/>
            <a:chOff x="0" y="0"/>
            <a:chExt cx="2985794" cy="6127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85794" cy="612745"/>
            </a:xfrm>
            <a:custGeom>
              <a:avLst/>
              <a:gdLst/>
              <a:ahLst/>
              <a:cxnLst/>
              <a:rect l="l" t="t" r="r" b="b"/>
              <a:pathLst>
                <a:path w="2985794" h="612745">
                  <a:moveTo>
                    <a:pt x="23902" y="0"/>
                  </a:moveTo>
                  <a:lnTo>
                    <a:pt x="2961892" y="0"/>
                  </a:lnTo>
                  <a:cubicBezTo>
                    <a:pt x="2968232" y="0"/>
                    <a:pt x="2974311" y="2518"/>
                    <a:pt x="2978794" y="7001"/>
                  </a:cubicBezTo>
                  <a:cubicBezTo>
                    <a:pt x="2983276" y="11483"/>
                    <a:pt x="2985794" y="17563"/>
                    <a:pt x="2985794" y="23902"/>
                  </a:cubicBezTo>
                  <a:lnTo>
                    <a:pt x="2985794" y="588843"/>
                  </a:lnTo>
                  <a:cubicBezTo>
                    <a:pt x="2985794" y="595182"/>
                    <a:pt x="2983276" y="601261"/>
                    <a:pt x="2978794" y="605744"/>
                  </a:cubicBezTo>
                  <a:cubicBezTo>
                    <a:pt x="2974311" y="610226"/>
                    <a:pt x="2968232" y="612745"/>
                    <a:pt x="2961892" y="612745"/>
                  </a:cubicBezTo>
                  <a:lnTo>
                    <a:pt x="23902" y="612745"/>
                  </a:lnTo>
                  <a:cubicBezTo>
                    <a:pt x="17563" y="612745"/>
                    <a:pt x="11483" y="610226"/>
                    <a:pt x="7001" y="605744"/>
                  </a:cubicBezTo>
                  <a:cubicBezTo>
                    <a:pt x="2518" y="601261"/>
                    <a:pt x="0" y="595182"/>
                    <a:pt x="0" y="588843"/>
                  </a:cubicBezTo>
                  <a:lnTo>
                    <a:pt x="0" y="23902"/>
                  </a:lnTo>
                  <a:cubicBezTo>
                    <a:pt x="0" y="17563"/>
                    <a:pt x="2518" y="11483"/>
                    <a:pt x="7001" y="7001"/>
                  </a:cubicBezTo>
                  <a:cubicBezTo>
                    <a:pt x="11483" y="2518"/>
                    <a:pt x="17563" y="0"/>
                    <a:pt x="23902" y="0"/>
                  </a:cubicBezTo>
                  <a:close/>
                </a:path>
              </a:pathLst>
            </a:custGeom>
            <a:solidFill>
              <a:srgbClr val="2B9CAF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985794" cy="650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555611" y="7294240"/>
            <a:ext cx="3275797" cy="2923649"/>
          </a:xfrm>
          <a:custGeom>
            <a:avLst/>
            <a:gdLst/>
            <a:ahLst/>
            <a:cxnLst/>
            <a:rect l="l" t="t" r="r" b="b"/>
            <a:pathLst>
              <a:path w="4410943" h="3936767">
                <a:moveTo>
                  <a:pt x="0" y="0"/>
                </a:moveTo>
                <a:lnTo>
                  <a:pt x="4410944" y="0"/>
                </a:lnTo>
                <a:lnTo>
                  <a:pt x="4410944" y="3936767"/>
                </a:lnTo>
                <a:lnTo>
                  <a:pt x="0" y="3936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492352">
            <a:off x="7795383" y="5922353"/>
            <a:ext cx="3646959" cy="1030266"/>
          </a:xfrm>
          <a:custGeom>
            <a:avLst/>
            <a:gdLst/>
            <a:ahLst/>
            <a:cxnLst/>
            <a:rect l="l" t="t" r="r" b="b"/>
            <a:pathLst>
              <a:path w="3646959" h="1030266">
                <a:moveTo>
                  <a:pt x="0" y="0"/>
                </a:moveTo>
                <a:lnTo>
                  <a:pt x="3646959" y="0"/>
                </a:lnTo>
                <a:lnTo>
                  <a:pt x="3646959" y="1030266"/>
                </a:lnTo>
                <a:lnTo>
                  <a:pt x="0" y="1030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979278" y="1193271"/>
            <a:ext cx="3353086" cy="3581400"/>
          </a:xfrm>
          <a:custGeom>
            <a:avLst/>
            <a:gdLst/>
            <a:ahLst/>
            <a:cxnLst/>
            <a:rect l="l" t="t" r="r" b="b"/>
            <a:pathLst>
              <a:path w="3353086" h="3581400">
                <a:moveTo>
                  <a:pt x="0" y="0"/>
                </a:moveTo>
                <a:lnTo>
                  <a:pt x="3353086" y="0"/>
                </a:lnTo>
                <a:lnTo>
                  <a:pt x="3353086" y="3581400"/>
                </a:lnTo>
                <a:lnTo>
                  <a:pt x="0" y="3581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894805" y="1371209"/>
            <a:ext cx="3325284" cy="3225525"/>
          </a:xfrm>
          <a:custGeom>
            <a:avLst/>
            <a:gdLst/>
            <a:ahLst/>
            <a:cxnLst/>
            <a:rect l="l" t="t" r="r" b="b"/>
            <a:pathLst>
              <a:path w="3325284" h="3225525">
                <a:moveTo>
                  <a:pt x="0" y="0"/>
                </a:moveTo>
                <a:lnTo>
                  <a:pt x="3325284" y="0"/>
                </a:lnTo>
                <a:lnTo>
                  <a:pt x="3325284" y="3225525"/>
                </a:lnTo>
                <a:lnTo>
                  <a:pt x="0" y="32255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139552" y="5567203"/>
            <a:ext cx="6835790" cy="4352120"/>
          </a:xfrm>
          <a:custGeom>
            <a:avLst/>
            <a:gdLst/>
            <a:ahLst/>
            <a:cxnLst/>
            <a:rect l="l" t="t" r="r" b="b"/>
            <a:pathLst>
              <a:path w="6835790" h="4352120">
                <a:moveTo>
                  <a:pt x="0" y="0"/>
                </a:moveTo>
                <a:lnTo>
                  <a:pt x="6835790" y="0"/>
                </a:lnTo>
                <a:lnTo>
                  <a:pt x="6835790" y="4352119"/>
                </a:lnTo>
                <a:lnTo>
                  <a:pt x="0" y="43521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421147" y="7972475"/>
            <a:ext cx="5234674" cy="1414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7"/>
              </a:lnSpc>
            </a:pPr>
            <a:r>
              <a:rPr lang="en-US" sz="8305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KHÁM PHÁ</a:t>
            </a:r>
          </a:p>
        </p:txBody>
      </p:sp>
      <p:sp>
        <p:nvSpPr>
          <p:cNvPr id="14" name="Freeform 10"/>
          <p:cNvSpPr/>
          <p:nvPr/>
        </p:nvSpPr>
        <p:spPr>
          <a:xfrm>
            <a:off x="1378606" y="1002979"/>
            <a:ext cx="2683160" cy="3909887"/>
          </a:xfrm>
          <a:custGeom>
            <a:avLst/>
            <a:gdLst/>
            <a:ahLst/>
            <a:cxnLst/>
            <a:rect l="l" t="t" r="r" b="b"/>
            <a:pathLst>
              <a:path w="3483790" h="5076561">
                <a:moveTo>
                  <a:pt x="0" y="0"/>
                </a:moveTo>
                <a:lnTo>
                  <a:pt x="3483790" y="0"/>
                </a:lnTo>
                <a:lnTo>
                  <a:pt x="3483790" y="5076561"/>
                </a:lnTo>
                <a:lnTo>
                  <a:pt x="0" y="50765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389360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736310"/>
            <a:ext cx="8115300" cy="2666784"/>
          </a:xfrm>
          <a:custGeom>
            <a:avLst/>
            <a:gdLst/>
            <a:ahLst/>
            <a:cxnLst/>
            <a:rect l="l" t="t" r="r" b="b"/>
            <a:pathLst>
              <a:path w="8115300" h="2666784">
                <a:moveTo>
                  <a:pt x="0" y="0"/>
                </a:moveTo>
                <a:lnTo>
                  <a:pt x="8115300" y="0"/>
                </a:lnTo>
                <a:lnTo>
                  <a:pt x="8115300" y="2666784"/>
                </a:lnTo>
                <a:lnTo>
                  <a:pt x="0" y="2666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3495766"/>
            <a:ext cx="8115300" cy="2938593"/>
          </a:xfrm>
          <a:custGeom>
            <a:avLst/>
            <a:gdLst/>
            <a:ahLst/>
            <a:cxnLst/>
            <a:rect l="l" t="t" r="r" b="b"/>
            <a:pathLst>
              <a:path w="8115300" h="2938593">
                <a:moveTo>
                  <a:pt x="0" y="0"/>
                </a:moveTo>
                <a:lnTo>
                  <a:pt x="8115300" y="0"/>
                </a:lnTo>
                <a:lnTo>
                  <a:pt x="8115300" y="2938593"/>
                </a:lnTo>
                <a:lnTo>
                  <a:pt x="0" y="29385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6524312"/>
            <a:ext cx="8115300" cy="2802005"/>
          </a:xfrm>
          <a:custGeom>
            <a:avLst/>
            <a:gdLst/>
            <a:ahLst/>
            <a:cxnLst/>
            <a:rect l="l" t="t" r="r" b="b"/>
            <a:pathLst>
              <a:path w="8115300" h="2802005">
                <a:moveTo>
                  <a:pt x="0" y="0"/>
                </a:moveTo>
                <a:lnTo>
                  <a:pt x="8115300" y="0"/>
                </a:lnTo>
                <a:lnTo>
                  <a:pt x="8115300" y="2802005"/>
                </a:lnTo>
                <a:lnTo>
                  <a:pt x="0" y="2802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1273" y="967977"/>
            <a:ext cx="7321931" cy="83583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389360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7417" y="810318"/>
            <a:ext cx="8867066" cy="5918266"/>
          </a:xfrm>
          <a:custGeom>
            <a:avLst/>
            <a:gdLst/>
            <a:ahLst/>
            <a:cxnLst/>
            <a:rect l="l" t="t" r="r" b="b"/>
            <a:pathLst>
              <a:path w="8867066" h="5918266">
                <a:moveTo>
                  <a:pt x="0" y="0"/>
                </a:moveTo>
                <a:lnTo>
                  <a:pt x="8867066" y="0"/>
                </a:lnTo>
                <a:lnTo>
                  <a:pt x="8867066" y="5918266"/>
                </a:lnTo>
                <a:lnTo>
                  <a:pt x="0" y="59182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31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691671" y="1444077"/>
            <a:ext cx="5949734" cy="8277890"/>
          </a:xfrm>
          <a:custGeom>
            <a:avLst/>
            <a:gdLst/>
            <a:ahLst/>
            <a:cxnLst/>
            <a:rect l="l" t="t" r="r" b="b"/>
            <a:pathLst>
              <a:path w="5949734" h="8277890">
                <a:moveTo>
                  <a:pt x="0" y="0"/>
                </a:moveTo>
                <a:lnTo>
                  <a:pt x="5949733" y="0"/>
                </a:lnTo>
                <a:lnTo>
                  <a:pt x="5949733" y="8277891"/>
                </a:lnTo>
                <a:lnTo>
                  <a:pt x="0" y="8277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058301" y="4554322"/>
            <a:ext cx="2171398" cy="2057400"/>
          </a:xfrm>
          <a:custGeom>
            <a:avLst/>
            <a:gdLst/>
            <a:ahLst/>
            <a:cxnLst/>
            <a:rect l="l" t="t" r="r" b="b"/>
            <a:pathLst>
              <a:path w="2171398" h="2057400">
                <a:moveTo>
                  <a:pt x="0" y="0"/>
                </a:moveTo>
                <a:lnTo>
                  <a:pt x="2171398" y="0"/>
                </a:lnTo>
                <a:lnTo>
                  <a:pt x="217139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97417" y="6959109"/>
            <a:ext cx="8954058" cy="1986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6"/>
              </a:lnSpc>
            </a:pPr>
            <a:r>
              <a:rPr lang="en-US" sz="5697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Gỗ</a:t>
            </a:r>
            <a:r>
              <a:rPr lang="en-US" sz="5697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7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bị</a:t>
            </a:r>
            <a:r>
              <a:rPr lang="en-US" sz="5697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7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cháy</a:t>
            </a:r>
            <a:r>
              <a:rPr lang="en-US" sz="5697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7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chuyển</a:t>
            </a:r>
            <a:r>
              <a:rPr lang="en-US" sz="5697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7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thành</a:t>
            </a:r>
            <a:r>
              <a:rPr lang="en-US" sz="5697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7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chất</a:t>
            </a:r>
            <a:r>
              <a:rPr lang="en-US" sz="5697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7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khác</a:t>
            </a:r>
            <a:r>
              <a:rPr lang="en-US" sz="5697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7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697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7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màu</a:t>
            </a:r>
            <a:r>
              <a:rPr lang="en-US" sz="5697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7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đen</a:t>
            </a:r>
            <a:r>
              <a:rPr lang="en-US" sz="5697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389360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74480" y="810318"/>
            <a:ext cx="8892648" cy="5918266"/>
          </a:xfrm>
          <a:custGeom>
            <a:avLst/>
            <a:gdLst/>
            <a:ahLst/>
            <a:cxnLst/>
            <a:rect l="l" t="t" r="r" b="b"/>
            <a:pathLst>
              <a:path w="8892648" h="5918266">
                <a:moveTo>
                  <a:pt x="0" y="0"/>
                </a:moveTo>
                <a:lnTo>
                  <a:pt x="8892648" y="0"/>
                </a:lnTo>
                <a:lnTo>
                  <a:pt x="8892648" y="5918266"/>
                </a:lnTo>
                <a:lnTo>
                  <a:pt x="0" y="59182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690" r="-18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691671" y="1444077"/>
            <a:ext cx="5949734" cy="8277890"/>
          </a:xfrm>
          <a:custGeom>
            <a:avLst/>
            <a:gdLst/>
            <a:ahLst/>
            <a:cxnLst/>
            <a:rect l="l" t="t" r="r" b="b"/>
            <a:pathLst>
              <a:path w="5949734" h="8277890">
                <a:moveTo>
                  <a:pt x="0" y="0"/>
                </a:moveTo>
                <a:lnTo>
                  <a:pt x="5949733" y="0"/>
                </a:lnTo>
                <a:lnTo>
                  <a:pt x="5949733" y="8277891"/>
                </a:lnTo>
                <a:lnTo>
                  <a:pt x="0" y="8277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578446" y="4671184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6869956"/>
            <a:ext cx="9607146" cy="262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Trộn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hỗn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hợp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xi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măng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cát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vẫn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chỉ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bao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gồm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xi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măng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cát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không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xuất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hiện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chất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mới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389360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691671" y="1444077"/>
            <a:ext cx="5949734" cy="8277890"/>
          </a:xfrm>
          <a:custGeom>
            <a:avLst/>
            <a:gdLst/>
            <a:ahLst/>
            <a:cxnLst/>
            <a:rect l="l" t="t" r="r" b="b"/>
            <a:pathLst>
              <a:path w="5949734" h="8277890">
                <a:moveTo>
                  <a:pt x="0" y="0"/>
                </a:moveTo>
                <a:lnTo>
                  <a:pt x="5949733" y="0"/>
                </a:lnTo>
                <a:lnTo>
                  <a:pt x="5949733" y="8277891"/>
                </a:lnTo>
                <a:lnTo>
                  <a:pt x="0" y="82778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7264666"/>
            <a:ext cx="9607146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Dù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trạng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thái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lỏng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</a:p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hay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khí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thì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nước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vẫn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chỉ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nước</a:t>
            </a:r>
            <a:r>
              <a:rPr lang="en-US" sz="5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491846" y="1287931"/>
            <a:ext cx="8115300" cy="5860032"/>
          </a:xfrm>
          <a:custGeom>
            <a:avLst/>
            <a:gdLst/>
            <a:ahLst/>
            <a:cxnLst/>
            <a:rect l="l" t="t" r="r" b="b"/>
            <a:pathLst>
              <a:path w="8115300" h="5860032">
                <a:moveTo>
                  <a:pt x="0" y="0"/>
                </a:moveTo>
                <a:lnTo>
                  <a:pt x="8115300" y="0"/>
                </a:lnTo>
                <a:lnTo>
                  <a:pt x="8115300" y="5860031"/>
                </a:lnTo>
                <a:lnTo>
                  <a:pt x="0" y="58600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94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7"/>
          <p:cNvSpPr/>
          <p:nvPr/>
        </p:nvSpPr>
        <p:spPr>
          <a:xfrm>
            <a:off x="1676400" y="1769613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389360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691671" y="1444077"/>
            <a:ext cx="5949734" cy="8277890"/>
          </a:xfrm>
          <a:custGeom>
            <a:avLst/>
            <a:gdLst/>
            <a:ahLst/>
            <a:cxnLst/>
            <a:rect l="l" t="t" r="r" b="b"/>
            <a:pathLst>
              <a:path w="5949734" h="8277890">
                <a:moveTo>
                  <a:pt x="0" y="0"/>
                </a:moveTo>
                <a:lnTo>
                  <a:pt x="5949733" y="0"/>
                </a:lnTo>
                <a:lnTo>
                  <a:pt x="5949733" y="8277891"/>
                </a:lnTo>
                <a:lnTo>
                  <a:pt x="0" y="82778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7264666"/>
            <a:ext cx="8595703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Dù</a:t>
            </a:r>
            <a:r>
              <a:rPr lang="en-US" sz="5499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trạng</a:t>
            </a:r>
            <a:r>
              <a:rPr lang="en-US" sz="5499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thái</a:t>
            </a:r>
            <a:r>
              <a:rPr lang="en-US" sz="5499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rắn</a:t>
            </a:r>
            <a:r>
              <a:rPr lang="en-US" sz="5499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hay </a:t>
            </a:r>
            <a:r>
              <a:rPr lang="en-US" sz="5499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lỏng</a:t>
            </a:r>
            <a:r>
              <a:rPr lang="en-US" sz="5499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nến</a:t>
            </a:r>
            <a:r>
              <a:rPr lang="en-US" sz="5499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vẫn</a:t>
            </a:r>
            <a:r>
              <a:rPr lang="en-US" sz="5499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499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nến</a:t>
            </a:r>
            <a:r>
              <a:rPr lang="en-US" sz="5499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110655" y="1028700"/>
            <a:ext cx="8033345" cy="5860032"/>
          </a:xfrm>
          <a:custGeom>
            <a:avLst/>
            <a:gdLst/>
            <a:ahLst/>
            <a:cxnLst/>
            <a:rect l="l" t="t" r="r" b="b"/>
            <a:pathLst>
              <a:path w="8033345" h="5860032">
                <a:moveTo>
                  <a:pt x="0" y="0"/>
                </a:moveTo>
                <a:lnTo>
                  <a:pt x="8033345" y="0"/>
                </a:lnTo>
                <a:lnTo>
                  <a:pt x="8033345" y="5860032"/>
                </a:lnTo>
                <a:lnTo>
                  <a:pt x="0" y="5860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031" r="-4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7"/>
          <p:cNvSpPr/>
          <p:nvPr/>
        </p:nvSpPr>
        <p:spPr>
          <a:xfrm>
            <a:off x="7325873" y="12573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389360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5487772"/>
            <a:ext cx="11405117" cy="3511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2"/>
              </a:lnSpc>
            </a:pP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Trộn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hỗn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hợp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xi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măng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cát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nước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sẽ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tạo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ra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vữa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xi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măng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chất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tính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chất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khác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hẳn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chất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ban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đầu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khả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năng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kết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dính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gạch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giữ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nguyên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hình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dạng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khi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khô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).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940864"/>
            <a:ext cx="11917478" cy="4114800"/>
          </a:xfrm>
          <a:custGeom>
            <a:avLst/>
            <a:gdLst/>
            <a:ahLst/>
            <a:cxnLst/>
            <a:rect l="l" t="t" r="r" b="b"/>
            <a:pathLst>
              <a:path w="11917478" h="4114800">
                <a:moveTo>
                  <a:pt x="0" y="0"/>
                </a:moveTo>
                <a:lnTo>
                  <a:pt x="11917478" y="0"/>
                </a:lnTo>
                <a:lnTo>
                  <a:pt x="119174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91671" y="1444077"/>
            <a:ext cx="5949734" cy="8277890"/>
          </a:xfrm>
          <a:custGeom>
            <a:avLst/>
            <a:gdLst/>
            <a:ahLst/>
            <a:cxnLst/>
            <a:rect l="l" t="t" r="r" b="b"/>
            <a:pathLst>
              <a:path w="5949734" h="8277890">
                <a:moveTo>
                  <a:pt x="0" y="0"/>
                </a:moveTo>
                <a:lnTo>
                  <a:pt x="5949733" y="0"/>
                </a:lnTo>
                <a:lnTo>
                  <a:pt x="5949733" y="8277891"/>
                </a:lnTo>
                <a:lnTo>
                  <a:pt x="0" y="8277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7"/>
          <p:cNvSpPr/>
          <p:nvPr/>
        </p:nvSpPr>
        <p:spPr>
          <a:xfrm>
            <a:off x="11168607" y="926209"/>
            <a:ext cx="2171398" cy="2057400"/>
          </a:xfrm>
          <a:custGeom>
            <a:avLst/>
            <a:gdLst/>
            <a:ahLst/>
            <a:cxnLst/>
            <a:rect l="l" t="t" r="r" b="b"/>
            <a:pathLst>
              <a:path w="2171398" h="2057400">
                <a:moveTo>
                  <a:pt x="0" y="0"/>
                </a:moveTo>
                <a:lnTo>
                  <a:pt x="2171398" y="0"/>
                </a:lnTo>
                <a:lnTo>
                  <a:pt x="217139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5995" y="7592808"/>
            <a:ext cx="12529658" cy="2326514"/>
            <a:chOff x="0" y="0"/>
            <a:chExt cx="3299992" cy="612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99992" cy="612745"/>
            </a:xfrm>
            <a:custGeom>
              <a:avLst/>
              <a:gdLst/>
              <a:ahLst/>
              <a:cxnLst/>
              <a:rect l="l" t="t" r="r" b="b"/>
              <a:pathLst>
                <a:path w="3299992" h="612745">
                  <a:moveTo>
                    <a:pt x="21626" y="0"/>
                  </a:moveTo>
                  <a:lnTo>
                    <a:pt x="3278366" y="0"/>
                  </a:lnTo>
                  <a:cubicBezTo>
                    <a:pt x="3284102" y="0"/>
                    <a:pt x="3289603" y="2278"/>
                    <a:pt x="3293658" y="6334"/>
                  </a:cubicBezTo>
                  <a:cubicBezTo>
                    <a:pt x="3297714" y="10390"/>
                    <a:pt x="3299992" y="15890"/>
                    <a:pt x="3299992" y="21626"/>
                  </a:cubicBezTo>
                  <a:lnTo>
                    <a:pt x="3299992" y="591119"/>
                  </a:lnTo>
                  <a:cubicBezTo>
                    <a:pt x="3299992" y="596854"/>
                    <a:pt x="3297714" y="602355"/>
                    <a:pt x="3293658" y="606410"/>
                  </a:cubicBezTo>
                  <a:cubicBezTo>
                    <a:pt x="3289603" y="610466"/>
                    <a:pt x="3284102" y="612745"/>
                    <a:pt x="3278366" y="612745"/>
                  </a:cubicBezTo>
                  <a:lnTo>
                    <a:pt x="21626" y="612745"/>
                  </a:lnTo>
                  <a:cubicBezTo>
                    <a:pt x="15890" y="612745"/>
                    <a:pt x="10390" y="610466"/>
                    <a:pt x="6334" y="606410"/>
                  </a:cubicBezTo>
                  <a:cubicBezTo>
                    <a:pt x="2278" y="602355"/>
                    <a:pt x="0" y="596854"/>
                    <a:pt x="0" y="591119"/>
                  </a:cubicBezTo>
                  <a:lnTo>
                    <a:pt x="0" y="21626"/>
                  </a:lnTo>
                  <a:cubicBezTo>
                    <a:pt x="0" y="15890"/>
                    <a:pt x="2278" y="10390"/>
                    <a:pt x="6334" y="6334"/>
                  </a:cubicBezTo>
                  <a:cubicBezTo>
                    <a:pt x="10390" y="2278"/>
                    <a:pt x="15890" y="0"/>
                    <a:pt x="21626" y="0"/>
                  </a:cubicBezTo>
                  <a:close/>
                </a:path>
              </a:pathLst>
            </a:custGeom>
            <a:solidFill>
              <a:srgbClr val="0071BC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99992" cy="650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805285" y="6732225"/>
            <a:ext cx="4410943" cy="3936767"/>
          </a:xfrm>
          <a:custGeom>
            <a:avLst/>
            <a:gdLst/>
            <a:ahLst/>
            <a:cxnLst/>
            <a:rect l="l" t="t" r="r" b="b"/>
            <a:pathLst>
              <a:path w="4410943" h="3936767">
                <a:moveTo>
                  <a:pt x="0" y="0"/>
                </a:moveTo>
                <a:lnTo>
                  <a:pt x="4410943" y="0"/>
                </a:lnTo>
                <a:lnTo>
                  <a:pt x="4410943" y="3936768"/>
                </a:lnTo>
                <a:lnTo>
                  <a:pt x="0" y="393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605658" y="7862973"/>
            <a:ext cx="5876116" cy="160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03"/>
              </a:lnSpc>
            </a:pPr>
            <a:r>
              <a:rPr lang="en-US" sz="9359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VẬN DỤNG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1797416" y="1028700"/>
            <a:ext cx="20906476" cy="3910543"/>
            <a:chOff x="0" y="0"/>
            <a:chExt cx="5506232" cy="10299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6233" cy="1029937"/>
            </a:xfrm>
            <a:custGeom>
              <a:avLst/>
              <a:gdLst/>
              <a:ahLst/>
              <a:cxnLst/>
              <a:rect l="l" t="t" r="r" b="b"/>
              <a:pathLst>
                <a:path w="5506233" h="1029937">
                  <a:moveTo>
                    <a:pt x="12961" y="0"/>
                  </a:moveTo>
                  <a:lnTo>
                    <a:pt x="5493272" y="0"/>
                  </a:lnTo>
                  <a:cubicBezTo>
                    <a:pt x="5500430" y="0"/>
                    <a:pt x="5506233" y="5803"/>
                    <a:pt x="5506233" y="12961"/>
                  </a:cubicBezTo>
                  <a:lnTo>
                    <a:pt x="5506233" y="1016976"/>
                  </a:lnTo>
                  <a:cubicBezTo>
                    <a:pt x="5506233" y="1020414"/>
                    <a:pt x="5504867" y="1023710"/>
                    <a:pt x="5502436" y="1026141"/>
                  </a:cubicBezTo>
                  <a:cubicBezTo>
                    <a:pt x="5500006" y="1028572"/>
                    <a:pt x="5496709" y="1029937"/>
                    <a:pt x="5493272" y="1029937"/>
                  </a:cubicBezTo>
                  <a:lnTo>
                    <a:pt x="12961" y="1029937"/>
                  </a:lnTo>
                  <a:cubicBezTo>
                    <a:pt x="5803" y="1029937"/>
                    <a:pt x="0" y="1024134"/>
                    <a:pt x="0" y="1016976"/>
                  </a:cubicBezTo>
                  <a:lnTo>
                    <a:pt x="0" y="12961"/>
                  </a:lnTo>
                  <a:cubicBezTo>
                    <a:pt x="0" y="5803"/>
                    <a:pt x="5803" y="0"/>
                    <a:pt x="12961" y="0"/>
                  </a:cubicBezTo>
                  <a:close/>
                </a:path>
              </a:pathLst>
            </a:custGeom>
            <a:solidFill>
              <a:srgbClr val="FAF2E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506232" cy="1068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39919" y="1768391"/>
            <a:ext cx="11127082" cy="2364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16"/>
              </a:lnSpc>
            </a:pPr>
            <a:r>
              <a:rPr lang="en-US" sz="72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Tìm ví dụ trong thực tế về sự biến đổi hoá học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469647" y="1493416"/>
            <a:ext cx="5949734" cy="8277890"/>
          </a:xfrm>
          <a:custGeom>
            <a:avLst/>
            <a:gdLst/>
            <a:ahLst/>
            <a:cxnLst/>
            <a:rect l="l" t="t" r="r" b="b"/>
            <a:pathLst>
              <a:path w="5949734" h="8277890">
                <a:moveTo>
                  <a:pt x="0" y="0"/>
                </a:moveTo>
                <a:lnTo>
                  <a:pt x="5949733" y="0"/>
                </a:lnTo>
                <a:lnTo>
                  <a:pt x="5949733" y="8277890"/>
                </a:lnTo>
                <a:lnTo>
                  <a:pt x="0" y="82778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990139"/>
            <a:ext cx="16169284" cy="3795161"/>
            <a:chOff x="0" y="0"/>
            <a:chExt cx="4258577" cy="9995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58577" cy="999549"/>
            </a:xfrm>
            <a:custGeom>
              <a:avLst/>
              <a:gdLst/>
              <a:ahLst/>
              <a:cxnLst/>
              <a:rect l="l" t="t" r="r" b="b"/>
              <a:pathLst>
                <a:path w="4258577" h="999549">
                  <a:moveTo>
                    <a:pt x="16758" y="0"/>
                  </a:moveTo>
                  <a:lnTo>
                    <a:pt x="4241819" y="0"/>
                  </a:lnTo>
                  <a:cubicBezTo>
                    <a:pt x="4251074" y="0"/>
                    <a:pt x="4258577" y="7503"/>
                    <a:pt x="4258577" y="16758"/>
                  </a:cubicBezTo>
                  <a:lnTo>
                    <a:pt x="4258577" y="982790"/>
                  </a:lnTo>
                  <a:cubicBezTo>
                    <a:pt x="4258577" y="987235"/>
                    <a:pt x="4256811" y="991497"/>
                    <a:pt x="4253669" y="994640"/>
                  </a:cubicBezTo>
                  <a:cubicBezTo>
                    <a:pt x="4250526" y="997783"/>
                    <a:pt x="4246263" y="999549"/>
                    <a:pt x="4241819" y="999549"/>
                  </a:cubicBezTo>
                  <a:lnTo>
                    <a:pt x="16758" y="999549"/>
                  </a:lnTo>
                  <a:cubicBezTo>
                    <a:pt x="12314" y="999549"/>
                    <a:pt x="8051" y="997783"/>
                    <a:pt x="4908" y="994640"/>
                  </a:cubicBezTo>
                  <a:cubicBezTo>
                    <a:pt x="1766" y="991497"/>
                    <a:pt x="0" y="987235"/>
                    <a:pt x="0" y="982790"/>
                  </a:cubicBezTo>
                  <a:lnTo>
                    <a:pt x="0" y="16758"/>
                  </a:lnTo>
                  <a:cubicBezTo>
                    <a:pt x="0" y="12314"/>
                    <a:pt x="1766" y="8051"/>
                    <a:pt x="4908" y="4908"/>
                  </a:cubicBezTo>
                  <a:cubicBezTo>
                    <a:pt x="8051" y="1766"/>
                    <a:pt x="12314" y="0"/>
                    <a:pt x="16758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58577" cy="1037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390922">
            <a:off x="908723" y="3435833"/>
            <a:ext cx="2432074" cy="687061"/>
          </a:xfrm>
          <a:custGeom>
            <a:avLst/>
            <a:gdLst/>
            <a:ahLst/>
            <a:cxnLst/>
            <a:rect l="l" t="t" r="r" b="b"/>
            <a:pathLst>
              <a:path w="2432074" h="687061">
                <a:moveTo>
                  <a:pt x="0" y="0"/>
                </a:moveTo>
                <a:lnTo>
                  <a:pt x="2432074" y="0"/>
                </a:lnTo>
                <a:lnTo>
                  <a:pt x="2432074" y="687061"/>
                </a:lnTo>
                <a:lnTo>
                  <a:pt x="0" y="687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251838">
            <a:off x="15468634" y="733823"/>
            <a:ext cx="1997243" cy="2102361"/>
          </a:xfrm>
          <a:custGeom>
            <a:avLst/>
            <a:gdLst/>
            <a:ahLst/>
            <a:cxnLst/>
            <a:rect l="l" t="t" r="r" b="b"/>
            <a:pathLst>
              <a:path w="1997243" h="2102361">
                <a:moveTo>
                  <a:pt x="0" y="0"/>
                </a:moveTo>
                <a:lnTo>
                  <a:pt x="1997243" y="0"/>
                </a:lnTo>
                <a:lnTo>
                  <a:pt x="1997243" y="2102361"/>
                </a:lnTo>
                <a:lnTo>
                  <a:pt x="0" y="21023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566786">
            <a:off x="13809143" y="2694242"/>
            <a:ext cx="1848323" cy="2152342"/>
          </a:xfrm>
          <a:custGeom>
            <a:avLst/>
            <a:gdLst/>
            <a:ahLst/>
            <a:cxnLst/>
            <a:rect l="l" t="t" r="r" b="b"/>
            <a:pathLst>
              <a:path w="1848323" h="2152342">
                <a:moveTo>
                  <a:pt x="0" y="0"/>
                </a:moveTo>
                <a:lnTo>
                  <a:pt x="1848323" y="0"/>
                </a:lnTo>
                <a:lnTo>
                  <a:pt x="1848323" y="2152341"/>
                </a:lnTo>
                <a:lnTo>
                  <a:pt x="0" y="21523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700000">
            <a:off x="13004926" y="422367"/>
            <a:ext cx="1172718" cy="2057400"/>
          </a:xfrm>
          <a:custGeom>
            <a:avLst/>
            <a:gdLst/>
            <a:ahLst/>
            <a:cxnLst/>
            <a:rect l="l" t="t" r="r" b="b"/>
            <a:pathLst>
              <a:path w="1172718" h="2057400">
                <a:moveTo>
                  <a:pt x="0" y="0"/>
                </a:moveTo>
                <a:lnTo>
                  <a:pt x="1172718" y="0"/>
                </a:lnTo>
                <a:lnTo>
                  <a:pt x="117271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759428" y="5595138"/>
            <a:ext cx="14707827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Sự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biến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đổi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từ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chất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này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thành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chất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khác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là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sự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biến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đổi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hóa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học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6078" y="474747"/>
            <a:ext cx="12455207" cy="20728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7482" y="3122917"/>
            <a:ext cx="10931075" cy="23532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6400" y="-342900"/>
            <a:ext cx="21118374" cy="1165656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7778" y="438699"/>
            <a:ext cx="16994809" cy="2326514"/>
            <a:chOff x="0" y="0"/>
            <a:chExt cx="4475999" cy="612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612745"/>
            </a:xfrm>
            <a:custGeom>
              <a:avLst/>
              <a:gdLst/>
              <a:ahLst/>
              <a:cxnLst/>
              <a:rect l="l" t="t" r="r" b="b"/>
              <a:pathLst>
                <a:path w="4475999" h="612745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596800"/>
                  </a:lnTo>
                  <a:cubicBezTo>
                    <a:pt x="4475999" y="601029"/>
                    <a:pt x="4474319" y="605085"/>
                    <a:pt x="4471329" y="608075"/>
                  </a:cubicBezTo>
                  <a:cubicBezTo>
                    <a:pt x="4468339" y="611065"/>
                    <a:pt x="4464283" y="612745"/>
                    <a:pt x="4460055" y="612745"/>
                  </a:cubicBezTo>
                  <a:lnTo>
                    <a:pt x="15944" y="612745"/>
                  </a:lnTo>
                  <a:cubicBezTo>
                    <a:pt x="11715" y="612745"/>
                    <a:pt x="7660" y="611065"/>
                    <a:pt x="4670" y="608075"/>
                  </a:cubicBezTo>
                  <a:cubicBezTo>
                    <a:pt x="1680" y="605085"/>
                    <a:pt x="0" y="601029"/>
                    <a:pt x="0" y="596800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0071BC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650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176772" y="0"/>
            <a:ext cx="4410943" cy="3936767"/>
          </a:xfrm>
          <a:custGeom>
            <a:avLst/>
            <a:gdLst/>
            <a:ahLst/>
            <a:cxnLst/>
            <a:rect l="l" t="t" r="r" b="b"/>
            <a:pathLst>
              <a:path w="4410943" h="3936767">
                <a:moveTo>
                  <a:pt x="0" y="0"/>
                </a:moveTo>
                <a:lnTo>
                  <a:pt x="4410944" y="0"/>
                </a:lnTo>
                <a:lnTo>
                  <a:pt x="4410944" y="3936767"/>
                </a:lnTo>
                <a:lnTo>
                  <a:pt x="0" y="3936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97837" y="3185125"/>
            <a:ext cx="11566393" cy="579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   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Biến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đổi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hóa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học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xảy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ra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khi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có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sự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tạo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thành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chất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mới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.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Người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ta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có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thể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nhận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ra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sự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biến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đổi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này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nhờ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vào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sự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thay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đổi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tính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chất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của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chất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(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ví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dụ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như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màu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sắc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mùi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vị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tính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tan,...)</a:t>
            </a:r>
          </a:p>
        </p:txBody>
      </p:sp>
      <p:sp>
        <p:nvSpPr>
          <p:cNvPr id="8" name="Freeform 8"/>
          <p:cNvSpPr/>
          <p:nvPr/>
        </p:nvSpPr>
        <p:spPr>
          <a:xfrm>
            <a:off x="1436766" y="438699"/>
            <a:ext cx="759743" cy="1529685"/>
          </a:xfrm>
          <a:custGeom>
            <a:avLst/>
            <a:gdLst/>
            <a:ahLst/>
            <a:cxnLst/>
            <a:rect l="l" t="t" r="r" b="b"/>
            <a:pathLst>
              <a:path w="759743" h="1529685">
                <a:moveTo>
                  <a:pt x="0" y="0"/>
                </a:moveTo>
                <a:lnTo>
                  <a:pt x="759744" y="0"/>
                </a:lnTo>
                <a:lnTo>
                  <a:pt x="759744" y="1529685"/>
                </a:lnTo>
                <a:lnTo>
                  <a:pt x="0" y="1529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806359"/>
            <a:ext cx="12223539" cy="15911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99465" y="2909874"/>
            <a:ext cx="6639119" cy="7084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477196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31699" y="477196"/>
            <a:ext cx="8510264" cy="6344015"/>
            <a:chOff x="2831699" y="477196"/>
            <a:chExt cx="8510264" cy="6344015"/>
          </a:xfrm>
        </p:grpSpPr>
        <p:sp>
          <p:nvSpPr>
            <p:cNvPr id="5" name="Freeform 5"/>
            <p:cNvSpPr/>
            <p:nvPr/>
          </p:nvSpPr>
          <p:spPr>
            <a:xfrm>
              <a:off x="2831699" y="477196"/>
              <a:ext cx="8510264" cy="6344015"/>
            </a:xfrm>
            <a:custGeom>
              <a:avLst/>
              <a:gdLst/>
              <a:ahLst/>
              <a:cxnLst/>
              <a:rect l="l" t="t" r="r" b="b"/>
              <a:pathLst>
                <a:path w="8510264" h="6344015">
                  <a:moveTo>
                    <a:pt x="0" y="0"/>
                  </a:moveTo>
                  <a:lnTo>
                    <a:pt x="8510264" y="0"/>
                  </a:lnTo>
                  <a:lnTo>
                    <a:pt x="8510264" y="6344015"/>
                  </a:lnTo>
                  <a:lnTo>
                    <a:pt x="0" y="6344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09245" y="2022874"/>
              <a:ext cx="6555172" cy="2254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99"/>
                </a:lnSpc>
              </a:pPr>
              <a:r>
                <a:rPr lang="en-US" sz="6499">
                  <a:solidFill>
                    <a:srgbClr val="651918"/>
                  </a:solidFill>
                  <a:latin typeface="Muli Bold"/>
                  <a:ea typeface="Muli Bold"/>
                  <a:cs typeface="Muli Bold"/>
                  <a:sym typeface="Muli Bold"/>
                </a:rPr>
                <a:t>Biến</a:t>
              </a:r>
              <a:r>
                <a:rPr lang="en-US" sz="6499" dirty="0">
                  <a:solidFill>
                    <a:srgbClr val="651918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6499" dirty="0" err="1">
                  <a:solidFill>
                    <a:srgbClr val="651918"/>
                  </a:solidFill>
                  <a:latin typeface="Muli Bold"/>
                  <a:ea typeface="Muli Bold"/>
                  <a:cs typeface="Muli Bold"/>
                  <a:sym typeface="Muli Bold"/>
                </a:rPr>
                <a:t>đổi</a:t>
              </a:r>
              <a:r>
                <a:rPr lang="en-US" sz="6499" dirty="0">
                  <a:solidFill>
                    <a:srgbClr val="651918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6499" dirty="0" err="1">
                  <a:solidFill>
                    <a:srgbClr val="651918"/>
                  </a:solidFill>
                  <a:latin typeface="Muli Bold"/>
                  <a:ea typeface="Muli Bold"/>
                  <a:cs typeface="Muli Bold"/>
                  <a:sym typeface="Muli Bold"/>
                </a:rPr>
                <a:t>hóa</a:t>
              </a:r>
              <a:r>
                <a:rPr lang="en-US" sz="6499" dirty="0">
                  <a:solidFill>
                    <a:srgbClr val="651918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6499" dirty="0" err="1">
                  <a:solidFill>
                    <a:srgbClr val="651918"/>
                  </a:solidFill>
                  <a:latin typeface="Muli Bold"/>
                  <a:ea typeface="Muli Bold"/>
                  <a:cs typeface="Muli Bold"/>
                  <a:sym typeface="Muli Bold"/>
                </a:rPr>
                <a:t>học</a:t>
              </a:r>
              <a:r>
                <a:rPr lang="en-US" sz="6499" dirty="0">
                  <a:solidFill>
                    <a:srgbClr val="651918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6499" dirty="0" err="1">
                  <a:solidFill>
                    <a:srgbClr val="651918"/>
                  </a:solidFill>
                  <a:latin typeface="Muli Bold"/>
                  <a:ea typeface="Muli Bold"/>
                  <a:cs typeface="Muli Bold"/>
                  <a:sym typeface="Muli Bold"/>
                </a:rPr>
                <a:t>xảy</a:t>
              </a:r>
              <a:r>
                <a:rPr lang="en-US" sz="6499" dirty="0">
                  <a:solidFill>
                    <a:srgbClr val="651918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6499" dirty="0" err="1">
                  <a:solidFill>
                    <a:srgbClr val="651918"/>
                  </a:solidFill>
                  <a:latin typeface="Muli Bold"/>
                  <a:ea typeface="Muli Bold"/>
                  <a:cs typeface="Muli Bold"/>
                  <a:sym typeface="Muli Bold"/>
                </a:rPr>
                <a:t>ra</a:t>
              </a:r>
              <a:r>
                <a:rPr lang="en-US" sz="6499" dirty="0">
                  <a:solidFill>
                    <a:srgbClr val="651918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6499" dirty="0" err="1">
                  <a:solidFill>
                    <a:srgbClr val="651918"/>
                  </a:solidFill>
                  <a:latin typeface="Muli Bold"/>
                  <a:ea typeface="Muli Bold"/>
                  <a:cs typeface="Muli Bold"/>
                  <a:sym typeface="Muli Bold"/>
                </a:rPr>
                <a:t>khi</a:t>
              </a:r>
              <a:r>
                <a:rPr lang="en-US" sz="6499" dirty="0">
                  <a:solidFill>
                    <a:srgbClr val="651918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6499" dirty="0" err="1">
                  <a:solidFill>
                    <a:srgbClr val="651918"/>
                  </a:solidFill>
                  <a:latin typeface="Muli Bold"/>
                  <a:ea typeface="Muli Bold"/>
                  <a:cs typeface="Muli Bold"/>
                  <a:sym typeface="Muli Bold"/>
                </a:rPr>
                <a:t>nào</a:t>
              </a:r>
              <a:r>
                <a:rPr lang="en-US" sz="6499" dirty="0">
                  <a:solidFill>
                    <a:srgbClr val="651918"/>
                  </a:solidFill>
                  <a:latin typeface="Muli Bold"/>
                  <a:ea typeface="Muli Bold"/>
                  <a:cs typeface="Muli Bold"/>
                  <a:sym typeface="Muli Bold"/>
                </a:rPr>
                <a:t>?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0552544" y="1221005"/>
            <a:ext cx="5915025" cy="8229600"/>
          </a:xfrm>
          <a:custGeom>
            <a:avLst/>
            <a:gdLst/>
            <a:ahLst/>
            <a:cxnLst/>
            <a:rect l="l" t="t" r="r" b="b"/>
            <a:pathLst>
              <a:path w="5915025" h="8229600">
                <a:moveTo>
                  <a:pt x="0" y="0"/>
                </a:moveTo>
                <a:lnTo>
                  <a:pt x="5915025" y="0"/>
                </a:lnTo>
                <a:lnTo>
                  <a:pt x="59150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189404" y="6881391"/>
            <a:ext cx="9363141" cy="2376909"/>
            <a:chOff x="0" y="0"/>
            <a:chExt cx="12484188" cy="3169212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2484188" cy="3169212"/>
              <a:chOff x="0" y="0"/>
              <a:chExt cx="2466012" cy="62601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466012" cy="626017"/>
              </a:xfrm>
              <a:custGeom>
                <a:avLst/>
                <a:gdLst/>
                <a:ahLst/>
                <a:cxnLst/>
                <a:rect l="l" t="t" r="r" b="b"/>
                <a:pathLst>
                  <a:path w="2466012" h="626017">
                    <a:moveTo>
                      <a:pt x="28940" y="0"/>
                    </a:moveTo>
                    <a:lnTo>
                      <a:pt x="2437073" y="0"/>
                    </a:lnTo>
                    <a:cubicBezTo>
                      <a:pt x="2453056" y="0"/>
                      <a:pt x="2466012" y="12957"/>
                      <a:pt x="2466012" y="28940"/>
                    </a:cubicBezTo>
                    <a:lnTo>
                      <a:pt x="2466012" y="597077"/>
                    </a:lnTo>
                    <a:cubicBezTo>
                      <a:pt x="2466012" y="613060"/>
                      <a:pt x="2453056" y="626017"/>
                      <a:pt x="2437073" y="626017"/>
                    </a:cubicBezTo>
                    <a:lnTo>
                      <a:pt x="28940" y="626017"/>
                    </a:lnTo>
                    <a:cubicBezTo>
                      <a:pt x="21264" y="626017"/>
                      <a:pt x="13904" y="622968"/>
                      <a:pt x="8476" y="617541"/>
                    </a:cubicBezTo>
                    <a:cubicBezTo>
                      <a:pt x="3049" y="612114"/>
                      <a:pt x="0" y="604753"/>
                      <a:pt x="0" y="597077"/>
                    </a:cubicBezTo>
                    <a:lnTo>
                      <a:pt x="0" y="28940"/>
                    </a:lnTo>
                    <a:cubicBezTo>
                      <a:pt x="0" y="12957"/>
                      <a:pt x="12957" y="0"/>
                      <a:pt x="28940" y="0"/>
                    </a:cubicBezTo>
                    <a:close/>
                  </a:path>
                </a:pathLst>
              </a:custGeom>
              <a:solidFill>
                <a:srgbClr val="651918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466012" cy="6641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64462" y="277564"/>
              <a:ext cx="12155263" cy="2509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</a:pPr>
              <a:r>
                <a:rPr lang="en-US" sz="5499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Biến</a:t>
              </a:r>
              <a:r>
                <a:rPr lang="en-US" sz="5499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499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đổi</a:t>
              </a:r>
              <a:r>
                <a:rPr lang="en-US" sz="5499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499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hóa</a:t>
              </a:r>
              <a:r>
                <a:rPr lang="en-US" sz="5499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499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học</a:t>
              </a:r>
              <a:r>
                <a:rPr lang="en-US" sz="5499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499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xảy</a:t>
              </a:r>
              <a:r>
                <a:rPr lang="en-US" sz="5499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499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ra</a:t>
              </a:r>
              <a:r>
                <a:rPr lang="en-US" sz="5499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499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khi</a:t>
              </a:r>
              <a:r>
                <a:rPr lang="en-US" sz="5499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499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có</a:t>
              </a:r>
              <a:r>
                <a:rPr lang="en-US" sz="5499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499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sự</a:t>
              </a:r>
              <a:r>
                <a:rPr lang="en-US" sz="5499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499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tạo</a:t>
              </a:r>
              <a:r>
                <a:rPr lang="en-US" sz="5499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499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thành</a:t>
              </a:r>
              <a:r>
                <a:rPr lang="en-US" sz="5499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499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chất</a:t>
              </a:r>
              <a:r>
                <a:rPr lang="en-US" sz="5499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499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mới</a:t>
              </a:r>
              <a:endParaRPr lang="en-US" sz="5499" dirty="0">
                <a:solidFill>
                  <a:srgbClr val="FFDA00"/>
                </a:solidFill>
                <a:latin typeface="Muli Bold"/>
                <a:ea typeface="Muli Bold"/>
                <a:cs typeface="Muli Bold"/>
                <a:sym typeface="Muli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477196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4888868" y="85498"/>
            <a:ext cx="8510264" cy="6344015"/>
          </a:xfrm>
          <a:custGeom>
            <a:avLst/>
            <a:gdLst/>
            <a:ahLst/>
            <a:cxnLst/>
            <a:rect l="l" t="t" r="r" b="b"/>
            <a:pathLst>
              <a:path w="8510264" h="6344015">
                <a:moveTo>
                  <a:pt x="8510264" y="0"/>
                </a:moveTo>
                <a:lnTo>
                  <a:pt x="0" y="0"/>
                </a:lnTo>
                <a:lnTo>
                  <a:pt x="0" y="6344015"/>
                </a:lnTo>
                <a:lnTo>
                  <a:pt x="8510264" y="6344015"/>
                </a:lnTo>
                <a:lnTo>
                  <a:pt x="851026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200258" y="6205539"/>
            <a:ext cx="10059042" cy="3225447"/>
            <a:chOff x="0" y="0"/>
            <a:chExt cx="13412056" cy="430059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3412056" cy="4300596"/>
              <a:chOff x="0" y="0"/>
              <a:chExt cx="2750334" cy="88189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750334" cy="881899"/>
              </a:xfrm>
              <a:custGeom>
                <a:avLst/>
                <a:gdLst/>
                <a:ahLst/>
                <a:cxnLst/>
                <a:rect l="l" t="t" r="r" b="b"/>
                <a:pathLst>
                  <a:path w="2750334" h="881899">
                    <a:moveTo>
                      <a:pt x="25948" y="0"/>
                    </a:moveTo>
                    <a:lnTo>
                      <a:pt x="2724386" y="0"/>
                    </a:lnTo>
                    <a:cubicBezTo>
                      <a:pt x="2738716" y="0"/>
                      <a:pt x="2750334" y="11617"/>
                      <a:pt x="2750334" y="25948"/>
                    </a:cubicBezTo>
                    <a:lnTo>
                      <a:pt x="2750334" y="855951"/>
                    </a:lnTo>
                    <a:cubicBezTo>
                      <a:pt x="2750334" y="862832"/>
                      <a:pt x="2747600" y="869432"/>
                      <a:pt x="2742734" y="874299"/>
                    </a:cubicBezTo>
                    <a:cubicBezTo>
                      <a:pt x="2737867" y="879165"/>
                      <a:pt x="2731267" y="881899"/>
                      <a:pt x="2724386" y="881899"/>
                    </a:cubicBezTo>
                    <a:lnTo>
                      <a:pt x="25948" y="881899"/>
                    </a:lnTo>
                    <a:cubicBezTo>
                      <a:pt x="19066" y="881899"/>
                      <a:pt x="12466" y="879165"/>
                      <a:pt x="7600" y="874299"/>
                    </a:cubicBezTo>
                    <a:cubicBezTo>
                      <a:pt x="2734" y="869432"/>
                      <a:pt x="0" y="862832"/>
                      <a:pt x="0" y="855951"/>
                    </a:cubicBezTo>
                    <a:lnTo>
                      <a:pt x="0" y="25948"/>
                    </a:lnTo>
                    <a:cubicBezTo>
                      <a:pt x="0" y="19066"/>
                      <a:pt x="2734" y="12466"/>
                      <a:pt x="7600" y="7600"/>
                    </a:cubicBezTo>
                    <a:cubicBezTo>
                      <a:pt x="12466" y="2734"/>
                      <a:pt x="19066" y="0"/>
                      <a:pt x="25948" y="0"/>
                    </a:cubicBezTo>
                    <a:close/>
                  </a:path>
                </a:pathLst>
              </a:custGeom>
              <a:solidFill>
                <a:srgbClr val="651918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750334" cy="9199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76686" y="273043"/>
              <a:ext cx="13058684" cy="3659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17"/>
                </a:lnSpc>
              </a:pPr>
              <a:r>
                <a:rPr lang="en-US" sz="5297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Người</a:t>
              </a:r>
              <a:r>
                <a:rPr lang="en-US" sz="5297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ta </a:t>
              </a:r>
              <a:r>
                <a:rPr lang="en-US" sz="5297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có</a:t>
              </a:r>
              <a:r>
                <a:rPr lang="en-US" sz="5297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297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thể</a:t>
              </a:r>
              <a:r>
                <a:rPr lang="en-US" sz="5297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297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nhận</a:t>
              </a:r>
              <a:r>
                <a:rPr lang="en-US" sz="5297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297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ra</a:t>
              </a:r>
              <a:r>
                <a:rPr lang="en-US" sz="5297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297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sự</a:t>
              </a:r>
              <a:r>
                <a:rPr lang="en-US" sz="5297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297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biến</a:t>
              </a:r>
              <a:r>
                <a:rPr lang="en-US" sz="5297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297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đổi</a:t>
              </a:r>
              <a:r>
                <a:rPr lang="en-US" sz="5297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297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này</a:t>
              </a:r>
              <a:r>
                <a:rPr lang="en-US" sz="5297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297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nhờ</a:t>
              </a:r>
              <a:r>
                <a:rPr lang="en-US" sz="5297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297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vào</a:t>
              </a:r>
              <a:r>
                <a:rPr lang="en-US" sz="5297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297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sự</a:t>
              </a:r>
              <a:r>
                <a:rPr lang="en-US" sz="5297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297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thay</a:t>
              </a:r>
              <a:r>
                <a:rPr lang="en-US" sz="5297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297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đổi</a:t>
              </a:r>
              <a:r>
                <a:rPr lang="en-US" sz="5297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297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tính</a:t>
              </a:r>
              <a:r>
                <a:rPr lang="en-US" sz="5297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297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chất</a:t>
              </a:r>
              <a:r>
                <a:rPr lang="en-US" sz="5297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297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của</a:t>
              </a:r>
              <a:r>
                <a:rPr lang="en-US" sz="5297" dirty="0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5297" dirty="0" err="1">
                  <a:solidFill>
                    <a:srgbClr val="FFDA00"/>
                  </a:solidFill>
                  <a:latin typeface="Muli Bold"/>
                  <a:ea typeface="Muli Bold"/>
                  <a:cs typeface="Muli Bold"/>
                  <a:sym typeface="Muli Bold"/>
                </a:rPr>
                <a:t>chất</a:t>
              </a:r>
              <a:endParaRPr lang="en-US" sz="5297" dirty="0">
                <a:solidFill>
                  <a:srgbClr val="FFDA00"/>
                </a:solidFill>
                <a:latin typeface="Muli Bold"/>
                <a:ea typeface="Muli Bold"/>
                <a:cs typeface="Muli Bold"/>
                <a:sym typeface="Muli Bold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299019" y="1609680"/>
            <a:ext cx="7689962" cy="317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651918"/>
                </a:solidFill>
                <a:latin typeface="Muli Bold"/>
                <a:ea typeface="Muli Bold"/>
                <a:cs typeface="Muli Bold"/>
                <a:sym typeface="Muli Bold"/>
              </a:rPr>
              <a:t>Người ta có thể nhận ra sự biến đổi này nhờ vào đâu?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646596" y="1733505"/>
            <a:ext cx="5915025" cy="8229600"/>
          </a:xfrm>
          <a:custGeom>
            <a:avLst/>
            <a:gdLst/>
            <a:ahLst/>
            <a:cxnLst/>
            <a:rect l="l" t="t" r="r" b="b"/>
            <a:pathLst>
              <a:path w="5915025" h="8229600">
                <a:moveTo>
                  <a:pt x="5915025" y="0"/>
                </a:moveTo>
                <a:lnTo>
                  <a:pt x="0" y="0"/>
                </a:lnTo>
                <a:lnTo>
                  <a:pt x="0" y="8229600"/>
                </a:lnTo>
                <a:lnTo>
                  <a:pt x="5915025" y="8229600"/>
                </a:lnTo>
                <a:lnTo>
                  <a:pt x="591502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389360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064623" y="2033264"/>
            <a:ext cx="14158754" cy="7232032"/>
          </a:xfrm>
          <a:custGeom>
            <a:avLst/>
            <a:gdLst/>
            <a:ahLst/>
            <a:cxnLst/>
            <a:rect l="l" t="t" r="r" b="b"/>
            <a:pathLst>
              <a:path w="14158754" h="7232032">
                <a:moveTo>
                  <a:pt x="0" y="0"/>
                </a:moveTo>
                <a:lnTo>
                  <a:pt x="14158754" y="0"/>
                </a:lnTo>
                <a:lnTo>
                  <a:pt x="14158754" y="7232032"/>
                </a:lnTo>
                <a:lnTo>
                  <a:pt x="0" y="72320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668209"/>
            <a:ext cx="6273328" cy="9083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389360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585357" y="1661541"/>
            <a:ext cx="7669550" cy="775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+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Màu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sắc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và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hình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dạng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mẩu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giấy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trước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và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sau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khi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đốt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thay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đổi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như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thế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nào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?</a:t>
            </a:r>
          </a:p>
          <a:p>
            <a:pPr algn="just"/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+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Biến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đổi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nào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đã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xảy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ra</a:t>
            </a:r>
            <a:r>
              <a:rPr lang="en-US" sz="720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380" y="1181100"/>
            <a:ext cx="8114479" cy="8236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389360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196259" y="1245674"/>
            <a:ext cx="5915025" cy="8229600"/>
          </a:xfrm>
          <a:custGeom>
            <a:avLst/>
            <a:gdLst/>
            <a:ahLst/>
            <a:cxnLst/>
            <a:rect l="l" t="t" r="r" b="b"/>
            <a:pathLst>
              <a:path w="5915025" h="8229600">
                <a:moveTo>
                  <a:pt x="0" y="0"/>
                </a:moveTo>
                <a:lnTo>
                  <a:pt x="5915025" y="0"/>
                </a:lnTo>
                <a:lnTo>
                  <a:pt x="59150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343" y="1946418"/>
            <a:ext cx="9278916" cy="68281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538</Words>
  <Application>Microsoft Office PowerPoint</Application>
  <PresentationFormat>Custom</PresentationFormat>
  <Paragraphs>51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Calibri</vt:lpstr>
      <vt:lpstr>Cabin Bold</vt:lpstr>
      <vt:lpstr>Muli Bold</vt:lpstr>
      <vt:lpstr>Open Sans</vt:lpstr>
      <vt:lpstr>#9Slide07 IcielKoni Heavy</vt:lpstr>
      <vt:lpstr>Canva Sans</vt:lpstr>
      <vt:lpstr>Alatsi</vt:lpstr>
      <vt:lpstr>#9Slide07 IcielCrocante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T5_KH_B5_SuBienDoiHoaHocCuaChat(Tr.21)_MNT</dc:title>
  <cp:lastModifiedBy>Techsi.vn</cp:lastModifiedBy>
  <cp:revision>36</cp:revision>
  <dcterms:created xsi:type="dcterms:W3CDTF">2006-08-16T00:00:00Z</dcterms:created>
  <dcterms:modified xsi:type="dcterms:W3CDTF">2024-10-10T02:32:22Z</dcterms:modified>
  <dc:identifier>DAGOsWQlkmE</dc:identifier>
</cp:coreProperties>
</file>