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5" r:id="rId4"/>
  </p:sldMasterIdLst>
  <p:sldIdLst>
    <p:sldId id="256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57" r:id="rId14"/>
    <p:sldId id="278" r:id="rId15"/>
    <p:sldId id="271" r:id="rId16"/>
    <p:sldId id="3159" r:id="rId17"/>
    <p:sldId id="263" r:id="rId18"/>
    <p:sldId id="273" r:id="rId19"/>
    <p:sldId id="301" r:id="rId20"/>
    <p:sldId id="258" r:id="rId21"/>
    <p:sldId id="323" r:id="rId22"/>
    <p:sldId id="3160" r:id="rId23"/>
    <p:sldId id="346" r:id="rId24"/>
    <p:sldId id="3161" r:id="rId25"/>
    <p:sldId id="275" r:id="rId26"/>
    <p:sldId id="268" r:id="rId27"/>
    <p:sldId id="262" r:id="rId28"/>
    <p:sldId id="272" r:id="rId29"/>
    <p:sldId id="266" r:id="rId30"/>
    <p:sldId id="267" r:id="rId31"/>
    <p:sldId id="269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Segoe Print" panose="02000600000000000000" pitchFamily="2" charset="0"/>
      <p:regular r:id="rId39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VNI Brush" panose="020B0604020202020204" charset="0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47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93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6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22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49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5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05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3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354563" y="342900"/>
            <a:ext cx="17578874" cy="96012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70160F2C-B686-4A9B-832C-175219CDC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86" y="1256936"/>
            <a:ext cx="10076828" cy="7773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71A6D-B90D-4E45-8242-C46C1A099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78066" y="420587"/>
            <a:ext cx="884597" cy="7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74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5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83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1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90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13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22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04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5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3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9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.svg"/><Relationship Id="rId5" Type="http://schemas.openxmlformats.org/officeDocument/2006/relationships/image" Target="../media/image74.svg"/><Relationship Id="rId15" Type="http://schemas.openxmlformats.org/officeDocument/2006/relationships/image" Target="../media/image82.png"/><Relationship Id="rId10" Type="http://schemas.openxmlformats.org/officeDocument/2006/relationships/image" Target="../media/image7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svg"/><Relationship Id="rId18" Type="http://schemas.openxmlformats.org/officeDocument/2006/relationships/image" Target="../media/image100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96.png"/><Relationship Id="rId17" Type="http://schemas.openxmlformats.org/officeDocument/2006/relationships/image" Target="../media/image99.png"/><Relationship Id="rId2" Type="http://schemas.openxmlformats.org/officeDocument/2006/relationships/image" Target="../media/image88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63.svg"/><Relationship Id="rId5" Type="http://schemas.openxmlformats.org/officeDocument/2006/relationships/image" Target="../media/image91.svg"/><Relationship Id="rId15" Type="http://schemas.openxmlformats.org/officeDocument/2006/relationships/image" Target="../media/image55.svg"/><Relationship Id="rId10" Type="http://schemas.openxmlformats.org/officeDocument/2006/relationships/image" Target="../media/image62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svg"/><Relationship Id="rId18" Type="http://schemas.openxmlformats.org/officeDocument/2006/relationships/image" Target="../media/image99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96.png"/><Relationship Id="rId17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63.svg"/><Relationship Id="rId5" Type="http://schemas.openxmlformats.org/officeDocument/2006/relationships/image" Target="../media/image91.svg"/><Relationship Id="rId15" Type="http://schemas.openxmlformats.org/officeDocument/2006/relationships/image" Target="../media/image55.svg"/><Relationship Id="rId10" Type="http://schemas.openxmlformats.org/officeDocument/2006/relationships/image" Target="../media/image62.png"/><Relationship Id="rId19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3.svg"/><Relationship Id="rId3" Type="http://schemas.openxmlformats.org/officeDocument/2006/relationships/image" Target="../media/image57.svg"/><Relationship Id="rId7" Type="http://schemas.openxmlformats.org/officeDocument/2006/relationships/image" Target="../media/image63.svg"/><Relationship Id="rId12" Type="http://schemas.openxmlformats.org/officeDocument/2006/relationships/image" Target="../media/image1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11.svg"/><Relationship Id="rId5" Type="http://schemas.openxmlformats.org/officeDocument/2006/relationships/image" Target="../media/image109.svg"/><Relationship Id="rId10" Type="http://schemas.openxmlformats.org/officeDocument/2006/relationships/image" Target="../media/image110.png"/><Relationship Id="rId4" Type="http://schemas.openxmlformats.org/officeDocument/2006/relationships/image" Target="../media/image108.png"/><Relationship Id="rId9" Type="http://schemas.openxmlformats.org/officeDocument/2006/relationships/image" Target="../media/image14.svg"/><Relationship Id="rId1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6.svg"/><Relationship Id="rId7" Type="http://schemas.openxmlformats.org/officeDocument/2006/relationships/image" Target="../media/image59.svg"/><Relationship Id="rId12" Type="http://schemas.openxmlformats.org/officeDocument/2006/relationships/image" Target="../media/image121.png"/><Relationship Id="rId17" Type="http://schemas.openxmlformats.org/officeDocument/2006/relationships/image" Target="../media/image125.svg"/><Relationship Id="rId2" Type="http://schemas.openxmlformats.org/officeDocument/2006/relationships/image" Target="../media/image115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20.svg"/><Relationship Id="rId5" Type="http://schemas.openxmlformats.org/officeDocument/2006/relationships/image" Target="../media/image53.svg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52.png"/><Relationship Id="rId9" Type="http://schemas.openxmlformats.org/officeDocument/2006/relationships/image" Target="../media/image118.sv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45.jpg"/><Relationship Id="rId7" Type="http://schemas.openxmlformats.org/officeDocument/2006/relationships/image" Target="../media/image11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29.svg"/><Relationship Id="rId4" Type="http://schemas.openxmlformats.org/officeDocument/2006/relationships/image" Target="../media/image127.png"/><Relationship Id="rId9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47.svg"/><Relationship Id="rId7" Type="http://schemas.openxmlformats.org/officeDocument/2006/relationships/image" Target="../media/image131.svg"/><Relationship Id="rId12" Type="http://schemas.openxmlformats.org/officeDocument/2006/relationships/image" Target="../media/image1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51.svg"/><Relationship Id="rId5" Type="http://schemas.openxmlformats.org/officeDocument/2006/relationships/image" Target="../media/image120.svg"/><Relationship Id="rId10" Type="http://schemas.openxmlformats.org/officeDocument/2006/relationships/image" Target="../media/image50.png"/><Relationship Id="rId4" Type="http://schemas.openxmlformats.org/officeDocument/2006/relationships/image" Target="../media/image119.png"/><Relationship Id="rId9" Type="http://schemas.openxmlformats.org/officeDocument/2006/relationships/image" Target="../media/image13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38.svg"/><Relationship Id="rId3" Type="http://schemas.openxmlformats.org/officeDocument/2006/relationships/image" Target="../media/image89.svg"/><Relationship Id="rId7" Type="http://schemas.openxmlformats.org/officeDocument/2006/relationships/image" Target="../media/image8.svg"/><Relationship Id="rId12" Type="http://schemas.openxmlformats.org/officeDocument/2006/relationships/image" Target="../media/image13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6.svg"/><Relationship Id="rId5" Type="http://schemas.openxmlformats.org/officeDocument/2006/relationships/image" Target="../media/image57.svg"/><Relationship Id="rId15" Type="http://schemas.openxmlformats.org/officeDocument/2006/relationships/image" Target="../media/image59.svg"/><Relationship Id="rId10" Type="http://schemas.openxmlformats.org/officeDocument/2006/relationships/image" Target="../media/image135.png"/><Relationship Id="rId4" Type="http://schemas.openxmlformats.org/officeDocument/2006/relationships/image" Target="../media/image56.png"/><Relationship Id="rId9" Type="http://schemas.openxmlformats.org/officeDocument/2006/relationships/image" Target="../media/image63.svg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2.svg"/><Relationship Id="rId3" Type="http://schemas.openxmlformats.org/officeDocument/2006/relationships/image" Target="../media/image140.svg"/><Relationship Id="rId7" Type="http://schemas.openxmlformats.org/officeDocument/2006/relationships/image" Target="../media/image6.svg"/><Relationship Id="rId12" Type="http://schemas.openxmlformats.org/officeDocument/2006/relationships/image" Target="../media/image141.png"/><Relationship Id="rId2" Type="http://schemas.openxmlformats.org/officeDocument/2006/relationships/image" Target="../media/image139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0.svg"/><Relationship Id="rId5" Type="http://schemas.openxmlformats.org/officeDocument/2006/relationships/image" Target="../media/image49.svg"/><Relationship Id="rId15" Type="http://schemas.openxmlformats.org/officeDocument/2006/relationships/image" Target="../media/image129.svg"/><Relationship Id="rId10" Type="http://schemas.openxmlformats.org/officeDocument/2006/relationships/image" Target="../media/image119.png"/><Relationship Id="rId4" Type="http://schemas.openxmlformats.org/officeDocument/2006/relationships/image" Target="../media/image48.png"/><Relationship Id="rId9" Type="http://schemas.openxmlformats.org/officeDocument/2006/relationships/image" Target="../media/image10.svg"/><Relationship Id="rId1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7.xml"/><Relationship Id="rId18" Type="http://schemas.openxmlformats.org/officeDocument/2006/relationships/slide" Target="slide5.xml"/><Relationship Id="rId26" Type="http://schemas.openxmlformats.org/officeDocument/2006/relationships/image" Target="../media/image38.png"/><Relationship Id="rId3" Type="http://schemas.openxmlformats.org/officeDocument/2006/relationships/image" Target="../media/image20.png"/><Relationship Id="rId21" Type="http://schemas.openxmlformats.org/officeDocument/2006/relationships/slide" Target="slide27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5" Type="http://schemas.openxmlformats.org/officeDocument/2006/relationships/slide" Target="slide28.xml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37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23" Type="http://schemas.microsoft.com/office/2007/relationships/hdphoto" Target="../media/hdphoto1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slide" Target="slide26.xml"/><Relationship Id="rId14" Type="http://schemas.openxmlformats.org/officeDocument/2006/relationships/image" Target="../media/image31.jpe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262">
            <a:off x="2570487" y="1549530"/>
            <a:ext cx="14467550" cy="79966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5960" flipV="1">
            <a:off x="-463658" y="81886"/>
            <a:ext cx="3160618" cy="124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262">
            <a:off x="1719871" y="1072549"/>
            <a:ext cx="14906274" cy="8239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52630">
            <a:off x="16237768" y="1152493"/>
            <a:ext cx="1643383" cy="10435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374177">
            <a:off x="16988825" y="8356286"/>
            <a:ext cx="1340801" cy="1410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52736">
            <a:off x="0" y="6440116"/>
            <a:ext cx="746821" cy="2388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0891" y="3522834"/>
            <a:ext cx="13457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46" y="3392808"/>
            <a:ext cx="1390008" cy="13107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7291830"/>
            <a:ext cx="1688738" cy="1658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4048185"/>
            <a:ext cx="865621" cy="104548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30950">
            <a:off x="15516927" y="-2166471"/>
            <a:ext cx="5008747" cy="47958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95221" y="8462366"/>
            <a:ext cx="3190443" cy="29551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7217">
            <a:off x="-458457" y="3008156"/>
            <a:ext cx="2794061" cy="1376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05001" y="1638300"/>
            <a:ext cx="15544800" cy="7432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49503" y="9070944"/>
            <a:ext cx="3938497" cy="1496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78340">
            <a:off x="84557" y="660159"/>
            <a:ext cx="2341662" cy="22977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5222" y="952500"/>
            <a:ext cx="15397377" cy="77146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25915" y="5200819"/>
            <a:ext cx="3404927" cy="53968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027970">
            <a:off x="15063087" y="6160468"/>
            <a:ext cx="763199" cy="2256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0351" y="2628791"/>
            <a:ext cx="138684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9: THỰC HÀNH VỚI TỆP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THƯ MỤC TRONG MÁY TÍNH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736520" y="4735520"/>
            <a:ext cx="10287000" cy="815960"/>
            <a:chOff x="0" y="0"/>
            <a:chExt cx="9760965" cy="77423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9697465" cy="710735"/>
            </a:xfrm>
            <a:custGeom>
              <a:avLst/>
              <a:gdLst/>
              <a:ahLst/>
              <a:cxnLst/>
              <a:rect l="l" t="t" r="r" b="b"/>
              <a:pathLst>
                <a:path w="9697465" h="710735">
                  <a:moveTo>
                    <a:pt x="9604755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03485" y="0"/>
                  </a:lnTo>
                  <a:cubicBezTo>
                    <a:pt x="9654285" y="0"/>
                    <a:pt x="9696195" y="41910"/>
                    <a:pt x="9696195" y="92710"/>
                  </a:cubicBezTo>
                  <a:lnTo>
                    <a:pt x="9696195" y="616755"/>
                  </a:lnTo>
                  <a:cubicBezTo>
                    <a:pt x="9697465" y="668825"/>
                    <a:pt x="9655555" y="710735"/>
                    <a:pt x="9604755" y="710735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760965" cy="774235"/>
            </a:xfrm>
            <a:custGeom>
              <a:avLst/>
              <a:gdLst/>
              <a:ahLst/>
              <a:cxnLst/>
              <a:rect l="l" t="t" r="r" b="b"/>
              <a:pathLst>
                <a:path w="9760965" h="774235">
                  <a:moveTo>
                    <a:pt x="9636505" y="59690"/>
                  </a:moveTo>
                  <a:cubicBezTo>
                    <a:pt x="9672065" y="59690"/>
                    <a:pt x="9701275" y="88900"/>
                    <a:pt x="9701275" y="124460"/>
                  </a:cubicBezTo>
                  <a:lnTo>
                    <a:pt x="9701275" y="649775"/>
                  </a:lnTo>
                  <a:cubicBezTo>
                    <a:pt x="9701275" y="685335"/>
                    <a:pt x="9672065" y="714545"/>
                    <a:pt x="9636505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36505" y="59690"/>
                  </a:lnTo>
                  <a:moveTo>
                    <a:pt x="963650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9636505" y="774235"/>
                  </a:lnTo>
                  <a:cubicBezTo>
                    <a:pt x="9705085" y="774235"/>
                    <a:pt x="9760965" y="718355"/>
                    <a:pt x="9760965" y="649775"/>
                  </a:cubicBezTo>
                  <a:lnTo>
                    <a:pt x="9760965" y="124460"/>
                  </a:lnTo>
                  <a:cubicBezTo>
                    <a:pt x="9760965" y="55880"/>
                    <a:pt x="9705085" y="0"/>
                    <a:pt x="9636505" y="0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6921895" y="7892195"/>
            <a:ext cx="1916250" cy="815960"/>
            <a:chOff x="0" y="0"/>
            <a:chExt cx="1818261" cy="774235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754761" cy="710735"/>
            </a:xfrm>
            <a:custGeom>
              <a:avLst/>
              <a:gdLst/>
              <a:ahLst/>
              <a:cxnLst/>
              <a:rect l="l" t="t" r="r" b="b"/>
              <a:pathLst>
                <a:path w="1754761" h="710735">
                  <a:moveTo>
                    <a:pt x="1662050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60781" y="0"/>
                  </a:lnTo>
                  <a:cubicBezTo>
                    <a:pt x="1711581" y="0"/>
                    <a:pt x="1753491" y="41910"/>
                    <a:pt x="1753491" y="92710"/>
                  </a:cubicBezTo>
                  <a:lnTo>
                    <a:pt x="1753491" y="616755"/>
                  </a:lnTo>
                  <a:cubicBezTo>
                    <a:pt x="1754761" y="668825"/>
                    <a:pt x="1712851" y="710735"/>
                    <a:pt x="1662051" y="710735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818261" cy="774235"/>
            </a:xfrm>
            <a:custGeom>
              <a:avLst/>
              <a:gdLst/>
              <a:ahLst/>
              <a:cxnLst/>
              <a:rect l="l" t="t" r="r" b="b"/>
              <a:pathLst>
                <a:path w="1818261" h="774235">
                  <a:moveTo>
                    <a:pt x="1693800" y="59690"/>
                  </a:moveTo>
                  <a:cubicBezTo>
                    <a:pt x="1729361" y="59690"/>
                    <a:pt x="1758571" y="88900"/>
                    <a:pt x="1758571" y="124460"/>
                  </a:cubicBezTo>
                  <a:lnTo>
                    <a:pt x="1758571" y="649775"/>
                  </a:lnTo>
                  <a:cubicBezTo>
                    <a:pt x="1758571" y="685335"/>
                    <a:pt x="1729361" y="714545"/>
                    <a:pt x="1693800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93801" y="59690"/>
                  </a:lnTo>
                  <a:moveTo>
                    <a:pt x="16938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1693801" y="774235"/>
                  </a:lnTo>
                  <a:cubicBezTo>
                    <a:pt x="1762381" y="774235"/>
                    <a:pt x="1818261" y="718355"/>
                    <a:pt x="1818261" y="649775"/>
                  </a:cubicBezTo>
                  <a:lnTo>
                    <a:pt x="1818261" y="124460"/>
                  </a:lnTo>
                  <a:cubicBezTo>
                    <a:pt x="1818261" y="55880"/>
                    <a:pt x="1762381" y="0"/>
                    <a:pt x="1693801" y="0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17637742" y="8125330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7637742" y="8268217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7637742" y="8411105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7542359" y="96681"/>
            <a:ext cx="675321" cy="675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542359" y="9514473"/>
            <a:ext cx="675321" cy="675321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9448800" y="1566163"/>
            <a:ext cx="154312" cy="9240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9448800" y="4471344"/>
            <a:ext cx="154312" cy="9240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sp>
      <p:sp>
        <p:nvSpPr>
          <p:cNvPr id="19" name="AutoShape 19"/>
          <p:cNvSpPr/>
          <p:nvPr/>
        </p:nvSpPr>
        <p:spPr>
          <a:xfrm>
            <a:off x="9448800" y="7376526"/>
            <a:ext cx="154312" cy="9240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sp>
      <p:grpSp>
        <p:nvGrpSpPr>
          <p:cNvPr id="22" name="Group 22"/>
          <p:cNvGrpSpPr/>
          <p:nvPr/>
        </p:nvGrpSpPr>
        <p:grpSpPr>
          <a:xfrm>
            <a:off x="1393205" y="2364821"/>
            <a:ext cx="6944070" cy="5156164"/>
            <a:chOff x="0" y="0"/>
            <a:chExt cx="7704886" cy="572109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704886" cy="5820151"/>
            </a:xfrm>
            <a:custGeom>
              <a:avLst/>
              <a:gdLst/>
              <a:ahLst/>
              <a:cxnLst/>
              <a:rect l="l" t="t" r="r" b="b"/>
              <a:pathLst>
                <a:path w="7704886" h="5820151">
                  <a:moveTo>
                    <a:pt x="7082586" y="5249921"/>
                  </a:moveTo>
                  <a:cubicBezTo>
                    <a:pt x="7082586" y="5243571"/>
                    <a:pt x="7083856" y="5238491"/>
                    <a:pt x="7083856" y="5230871"/>
                  </a:cubicBezTo>
                  <a:lnTo>
                    <a:pt x="7083856" y="490220"/>
                  </a:lnTo>
                  <a:cubicBezTo>
                    <a:pt x="7083856" y="220980"/>
                    <a:pt x="6874306" y="0"/>
                    <a:pt x="6617766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5230871"/>
                  </a:lnTo>
                  <a:cubicBezTo>
                    <a:pt x="0" y="5500111"/>
                    <a:pt x="209550" y="5721091"/>
                    <a:pt x="466090" y="5721091"/>
                  </a:cubicBezTo>
                  <a:lnTo>
                    <a:pt x="6616496" y="5721091"/>
                  </a:lnTo>
                  <a:cubicBezTo>
                    <a:pt x="6729526" y="5721091"/>
                    <a:pt x="6833666" y="5677911"/>
                    <a:pt x="6913676" y="5608061"/>
                  </a:cubicBezTo>
                  <a:cubicBezTo>
                    <a:pt x="7044486" y="5679181"/>
                    <a:pt x="7356906" y="5820151"/>
                    <a:pt x="7703616" y="5613141"/>
                  </a:cubicBezTo>
                  <a:cubicBezTo>
                    <a:pt x="7704886" y="5613141"/>
                    <a:pt x="7392466" y="5614411"/>
                    <a:pt x="7082586" y="5249921"/>
                  </a:cubicBezTo>
                  <a:lnTo>
                    <a:pt x="7082586" y="5249921"/>
                  </a:lnTo>
                  <a:close/>
                </a:path>
              </a:pathLst>
            </a:custGeom>
            <a:solidFill>
              <a:srgbClr val="579997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752600" y="3051444"/>
            <a:ext cx="5797612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9F5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86403" y="1172721"/>
            <a:ext cx="6019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</a:rPr>
              <a:t>Mở và tìm hiểu cấu trúc của một thư mục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186403" y="4013575"/>
            <a:ext cx="6230912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</a:rPr>
              <a:t>Thực hiện thao tác với thư mục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86403" y="6854429"/>
            <a:ext cx="6230912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accent3">
                    <a:lumMod val="50000"/>
                  </a:schemeClr>
                </a:solidFill>
              </a:rPr>
              <a:t>Tìm tệp ở thư mục cho trước theo yêu cầu.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34" y="7623966"/>
            <a:ext cx="2267869" cy="19957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" y="6854429"/>
            <a:ext cx="3695700" cy="3695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70" y="1068283"/>
            <a:ext cx="2106208" cy="18142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0450">
            <a:off x="4585537" y="1455749"/>
            <a:ext cx="124978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38200" y="-54598"/>
            <a:ext cx="16225172" cy="1564261"/>
            <a:chOff x="0" y="0"/>
            <a:chExt cx="15829669" cy="288788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5684890" cy="2743107"/>
            </a:xfrm>
            <a:custGeom>
              <a:avLst/>
              <a:gdLst/>
              <a:ahLst/>
              <a:cxnLst/>
              <a:rect l="l" t="t" r="r" b="b"/>
              <a:pathLst>
                <a:path w="15684890" h="2743107">
                  <a:moveTo>
                    <a:pt x="0" y="0"/>
                  </a:moveTo>
                  <a:lnTo>
                    <a:pt x="15684890" y="0"/>
                  </a:lnTo>
                  <a:lnTo>
                    <a:pt x="15684890" y="2743107"/>
                  </a:lnTo>
                  <a:lnTo>
                    <a:pt x="0" y="2743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829669" cy="2887887"/>
            </a:xfrm>
            <a:custGeom>
              <a:avLst/>
              <a:gdLst/>
              <a:ahLst/>
              <a:cxnLst/>
              <a:rect l="l" t="t" r="r" b="b"/>
              <a:pathLst>
                <a:path w="15829669" h="2887887">
                  <a:moveTo>
                    <a:pt x="15684889" y="2743107"/>
                  </a:moveTo>
                  <a:lnTo>
                    <a:pt x="15829669" y="2743107"/>
                  </a:lnTo>
                  <a:lnTo>
                    <a:pt x="15829669" y="2887887"/>
                  </a:lnTo>
                  <a:lnTo>
                    <a:pt x="15684889" y="2887887"/>
                  </a:lnTo>
                  <a:lnTo>
                    <a:pt x="15684889" y="27431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43107"/>
                  </a:lnTo>
                  <a:lnTo>
                    <a:pt x="0" y="2743107"/>
                  </a:lnTo>
                  <a:lnTo>
                    <a:pt x="0" y="144780"/>
                  </a:lnTo>
                  <a:close/>
                  <a:moveTo>
                    <a:pt x="0" y="2743107"/>
                  </a:moveTo>
                  <a:lnTo>
                    <a:pt x="144780" y="2743107"/>
                  </a:lnTo>
                  <a:lnTo>
                    <a:pt x="144780" y="2887887"/>
                  </a:lnTo>
                  <a:lnTo>
                    <a:pt x="0" y="2887887"/>
                  </a:lnTo>
                  <a:lnTo>
                    <a:pt x="0" y="2743107"/>
                  </a:lnTo>
                  <a:close/>
                  <a:moveTo>
                    <a:pt x="15684889" y="144780"/>
                  </a:moveTo>
                  <a:lnTo>
                    <a:pt x="15829669" y="144780"/>
                  </a:lnTo>
                  <a:lnTo>
                    <a:pt x="15829669" y="2743107"/>
                  </a:lnTo>
                  <a:lnTo>
                    <a:pt x="15684889" y="2743107"/>
                  </a:lnTo>
                  <a:lnTo>
                    <a:pt x="15684889" y="144780"/>
                  </a:lnTo>
                  <a:close/>
                  <a:moveTo>
                    <a:pt x="144780" y="2743107"/>
                  </a:moveTo>
                  <a:lnTo>
                    <a:pt x="15684889" y="2743107"/>
                  </a:lnTo>
                  <a:lnTo>
                    <a:pt x="15684889" y="2887887"/>
                  </a:lnTo>
                  <a:lnTo>
                    <a:pt x="144780" y="2887887"/>
                  </a:lnTo>
                  <a:lnTo>
                    <a:pt x="144780" y="2743107"/>
                  </a:lnTo>
                  <a:close/>
                  <a:moveTo>
                    <a:pt x="15684889" y="0"/>
                  </a:moveTo>
                  <a:lnTo>
                    <a:pt x="15829669" y="0"/>
                  </a:lnTo>
                  <a:lnTo>
                    <a:pt x="15829669" y="144780"/>
                  </a:lnTo>
                  <a:lnTo>
                    <a:pt x="15684889" y="144780"/>
                  </a:lnTo>
                  <a:lnTo>
                    <a:pt x="1568488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684889" y="0"/>
                  </a:lnTo>
                  <a:lnTo>
                    <a:pt x="1568488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1CCC2"/>
            </a:solidFill>
          </p:spPr>
        </p:sp>
      </p:grpSp>
      <p:sp>
        <p:nvSpPr>
          <p:cNvPr id="31" name="TextBox 30"/>
          <p:cNvSpPr txBox="1"/>
          <p:nvPr/>
        </p:nvSpPr>
        <p:spPr>
          <a:xfrm>
            <a:off x="1619707" y="342811"/>
            <a:ext cx="15048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200" y="1568782"/>
            <a:ext cx="12271332" cy="95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Nháy đúp chuột vào biểu tượng 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A62FF-051B-B722-1BDE-05B741C0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660" y="1631997"/>
            <a:ext cx="1673080" cy="1319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DC427-089C-232B-129C-29AF6507A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1157"/>
            <a:ext cx="18288000" cy="725395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C18EC61-4826-C5DD-77DA-5F4AF170985C}"/>
              </a:ext>
            </a:extLst>
          </p:cNvPr>
          <p:cNvSpPr/>
          <p:nvPr/>
        </p:nvSpPr>
        <p:spPr>
          <a:xfrm>
            <a:off x="12358782" y="3162300"/>
            <a:ext cx="5700618" cy="6534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dirty="0">
                <a:solidFill>
                  <a:srgbClr val="3333CC"/>
                </a:solidFill>
              </a:rPr>
              <a:t>Em hãy cùng bạn quan sát </a:t>
            </a:r>
            <a:r>
              <a:rPr lang="vi-VN" sz="4400">
                <a:solidFill>
                  <a:srgbClr val="3333CC"/>
                </a:solidFill>
              </a:rPr>
              <a:t>hình và </a:t>
            </a:r>
            <a:r>
              <a:rPr lang="vi-VN" sz="4400" dirty="0">
                <a:solidFill>
                  <a:srgbClr val="3333CC"/>
                </a:solidFill>
              </a:rPr>
              <a:t>cho biết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400" dirty="0">
                <a:solidFill>
                  <a:srgbClr val="3333CC"/>
                </a:solidFill>
                <a:cs typeface="Arial" panose="020B0604020202020204" pitchFamily="34" charset="0"/>
              </a:rPr>
              <a:t>ó</a:t>
            </a:r>
            <a:r>
              <a:rPr lang="en-US" sz="4400" dirty="0">
                <a:solidFill>
                  <a:srgbClr val="3333CC"/>
                </a:solidFill>
              </a:rPr>
              <a:t>:</a:t>
            </a:r>
          </a:p>
          <a:p>
            <a:pPr marL="231775" indent="-231775" algn="just">
              <a:lnSpc>
                <a:spcPct val="120000"/>
              </a:lnSpc>
            </a:pPr>
            <a:r>
              <a:rPr lang="vi-VN" sz="4400" dirty="0">
                <a:solidFill>
                  <a:srgbClr val="3333CC"/>
                </a:solidFill>
              </a:rPr>
              <a:t>• 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>
                <a:solidFill>
                  <a:srgbClr val="3333CC"/>
                </a:solidFill>
              </a:rPr>
              <a:t>ao nhiêu thư mục?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31775" indent="-231775" algn="just">
              <a:lnSpc>
                <a:spcPct val="120000"/>
              </a:lnSpc>
            </a:pPr>
            <a:r>
              <a:rPr lang="vi-VN" sz="4400" dirty="0">
                <a:solidFill>
                  <a:srgbClr val="3333CC"/>
                </a:solidFill>
              </a:rPr>
              <a:t>•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>
                <a:solidFill>
                  <a:srgbClr val="3333CC"/>
                </a:solidFill>
              </a:rPr>
              <a:t>ao nhiêu </a:t>
            </a:r>
            <a:r>
              <a:rPr lang="en-US" sz="4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 </a:t>
            </a:r>
            <a:r>
              <a:rPr lang="en-US" sz="4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vi-VN" sz="4400" dirty="0">
                <a:solidFill>
                  <a:srgbClr val="3333CC"/>
                </a:solidFill>
              </a:rPr>
              <a:t>? Tên các ổ đĩa? </a:t>
            </a:r>
            <a:endParaRPr lang="en-US" sz="4400" dirty="0">
              <a:solidFill>
                <a:srgbClr val="3333CC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826978-723A-BA9C-4BB9-2ABA5CE2F346}"/>
              </a:ext>
            </a:extLst>
          </p:cNvPr>
          <p:cNvGrpSpPr/>
          <p:nvPr/>
        </p:nvGrpSpPr>
        <p:grpSpPr>
          <a:xfrm>
            <a:off x="0" y="2951157"/>
            <a:ext cx="11506200" cy="7253959"/>
            <a:chOff x="-16042" y="3033041"/>
            <a:chExt cx="11506200" cy="72539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AC32CF-D6F3-1119-AD21-C1F88A34E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042" y="3033041"/>
              <a:ext cx="11506200" cy="725395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90E648-DAD5-F1F4-1D2E-72E145577C97}"/>
                </a:ext>
              </a:extLst>
            </p:cNvPr>
            <p:cNvSpPr/>
            <p:nvPr/>
          </p:nvSpPr>
          <p:spPr>
            <a:xfrm>
              <a:off x="6179391" y="3376732"/>
              <a:ext cx="5174409" cy="1766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AABF61-697F-1823-0E0F-9155B0F79CBB}"/>
                </a:ext>
              </a:extLst>
            </p:cNvPr>
            <p:cNvSpPr/>
            <p:nvPr/>
          </p:nvSpPr>
          <p:spPr>
            <a:xfrm>
              <a:off x="5334000" y="6951450"/>
              <a:ext cx="5174409" cy="1766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846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80847F-B239-4A7D-A326-8322204F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711484"/>
            <a:ext cx="11353800" cy="84895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2C2DF5-196F-4C4D-943C-A0E7DAE37C86}"/>
              </a:ext>
            </a:extLst>
          </p:cNvPr>
          <p:cNvSpPr/>
          <p:nvPr/>
        </p:nvSpPr>
        <p:spPr>
          <a:xfrm>
            <a:off x="451029" y="1572803"/>
            <a:ext cx="6483171" cy="367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50000"/>
              </a:lnSpc>
            </a:pPr>
            <a:r>
              <a:rPr lang="vi-VN" sz="40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40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 defTabSz="514350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Nháy chuột vào </a:t>
            </a:r>
            <a:r>
              <a:rPr lang="vi-VN" sz="400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PC </a:t>
            </a: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khung bên trái, quan sát khung bên phải. 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7A9BF-0E68-414A-ABA8-0B64181921F9}"/>
              </a:ext>
            </a:extLst>
          </p:cNvPr>
          <p:cNvSpPr/>
          <p:nvPr/>
        </p:nvSpPr>
        <p:spPr>
          <a:xfrm>
            <a:off x="451029" y="5722414"/>
            <a:ext cx="6102171" cy="367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Nháy đúp chuột vào ổ đĩa </a:t>
            </a:r>
            <a:r>
              <a:rPr lang="en-US" sz="400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khung bên phải, quan sát để xem bên trong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đĩa </a:t>
            </a:r>
            <a:r>
              <a:rPr lang="en-US" sz="4000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</a:t>
            </a:r>
            <a:r>
              <a:rPr lang="vi-V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chứa gì.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BB81DEBF-C5FF-7161-FF73-9D8BD4A572AF}"/>
              </a:ext>
            </a:extLst>
          </p:cNvPr>
          <p:cNvGrpSpPr/>
          <p:nvPr/>
        </p:nvGrpSpPr>
        <p:grpSpPr>
          <a:xfrm>
            <a:off x="855347" y="47754"/>
            <a:ext cx="16225172" cy="1525049"/>
            <a:chOff x="0" y="0"/>
            <a:chExt cx="15829669" cy="288788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FEEF4BF-911B-9C62-96A4-57C254EB8A8B}"/>
                </a:ext>
              </a:extLst>
            </p:cNvPr>
            <p:cNvSpPr/>
            <p:nvPr/>
          </p:nvSpPr>
          <p:spPr>
            <a:xfrm>
              <a:off x="72390" y="72390"/>
              <a:ext cx="15684890" cy="2218049"/>
            </a:xfrm>
            <a:custGeom>
              <a:avLst/>
              <a:gdLst/>
              <a:ahLst/>
              <a:cxnLst/>
              <a:rect l="l" t="t" r="r" b="b"/>
              <a:pathLst>
                <a:path w="15684890" h="2743107">
                  <a:moveTo>
                    <a:pt x="0" y="0"/>
                  </a:moveTo>
                  <a:lnTo>
                    <a:pt x="15684890" y="0"/>
                  </a:lnTo>
                  <a:lnTo>
                    <a:pt x="15684890" y="2743107"/>
                  </a:lnTo>
                  <a:lnTo>
                    <a:pt x="0" y="2743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40D20AE-ECD6-0499-09D1-6AF471CAFBBD}"/>
                </a:ext>
              </a:extLst>
            </p:cNvPr>
            <p:cNvSpPr/>
            <p:nvPr/>
          </p:nvSpPr>
          <p:spPr>
            <a:xfrm>
              <a:off x="0" y="0"/>
              <a:ext cx="15829669" cy="2887887"/>
            </a:xfrm>
            <a:custGeom>
              <a:avLst/>
              <a:gdLst/>
              <a:ahLst/>
              <a:cxnLst/>
              <a:rect l="l" t="t" r="r" b="b"/>
              <a:pathLst>
                <a:path w="15829669" h="2887887">
                  <a:moveTo>
                    <a:pt x="15684889" y="2743107"/>
                  </a:moveTo>
                  <a:lnTo>
                    <a:pt x="15829669" y="2743107"/>
                  </a:lnTo>
                  <a:lnTo>
                    <a:pt x="15829669" y="2887887"/>
                  </a:lnTo>
                  <a:lnTo>
                    <a:pt x="15684889" y="2887887"/>
                  </a:lnTo>
                  <a:lnTo>
                    <a:pt x="15684889" y="27431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43107"/>
                  </a:lnTo>
                  <a:lnTo>
                    <a:pt x="0" y="2743107"/>
                  </a:lnTo>
                  <a:lnTo>
                    <a:pt x="0" y="144780"/>
                  </a:lnTo>
                  <a:close/>
                  <a:moveTo>
                    <a:pt x="0" y="2743107"/>
                  </a:moveTo>
                  <a:lnTo>
                    <a:pt x="144780" y="2743107"/>
                  </a:lnTo>
                  <a:lnTo>
                    <a:pt x="144780" y="2887887"/>
                  </a:lnTo>
                  <a:lnTo>
                    <a:pt x="0" y="2887887"/>
                  </a:lnTo>
                  <a:lnTo>
                    <a:pt x="0" y="2743107"/>
                  </a:lnTo>
                  <a:close/>
                  <a:moveTo>
                    <a:pt x="15684889" y="144780"/>
                  </a:moveTo>
                  <a:lnTo>
                    <a:pt x="15829669" y="144780"/>
                  </a:lnTo>
                  <a:lnTo>
                    <a:pt x="15829669" y="2743107"/>
                  </a:lnTo>
                  <a:lnTo>
                    <a:pt x="15684889" y="2743107"/>
                  </a:lnTo>
                  <a:lnTo>
                    <a:pt x="15684889" y="144780"/>
                  </a:lnTo>
                  <a:close/>
                  <a:moveTo>
                    <a:pt x="144780" y="2743107"/>
                  </a:moveTo>
                  <a:lnTo>
                    <a:pt x="15684889" y="2743107"/>
                  </a:lnTo>
                  <a:lnTo>
                    <a:pt x="15684889" y="2887887"/>
                  </a:lnTo>
                  <a:lnTo>
                    <a:pt x="144780" y="2887887"/>
                  </a:lnTo>
                  <a:lnTo>
                    <a:pt x="144780" y="2743107"/>
                  </a:lnTo>
                  <a:close/>
                  <a:moveTo>
                    <a:pt x="15684889" y="0"/>
                  </a:moveTo>
                  <a:lnTo>
                    <a:pt x="15829669" y="0"/>
                  </a:lnTo>
                  <a:lnTo>
                    <a:pt x="15829669" y="144780"/>
                  </a:lnTo>
                  <a:lnTo>
                    <a:pt x="15684889" y="144780"/>
                  </a:lnTo>
                  <a:lnTo>
                    <a:pt x="1568488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684889" y="0"/>
                  </a:lnTo>
                  <a:lnTo>
                    <a:pt x="1568488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1CCC2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4D1CC9-CB6B-5599-8BF4-361C427EE964}"/>
              </a:ext>
            </a:extLst>
          </p:cNvPr>
          <p:cNvSpPr txBox="1"/>
          <p:nvPr/>
        </p:nvSpPr>
        <p:spPr>
          <a:xfrm>
            <a:off x="1443640" y="328796"/>
            <a:ext cx="15048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1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35486" y="7629232"/>
            <a:ext cx="4303685" cy="41207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14820" y="3075003"/>
            <a:ext cx="7243480" cy="6097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47408" y="537092"/>
            <a:ext cx="2341662" cy="22977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30832" y="1313680"/>
            <a:ext cx="5834647" cy="35226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8674">
            <a:off x="16368637" y="5867317"/>
            <a:ext cx="2586453" cy="10157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81227">
            <a:off x="-227506" y="-400168"/>
            <a:ext cx="1031207" cy="3297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81" y="800100"/>
            <a:ext cx="4785556" cy="20347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02536" y="1329808"/>
            <a:ext cx="3835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35" y="5234424"/>
            <a:ext cx="5085596" cy="50855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84225" y="2086730"/>
            <a:ext cx="5127859" cy="2409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hực hành trên máy tính theo các bước trong SGK  tr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42.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14492" y="3982044"/>
            <a:ext cx="60441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mở ổ đĩa trên máy tính mình và quan sát để biết nội dung chứa bên trong ổ đĩa (thư mục con và tệp)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736520" y="4725477"/>
            <a:ext cx="10287000" cy="815960"/>
            <a:chOff x="0" y="0"/>
            <a:chExt cx="9760965" cy="77423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9697465" cy="710735"/>
            </a:xfrm>
            <a:custGeom>
              <a:avLst/>
              <a:gdLst/>
              <a:ahLst/>
              <a:cxnLst/>
              <a:rect l="l" t="t" r="r" b="b"/>
              <a:pathLst>
                <a:path w="9697465" h="710735">
                  <a:moveTo>
                    <a:pt x="9604755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03485" y="0"/>
                  </a:lnTo>
                  <a:cubicBezTo>
                    <a:pt x="9654285" y="0"/>
                    <a:pt x="9696195" y="41910"/>
                    <a:pt x="9696195" y="92710"/>
                  </a:cubicBezTo>
                  <a:lnTo>
                    <a:pt x="9696195" y="616755"/>
                  </a:lnTo>
                  <a:cubicBezTo>
                    <a:pt x="9697465" y="668825"/>
                    <a:pt x="9655555" y="710735"/>
                    <a:pt x="9604755" y="710735"/>
                  </a:cubicBezTo>
                  <a:close/>
                </a:path>
              </a:pathLst>
            </a:custGeom>
            <a:solidFill>
              <a:srgbClr val="F9F5F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760965" cy="774235"/>
            </a:xfrm>
            <a:custGeom>
              <a:avLst/>
              <a:gdLst/>
              <a:ahLst/>
              <a:cxnLst/>
              <a:rect l="l" t="t" r="r" b="b"/>
              <a:pathLst>
                <a:path w="9760965" h="774235">
                  <a:moveTo>
                    <a:pt x="9636505" y="59690"/>
                  </a:moveTo>
                  <a:cubicBezTo>
                    <a:pt x="9672065" y="59690"/>
                    <a:pt x="9701275" y="88900"/>
                    <a:pt x="9701275" y="124460"/>
                  </a:cubicBezTo>
                  <a:lnTo>
                    <a:pt x="9701275" y="649775"/>
                  </a:lnTo>
                  <a:cubicBezTo>
                    <a:pt x="9701275" y="685335"/>
                    <a:pt x="9672065" y="714545"/>
                    <a:pt x="9636505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36505" y="59690"/>
                  </a:lnTo>
                  <a:moveTo>
                    <a:pt x="963650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9636505" y="774235"/>
                  </a:lnTo>
                  <a:cubicBezTo>
                    <a:pt x="9705085" y="774235"/>
                    <a:pt x="9760965" y="718355"/>
                    <a:pt x="9760965" y="649775"/>
                  </a:cubicBezTo>
                  <a:lnTo>
                    <a:pt x="9760965" y="124460"/>
                  </a:lnTo>
                  <a:cubicBezTo>
                    <a:pt x="9760965" y="55880"/>
                    <a:pt x="9705085" y="0"/>
                    <a:pt x="9636505" y="0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6921895" y="3333502"/>
            <a:ext cx="1916250" cy="815960"/>
            <a:chOff x="0" y="0"/>
            <a:chExt cx="1818261" cy="774235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754761" cy="710735"/>
            </a:xfrm>
            <a:custGeom>
              <a:avLst/>
              <a:gdLst/>
              <a:ahLst/>
              <a:cxnLst/>
              <a:rect l="l" t="t" r="r" b="b"/>
              <a:pathLst>
                <a:path w="1754761" h="710735">
                  <a:moveTo>
                    <a:pt x="1662050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60781" y="0"/>
                  </a:lnTo>
                  <a:cubicBezTo>
                    <a:pt x="1711581" y="0"/>
                    <a:pt x="1753491" y="41910"/>
                    <a:pt x="1753491" y="92710"/>
                  </a:cubicBezTo>
                  <a:lnTo>
                    <a:pt x="1753491" y="616755"/>
                  </a:lnTo>
                  <a:cubicBezTo>
                    <a:pt x="1754761" y="668825"/>
                    <a:pt x="1712851" y="710735"/>
                    <a:pt x="1662051" y="710735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818261" cy="774235"/>
            </a:xfrm>
            <a:custGeom>
              <a:avLst/>
              <a:gdLst/>
              <a:ahLst/>
              <a:cxnLst/>
              <a:rect l="l" t="t" r="r" b="b"/>
              <a:pathLst>
                <a:path w="1818261" h="774235">
                  <a:moveTo>
                    <a:pt x="1693800" y="59690"/>
                  </a:moveTo>
                  <a:cubicBezTo>
                    <a:pt x="1729361" y="59690"/>
                    <a:pt x="1758571" y="88900"/>
                    <a:pt x="1758571" y="124460"/>
                  </a:cubicBezTo>
                  <a:lnTo>
                    <a:pt x="1758571" y="649775"/>
                  </a:lnTo>
                  <a:cubicBezTo>
                    <a:pt x="1758571" y="685335"/>
                    <a:pt x="1729361" y="714545"/>
                    <a:pt x="1693800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93801" y="59690"/>
                  </a:lnTo>
                  <a:moveTo>
                    <a:pt x="16938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1693801" y="774235"/>
                  </a:lnTo>
                  <a:cubicBezTo>
                    <a:pt x="1762381" y="774235"/>
                    <a:pt x="1818261" y="718355"/>
                    <a:pt x="1818261" y="649775"/>
                  </a:cubicBezTo>
                  <a:lnTo>
                    <a:pt x="1818261" y="124460"/>
                  </a:lnTo>
                  <a:cubicBezTo>
                    <a:pt x="1818261" y="55880"/>
                    <a:pt x="1762381" y="0"/>
                    <a:pt x="1693801" y="0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17637742" y="3566637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7637742" y="2626147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7637742" y="3852411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7542359" y="86638"/>
            <a:ext cx="675321" cy="675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542359" y="9504431"/>
            <a:ext cx="675321" cy="67532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86053" y="136088"/>
            <a:ext cx="15245534" cy="1219200"/>
            <a:chOff x="0" y="0"/>
            <a:chExt cx="31478967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478965" cy="1913890"/>
            </a:xfrm>
            <a:custGeom>
              <a:avLst/>
              <a:gdLst/>
              <a:ahLst/>
              <a:cxnLst/>
              <a:rect l="l" t="t" r="r" b="b"/>
              <a:pathLst>
                <a:path w="31478965" h="1913890">
                  <a:moveTo>
                    <a:pt x="31478965" y="956945"/>
                  </a:moveTo>
                  <a:lnTo>
                    <a:pt x="31478965" y="956945"/>
                  </a:lnTo>
                  <a:cubicBezTo>
                    <a:pt x="31478965" y="1485392"/>
                    <a:pt x="31050595" y="1913890"/>
                    <a:pt x="3052202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0522022" y="0"/>
                  </a:lnTo>
                  <a:cubicBezTo>
                    <a:pt x="31050468" y="0"/>
                    <a:pt x="31478965" y="428371"/>
                    <a:pt x="31478965" y="956945"/>
                  </a:cubicBezTo>
                  <a:close/>
                </a:path>
              </a:pathLst>
            </a:custGeom>
            <a:solidFill>
              <a:srgbClr val="579997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47800" y="1415561"/>
            <a:ext cx="293077" cy="29307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F5F3"/>
            </a:solidFill>
          </p:spPr>
        </p:sp>
      </p:grpSp>
      <p:sp>
        <p:nvSpPr>
          <p:cNvPr id="31" name="TextBox 30"/>
          <p:cNvSpPr txBox="1"/>
          <p:nvPr/>
        </p:nvSpPr>
        <p:spPr>
          <a:xfrm>
            <a:off x="2341568" y="155890"/>
            <a:ext cx="13487400" cy="901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1753577"/>
            <a:ext cx="844499" cy="109681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814466" y="2244173"/>
            <a:ext cx="13278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uan sát Hình 52 và trả lời câu hỏi: 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hãy chỉ ra đâu ra thư mục gốc, đâu là thư mục con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23" y="2502034"/>
            <a:ext cx="653215" cy="123543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24600" y="4447085"/>
            <a:ext cx="2816634" cy="838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D: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46120" y="5947123"/>
            <a:ext cx="3657600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608820" y="5947122"/>
            <a:ext cx="3657600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88459" y="7962900"/>
            <a:ext cx="2971146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Do-re-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004608" y="7940040"/>
            <a:ext cx="2216489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Co-nan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648889" y="7962900"/>
            <a:ext cx="3460084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Elbow Connector 41"/>
          <p:cNvCxnSpPr>
            <a:stCxn id="35" idx="2"/>
            <a:endCxn id="36" idx="0"/>
          </p:cNvCxnSpPr>
          <p:nvPr/>
        </p:nvCxnSpPr>
        <p:spPr>
          <a:xfrm rot="5400000">
            <a:off x="6073000" y="4287206"/>
            <a:ext cx="661838" cy="2657997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5" idx="2"/>
            <a:endCxn id="37" idx="0"/>
          </p:cNvCxnSpPr>
          <p:nvPr/>
        </p:nvCxnSpPr>
        <p:spPr>
          <a:xfrm rot="16200000" flipH="1">
            <a:off x="8754350" y="4263851"/>
            <a:ext cx="661837" cy="2704703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36" idx="2"/>
            <a:endCxn id="38" idx="0"/>
          </p:cNvCxnSpPr>
          <p:nvPr/>
        </p:nvCxnSpPr>
        <p:spPr>
          <a:xfrm rot="5400000">
            <a:off x="3055234" y="5943214"/>
            <a:ext cx="1038484" cy="3000888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6" idx="2"/>
          </p:cNvCxnSpPr>
          <p:nvPr/>
        </p:nvCxnSpPr>
        <p:spPr>
          <a:xfrm>
            <a:off x="5074920" y="6924416"/>
            <a:ext cx="0" cy="10019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6" idx="2"/>
            <a:endCxn id="40" idx="0"/>
          </p:cNvCxnSpPr>
          <p:nvPr/>
        </p:nvCxnSpPr>
        <p:spPr>
          <a:xfrm rot="16200000" flipH="1">
            <a:off x="6207683" y="5791652"/>
            <a:ext cx="1038484" cy="3304011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0437620" y="4914900"/>
            <a:ext cx="14478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2041805" y="4503412"/>
            <a:ext cx="382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12451690" y="6362700"/>
            <a:ext cx="88331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3457535" y="5685743"/>
            <a:ext cx="39979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10521172" y="8445055"/>
            <a:ext cx="88331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1527017" y="7768098"/>
            <a:ext cx="5616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34">
            <a:extLst>
              <a:ext uri="{FF2B5EF4-FFF2-40B4-BE49-F238E27FC236}">
                <a16:creationId xmlns:a16="http://schemas.microsoft.com/office/drawing/2014/main" id="{642EC643-46BD-0F79-4590-1F59799D1AB4}"/>
              </a:ext>
            </a:extLst>
          </p:cNvPr>
          <p:cNvSpPr/>
          <p:nvPr/>
        </p:nvSpPr>
        <p:spPr>
          <a:xfrm>
            <a:off x="6324601" y="4447086"/>
            <a:ext cx="2816634" cy="838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D:</a:t>
            </a:r>
          </a:p>
        </p:txBody>
      </p:sp>
      <p:sp>
        <p:nvSpPr>
          <p:cNvPr id="19" name="Rounded Rectangle 35">
            <a:extLst>
              <a:ext uri="{FF2B5EF4-FFF2-40B4-BE49-F238E27FC236}">
                <a16:creationId xmlns:a16="http://schemas.microsoft.com/office/drawing/2014/main" id="{E5F28E60-0A60-49B2-4FCD-7702580242F1}"/>
              </a:ext>
            </a:extLst>
          </p:cNvPr>
          <p:cNvSpPr/>
          <p:nvPr/>
        </p:nvSpPr>
        <p:spPr>
          <a:xfrm>
            <a:off x="3246121" y="5947124"/>
            <a:ext cx="3657600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36">
            <a:extLst>
              <a:ext uri="{FF2B5EF4-FFF2-40B4-BE49-F238E27FC236}">
                <a16:creationId xmlns:a16="http://schemas.microsoft.com/office/drawing/2014/main" id="{530EB5D4-0B6B-62BE-858F-D2EB30CCC429}"/>
              </a:ext>
            </a:extLst>
          </p:cNvPr>
          <p:cNvSpPr/>
          <p:nvPr/>
        </p:nvSpPr>
        <p:spPr>
          <a:xfrm>
            <a:off x="8608821" y="5947123"/>
            <a:ext cx="3657600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Elbow Connector 41">
            <a:extLst>
              <a:ext uri="{FF2B5EF4-FFF2-40B4-BE49-F238E27FC236}">
                <a16:creationId xmlns:a16="http://schemas.microsoft.com/office/drawing/2014/main" id="{BAB40782-7972-DE2E-7737-CAF8FDF8264A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 rot="5400000">
            <a:off x="6073001" y="4287207"/>
            <a:ext cx="661838" cy="2657997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43">
            <a:extLst>
              <a:ext uri="{FF2B5EF4-FFF2-40B4-BE49-F238E27FC236}">
                <a16:creationId xmlns:a16="http://schemas.microsoft.com/office/drawing/2014/main" id="{C0C83FCA-7B7E-8296-7077-612225999443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 rot="16200000" flipH="1">
            <a:off x="8754351" y="4263852"/>
            <a:ext cx="661837" cy="2704703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49">
            <a:extLst>
              <a:ext uri="{FF2B5EF4-FFF2-40B4-BE49-F238E27FC236}">
                <a16:creationId xmlns:a16="http://schemas.microsoft.com/office/drawing/2014/main" id="{35DA785B-6AAF-4DFA-C080-14842EFF75C8}"/>
              </a:ext>
            </a:extLst>
          </p:cNvPr>
          <p:cNvCxnSpPr>
            <a:stCxn id="19" idx="2"/>
          </p:cNvCxnSpPr>
          <p:nvPr/>
        </p:nvCxnSpPr>
        <p:spPr>
          <a:xfrm rot="16200000" flipH="1">
            <a:off x="6207684" y="5791653"/>
            <a:ext cx="1038484" cy="3304011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31482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6" grpId="0"/>
      <p:bldP spid="69" grpId="0"/>
      <p:bldP spid="72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15490" y="1300167"/>
            <a:ext cx="3711540" cy="784830"/>
            <a:chOff x="689904" y="1379897"/>
            <a:chExt cx="2474360" cy="523220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07466" cy="523220"/>
              <a:chOff x="1082666" y="1379837"/>
              <a:chExt cx="407466" cy="52322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3539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600"/>
                <a:r>
                  <a:rPr lang="en-US" sz="45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45277"/>
              <a:ext cx="2063812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endParaRPr lang="en-US" sz="3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639850" y="2125541"/>
            <a:ext cx="8431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a. Tạo thư 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</a:rPr>
              <a:t>mục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</a:rPr>
              <a:t>Truyen tranh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ở ổ đĩa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D: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1662" y="2674075"/>
            <a:ext cx="13507988" cy="125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</a:pPr>
            <a:r>
              <a:rPr lang="vi-VN" sz="3300" dirty="0">
                <a:solidFill>
                  <a:srgbClr val="FF0066"/>
                </a:solidFill>
                <a:latin typeface="Arial" panose="020B0604020202020204" pitchFamily="34" charset="0"/>
              </a:rPr>
              <a:t>[1]</a:t>
            </a:r>
            <a:r>
              <a:rPr lang="vi-VN" sz="33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Nháy đúp chuột vào biểu tượng This PC</a:t>
            </a:r>
            <a:endParaRPr lang="en-US" sz="3300" dirty="0">
              <a:solidFill>
                <a:srgbClr val="3333CC"/>
              </a:solidFill>
              <a:latin typeface="Calibri" panose="020F0502020204030204"/>
            </a:endParaRPr>
          </a:p>
          <a:p>
            <a:pPr defTabSz="1371600">
              <a:lnSpc>
                <a:spcPct val="120000"/>
              </a:lnSpc>
            </a:pPr>
            <a:r>
              <a:rPr lang="vi-VN" sz="3300" dirty="0">
                <a:solidFill>
                  <a:srgbClr val="FF0066"/>
                </a:solidFill>
                <a:latin typeface="Arial" panose="020B0604020202020204" pitchFamily="34" charset="0"/>
              </a:rPr>
              <a:t>[2]</a:t>
            </a:r>
            <a:r>
              <a:rPr lang="vi-VN" sz="33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Nháy đúp chuột vào biểu tượng ổ đĩa </a:t>
            </a:r>
            <a:r>
              <a:rPr lang="vi-VN" sz="3300" b="1" dirty="0">
                <a:solidFill>
                  <a:srgbClr val="3333CC"/>
                </a:solidFill>
                <a:latin typeface="Arial" panose="020B0604020202020204" pitchFamily="34" charset="0"/>
              </a:rPr>
              <a:t>D: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, xuất hiện cửa sổ như </a:t>
            </a:r>
            <a:r>
              <a:rPr lang="en-US" sz="3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25366"/>
          <a:stretch/>
        </p:blipFill>
        <p:spPr>
          <a:xfrm>
            <a:off x="4494263" y="3905579"/>
            <a:ext cx="7507239" cy="1617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42773" y="5555547"/>
            <a:ext cx="9405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vi-VN" sz="3300" dirty="0">
                <a:solidFill>
                  <a:srgbClr val="FF0066"/>
                </a:solidFill>
                <a:latin typeface="Arial" panose="020B0604020202020204" pitchFamily="34" charset="0"/>
              </a:rPr>
              <a:t>[3]</a:t>
            </a:r>
            <a:r>
              <a:rPr lang="vi-VN" sz="33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Nháy vào </a:t>
            </a:r>
            <a:r>
              <a:rPr lang="vi-VN" sz="3300" b="1" dirty="0">
                <a:solidFill>
                  <a:srgbClr val="3333CC"/>
                </a:solidFill>
                <a:latin typeface="Arial" panose="020B0604020202020204" pitchFamily="34" charset="0"/>
              </a:rPr>
              <a:t>Home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, xuất hiện dải lệnh như </a:t>
            </a:r>
            <a:r>
              <a:rPr lang="en-US" sz="33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3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939" y="6161236"/>
            <a:ext cx="9989061" cy="167481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60821" y="7833530"/>
            <a:ext cx="137301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vi-VN" sz="3300" dirty="0">
                <a:solidFill>
                  <a:srgbClr val="FF0066"/>
                </a:solidFill>
                <a:latin typeface="Arial" panose="020B0604020202020204" pitchFamily="34" charset="0"/>
              </a:rPr>
              <a:t>[4]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Nháy chuột vào nút lệnh </a:t>
            </a:r>
            <a:r>
              <a:rPr lang="vi-VN" sz="3300" b="1" dirty="0">
                <a:solidFill>
                  <a:srgbClr val="3333CC"/>
                </a:solidFill>
                <a:latin typeface="Arial" panose="020B0604020202020204" pitchFamily="34" charset="0"/>
              </a:rPr>
              <a:t>New Folder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xuất hiện biểu tượng </a:t>
            </a:r>
            <a:r>
              <a:rPr lang="en-US" sz="3300" dirty="0">
                <a:solidFill>
                  <a:srgbClr val="3333CC"/>
                </a:solidFill>
                <a:latin typeface="Calibri" panose="020F0502020204030204"/>
              </a:rPr>
              <a:t>           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trong cửa sổ ổ đĩa D:; </a:t>
            </a:r>
            <a:endParaRPr lang="en-US" sz="3300" dirty="0">
              <a:solidFill>
                <a:srgbClr val="3333CC"/>
              </a:solidFill>
              <a:latin typeface="Calibri" panose="020F050202020403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319" y="7856522"/>
            <a:ext cx="2906195" cy="6762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43396" y="8900825"/>
            <a:ext cx="134651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vi-VN" sz="3300" dirty="0">
                <a:solidFill>
                  <a:srgbClr val="FF0066"/>
                </a:solidFill>
                <a:latin typeface="Arial" panose="020B0604020202020204" pitchFamily="34" charset="0"/>
              </a:rPr>
              <a:t>[5]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Nhập tên </a:t>
            </a:r>
            <a:r>
              <a:rPr lang="vi-VN" sz="3300">
                <a:solidFill>
                  <a:srgbClr val="3333CC"/>
                </a:solidFill>
                <a:latin typeface="Arial" panose="020B0604020202020204" pitchFamily="34" charset="0"/>
              </a:rPr>
              <a:t>thư mục</a:t>
            </a:r>
            <a:r>
              <a:rPr lang="en-US" sz="3300">
                <a:solidFill>
                  <a:srgbClr val="3333CC"/>
                </a:solidFill>
                <a:latin typeface="Arial" panose="020B0604020202020204" pitchFamily="34" charset="0"/>
              </a:rPr>
              <a:t> Truyen tranh</a:t>
            </a:r>
            <a:r>
              <a:rPr lang="vi-VN" sz="3300">
                <a:solidFill>
                  <a:srgbClr val="3333CC"/>
                </a:solidFill>
                <a:latin typeface="Arial" panose="020B0604020202020204" pitchFamily="34" charset="0"/>
              </a:rPr>
              <a:t>; </a:t>
            </a:r>
            <a:r>
              <a:rPr lang="vi-VN" sz="3300" dirty="0">
                <a:solidFill>
                  <a:srgbClr val="3333CC"/>
                </a:solidFill>
                <a:latin typeface="Arial" panose="020B0604020202020204" pitchFamily="34" charset="0"/>
              </a:rPr>
              <a:t>nháy chuột bên ngoài nền màu xanh</a:t>
            </a:r>
            <a:r>
              <a:rPr lang="en-US" sz="3300" dirty="0">
                <a:solidFill>
                  <a:srgbClr val="3333CC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7083" y="4417359"/>
            <a:ext cx="887507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998" y="2361230"/>
            <a:ext cx="1047209" cy="82568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994533" y="6800492"/>
            <a:ext cx="688556" cy="852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1E908DEA-EBD5-B5C6-18D9-2CB68D3E1733}"/>
              </a:ext>
            </a:extLst>
          </p:cNvPr>
          <p:cNvGrpSpPr/>
          <p:nvPr/>
        </p:nvGrpSpPr>
        <p:grpSpPr>
          <a:xfrm>
            <a:off x="986053" y="136088"/>
            <a:ext cx="15245534" cy="1219200"/>
            <a:chOff x="0" y="0"/>
            <a:chExt cx="31478967" cy="191389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1F2CE2B5-004F-CCCE-C902-B2E27775D1A2}"/>
                </a:ext>
              </a:extLst>
            </p:cNvPr>
            <p:cNvSpPr/>
            <p:nvPr/>
          </p:nvSpPr>
          <p:spPr>
            <a:xfrm>
              <a:off x="0" y="0"/>
              <a:ext cx="31478965" cy="1913890"/>
            </a:xfrm>
            <a:custGeom>
              <a:avLst/>
              <a:gdLst/>
              <a:ahLst/>
              <a:cxnLst/>
              <a:rect l="l" t="t" r="r" b="b"/>
              <a:pathLst>
                <a:path w="31478965" h="1913890">
                  <a:moveTo>
                    <a:pt x="31478965" y="956945"/>
                  </a:moveTo>
                  <a:lnTo>
                    <a:pt x="31478965" y="956945"/>
                  </a:lnTo>
                  <a:cubicBezTo>
                    <a:pt x="31478965" y="1485392"/>
                    <a:pt x="31050595" y="1913890"/>
                    <a:pt x="3052202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0522022" y="0"/>
                  </a:lnTo>
                  <a:cubicBezTo>
                    <a:pt x="31050468" y="0"/>
                    <a:pt x="31478965" y="428371"/>
                    <a:pt x="31478965" y="956945"/>
                  </a:cubicBezTo>
                  <a:close/>
                </a:path>
              </a:pathLst>
            </a:custGeom>
            <a:solidFill>
              <a:srgbClr val="579997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C5556A-58B1-BC18-53B7-E42EA039CC0B}"/>
              </a:ext>
            </a:extLst>
          </p:cNvPr>
          <p:cNvSpPr txBox="1"/>
          <p:nvPr/>
        </p:nvSpPr>
        <p:spPr>
          <a:xfrm>
            <a:off x="2341568" y="155890"/>
            <a:ext cx="13487400" cy="901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1" grpId="0"/>
      <p:bldP spid="22" grpId="0" animBg="1"/>
      <p:bldP spid="2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30194" y="1186264"/>
            <a:ext cx="2607754" cy="29092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74071" y="-37231"/>
            <a:ext cx="11919460" cy="28672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92808" y="65289"/>
            <a:ext cx="11946447" cy="2867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02330">
            <a:off x="149591" y="-1696"/>
            <a:ext cx="2007417" cy="21110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25898">
            <a:off x="16974904" y="8039254"/>
            <a:ext cx="895452" cy="26478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723300" flipH="1">
            <a:off x="14904372" y="-1250327"/>
            <a:ext cx="3774572" cy="25006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575995" y="8901195"/>
            <a:ext cx="4180867" cy="158873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0" y="-4010"/>
            <a:ext cx="4041579" cy="1752600"/>
          </a:xfrm>
          <a:prstGeom prst="wedgeEllipseCallout">
            <a:avLst>
              <a:gd name="adj1" fmla="val 38426"/>
              <a:gd name="adj2" fmla="val 5159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86741" y="487569"/>
            <a:ext cx="4097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94601" y="780864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a) Tạo thư mục mới theo cây thư mục ở Hình </a:t>
            </a:r>
            <a:r>
              <a:rPr lang="vi-VN" sz="4000"/>
              <a:t>52.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" y="2041745"/>
            <a:ext cx="1261902" cy="15497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200" y="7867578"/>
            <a:ext cx="2546859" cy="2458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018" y="9483433"/>
            <a:ext cx="704471" cy="801562"/>
          </a:xfrm>
          <a:prstGeom prst="rect">
            <a:avLst/>
          </a:prstGeom>
        </p:spPr>
      </p:pic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1F833E46-6A65-05CC-F2DD-EF8676CC7FB7}"/>
              </a:ext>
            </a:extLst>
          </p:cNvPr>
          <p:cNvSpPr/>
          <p:nvPr/>
        </p:nvSpPr>
        <p:spPr>
          <a:xfrm>
            <a:off x="3472987" y="7940040"/>
            <a:ext cx="2216489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Co-nan</a:t>
            </a:r>
          </a:p>
        </p:txBody>
      </p:sp>
      <p:sp>
        <p:nvSpPr>
          <p:cNvPr id="6" name="Rounded Rectangle 39">
            <a:extLst>
              <a:ext uri="{FF2B5EF4-FFF2-40B4-BE49-F238E27FC236}">
                <a16:creationId xmlns:a16="http://schemas.microsoft.com/office/drawing/2014/main" id="{E11E0856-2096-AE3F-514D-1A8C0F737E74}"/>
              </a:ext>
            </a:extLst>
          </p:cNvPr>
          <p:cNvSpPr/>
          <p:nvPr/>
        </p:nvSpPr>
        <p:spPr>
          <a:xfrm>
            <a:off x="6117268" y="7962900"/>
            <a:ext cx="3460084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lbow Connector 45">
            <a:extLst>
              <a:ext uri="{FF2B5EF4-FFF2-40B4-BE49-F238E27FC236}">
                <a16:creationId xmlns:a16="http://schemas.microsoft.com/office/drawing/2014/main" id="{9596983B-68D6-86B0-97CD-2B443607A42F}"/>
              </a:ext>
            </a:extLst>
          </p:cNvPr>
          <p:cNvCxnSpPr/>
          <p:nvPr/>
        </p:nvCxnSpPr>
        <p:spPr>
          <a:xfrm rot="5400000">
            <a:off x="2523613" y="5943214"/>
            <a:ext cx="1038484" cy="3000888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34">
            <a:extLst>
              <a:ext uri="{FF2B5EF4-FFF2-40B4-BE49-F238E27FC236}">
                <a16:creationId xmlns:a16="http://schemas.microsoft.com/office/drawing/2014/main" id="{0F98644F-6A43-DD6C-3030-ADEB167A8F1E}"/>
              </a:ext>
            </a:extLst>
          </p:cNvPr>
          <p:cNvSpPr/>
          <p:nvPr/>
        </p:nvSpPr>
        <p:spPr>
          <a:xfrm>
            <a:off x="5792980" y="4447086"/>
            <a:ext cx="2816634" cy="838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D:</a:t>
            </a:r>
          </a:p>
        </p:txBody>
      </p:sp>
      <p:sp>
        <p:nvSpPr>
          <p:cNvPr id="18" name="Rounded Rectangle 35">
            <a:extLst>
              <a:ext uri="{FF2B5EF4-FFF2-40B4-BE49-F238E27FC236}">
                <a16:creationId xmlns:a16="http://schemas.microsoft.com/office/drawing/2014/main" id="{5E4A4CD9-FED6-B7EB-7640-911CB7F321BF}"/>
              </a:ext>
            </a:extLst>
          </p:cNvPr>
          <p:cNvSpPr/>
          <p:nvPr/>
        </p:nvSpPr>
        <p:spPr>
          <a:xfrm>
            <a:off x="2714500" y="5947124"/>
            <a:ext cx="3657600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36">
            <a:extLst>
              <a:ext uri="{FF2B5EF4-FFF2-40B4-BE49-F238E27FC236}">
                <a16:creationId xmlns:a16="http://schemas.microsoft.com/office/drawing/2014/main" id="{35D2EDDD-7509-F097-43F8-5969C046575E}"/>
              </a:ext>
            </a:extLst>
          </p:cNvPr>
          <p:cNvSpPr/>
          <p:nvPr/>
        </p:nvSpPr>
        <p:spPr>
          <a:xfrm>
            <a:off x="8077200" y="5947123"/>
            <a:ext cx="3657600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Elbow Connector 41">
            <a:extLst>
              <a:ext uri="{FF2B5EF4-FFF2-40B4-BE49-F238E27FC236}">
                <a16:creationId xmlns:a16="http://schemas.microsoft.com/office/drawing/2014/main" id="{A27B957D-C890-0F59-4B0D-A724E1E74F9F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rot="5400000">
            <a:off x="5541380" y="4287207"/>
            <a:ext cx="661838" cy="2657997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43">
            <a:extLst>
              <a:ext uri="{FF2B5EF4-FFF2-40B4-BE49-F238E27FC236}">
                <a16:creationId xmlns:a16="http://schemas.microsoft.com/office/drawing/2014/main" id="{F1C14F80-796F-4C0D-36DF-84AD91B582CC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 rot="16200000" flipH="1">
            <a:off x="8222730" y="4263852"/>
            <a:ext cx="661837" cy="2704703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37">
            <a:extLst>
              <a:ext uri="{FF2B5EF4-FFF2-40B4-BE49-F238E27FC236}">
                <a16:creationId xmlns:a16="http://schemas.microsoft.com/office/drawing/2014/main" id="{2CCC2186-FA18-B463-F5DA-C3A6692CDB71}"/>
              </a:ext>
            </a:extLst>
          </p:cNvPr>
          <p:cNvSpPr/>
          <p:nvPr/>
        </p:nvSpPr>
        <p:spPr>
          <a:xfrm>
            <a:off x="56838" y="7962900"/>
            <a:ext cx="2971146" cy="97729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Do-re-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Elbow Connector 49">
            <a:extLst>
              <a:ext uri="{FF2B5EF4-FFF2-40B4-BE49-F238E27FC236}">
                <a16:creationId xmlns:a16="http://schemas.microsoft.com/office/drawing/2014/main" id="{1C881EC7-A0D8-6D86-D2FD-9179EADFFCDF}"/>
              </a:ext>
            </a:extLst>
          </p:cNvPr>
          <p:cNvCxnSpPr/>
          <p:nvPr/>
        </p:nvCxnSpPr>
        <p:spPr>
          <a:xfrm rot="16200000" flipH="1">
            <a:off x="5676063" y="5791653"/>
            <a:ext cx="1038484" cy="3304011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56A8A2-D3BC-9B60-A8A2-706C7914209D}"/>
              </a:ext>
            </a:extLst>
          </p:cNvPr>
          <p:cNvCxnSpPr/>
          <p:nvPr/>
        </p:nvCxnSpPr>
        <p:spPr>
          <a:xfrm>
            <a:off x="4543299" y="6924416"/>
            <a:ext cx="0" cy="10019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B3D035E1-03B6-9B93-DA15-C7A9BD640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4854" y="3035055"/>
            <a:ext cx="5783481" cy="38893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9AA4CAE-B9F5-5FEB-495D-80A3B0790A6D}"/>
              </a:ext>
            </a:extLst>
          </p:cNvPr>
          <p:cNvSpPr/>
          <p:nvPr/>
        </p:nvSpPr>
        <p:spPr>
          <a:xfrm>
            <a:off x="12203479" y="3789631"/>
            <a:ext cx="4910008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Đổi tên thư mục Do-re-mon thành Hoang tu Ech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5" grpId="0" animBg="1"/>
      <p:bldP spid="6" grpId="0" animBg="1"/>
      <p:bldP spid="17" grpId="0" animBg="1"/>
      <p:bldP spid="18" grpId="0" animBg="1"/>
      <p:bldP spid="19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70574" y="1762883"/>
            <a:ext cx="4485792" cy="784830"/>
            <a:chOff x="689904" y="1379897"/>
            <a:chExt cx="2990528" cy="523220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07466" cy="523220"/>
              <a:chOff x="1082666" y="1379837"/>
              <a:chExt cx="407466" cy="52322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3678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600"/>
                <a:r>
                  <a:rPr lang="en-US" sz="4500" b="1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endParaRPr lang="en-US" sz="45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45277"/>
              <a:ext cx="257998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endParaRPr lang="en-US" sz="3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54864" y="2626023"/>
            <a:ext cx="152455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1371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Doremon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tu ech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2832" y="3865139"/>
            <a:ext cx="14194157" cy="554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30000"/>
              </a:lnSpc>
            </a:pPr>
            <a:r>
              <a:rPr lang="vi-VN" sz="3450" dirty="0">
                <a:solidFill>
                  <a:srgbClr val="FF0000"/>
                </a:solidFill>
                <a:latin typeface="Arial" panose="020B0604020202020204" pitchFamily="34" charset="0"/>
              </a:rPr>
              <a:t>[1] </a:t>
            </a:r>
            <a:r>
              <a:rPr lang="vi-VN" sz="3450" dirty="0">
                <a:solidFill>
                  <a:srgbClr val="3333CC"/>
                </a:solidFill>
                <a:latin typeface="Arial" panose="020B0604020202020204" pitchFamily="34" charset="0"/>
              </a:rPr>
              <a:t>Nháy chuột vào thư </a:t>
            </a:r>
            <a:r>
              <a:rPr lang="vi-VN" sz="3450">
                <a:solidFill>
                  <a:srgbClr val="3333CC"/>
                </a:solidFill>
                <a:latin typeface="Arial" panose="020B0604020202020204" pitchFamily="34" charset="0"/>
              </a:rPr>
              <a:t>mục </a:t>
            </a:r>
            <a:r>
              <a:rPr lang="en-US" sz="3450" b="1">
                <a:solidFill>
                  <a:srgbClr val="3333CC"/>
                </a:solidFill>
                <a:latin typeface="Arial" panose="020B0604020202020204" pitchFamily="34" charset="0"/>
              </a:rPr>
              <a:t>Doremon</a:t>
            </a:r>
            <a:r>
              <a:rPr lang="vi-VN" sz="3450">
                <a:solidFill>
                  <a:srgbClr val="3333CC"/>
                </a:solidFill>
                <a:latin typeface="Arial" panose="020B0604020202020204" pitchFamily="34" charset="0"/>
              </a:rPr>
              <a:t>;</a:t>
            </a:r>
            <a:endParaRPr lang="en-US" sz="3450" dirty="0">
              <a:solidFill>
                <a:srgbClr val="3333CC"/>
              </a:solidFill>
              <a:latin typeface="Calibri" panose="020F0502020204030204"/>
            </a:endParaRPr>
          </a:p>
          <a:p>
            <a:pPr defTabSz="1371600">
              <a:lnSpc>
                <a:spcPct val="130000"/>
              </a:lnSpc>
            </a:pPr>
            <a:r>
              <a:rPr lang="vi-VN" sz="3450" dirty="0">
                <a:solidFill>
                  <a:srgbClr val="FF0000"/>
                </a:solidFill>
                <a:latin typeface="Arial" panose="020B0604020202020204" pitchFamily="34" charset="0"/>
              </a:rPr>
              <a:t>[2] </a:t>
            </a:r>
            <a:r>
              <a:rPr lang="vi-VN" sz="3450" dirty="0">
                <a:solidFill>
                  <a:srgbClr val="3333CC"/>
                </a:solidFill>
                <a:latin typeface="Arial" panose="020B0604020202020204" pitchFamily="34" charset="0"/>
              </a:rPr>
              <a:t>Nháy chuột vào </a:t>
            </a:r>
            <a:r>
              <a:rPr lang="vi-VN" sz="3450" b="1" dirty="0">
                <a:solidFill>
                  <a:srgbClr val="3333CC"/>
                </a:solidFill>
                <a:latin typeface="Arial" panose="020B0604020202020204" pitchFamily="34" charset="0"/>
              </a:rPr>
              <a:t>Home</a:t>
            </a:r>
            <a:r>
              <a:rPr lang="vi-VN" sz="3450" dirty="0">
                <a:solidFill>
                  <a:srgbClr val="3333CC"/>
                </a:solidFill>
                <a:latin typeface="Arial" panose="020B0604020202020204" pitchFamily="34" charset="0"/>
              </a:rPr>
              <a:t>;</a:t>
            </a:r>
            <a:endParaRPr lang="en-US" sz="3450" dirty="0">
              <a:solidFill>
                <a:srgbClr val="3333CC"/>
              </a:solidFill>
              <a:latin typeface="Calibri" panose="020F0502020204030204"/>
            </a:endParaRPr>
          </a:p>
          <a:p>
            <a:pPr defTabSz="1371600">
              <a:lnSpc>
                <a:spcPct val="130000"/>
              </a:lnSpc>
            </a:pPr>
            <a:endParaRPr lang="en-US" sz="3450" dirty="0">
              <a:solidFill>
                <a:prstClr val="black"/>
              </a:solidFill>
              <a:latin typeface="Calibri" panose="020F0502020204030204"/>
            </a:endParaRPr>
          </a:p>
          <a:p>
            <a:pPr defTabSz="1371600">
              <a:lnSpc>
                <a:spcPct val="130000"/>
              </a:lnSpc>
            </a:pPr>
            <a:endParaRPr lang="en-US" sz="3450" dirty="0">
              <a:solidFill>
                <a:prstClr val="black"/>
              </a:solidFill>
              <a:latin typeface="Calibri" panose="020F0502020204030204"/>
            </a:endParaRPr>
          </a:p>
          <a:p>
            <a:pPr defTabSz="1371600">
              <a:lnSpc>
                <a:spcPct val="130000"/>
              </a:lnSpc>
            </a:pPr>
            <a:endParaRPr lang="en-US" sz="3450" dirty="0">
              <a:solidFill>
                <a:prstClr val="black"/>
              </a:solidFill>
              <a:latin typeface="Calibri" panose="020F0502020204030204"/>
            </a:endParaRPr>
          </a:p>
          <a:p>
            <a:pPr defTabSz="1371600">
              <a:lnSpc>
                <a:spcPct val="130000"/>
              </a:lnSpc>
            </a:pPr>
            <a:endParaRPr lang="en-US" sz="3450" dirty="0">
              <a:solidFill>
                <a:prstClr val="black"/>
              </a:solidFill>
              <a:latin typeface="Calibri" panose="020F0502020204030204"/>
            </a:endParaRPr>
          </a:p>
          <a:p>
            <a:pPr defTabSz="1371600">
              <a:lnSpc>
                <a:spcPct val="130000"/>
              </a:lnSpc>
            </a:pPr>
            <a:r>
              <a:rPr lang="en-US" sz="3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defTabSz="1371600">
              <a:lnSpc>
                <a:spcPct val="130000"/>
              </a:lnSpc>
            </a:pPr>
            <a:r>
              <a:rPr lang="en-US" sz="3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45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5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tu ech</a:t>
            </a:r>
            <a:r>
              <a:rPr lang="en-US" sz="345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64" y="5409372"/>
            <a:ext cx="13729221" cy="2368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53400" y="6286500"/>
            <a:ext cx="990600" cy="11430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8C080BBC-0467-904D-C287-FC10E8F2BA51}"/>
              </a:ext>
            </a:extLst>
          </p:cNvPr>
          <p:cNvGrpSpPr/>
          <p:nvPr/>
        </p:nvGrpSpPr>
        <p:grpSpPr>
          <a:xfrm>
            <a:off x="986053" y="136088"/>
            <a:ext cx="15245534" cy="1219200"/>
            <a:chOff x="0" y="0"/>
            <a:chExt cx="31478967" cy="1913890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0BBCAEAD-C57D-D2FB-4A95-6602B5B89B2A}"/>
                </a:ext>
              </a:extLst>
            </p:cNvPr>
            <p:cNvSpPr/>
            <p:nvPr/>
          </p:nvSpPr>
          <p:spPr>
            <a:xfrm>
              <a:off x="0" y="0"/>
              <a:ext cx="31478965" cy="1913890"/>
            </a:xfrm>
            <a:custGeom>
              <a:avLst/>
              <a:gdLst/>
              <a:ahLst/>
              <a:cxnLst/>
              <a:rect l="l" t="t" r="r" b="b"/>
              <a:pathLst>
                <a:path w="31478965" h="1913890">
                  <a:moveTo>
                    <a:pt x="31478965" y="956945"/>
                  </a:moveTo>
                  <a:lnTo>
                    <a:pt x="31478965" y="956945"/>
                  </a:lnTo>
                  <a:cubicBezTo>
                    <a:pt x="31478965" y="1485392"/>
                    <a:pt x="31050595" y="1913890"/>
                    <a:pt x="3052202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0522022" y="0"/>
                  </a:lnTo>
                  <a:cubicBezTo>
                    <a:pt x="31050468" y="0"/>
                    <a:pt x="31478965" y="428371"/>
                    <a:pt x="31478965" y="956945"/>
                  </a:cubicBezTo>
                  <a:close/>
                </a:path>
              </a:pathLst>
            </a:custGeom>
            <a:solidFill>
              <a:srgbClr val="579997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441B0E-F554-C136-6977-1B902BAF2DAB}"/>
              </a:ext>
            </a:extLst>
          </p:cNvPr>
          <p:cNvSpPr txBox="1"/>
          <p:nvPr/>
        </p:nvSpPr>
        <p:spPr>
          <a:xfrm>
            <a:off x="2341568" y="155890"/>
            <a:ext cx="13487400" cy="901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19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3400" y="2919843"/>
            <a:ext cx="2607754" cy="29092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49140" y="3071250"/>
            <a:ext cx="11919460" cy="6104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41153" y="2645723"/>
            <a:ext cx="11946447" cy="6104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02330">
            <a:off x="149591" y="-1696"/>
            <a:ext cx="2007417" cy="21110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25898">
            <a:off x="16974904" y="8039254"/>
            <a:ext cx="895452" cy="26478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723300" flipH="1">
            <a:off x="14904372" y="-1250327"/>
            <a:ext cx="3774572" cy="25006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575995" y="8901195"/>
            <a:ext cx="4180867" cy="158873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3141154" y="499862"/>
            <a:ext cx="4041579" cy="1752600"/>
          </a:xfrm>
          <a:prstGeom prst="wedgeEllipseCallout">
            <a:avLst>
              <a:gd name="adj1" fmla="val 38426"/>
              <a:gd name="adj2" fmla="val 5159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4887" y="987198"/>
            <a:ext cx="4097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5800" y="3400299"/>
            <a:ext cx="9144000" cy="27629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Đổi tên thư mục Do-re-mon thành Hoang tu Ech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Xóa thư mục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nan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6293" r="67502" b="23330"/>
          <a:stretch/>
        </p:blipFill>
        <p:spPr>
          <a:xfrm>
            <a:off x="11811000" y="6567993"/>
            <a:ext cx="990599" cy="15309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7" y="3670220"/>
            <a:ext cx="1261902" cy="15497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6922275"/>
            <a:ext cx="2546859" cy="2458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739" y="8083827"/>
            <a:ext cx="1319687" cy="15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39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63195" y="1001279"/>
            <a:ext cx="11076698" cy="738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32" y="3020528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37" y="5272088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22" y="182541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082435" y="2359994"/>
            <a:ext cx="56342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8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4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3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5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8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70574" y="1762883"/>
            <a:ext cx="3738792" cy="784830"/>
            <a:chOff x="689904" y="1379897"/>
            <a:chExt cx="2492528" cy="523220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07466" cy="523220"/>
              <a:chOff x="1082666" y="1379837"/>
              <a:chExt cx="407466" cy="52322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3261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600"/>
                <a:r>
                  <a:rPr lang="en-US" sz="45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45277"/>
              <a:ext cx="208198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37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endParaRPr lang="en-US" sz="3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03023" y="2718317"/>
            <a:ext cx="10732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defTabSz="1371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Co-nan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8345" y="3410814"/>
            <a:ext cx="14194157" cy="2091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30000"/>
              </a:lnSpc>
            </a:pPr>
            <a:r>
              <a:rPr lang="vi-VN" sz="3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vi-VN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chuột vào thư </a:t>
            </a:r>
            <a:r>
              <a:rPr lang="vi-VN" sz="345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</a:t>
            </a:r>
            <a:r>
              <a:rPr lang="en-US" sz="345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Co-nan</a:t>
            </a:r>
            <a:r>
              <a:rPr lang="vi-VN" sz="345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345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lnSpc>
                <a:spcPct val="130000"/>
              </a:lnSpc>
            </a:pPr>
            <a:r>
              <a:rPr lang="vi-VN" sz="3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vi-VN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chuột vào </a:t>
            </a:r>
            <a:r>
              <a:rPr lang="vi-VN" sz="34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vi-VN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34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lnSpc>
                <a:spcPct val="130000"/>
              </a:lnSpc>
            </a:pPr>
            <a:r>
              <a:rPr lang="en-US" sz="3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422" y="4556291"/>
            <a:ext cx="657225" cy="8858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4259172" y="6054422"/>
            <a:ext cx="10009563" cy="3399737"/>
            <a:chOff x="7062903" y="2756788"/>
            <a:chExt cx="4652310" cy="3490304"/>
          </a:xfrm>
        </p:grpSpPr>
        <p:sp>
          <p:nvSpPr>
            <p:cNvPr id="18" name="Rectangle 17"/>
            <p:cNvSpPr/>
            <p:nvPr/>
          </p:nvSpPr>
          <p:spPr>
            <a:xfrm>
              <a:off x="7230489" y="2917828"/>
              <a:ext cx="4312751" cy="3329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lnSpc>
                  <a:spcPct val="130000"/>
                </a:lnSpc>
                <a:spcAft>
                  <a:spcPts val="3600"/>
                </a:spcAft>
              </a:pPr>
              <a:r>
                <a:rPr lang="en-US" sz="345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4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4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b="1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45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cá nhân</a:t>
              </a:r>
              <a:endParaRPr lang="en-US" sz="3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defTabSz="1371600">
                <a:lnSpc>
                  <a:spcPct val="130000"/>
                </a:lnSpc>
                <a:spcAft>
                  <a:spcPts val="1800"/>
                </a:spcAft>
              </a:pP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45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quynh </a:t>
              </a:r>
              <a:r>
                <a:rPr lang="en-US" sz="345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45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Truyen tranh </a:t>
              </a:r>
              <a:r>
                <a:rPr lang="en-US" sz="345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45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5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062903" y="2756788"/>
              <a:ext cx="4652310" cy="341378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33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ight Brace 4"/>
          <p:cNvSpPr/>
          <p:nvPr/>
        </p:nvSpPr>
        <p:spPr>
          <a:xfrm>
            <a:off x="10425071" y="4323835"/>
            <a:ext cx="342900" cy="1212500"/>
          </a:xfrm>
          <a:prstGeom prst="rightBrace">
            <a:avLst>
              <a:gd name="adj1" fmla="val 26333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30394" y="4121133"/>
            <a:ext cx="5993583" cy="140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30000"/>
              </a:lnSpc>
            </a:pP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5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345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4672E039-9B07-9848-2ABE-176B3FFFD7A2}"/>
              </a:ext>
            </a:extLst>
          </p:cNvPr>
          <p:cNvGrpSpPr/>
          <p:nvPr/>
        </p:nvGrpSpPr>
        <p:grpSpPr>
          <a:xfrm>
            <a:off x="986053" y="136088"/>
            <a:ext cx="15245534" cy="1219200"/>
            <a:chOff x="0" y="0"/>
            <a:chExt cx="31478967" cy="1913890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5A0D63B2-6780-9EE2-8F1C-8E518F6D0320}"/>
                </a:ext>
              </a:extLst>
            </p:cNvPr>
            <p:cNvSpPr/>
            <p:nvPr/>
          </p:nvSpPr>
          <p:spPr>
            <a:xfrm>
              <a:off x="0" y="0"/>
              <a:ext cx="31478965" cy="1913890"/>
            </a:xfrm>
            <a:custGeom>
              <a:avLst/>
              <a:gdLst/>
              <a:ahLst/>
              <a:cxnLst/>
              <a:rect l="l" t="t" r="r" b="b"/>
              <a:pathLst>
                <a:path w="31478965" h="1913890">
                  <a:moveTo>
                    <a:pt x="31478965" y="956945"/>
                  </a:moveTo>
                  <a:lnTo>
                    <a:pt x="31478965" y="956945"/>
                  </a:lnTo>
                  <a:cubicBezTo>
                    <a:pt x="31478965" y="1485392"/>
                    <a:pt x="31050595" y="1913890"/>
                    <a:pt x="3052202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0522022" y="0"/>
                  </a:lnTo>
                  <a:cubicBezTo>
                    <a:pt x="31050468" y="0"/>
                    <a:pt x="31478965" y="428371"/>
                    <a:pt x="31478965" y="956945"/>
                  </a:cubicBezTo>
                  <a:close/>
                </a:path>
              </a:pathLst>
            </a:custGeom>
            <a:solidFill>
              <a:srgbClr val="579997"/>
            </a:solidFill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9D2146-ED23-8541-B6C3-A5CC7AD63846}"/>
              </a:ext>
            </a:extLst>
          </p:cNvPr>
          <p:cNvSpPr txBox="1"/>
          <p:nvPr/>
        </p:nvSpPr>
        <p:spPr>
          <a:xfrm>
            <a:off x="2341568" y="155890"/>
            <a:ext cx="13487400" cy="9015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40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30950">
            <a:off x="15516927" y="-2166471"/>
            <a:ext cx="5008747" cy="47958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95221" y="8462366"/>
            <a:ext cx="3190443" cy="29551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7217">
            <a:off x="-458457" y="3008156"/>
            <a:ext cx="2794061" cy="1376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05001" y="1638300"/>
            <a:ext cx="15544800" cy="7432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49503" y="9070944"/>
            <a:ext cx="3938497" cy="1496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78340">
            <a:off x="84557" y="660159"/>
            <a:ext cx="2341662" cy="22977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5222" y="952500"/>
            <a:ext cx="15397377" cy="77146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25915" y="5200819"/>
            <a:ext cx="3404927" cy="53968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027970">
            <a:off x="15063087" y="6160468"/>
            <a:ext cx="763199" cy="2256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0351" y="2628791"/>
            <a:ext cx="138684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9: THỰC HÀNH VỚI TỆP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THƯ MỤC TRONG MÁY TÍNH</a:t>
            </a:r>
          </a:p>
        </p:txBody>
      </p:sp>
    </p:spTree>
    <p:extLst>
      <p:ext uri="{BB962C8B-B14F-4D97-AF65-F5344CB8AC3E}">
        <p14:creationId xmlns:p14="http://schemas.microsoft.com/office/powerpoint/2010/main" val="3914763843"/>
      </p:ext>
    </p:extLst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5400000">
            <a:off x="12736520" y="4735520"/>
            <a:ext cx="10287000" cy="815960"/>
            <a:chOff x="0" y="0"/>
            <a:chExt cx="9760965" cy="774235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9697465" cy="710735"/>
            </a:xfrm>
            <a:custGeom>
              <a:avLst/>
              <a:gdLst/>
              <a:ahLst/>
              <a:cxnLst/>
              <a:rect l="l" t="t" r="r" b="b"/>
              <a:pathLst>
                <a:path w="9697465" h="710735">
                  <a:moveTo>
                    <a:pt x="9604755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03485" y="0"/>
                  </a:lnTo>
                  <a:cubicBezTo>
                    <a:pt x="9654285" y="0"/>
                    <a:pt x="9696195" y="41910"/>
                    <a:pt x="9696195" y="92710"/>
                  </a:cubicBezTo>
                  <a:lnTo>
                    <a:pt x="9696195" y="616755"/>
                  </a:lnTo>
                  <a:cubicBezTo>
                    <a:pt x="9697465" y="668825"/>
                    <a:pt x="9655555" y="710735"/>
                    <a:pt x="9604755" y="710735"/>
                  </a:cubicBezTo>
                  <a:close/>
                </a:path>
              </a:pathLst>
            </a:custGeom>
            <a:solidFill>
              <a:srgbClr val="F9F5F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9760965" cy="774235"/>
            </a:xfrm>
            <a:custGeom>
              <a:avLst/>
              <a:gdLst/>
              <a:ahLst/>
              <a:cxnLst/>
              <a:rect l="l" t="t" r="r" b="b"/>
              <a:pathLst>
                <a:path w="9760965" h="774235">
                  <a:moveTo>
                    <a:pt x="9636505" y="59690"/>
                  </a:moveTo>
                  <a:cubicBezTo>
                    <a:pt x="9672065" y="59690"/>
                    <a:pt x="9701275" y="88900"/>
                    <a:pt x="9701275" y="124460"/>
                  </a:cubicBezTo>
                  <a:lnTo>
                    <a:pt x="9701275" y="649775"/>
                  </a:lnTo>
                  <a:cubicBezTo>
                    <a:pt x="9701275" y="685335"/>
                    <a:pt x="9672065" y="714545"/>
                    <a:pt x="9636505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36505" y="59690"/>
                  </a:lnTo>
                  <a:moveTo>
                    <a:pt x="963650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9636505" y="774235"/>
                  </a:lnTo>
                  <a:cubicBezTo>
                    <a:pt x="9705085" y="774235"/>
                    <a:pt x="9760965" y="718355"/>
                    <a:pt x="9760965" y="649775"/>
                  </a:cubicBezTo>
                  <a:lnTo>
                    <a:pt x="9760965" y="124460"/>
                  </a:lnTo>
                  <a:cubicBezTo>
                    <a:pt x="9760965" y="55880"/>
                    <a:pt x="9705085" y="0"/>
                    <a:pt x="9636505" y="0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6921895" y="4977040"/>
            <a:ext cx="1916250" cy="815960"/>
            <a:chOff x="0" y="0"/>
            <a:chExt cx="1818261" cy="774235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1754761" cy="710735"/>
            </a:xfrm>
            <a:custGeom>
              <a:avLst/>
              <a:gdLst/>
              <a:ahLst/>
              <a:cxnLst/>
              <a:rect l="l" t="t" r="r" b="b"/>
              <a:pathLst>
                <a:path w="1754761" h="710735">
                  <a:moveTo>
                    <a:pt x="1662050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60781" y="0"/>
                  </a:lnTo>
                  <a:cubicBezTo>
                    <a:pt x="1711581" y="0"/>
                    <a:pt x="1753491" y="41910"/>
                    <a:pt x="1753491" y="92710"/>
                  </a:cubicBezTo>
                  <a:lnTo>
                    <a:pt x="1753491" y="616755"/>
                  </a:lnTo>
                  <a:cubicBezTo>
                    <a:pt x="1754761" y="668825"/>
                    <a:pt x="1712851" y="710735"/>
                    <a:pt x="1662051" y="710735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18261" cy="774235"/>
            </a:xfrm>
            <a:custGeom>
              <a:avLst/>
              <a:gdLst/>
              <a:ahLst/>
              <a:cxnLst/>
              <a:rect l="l" t="t" r="r" b="b"/>
              <a:pathLst>
                <a:path w="1818261" h="774235">
                  <a:moveTo>
                    <a:pt x="1693800" y="59690"/>
                  </a:moveTo>
                  <a:cubicBezTo>
                    <a:pt x="1729361" y="59690"/>
                    <a:pt x="1758571" y="88900"/>
                    <a:pt x="1758571" y="124460"/>
                  </a:cubicBezTo>
                  <a:lnTo>
                    <a:pt x="1758571" y="649775"/>
                  </a:lnTo>
                  <a:cubicBezTo>
                    <a:pt x="1758571" y="685335"/>
                    <a:pt x="1729361" y="714545"/>
                    <a:pt x="1693800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93801" y="59690"/>
                  </a:lnTo>
                  <a:moveTo>
                    <a:pt x="16938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1693801" y="774235"/>
                  </a:lnTo>
                  <a:cubicBezTo>
                    <a:pt x="1762381" y="774235"/>
                    <a:pt x="1818261" y="718355"/>
                    <a:pt x="1818261" y="649775"/>
                  </a:cubicBezTo>
                  <a:lnTo>
                    <a:pt x="1818261" y="124460"/>
                  </a:lnTo>
                  <a:cubicBezTo>
                    <a:pt x="1818261" y="55880"/>
                    <a:pt x="1762381" y="0"/>
                    <a:pt x="1693801" y="0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17637742" y="5210175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7637742" y="5353062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7637742" y="5495949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7542359" y="96681"/>
            <a:ext cx="675321" cy="675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542359" y="9514473"/>
            <a:ext cx="675321" cy="675321"/>
          </a:xfrm>
          <a:prstGeom prst="rect">
            <a:avLst/>
          </a:prstGeom>
        </p:spPr>
      </p:pic>
      <p:grpSp>
        <p:nvGrpSpPr>
          <p:cNvPr id="20" name="Group 13"/>
          <p:cNvGrpSpPr/>
          <p:nvPr/>
        </p:nvGrpSpPr>
        <p:grpSpPr>
          <a:xfrm>
            <a:off x="990600" y="952500"/>
            <a:ext cx="15245534" cy="1219200"/>
            <a:chOff x="0" y="0"/>
            <a:chExt cx="31478967" cy="1913890"/>
          </a:xfrm>
        </p:grpSpPr>
        <p:sp>
          <p:nvSpPr>
            <p:cNvPr id="21" name="Freeform 14"/>
            <p:cNvSpPr/>
            <p:nvPr/>
          </p:nvSpPr>
          <p:spPr>
            <a:xfrm>
              <a:off x="0" y="0"/>
              <a:ext cx="31478965" cy="1913890"/>
            </a:xfrm>
            <a:custGeom>
              <a:avLst/>
              <a:gdLst/>
              <a:ahLst/>
              <a:cxnLst/>
              <a:rect l="l" t="t" r="r" b="b"/>
              <a:pathLst>
                <a:path w="31478965" h="1913890">
                  <a:moveTo>
                    <a:pt x="31478965" y="956945"/>
                  </a:moveTo>
                  <a:lnTo>
                    <a:pt x="31478965" y="956945"/>
                  </a:lnTo>
                  <a:cubicBezTo>
                    <a:pt x="31478965" y="1485392"/>
                    <a:pt x="31050595" y="1913890"/>
                    <a:pt x="3052202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0522022" y="0"/>
                  </a:lnTo>
                  <a:cubicBezTo>
                    <a:pt x="31050468" y="0"/>
                    <a:pt x="31478965" y="428371"/>
                    <a:pt x="31478965" y="956945"/>
                  </a:cubicBezTo>
                  <a:close/>
                </a:path>
              </a:pathLst>
            </a:custGeom>
            <a:solidFill>
              <a:srgbClr val="579997"/>
            </a:solidFill>
          </p:spPr>
        </p:sp>
      </p:grpSp>
      <p:grpSp>
        <p:nvGrpSpPr>
          <p:cNvPr id="22" name="Group 15"/>
          <p:cNvGrpSpPr/>
          <p:nvPr/>
        </p:nvGrpSpPr>
        <p:grpSpPr>
          <a:xfrm>
            <a:off x="1447800" y="1415561"/>
            <a:ext cx="293077" cy="293077"/>
            <a:chOff x="0" y="0"/>
            <a:chExt cx="6350000" cy="6350000"/>
          </a:xfrm>
        </p:grpSpPr>
        <p:sp>
          <p:nvSpPr>
            <p:cNvPr id="23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F5F3"/>
            </a:solidFill>
          </p:spPr>
        </p:sp>
      </p:grpSp>
      <p:sp>
        <p:nvSpPr>
          <p:cNvPr id="24" name="TextBox 23"/>
          <p:cNvSpPr txBox="1"/>
          <p:nvPr/>
        </p:nvSpPr>
        <p:spPr>
          <a:xfrm>
            <a:off x="2031489" y="1054267"/>
            <a:ext cx="1407151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3: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17"/>
          <p:cNvGrpSpPr/>
          <p:nvPr/>
        </p:nvGrpSpPr>
        <p:grpSpPr>
          <a:xfrm>
            <a:off x="10094119" y="2943132"/>
            <a:ext cx="5211486" cy="6571341"/>
            <a:chOff x="0" y="0"/>
            <a:chExt cx="10394748" cy="13107091"/>
          </a:xfrm>
        </p:grpSpPr>
        <p:sp>
          <p:nvSpPr>
            <p:cNvPr id="26" name="Freeform 18"/>
            <p:cNvSpPr/>
            <p:nvPr/>
          </p:nvSpPr>
          <p:spPr>
            <a:xfrm>
              <a:off x="72390" y="72390"/>
              <a:ext cx="10249968" cy="12962311"/>
            </a:xfrm>
            <a:custGeom>
              <a:avLst/>
              <a:gdLst/>
              <a:ahLst/>
              <a:cxnLst/>
              <a:rect l="l" t="t" r="r" b="b"/>
              <a:pathLst>
                <a:path w="10249968" h="12962311">
                  <a:moveTo>
                    <a:pt x="0" y="0"/>
                  </a:moveTo>
                  <a:lnTo>
                    <a:pt x="10249968" y="0"/>
                  </a:lnTo>
                  <a:lnTo>
                    <a:pt x="10249968" y="12962311"/>
                  </a:lnTo>
                  <a:lnTo>
                    <a:pt x="0" y="129623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CC2"/>
            </a:solidFill>
          </p:spPr>
        </p:sp>
        <p:sp>
          <p:nvSpPr>
            <p:cNvPr id="27" name="Freeform 19"/>
            <p:cNvSpPr/>
            <p:nvPr/>
          </p:nvSpPr>
          <p:spPr>
            <a:xfrm>
              <a:off x="0" y="0"/>
              <a:ext cx="10394748" cy="13107091"/>
            </a:xfrm>
            <a:custGeom>
              <a:avLst/>
              <a:gdLst/>
              <a:ahLst/>
              <a:cxnLst/>
              <a:rect l="l" t="t" r="r" b="b"/>
              <a:pathLst>
                <a:path w="10394748" h="13107091">
                  <a:moveTo>
                    <a:pt x="10249968" y="12962311"/>
                  </a:moveTo>
                  <a:lnTo>
                    <a:pt x="10394748" y="12962311"/>
                  </a:lnTo>
                  <a:lnTo>
                    <a:pt x="10394748" y="13107091"/>
                  </a:lnTo>
                  <a:lnTo>
                    <a:pt x="10249968" y="13107091"/>
                  </a:lnTo>
                  <a:lnTo>
                    <a:pt x="10249968" y="1296231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962311"/>
                  </a:lnTo>
                  <a:lnTo>
                    <a:pt x="0" y="12962311"/>
                  </a:lnTo>
                  <a:lnTo>
                    <a:pt x="0" y="144780"/>
                  </a:lnTo>
                  <a:close/>
                  <a:moveTo>
                    <a:pt x="0" y="12962311"/>
                  </a:moveTo>
                  <a:lnTo>
                    <a:pt x="144780" y="12962311"/>
                  </a:lnTo>
                  <a:lnTo>
                    <a:pt x="144780" y="13107091"/>
                  </a:lnTo>
                  <a:lnTo>
                    <a:pt x="0" y="13107091"/>
                  </a:lnTo>
                  <a:lnTo>
                    <a:pt x="0" y="12962311"/>
                  </a:lnTo>
                  <a:close/>
                  <a:moveTo>
                    <a:pt x="10249968" y="144780"/>
                  </a:moveTo>
                  <a:lnTo>
                    <a:pt x="10394748" y="144780"/>
                  </a:lnTo>
                  <a:lnTo>
                    <a:pt x="10394748" y="12962311"/>
                  </a:lnTo>
                  <a:lnTo>
                    <a:pt x="10249968" y="12962311"/>
                  </a:lnTo>
                  <a:lnTo>
                    <a:pt x="10249968" y="144780"/>
                  </a:lnTo>
                  <a:close/>
                  <a:moveTo>
                    <a:pt x="144780" y="12962311"/>
                  </a:moveTo>
                  <a:lnTo>
                    <a:pt x="10249968" y="12962311"/>
                  </a:lnTo>
                  <a:lnTo>
                    <a:pt x="10249968" y="13107091"/>
                  </a:lnTo>
                  <a:lnTo>
                    <a:pt x="144780" y="13107091"/>
                  </a:lnTo>
                  <a:lnTo>
                    <a:pt x="144780" y="12962311"/>
                  </a:lnTo>
                  <a:close/>
                  <a:moveTo>
                    <a:pt x="10249968" y="0"/>
                  </a:moveTo>
                  <a:lnTo>
                    <a:pt x="10394748" y="0"/>
                  </a:lnTo>
                  <a:lnTo>
                    <a:pt x="10394748" y="144780"/>
                  </a:lnTo>
                  <a:lnTo>
                    <a:pt x="10249968" y="144780"/>
                  </a:lnTo>
                  <a:lnTo>
                    <a:pt x="102499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249968" y="0"/>
                  </a:lnTo>
                  <a:lnTo>
                    <a:pt x="102499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EA5A3"/>
            </a:solidFill>
          </p:spPr>
        </p:sp>
      </p:grpSp>
      <p:grpSp>
        <p:nvGrpSpPr>
          <p:cNvPr id="28" name="Group 20"/>
          <p:cNvGrpSpPr/>
          <p:nvPr/>
        </p:nvGrpSpPr>
        <p:grpSpPr>
          <a:xfrm>
            <a:off x="10376694" y="3083601"/>
            <a:ext cx="5211486" cy="6215576"/>
            <a:chOff x="0" y="0"/>
            <a:chExt cx="10394748" cy="12397491"/>
          </a:xfrm>
        </p:grpSpPr>
        <p:sp>
          <p:nvSpPr>
            <p:cNvPr id="29" name="Freeform 21"/>
            <p:cNvSpPr/>
            <p:nvPr/>
          </p:nvSpPr>
          <p:spPr>
            <a:xfrm>
              <a:off x="72390" y="72390"/>
              <a:ext cx="10249968" cy="12252710"/>
            </a:xfrm>
            <a:custGeom>
              <a:avLst/>
              <a:gdLst/>
              <a:ahLst/>
              <a:cxnLst/>
              <a:rect l="l" t="t" r="r" b="b"/>
              <a:pathLst>
                <a:path w="10249968" h="12252710">
                  <a:moveTo>
                    <a:pt x="0" y="0"/>
                  </a:moveTo>
                  <a:lnTo>
                    <a:pt x="10249968" y="0"/>
                  </a:lnTo>
                  <a:lnTo>
                    <a:pt x="10249968" y="12252710"/>
                  </a:lnTo>
                  <a:lnTo>
                    <a:pt x="0" y="12252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5F3"/>
            </a:solidFill>
          </p:spPr>
        </p:sp>
        <p:sp>
          <p:nvSpPr>
            <p:cNvPr id="30" name="Freeform 22"/>
            <p:cNvSpPr/>
            <p:nvPr/>
          </p:nvSpPr>
          <p:spPr>
            <a:xfrm>
              <a:off x="0" y="0"/>
              <a:ext cx="10394748" cy="12397491"/>
            </a:xfrm>
            <a:custGeom>
              <a:avLst/>
              <a:gdLst/>
              <a:ahLst/>
              <a:cxnLst/>
              <a:rect l="l" t="t" r="r" b="b"/>
              <a:pathLst>
                <a:path w="10394748" h="12397491">
                  <a:moveTo>
                    <a:pt x="10249968" y="12252711"/>
                  </a:moveTo>
                  <a:lnTo>
                    <a:pt x="10394748" y="12252711"/>
                  </a:lnTo>
                  <a:lnTo>
                    <a:pt x="10394748" y="12397491"/>
                  </a:lnTo>
                  <a:lnTo>
                    <a:pt x="10249968" y="12397491"/>
                  </a:lnTo>
                  <a:lnTo>
                    <a:pt x="10249968" y="1225271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252711"/>
                  </a:lnTo>
                  <a:lnTo>
                    <a:pt x="0" y="12252711"/>
                  </a:lnTo>
                  <a:lnTo>
                    <a:pt x="0" y="144780"/>
                  </a:lnTo>
                  <a:close/>
                  <a:moveTo>
                    <a:pt x="0" y="12252711"/>
                  </a:moveTo>
                  <a:lnTo>
                    <a:pt x="144780" y="12252711"/>
                  </a:lnTo>
                  <a:lnTo>
                    <a:pt x="144780" y="12397491"/>
                  </a:lnTo>
                  <a:lnTo>
                    <a:pt x="0" y="12397491"/>
                  </a:lnTo>
                  <a:lnTo>
                    <a:pt x="0" y="12252711"/>
                  </a:lnTo>
                  <a:close/>
                  <a:moveTo>
                    <a:pt x="10249968" y="144780"/>
                  </a:moveTo>
                  <a:lnTo>
                    <a:pt x="10394748" y="144780"/>
                  </a:lnTo>
                  <a:lnTo>
                    <a:pt x="10394748" y="12252711"/>
                  </a:lnTo>
                  <a:lnTo>
                    <a:pt x="10249968" y="12252711"/>
                  </a:lnTo>
                  <a:lnTo>
                    <a:pt x="10249968" y="144780"/>
                  </a:lnTo>
                  <a:close/>
                  <a:moveTo>
                    <a:pt x="144780" y="12252711"/>
                  </a:moveTo>
                  <a:lnTo>
                    <a:pt x="10249968" y="12252711"/>
                  </a:lnTo>
                  <a:lnTo>
                    <a:pt x="10249968" y="12397491"/>
                  </a:lnTo>
                  <a:lnTo>
                    <a:pt x="144780" y="12397491"/>
                  </a:lnTo>
                  <a:lnTo>
                    <a:pt x="144780" y="12252711"/>
                  </a:lnTo>
                  <a:close/>
                  <a:moveTo>
                    <a:pt x="10249968" y="0"/>
                  </a:moveTo>
                  <a:lnTo>
                    <a:pt x="10394748" y="0"/>
                  </a:lnTo>
                  <a:lnTo>
                    <a:pt x="10394748" y="144780"/>
                  </a:lnTo>
                  <a:lnTo>
                    <a:pt x="10249968" y="144780"/>
                  </a:lnTo>
                  <a:lnTo>
                    <a:pt x="102499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249968" y="0"/>
                  </a:lnTo>
                  <a:lnTo>
                    <a:pt x="102499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EA5A3"/>
            </a:solidFill>
          </p:spPr>
        </p:sp>
      </p:grpSp>
      <p:grpSp>
        <p:nvGrpSpPr>
          <p:cNvPr id="31" name="Group 23"/>
          <p:cNvGrpSpPr/>
          <p:nvPr/>
        </p:nvGrpSpPr>
        <p:grpSpPr>
          <a:xfrm>
            <a:off x="10376694" y="2634694"/>
            <a:ext cx="5211486" cy="512962"/>
            <a:chOff x="0" y="0"/>
            <a:chExt cx="10394748" cy="1023146"/>
          </a:xfrm>
        </p:grpSpPr>
        <p:sp>
          <p:nvSpPr>
            <p:cNvPr id="32" name="Freeform 24"/>
            <p:cNvSpPr/>
            <p:nvPr/>
          </p:nvSpPr>
          <p:spPr>
            <a:xfrm>
              <a:off x="72390" y="72390"/>
              <a:ext cx="10249968" cy="878367"/>
            </a:xfrm>
            <a:custGeom>
              <a:avLst/>
              <a:gdLst/>
              <a:ahLst/>
              <a:cxnLst/>
              <a:rect l="l" t="t" r="r" b="b"/>
              <a:pathLst>
                <a:path w="10249968" h="878367">
                  <a:moveTo>
                    <a:pt x="0" y="0"/>
                  </a:moveTo>
                  <a:lnTo>
                    <a:pt x="10249968" y="0"/>
                  </a:lnTo>
                  <a:lnTo>
                    <a:pt x="10249968" y="878367"/>
                  </a:lnTo>
                  <a:lnTo>
                    <a:pt x="0" y="87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5F3"/>
            </a:solidFill>
          </p:spPr>
        </p:sp>
        <p:sp>
          <p:nvSpPr>
            <p:cNvPr id="33" name="Freeform 25"/>
            <p:cNvSpPr/>
            <p:nvPr/>
          </p:nvSpPr>
          <p:spPr>
            <a:xfrm>
              <a:off x="0" y="0"/>
              <a:ext cx="10394748" cy="1023146"/>
            </a:xfrm>
            <a:custGeom>
              <a:avLst/>
              <a:gdLst/>
              <a:ahLst/>
              <a:cxnLst/>
              <a:rect l="l" t="t" r="r" b="b"/>
              <a:pathLst>
                <a:path w="10394748" h="1023146">
                  <a:moveTo>
                    <a:pt x="10249968" y="878367"/>
                  </a:moveTo>
                  <a:lnTo>
                    <a:pt x="10394748" y="878367"/>
                  </a:lnTo>
                  <a:lnTo>
                    <a:pt x="10394748" y="1023146"/>
                  </a:lnTo>
                  <a:lnTo>
                    <a:pt x="10249968" y="1023146"/>
                  </a:lnTo>
                  <a:lnTo>
                    <a:pt x="10249968" y="8783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878367"/>
                  </a:lnTo>
                  <a:lnTo>
                    <a:pt x="0" y="878367"/>
                  </a:lnTo>
                  <a:lnTo>
                    <a:pt x="0" y="144780"/>
                  </a:lnTo>
                  <a:close/>
                  <a:moveTo>
                    <a:pt x="0" y="878367"/>
                  </a:moveTo>
                  <a:lnTo>
                    <a:pt x="144780" y="878367"/>
                  </a:lnTo>
                  <a:lnTo>
                    <a:pt x="144780" y="1023146"/>
                  </a:lnTo>
                  <a:lnTo>
                    <a:pt x="0" y="1023146"/>
                  </a:lnTo>
                  <a:lnTo>
                    <a:pt x="0" y="878366"/>
                  </a:lnTo>
                  <a:close/>
                  <a:moveTo>
                    <a:pt x="10249968" y="144780"/>
                  </a:moveTo>
                  <a:lnTo>
                    <a:pt x="10394748" y="144780"/>
                  </a:lnTo>
                  <a:lnTo>
                    <a:pt x="10394748" y="878367"/>
                  </a:lnTo>
                  <a:lnTo>
                    <a:pt x="10249968" y="878367"/>
                  </a:lnTo>
                  <a:lnTo>
                    <a:pt x="10249968" y="144780"/>
                  </a:lnTo>
                  <a:close/>
                  <a:moveTo>
                    <a:pt x="144780" y="878367"/>
                  </a:moveTo>
                  <a:lnTo>
                    <a:pt x="10249968" y="878367"/>
                  </a:lnTo>
                  <a:lnTo>
                    <a:pt x="10249968" y="1023146"/>
                  </a:lnTo>
                  <a:lnTo>
                    <a:pt x="144780" y="1023146"/>
                  </a:lnTo>
                  <a:lnTo>
                    <a:pt x="144780" y="878366"/>
                  </a:lnTo>
                  <a:close/>
                  <a:moveTo>
                    <a:pt x="10249968" y="0"/>
                  </a:moveTo>
                  <a:lnTo>
                    <a:pt x="10394748" y="0"/>
                  </a:lnTo>
                  <a:lnTo>
                    <a:pt x="10394748" y="144780"/>
                  </a:lnTo>
                  <a:lnTo>
                    <a:pt x="10249968" y="144780"/>
                  </a:lnTo>
                  <a:lnTo>
                    <a:pt x="102499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249968" y="0"/>
                  </a:lnTo>
                  <a:lnTo>
                    <a:pt x="102499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EA5A3"/>
            </a:solid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46" y="3362860"/>
            <a:ext cx="4996735" cy="5721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298820" y="2670987"/>
            <a:ext cx="7314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This PC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8"/>
          <a:stretch/>
        </p:blipFill>
        <p:spPr>
          <a:xfrm>
            <a:off x="3021686" y="6223416"/>
            <a:ext cx="4366900" cy="35726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38" y="8350441"/>
            <a:ext cx="1905008" cy="16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2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6964" y="1290956"/>
            <a:ext cx="2968519" cy="29128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9607" y="8194774"/>
            <a:ext cx="4862524" cy="3221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12839">
            <a:off x="15775184" y="3498141"/>
            <a:ext cx="923489" cy="2730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9631">
            <a:off x="-496856" y="5683364"/>
            <a:ext cx="1832237" cy="19268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33270" y="-381323"/>
            <a:ext cx="4154730" cy="16722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0518" y="8563208"/>
            <a:ext cx="2649404" cy="253680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62">
            <a:off x="5354343" y="1125243"/>
            <a:ext cx="7579314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200" b="1" spc="-225" dirty="0">
                <a:solidFill>
                  <a:srgbClr val="804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4039" y="2454923"/>
            <a:ext cx="11985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Hãy tạo các thư mục theo sơ đồ hình cây biểu diễn cách sắp xếp sách trên giá như sau: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23" y="4623258"/>
            <a:ext cx="10058400" cy="264365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314038" y="7593712"/>
            <a:ext cx="13860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Đổi tên thư mục </a:t>
            </a:r>
            <a:r>
              <a:rPr lang="vi-VN" sz="4000" b="1" dirty="0"/>
              <a:t>Truyen co tich </a:t>
            </a:r>
            <a:r>
              <a:rPr lang="vi-VN" sz="4000" dirty="0"/>
              <a:t>thành </a:t>
            </a:r>
            <a:r>
              <a:rPr lang="vi-VN" sz="4000" b="1" dirty="0"/>
              <a:t>Truyen thieu nhi</a:t>
            </a:r>
            <a:r>
              <a:rPr lang="vi-VN" sz="4000" dirty="0"/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Xóa thư mục Vo viet.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64129">
            <a:off x="16753061" y="64868"/>
            <a:ext cx="2332577" cy="26022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667">
            <a:off x="941262" y="3132432"/>
            <a:ext cx="5354376" cy="60474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667">
            <a:off x="770455" y="2837536"/>
            <a:ext cx="5354376" cy="6047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7223" y="2670932"/>
            <a:ext cx="5354376" cy="60474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41883" y="2324010"/>
            <a:ext cx="5354376" cy="60474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207760" y="-1648282"/>
            <a:ext cx="2187170" cy="37127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675">
            <a:off x="12335122" y="3137793"/>
            <a:ext cx="5354376" cy="60474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7675">
            <a:off x="12074074" y="2831952"/>
            <a:ext cx="5354376" cy="60474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01765" y="8170437"/>
            <a:ext cx="2660930" cy="14997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390275">
            <a:off x="1622382" y="1836098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7879" y="787393"/>
            <a:ext cx="7412242" cy="1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 rot="176571">
            <a:off x="12702030" y="1898798"/>
            <a:ext cx="462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&#10;&#10;Description automatically generated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1"/>
          <a:stretch/>
        </p:blipFill>
        <p:spPr>
          <a:xfrm rot="21449880">
            <a:off x="1224284" y="3481163"/>
            <a:ext cx="4511562" cy="47941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6953"/>
          <a:stretch/>
        </p:blipFill>
        <p:spPr>
          <a:xfrm>
            <a:off x="6774170" y="3053839"/>
            <a:ext cx="4711276" cy="4901785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low confidence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4"/>
          <a:stretch/>
        </p:blipFill>
        <p:spPr>
          <a:xfrm rot="153261">
            <a:off x="12324175" y="3490729"/>
            <a:ext cx="4854172" cy="4855691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46819" y="7269643"/>
            <a:ext cx="3910772" cy="31641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12736520" y="4735520"/>
            <a:ext cx="10287000" cy="815960"/>
            <a:chOff x="0" y="0"/>
            <a:chExt cx="9760965" cy="774235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9697465" cy="710735"/>
            </a:xfrm>
            <a:custGeom>
              <a:avLst/>
              <a:gdLst/>
              <a:ahLst/>
              <a:cxnLst/>
              <a:rect l="l" t="t" r="r" b="b"/>
              <a:pathLst>
                <a:path w="9697465" h="710735">
                  <a:moveTo>
                    <a:pt x="9604755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03485" y="0"/>
                  </a:lnTo>
                  <a:cubicBezTo>
                    <a:pt x="9654285" y="0"/>
                    <a:pt x="9696195" y="41910"/>
                    <a:pt x="9696195" y="92710"/>
                  </a:cubicBezTo>
                  <a:lnTo>
                    <a:pt x="9696195" y="616755"/>
                  </a:lnTo>
                  <a:cubicBezTo>
                    <a:pt x="9697465" y="668825"/>
                    <a:pt x="9655555" y="710735"/>
                    <a:pt x="9604755" y="710735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9760965" cy="774235"/>
            </a:xfrm>
            <a:custGeom>
              <a:avLst/>
              <a:gdLst/>
              <a:ahLst/>
              <a:cxnLst/>
              <a:rect l="l" t="t" r="r" b="b"/>
              <a:pathLst>
                <a:path w="9760965" h="774235">
                  <a:moveTo>
                    <a:pt x="9636505" y="59690"/>
                  </a:moveTo>
                  <a:cubicBezTo>
                    <a:pt x="9672065" y="59690"/>
                    <a:pt x="9701275" y="88900"/>
                    <a:pt x="9701275" y="124460"/>
                  </a:cubicBezTo>
                  <a:lnTo>
                    <a:pt x="9701275" y="649775"/>
                  </a:lnTo>
                  <a:cubicBezTo>
                    <a:pt x="9701275" y="685335"/>
                    <a:pt x="9672065" y="714545"/>
                    <a:pt x="9636505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36505" y="59690"/>
                  </a:lnTo>
                  <a:moveTo>
                    <a:pt x="963650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9636505" y="774235"/>
                  </a:lnTo>
                  <a:cubicBezTo>
                    <a:pt x="9705085" y="774235"/>
                    <a:pt x="9760965" y="718355"/>
                    <a:pt x="9760965" y="649775"/>
                  </a:cubicBezTo>
                  <a:lnTo>
                    <a:pt x="9760965" y="124460"/>
                  </a:lnTo>
                  <a:cubicBezTo>
                    <a:pt x="9760965" y="55880"/>
                    <a:pt x="9705085" y="0"/>
                    <a:pt x="9636505" y="0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6921895" y="2617407"/>
            <a:ext cx="1916250" cy="815960"/>
            <a:chOff x="0" y="0"/>
            <a:chExt cx="1818261" cy="774235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754761" cy="710735"/>
            </a:xfrm>
            <a:custGeom>
              <a:avLst/>
              <a:gdLst/>
              <a:ahLst/>
              <a:cxnLst/>
              <a:rect l="l" t="t" r="r" b="b"/>
              <a:pathLst>
                <a:path w="1754761" h="710735">
                  <a:moveTo>
                    <a:pt x="1662050" y="710735"/>
                  </a:moveTo>
                  <a:lnTo>
                    <a:pt x="92710" y="710735"/>
                  </a:lnTo>
                  <a:cubicBezTo>
                    <a:pt x="41910" y="710735"/>
                    <a:pt x="0" y="668825"/>
                    <a:pt x="0" y="61802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60781" y="0"/>
                  </a:lnTo>
                  <a:cubicBezTo>
                    <a:pt x="1711581" y="0"/>
                    <a:pt x="1753491" y="41910"/>
                    <a:pt x="1753491" y="92710"/>
                  </a:cubicBezTo>
                  <a:lnTo>
                    <a:pt x="1753491" y="616755"/>
                  </a:lnTo>
                  <a:cubicBezTo>
                    <a:pt x="1754761" y="668825"/>
                    <a:pt x="1712851" y="710735"/>
                    <a:pt x="1662051" y="710735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18261" cy="774235"/>
            </a:xfrm>
            <a:custGeom>
              <a:avLst/>
              <a:gdLst/>
              <a:ahLst/>
              <a:cxnLst/>
              <a:rect l="l" t="t" r="r" b="b"/>
              <a:pathLst>
                <a:path w="1818261" h="774235">
                  <a:moveTo>
                    <a:pt x="1693800" y="59690"/>
                  </a:moveTo>
                  <a:cubicBezTo>
                    <a:pt x="1729361" y="59690"/>
                    <a:pt x="1758571" y="88900"/>
                    <a:pt x="1758571" y="124460"/>
                  </a:cubicBezTo>
                  <a:lnTo>
                    <a:pt x="1758571" y="649775"/>
                  </a:lnTo>
                  <a:cubicBezTo>
                    <a:pt x="1758571" y="685335"/>
                    <a:pt x="1729361" y="714545"/>
                    <a:pt x="1693800" y="714545"/>
                  </a:cubicBezTo>
                  <a:lnTo>
                    <a:pt x="124460" y="714545"/>
                  </a:lnTo>
                  <a:cubicBezTo>
                    <a:pt x="88900" y="714545"/>
                    <a:pt x="59690" y="685335"/>
                    <a:pt x="59690" y="6497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93801" y="59690"/>
                  </a:lnTo>
                  <a:moveTo>
                    <a:pt x="16938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49775"/>
                  </a:lnTo>
                  <a:cubicBezTo>
                    <a:pt x="0" y="718355"/>
                    <a:pt x="55880" y="774235"/>
                    <a:pt x="124460" y="774235"/>
                  </a:cubicBezTo>
                  <a:lnTo>
                    <a:pt x="1693801" y="774235"/>
                  </a:lnTo>
                  <a:cubicBezTo>
                    <a:pt x="1762381" y="774235"/>
                    <a:pt x="1818261" y="718355"/>
                    <a:pt x="1818261" y="649775"/>
                  </a:cubicBezTo>
                  <a:lnTo>
                    <a:pt x="1818261" y="124460"/>
                  </a:lnTo>
                  <a:cubicBezTo>
                    <a:pt x="1818261" y="55880"/>
                    <a:pt x="1762381" y="0"/>
                    <a:pt x="1693801" y="0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7637742" y="2850542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7637742" y="2993430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7637742" y="3136317"/>
            <a:ext cx="484555" cy="0"/>
          </a:xfrm>
          <a:prstGeom prst="line">
            <a:avLst/>
          </a:prstGeom>
          <a:ln w="66675" cap="rnd">
            <a:solidFill>
              <a:srgbClr val="F1CCC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7542359" y="96681"/>
            <a:ext cx="675321" cy="6753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542359" y="9514473"/>
            <a:ext cx="675321" cy="675321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60000" y="1745472"/>
            <a:ext cx="5608693" cy="6598695"/>
            <a:chOff x="0" y="0"/>
            <a:chExt cx="5396230" cy="6348730"/>
          </a:xfrm>
        </p:grpSpPr>
        <p:sp>
          <p:nvSpPr>
            <p:cNvPr id="18" name="Freeform 18"/>
            <p:cNvSpPr/>
            <p:nvPr/>
          </p:nvSpPr>
          <p:spPr>
            <a:xfrm>
              <a:off x="11430" y="6102350"/>
              <a:ext cx="5373370" cy="236220"/>
            </a:xfrm>
            <a:custGeom>
              <a:avLst/>
              <a:gdLst/>
              <a:ahLst/>
              <a:cxnLst/>
              <a:rect l="l" t="t" r="r" b="b"/>
              <a:pathLst>
                <a:path w="5373370" h="236220">
                  <a:moveTo>
                    <a:pt x="4269740" y="0"/>
                  </a:moveTo>
                  <a:lnTo>
                    <a:pt x="5372100" y="0"/>
                  </a:lnTo>
                  <a:lnTo>
                    <a:pt x="5372100" y="236220"/>
                  </a:lnTo>
                  <a:lnTo>
                    <a:pt x="5373370" y="236220"/>
                  </a:lnTo>
                  <a:lnTo>
                    <a:pt x="0" y="236220"/>
                  </a:lnTo>
                  <a:lnTo>
                    <a:pt x="0" y="0"/>
                  </a:lnTo>
                  <a:lnTo>
                    <a:pt x="4206240" y="0"/>
                  </a:lnTo>
                  <a:moveTo>
                    <a:pt x="4206240" y="0"/>
                  </a:moveTo>
                  <a:lnTo>
                    <a:pt x="4268470" y="0"/>
                  </a:lnTo>
                </a:path>
              </a:pathLst>
            </a:custGeom>
            <a:solidFill>
              <a:srgbClr val="F9F5F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1430" y="11430"/>
              <a:ext cx="5373370" cy="6327140"/>
            </a:xfrm>
            <a:custGeom>
              <a:avLst/>
              <a:gdLst/>
              <a:ahLst/>
              <a:cxnLst/>
              <a:rect l="l" t="t" r="r" b="b"/>
              <a:pathLst>
                <a:path w="5373370" h="6327140">
                  <a:moveTo>
                    <a:pt x="1908810" y="6327140"/>
                  </a:moveTo>
                  <a:lnTo>
                    <a:pt x="346710" y="6327140"/>
                  </a:lnTo>
                  <a:lnTo>
                    <a:pt x="346710" y="6090920"/>
                  </a:lnTo>
                  <a:lnTo>
                    <a:pt x="1908810" y="6090920"/>
                  </a:lnTo>
                  <a:lnTo>
                    <a:pt x="1908810" y="6327140"/>
                  </a:lnTo>
                  <a:close/>
                  <a:moveTo>
                    <a:pt x="5373370" y="0"/>
                  </a:moveTo>
                  <a:lnTo>
                    <a:pt x="0" y="0"/>
                  </a:lnTo>
                  <a:lnTo>
                    <a:pt x="0" y="459740"/>
                  </a:lnTo>
                  <a:lnTo>
                    <a:pt x="5372100" y="459740"/>
                  </a:lnTo>
                  <a:lnTo>
                    <a:pt x="5372100" y="0"/>
                  </a:lnTo>
                  <a:lnTo>
                    <a:pt x="5373370" y="0"/>
                  </a:lnTo>
                  <a:close/>
                </a:path>
              </a:pathLst>
            </a:custGeom>
            <a:solidFill>
              <a:srgbClr val="F1CCC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98120" y="160020"/>
              <a:ext cx="650240" cy="162560"/>
            </a:xfrm>
            <a:custGeom>
              <a:avLst/>
              <a:gdLst/>
              <a:ahLst/>
              <a:cxnLst/>
              <a:rect l="l" t="t" r="r" b="b"/>
              <a:pathLst>
                <a:path w="650240" h="162560">
                  <a:moveTo>
                    <a:pt x="162560" y="81280"/>
                  </a:moveTo>
                  <a:cubicBezTo>
                    <a:pt x="162560" y="125730"/>
                    <a:pt x="125730" y="162560"/>
                    <a:pt x="81280" y="162560"/>
                  </a:cubicBezTo>
                  <a:cubicBezTo>
                    <a:pt x="36830" y="162560"/>
                    <a:pt x="0" y="125730"/>
                    <a:pt x="0" y="81280"/>
                  </a:cubicBezTo>
                  <a:cubicBezTo>
                    <a:pt x="0" y="36830"/>
                    <a:pt x="36830" y="0"/>
                    <a:pt x="81280" y="0"/>
                  </a:cubicBezTo>
                  <a:cubicBezTo>
                    <a:pt x="125730" y="0"/>
                    <a:pt x="162560" y="36830"/>
                    <a:pt x="162560" y="81280"/>
                  </a:cubicBezTo>
                  <a:close/>
                  <a:moveTo>
                    <a:pt x="650240" y="81280"/>
                  </a:moveTo>
                  <a:cubicBezTo>
                    <a:pt x="650240" y="125730"/>
                    <a:pt x="613410" y="162560"/>
                    <a:pt x="568960" y="162560"/>
                  </a:cubicBezTo>
                  <a:cubicBezTo>
                    <a:pt x="524510" y="162560"/>
                    <a:pt x="487680" y="125730"/>
                    <a:pt x="487680" y="81280"/>
                  </a:cubicBezTo>
                  <a:cubicBezTo>
                    <a:pt x="487680" y="36830"/>
                    <a:pt x="524510" y="0"/>
                    <a:pt x="568960" y="0"/>
                  </a:cubicBezTo>
                  <a:cubicBezTo>
                    <a:pt x="614680" y="0"/>
                    <a:pt x="650240" y="36830"/>
                    <a:pt x="650240" y="81280"/>
                  </a:cubicBezTo>
                  <a:close/>
                  <a:moveTo>
                    <a:pt x="406400" y="81280"/>
                  </a:moveTo>
                  <a:cubicBezTo>
                    <a:pt x="406400" y="125730"/>
                    <a:pt x="369570" y="162560"/>
                    <a:pt x="325120" y="162560"/>
                  </a:cubicBezTo>
                  <a:cubicBezTo>
                    <a:pt x="280670" y="162560"/>
                    <a:pt x="243840" y="125730"/>
                    <a:pt x="243840" y="81280"/>
                  </a:cubicBezTo>
                  <a:cubicBezTo>
                    <a:pt x="243840" y="36830"/>
                    <a:pt x="280670" y="0"/>
                    <a:pt x="325120" y="0"/>
                  </a:cubicBezTo>
                  <a:cubicBezTo>
                    <a:pt x="369570" y="0"/>
                    <a:pt x="406400" y="36830"/>
                    <a:pt x="406400" y="81280"/>
                  </a:cubicBezTo>
                  <a:close/>
                </a:path>
              </a:pathLst>
            </a:custGeom>
            <a:solidFill>
              <a:srgbClr val="F9F5F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71120" y="6151880"/>
              <a:ext cx="5253990" cy="134620"/>
            </a:xfrm>
            <a:custGeom>
              <a:avLst/>
              <a:gdLst/>
              <a:ahLst/>
              <a:cxnLst/>
              <a:rect l="l" t="t" r="r" b="b"/>
              <a:pathLst>
                <a:path w="5253990" h="134620">
                  <a:moveTo>
                    <a:pt x="116840" y="0"/>
                  </a:moveTo>
                  <a:lnTo>
                    <a:pt x="116840" y="134620"/>
                  </a:lnTo>
                  <a:lnTo>
                    <a:pt x="0" y="67310"/>
                  </a:lnTo>
                  <a:lnTo>
                    <a:pt x="116840" y="0"/>
                  </a:lnTo>
                  <a:close/>
                  <a:moveTo>
                    <a:pt x="5137150" y="0"/>
                  </a:moveTo>
                  <a:lnTo>
                    <a:pt x="5137150" y="134620"/>
                  </a:lnTo>
                  <a:lnTo>
                    <a:pt x="5253990" y="67310"/>
                  </a:lnTo>
                  <a:lnTo>
                    <a:pt x="5137150" y="0"/>
                  </a:lnTo>
                  <a:close/>
                </a:path>
              </a:pathLst>
            </a:custGeom>
            <a:solidFill>
              <a:srgbClr val="5EA5A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5396230" cy="6348730"/>
            </a:xfrm>
            <a:custGeom>
              <a:avLst/>
              <a:gdLst/>
              <a:ahLst/>
              <a:cxnLst/>
              <a:rect l="l" t="t" r="r" b="b"/>
              <a:pathLst>
                <a:path w="5396230" h="6348730">
                  <a:moveTo>
                    <a:pt x="5384800" y="0"/>
                  </a:moveTo>
                  <a:lnTo>
                    <a:pt x="11430" y="0"/>
                  </a:lnTo>
                  <a:cubicBezTo>
                    <a:pt x="5080" y="0"/>
                    <a:pt x="0" y="5080"/>
                    <a:pt x="0" y="11430"/>
                  </a:cubicBezTo>
                  <a:lnTo>
                    <a:pt x="0" y="471170"/>
                  </a:lnTo>
                  <a:lnTo>
                    <a:pt x="0" y="6101080"/>
                  </a:lnTo>
                  <a:lnTo>
                    <a:pt x="0" y="6337300"/>
                  </a:lnTo>
                  <a:cubicBezTo>
                    <a:pt x="0" y="6343650"/>
                    <a:pt x="5080" y="6348730"/>
                    <a:pt x="11430" y="6348730"/>
                  </a:cubicBezTo>
                  <a:lnTo>
                    <a:pt x="247650" y="6348730"/>
                  </a:lnTo>
                  <a:lnTo>
                    <a:pt x="356870" y="6348730"/>
                  </a:lnTo>
                  <a:lnTo>
                    <a:pt x="1918970" y="6348730"/>
                  </a:lnTo>
                  <a:lnTo>
                    <a:pt x="5146040" y="6348730"/>
                  </a:lnTo>
                  <a:lnTo>
                    <a:pt x="5384800" y="6348730"/>
                  </a:lnTo>
                  <a:cubicBezTo>
                    <a:pt x="5391150" y="6348730"/>
                    <a:pt x="5396230" y="6343650"/>
                    <a:pt x="5396230" y="6337300"/>
                  </a:cubicBezTo>
                  <a:lnTo>
                    <a:pt x="5396230" y="6101080"/>
                  </a:lnTo>
                  <a:lnTo>
                    <a:pt x="5396230" y="471170"/>
                  </a:lnTo>
                  <a:lnTo>
                    <a:pt x="5396230" y="11430"/>
                  </a:lnTo>
                  <a:cubicBezTo>
                    <a:pt x="5396230" y="5080"/>
                    <a:pt x="5391150" y="0"/>
                    <a:pt x="5384800" y="0"/>
                  </a:cubicBezTo>
                  <a:close/>
                  <a:moveTo>
                    <a:pt x="5135880" y="6113780"/>
                  </a:moveTo>
                  <a:lnTo>
                    <a:pt x="5135880" y="6327140"/>
                  </a:lnTo>
                  <a:lnTo>
                    <a:pt x="1931670" y="6327140"/>
                  </a:lnTo>
                  <a:lnTo>
                    <a:pt x="1931670" y="6113780"/>
                  </a:lnTo>
                  <a:lnTo>
                    <a:pt x="5135880" y="6113780"/>
                  </a:lnTo>
                  <a:close/>
                  <a:moveTo>
                    <a:pt x="1920240" y="6089650"/>
                  </a:moveTo>
                  <a:lnTo>
                    <a:pt x="358140" y="6089650"/>
                  </a:lnTo>
                  <a:lnTo>
                    <a:pt x="248920" y="6089650"/>
                  </a:lnTo>
                  <a:lnTo>
                    <a:pt x="22860" y="6089650"/>
                  </a:lnTo>
                  <a:lnTo>
                    <a:pt x="22860" y="482600"/>
                  </a:lnTo>
                  <a:lnTo>
                    <a:pt x="5372100" y="482600"/>
                  </a:lnTo>
                  <a:lnTo>
                    <a:pt x="5372100" y="6089650"/>
                  </a:lnTo>
                  <a:lnTo>
                    <a:pt x="5147310" y="6089650"/>
                  </a:lnTo>
                  <a:lnTo>
                    <a:pt x="1920240" y="6089650"/>
                  </a:lnTo>
                  <a:close/>
                  <a:moveTo>
                    <a:pt x="346710" y="6113780"/>
                  </a:moveTo>
                  <a:lnTo>
                    <a:pt x="346710" y="6327140"/>
                  </a:lnTo>
                  <a:lnTo>
                    <a:pt x="260350" y="6327140"/>
                  </a:lnTo>
                  <a:lnTo>
                    <a:pt x="260350" y="6113780"/>
                  </a:lnTo>
                  <a:lnTo>
                    <a:pt x="346710" y="6113780"/>
                  </a:lnTo>
                  <a:close/>
                  <a:moveTo>
                    <a:pt x="22860" y="22860"/>
                  </a:moveTo>
                  <a:lnTo>
                    <a:pt x="5372100" y="22860"/>
                  </a:lnTo>
                  <a:lnTo>
                    <a:pt x="5372100" y="458470"/>
                  </a:lnTo>
                  <a:lnTo>
                    <a:pt x="22860" y="458470"/>
                  </a:lnTo>
                  <a:lnTo>
                    <a:pt x="22860" y="22860"/>
                  </a:lnTo>
                  <a:close/>
                  <a:moveTo>
                    <a:pt x="22860" y="6327140"/>
                  </a:moveTo>
                  <a:lnTo>
                    <a:pt x="22860" y="6113780"/>
                  </a:lnTo>
                  <a:lnTo>
                    <a:pt x="236220" y="6113780"/>
                  </a:lnTo>
                  <a:lnTo>
                    <a:pt x="236220" y="6327140"/>
                  </a:lnTo>
                  <a:lnTo>
                    <a:pt x="22860" y="6327140"/>
                  </a:lnTo>
                  <a:close/>
                  <a:moveTo>
                    <a:pt x="369570" y="6327140"/>
                  </a:moveTo>
                  <a:lnTo>
                    <a:pt x="369570" y="6113780"/>
                  </a:lnTo>
                  <a:lnTo>
                    <a:pt x="1908810" y="6113780"/>
                  </a:lnTo>
                  <a:lnTo>
                    <a:pt x="1908810" y="6327140"/>
                  </a:lnTo>
                  <a:lnTo>
                    <a:pt x="369570" y="6327140"/>
                  </a:lnTo>
                  <a:close/>
                  <a:moveTo>
                    <a:pt x="5372100" y="6327140"/>
                  </a:moveTo>
                  <a:lnTo>
                    <a:pt x="5158740" y="6327140"/>
                  </a:lnTo>
                  <a:lnTo>
                    <a:pt x="5158740" y="6113780"/>
                  </a:lnTo>
                  <a:lnTo>
                    <a:pt x="5372100" y="6113780"/>
                  </a:lnTo>
                  <a:lnTo>
                    <a:pt x="5372100" y="6327140"/>
                  </a:lnTo>
                  <a:close/>
                  <a:moveTo>
                    <a:pt x="279400" y="148590"/>
                  </a:moveTo>
                  <a:cubicBezTo>
                    <a:pt x="228600" y="148590"/>
                    <a:pt x="186690" y="190500"/>
                    <a:pt x="186690" y="241300"/>
                  </a:cubicBezTo>
                  <a:cubicBezTo>
                    <a:pt x="186690" y="292100"/>
                    <a:pt x="228600" y="334010"/>
                    <a:pt x="279400" y="334010"/>
                  </a:cubicBezTo>
                  <a:cubicBezTo>
                    <a:pt x="330200" y="334010"/>
                    <a:pt x="372110" y="292100"/>
                    <a:pt x="372110" y="241300"/>
                  </a:cubicBezTo>
                  <a:cubicBezTo>
                    <a:pt x="372110" y="190500"/>
                    <a:pt x="330200" y="148590"/>
                    <a:pt x="279400" y="148590"/>
                  </a:cubicBezTo>
                  <a:close/>
                  <a:moveTo>
                    <a:pt x="279400" y="311150"/>
                  </a:moveTo>
                  <a:cubicBezTo>
                    <a:pt x="241300" y="311150"/>
                    <a:pt x="209550" y="280670"/>
                    <a:pt x="209550" y="241300"/>
                  </a:cubicBezTo>
                  <a:cubicBezTo>
                    <a:pt x="209550" y="201930"/>
                    <a:pt x="240030" y="171450"/>
                    <a:pt x="279400" y="171450"/>
                  </a:cubicBezTo>
                  <a:cubicBezTo>
                    <a:pt x="318770" y="171450"/>
                    <a:pt x="349250" y="201930"/>
                    <a:pt x="349250" y="241300"/>
                  </a:cubicBezTo>
                  <a:cubicBezTo>
                    <a:pt x="349250" y="280670"/>
                    <a:pt x="317500" y="311150"/>
                    <a:pt x="279400" y="311150"/>
                  </a:cubicBezTo>
                  <a:close/>
                  <a:moveTo>
                    <a:pt x="523240" y="148590"/>
                  </a:moveTo>
                  <a:cubicBezTo>
                    <a:pt x="472440" y="148590"/>
                    <a:pt x="430530" y="190500"/>
                    <a:pt x="430530" y="241300"/>
                  </a:cubicBezTo>
                  <a:cubicBezTo>
                    <a:pt x="430530" y="292100"/>
                    <a:pt x="472440" y="334010"/>
                    <a:pt x="523240" y="334010"/>
                  </a:cubicBezTo>
                  <a:cubicBezTo>
                    <a:pt x="574040" y="334010"/>
                    <a:pt x="615950" y="292100"/>
                    <a:pt x="615950" y="241300"/>
                  </a:cubicBezTo>
                  <a:cubicBezTo>
                    <a:pt x="615950" y="190500"/>
                    <a:pt x="574040" y="148590"/>
                    <a:pt x="523240" y="148590"/>
                  </a:cubicBezTo>
                  <a:close/>
                  <a:moveTo>
                    <a:pt x="523240" y="311150"/>
                  </a:moveTo>
                  <a:cubicBezTo>
                    <a:pt x="485140" y="311150"/>
                    <a:pt x="453390" y="280670"/>
                    <a:pt x="453390" y="241300"/>
                  </a:cubicBezTo>
                  <a:cubicBezTo>
                    <a:pt x="453390" y="201930"/>
                    <a:pt x="483870" y="171450"/>
                    <a:pt x="523240" y="171450"/>
                  </a:cubicBezTo>
                  <a:cubicBezTo>
                    <a:pt x="562610" y="171450"/>
                    <a:pt x="593090" y="201930"/>
                    <a:pt x="593090" y="241300"/>
                  </a:cubicBezTo>
                  <a:cubicBezTo>
                    <a:pt x="593090" y="280670"/>
                    <a:pt x="561340" y="311150"/>
                    <a:pt x="523240" y="311150"/>
                  </a:cubicBezTo>
                  <a:close/>
                  <a:moveTo>
                    <a:pt x="767080" y="148590"/>
                  </a:moveTo>
                  <a:cubicBezTo>
                    <a:pt x="716280" y="148590"/>
                    <a:pt x="674370" y="190500"/>
                    <a:pt x="674370" y="241300"/>
                  </a:cubicBezTo>
                  <a:cubicBezTo>
                    <a:pt x="674370" y="292100"/>
                    <a:pt x="716280" y="334010"/>
                    <a:pt x="767080" y="334010"/>
                  </a:cubicBezTo>
                  <a:cubicBezTo>
                    <a:pt x="817880" y="334010"/>
                    <a:pt x="859790" y="292100"/>
                    <a:pt x="859790" y="241300"/>
                  </a:cubicBezTo>
                  <a:cubicBezTo>
                    <a:pt x="859790" y="190500"/>
                    <a:pt x="819150" y="148590"/>
                    <a:pt x="767080" y="148590"/>
                  </a:cubicBezTo>
                  <a:close/>
                  <a:moveTo>
                    <a:pt x="767080" y="311150"/>
                  </a:moveTo>
                  <a:cubicBezTo>
                    <a:pt x="728980" y="311150"/>
                    <a:pt x="697230" y="280670"/>
                    <a:pt x="697230" y="241300"/>
                  </a:cubicBezTo>
                  <a:cubicBezTo>
                    <a:pt x="697230" y="201930"/>
                    <a:pt x="727710" y="171450"/>
                    <a:pt x="767080" y="171450"/>
                  </a:cubicBezTo>
                  <a:cubicBezTo>
                    <a:pt x="805180" y="171450"/>
                    <a:pt x="836930" y="201930"/>
                    <a:pt x="836930" y="241300"/>
                  </a:cubicBezTo>
                  <a:cubicBezTo>
                    <a:pt x="836930" y="280670"/>
                    <a:pt x="806450" y="311150"/>
                    <a:pt x="767080" y="311150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40" y="2253033"/>
            <a:ext cx="5547360" cy="578093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649089" y="1419381"/>
            <a:ext cx="93387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hãy tìm một tệp nằm trong một thư mục ở ổ đĩa C: hoặc ổ đĩa D: của máy tính em đang thực hành.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77" y="4829807"/>
            <a:ext cx="5409596" cy="36089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83" y="6908300"/>
            <a:ext cx="2628900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238" y="1268231"/>
            <a:ext cx="1384601" cy="1456081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9280" y="8088086"/>
            <a:ext cx="2660930" cy="1499797"/>
          </a:xfrm>
          <a:prstGeom prst="rect">
            <a:avLst/>
          </a:prstGeom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56435">
            <a:off x="15629622" y="7063587"/>
            <a:ext cx="784016" cy="23183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3" y="72036"/>
            <a:ext cx="16887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9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13677" y="5803332"/>
            <a:ext cx="3600128" cy="34471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82809" y="438417"/>
            <a:ext cx="2094552" cy="11805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7630">
            <a:off x="-125253" y="4124930"/>
            <a:ext cx="1153953" cy="306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72721" y="2874544"/>
            <a:ext cx="9624713" cy="55409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22262">
            <a:off x="5794612" y="1073110"/>
            <a:ext cx="6742823" cy="1075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200" b="1" spc="-225" dirty="0">
                <a:solidFill>
                  <a:srgbClr val="804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06937">
            <a:off x="9489713" y="8004157"/>
            <a:ext cx="2161026" cy="10647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0" y="4381500"/>
            <a:ext cx="84741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Em hãy tạo thư mục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chup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và các thư mục con để lưu ảnh của mình một cách hợp lí.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3200" y="1943100"/>
            <a:ext cx="8928931" cy="8928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63340">
            <a:off x="-416480" y="2497140"/>
            <a:ext cx="2607754" cy="29092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83929">
            <a:off x="13828151" y="2444977"/>
            <a:ext cx="2341662" cy="22977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57944">
            <a:off x="16255745" y="699499"/>
            <a:ext cx="2427360" cy="9532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63953">
            <a:off x="2783861" y="-148669"/>
            <a:ext cx="796330" cy="2354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6815">
            <a:off x="7628691" y="9336277"/>
            <a:ext cx="4938632" cy="18766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667">
            <a:off x="958877" y="4312001"/>
            <a:ext cx="5354376" cy="4867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2667">
            <a:off x="788070" y="4017105"/>
            <a:ext cx="5354376" cy="4867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17223" y="3677303"/>
            <a:ext cx="5354376" cy="4867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41883" y="3330381"/>
            <a:ext cx="5354376" cy="48676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7675">
            <a:off x="12321794" y="4317474"/>
            <a:ext cx="5354376" cy="48676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7675">
            <a:off x="12060728" y="4013129"/>
            <a:ext cx="5486795" cy="486761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22262">
            <a:off x="4024172" y="1712078"/>
            <a:ext cx="10189795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7200" b="1" dirty="0">
                <a:solidFill>
                  <a:srgbClr val="804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0" name="TextBox 19"/>
          <p:cNvSpPr txBox="1"/>
          <p:nvPr/>
        </p:nvSpPr>
        <p:spPr>
          <a:xfrm rot="21415830">
            <a:off x="1066800" y="5143501"/>
            <a:ext cx="47244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24806" y="4541008"/>
            <a:ext cx="49885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71909">
            <a:off x="12143574" y="4858247"/>
            <a:ext cx="53211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Đọc và chuẩn bị trước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99469" y="506804"/>
            <a:ext cx="2967075" cy="33101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027" y="3816928"/>
            <a:ext cx="2868785" cy="2657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7342" y="2161866"/>
            <a:ext cx="12185861" cy="64258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88359" y="1669621"/>
            <a:ext cx="12832641" cy="642582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22262">
            <a:off x="4034211" y="3483540"/>
            <a:ext cx="10340936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804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1442" y="8076322"/>
            <a:ext cx="2660930" cy="1499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51991" y="7330804"/>
            <a:ext cx="3681517" cy="38549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74886">
            <a:off x="145425" y="-563248"/>
            <a:ext cx="1076735" cy="3183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072" y="2333608"/>
            <a:ext cx="1962270" cy="6492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9485048" y="2308073"/>
            <a:ext cx="7379580" cy="368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147919" y="-75149"/>
            <a:ext cx="10401545" cy="583279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9167321"/>
            <a:ext cx="9144000" cy="1119680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b="1">
                <a:solidFill>
                  <a:srgbClr val="E86189"/>
                </a:solidFill>
                <a:latin typeface="Calibri" panose="020F0502020204030204"/>
              </a:rPr>
              <a:t>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8" y="3909505"/>
            <a:ext cx="911304" cy="1848146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8" y="3909505"/>
            <a:ext cx="911304" cy="18481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9889130" y="3124400"/>
            <a:ext cx="4032927" cy="196302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37" y="4679456"/>
            <a:ext cx="911304" cy="17918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37" y="4669085"/>
            <a:ext cx="911304" cy="179189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06" y="5680844"/>
            <a:ext cx="911304" cy="1731111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06" y="5674706"/>
            <a:ext cx="911304" cy="173111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97" y="4809658"/>
            <a:ext cx="795320" cy="1687721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97" y="4809655"/>
            <a:ext cx="795320" cy="168772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8" y="5032364"/>
            <a:ext cx="911304" cy="1687721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8" y="5032363"/>
            <a:ext cx="911304" cy="16877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17" y="5288440"/>
            <a:ext cx="905699" cy="1848146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17" y="5288440"/>
            <a:ext cx="905699" cy="18481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6" y="2001233"/>
            <a:ext cx="866574" cy="18481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10938593" y="1132296"/>
            <a:ext cx="7379580" cy="36897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9983082" y="-89420"/>
            <a:ext cx="7379580" cy="36897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12921473" y="3447962"/>
            <a:ext cx="4032927" cy="1723403"/>
          </a:xfrm>
          <a:prstGeom prst="rect">
            <a:avLst/>
          </a:prstGeom>
        </p:spPr>
      </p:pic>
      <p:pic>
        <p:nvPicPr>
          <p:cNvPr id="57" name="Picture 56">
            <a:hlinkClick r:id="rId6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6" y="2001233"/>
            <a:ext cx="866574" cy="184814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03" y="1669269"/>
            <a:ext cx="878474" cy="1731111"/>
          </a:xfrm>
          <a:prstGeom prst="rect">
            <a:avLst/>
          </a:prstGeom>
        </p:spPr>
      </p:pic>
      <p:pic>
        <p:nvPicPr>
          <p:cNvPr id="66" name="Picture 65">
            <a:hlinkClick r:id="rId18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03" y="1669269"/>
            <a:ext cx="878474" cy="17311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554" y="2035827"/>
            <a:ext cx="896147" cy="1731111"/>
          </a:xfrm>
          <a:prstGeom prst="rect">
            <a:avLst/>
          </a:prstGeom>
        </p:spPr>
      </p:pic>
      <p:pic>
        <p:nvPicPr>
          <p:cNvPr id="72" name="Picture 71">
            <a:hlinkClick r:id="rId11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554" y="2042873"/>
            <a:ext cx="896147" cy="173111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11" y="1691970"/>
            <a:ext cx="878474" cy="1637865"/>
          </a:xfrm>
          <a:prstGeom prst="rect">
            <a:avLst/>
          </a:prstGeom>
        </p:spPr>
      </p:pic>
      <p:pic>
        <p:nvPicPr>
          <p:cNvPr id="77" name="Picture 76">
            <a:hlinkClick r:id="rId21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11" y="1680068"/>
            <a:ext cx="878474" cy="163786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9144000" y="9167321"/>
            <a:ext cx="9144000" cy="1119680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b="1">
                <a:solidFill>
                  <a:srgbClr val="FCDC22"/>
                </a:solidFill>
                <a:latin typeface="Calibri" panose="020F0502020204030204"/>
              </a:rPr>
              <a:t>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537564" y="4979267"/>
            <a:ext cx="681536" cy="70867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461990" y="2691702"/>
            <a:ext cx="681536" cy="70867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622564" y="6540261"/>
            <a:ext cx="681536" cy="70867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088690" y="6011405"/>
            <a:ext cx="681536" cy="70867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593996" y="3140700"/>
            <a:ext cx="681536" cy="70867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36612" y="5752296"/>
            <a:ext cx="681536" cy="70867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3290512" y="2600352"/>
            <a:ext cx="681536" cy="70867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4642030" y="6726104"/>
            <a:ext cx="681536" cy="70867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6171675" y="5788697"/>
            <a:ext cx="681536" cy="70867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434078" y="3101253"/>
            <a:ext cx="681536" cy="708678"/>
          </a:xfrm>
          <a:prstGeom prst="rect">
            <a:avLst/>
          </a:prstGeom>
        </p:spPr>
      </p:pic>
      <p:pic>
        <p:nvPicPr>
          <p:cNvPr id="43" name="Picture 42">
            <a:hlinkClick r:id="rId25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91" y="8655215"/>
            <a:ext cx="1610879" cy="16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5" y="479975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2117360" y="3114317"/>
            <a:ext cx="3774328" cy="2489033"/>
            <a:chOff x="559839" y="3421366"/>
            <a:chExt cx="2597875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39" y="3421366"/>
              <a:ext cx="2597875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897729" y="4336099"/>
              <a:ext cx="1600786" cy="67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Gốc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2117360" y="5989863"/>
            <a:ext cx="3774328" cy="3026229"/>
            <a:chOff x="817995" y="3505079"/>
            <a:chExt cx="2516218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95" y="3505079"/>
              <a:ext cx="2516218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51055" y="4358824"/>
              <a:ext cx="16630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Cành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11149323" y="3046372"/>
            <a:ext cx="4156678" cy="3026229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38985" y="4336099"/>
              <a:ext cx="11182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Thân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1353800" y="6554275"/>
            <a:ext cx="3505200" cy="3026229"/>
            <a:chOff x="700467" y="3429000"/>
            <a:chExt cx="2336800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2336800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97881" y="4336099"/>
              <a:ext cx="10004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D.Lá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43200" y="216999"/>
            <a:ext cx="13714628" cy="302622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 đồ hình cây bắt đầu từ đâu</a:t>
              </a:r>
              <a:r>
                <a:rPr lang="en-US" sz="48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3" y="0"/>
            <a:ext cx="3826260" cy="38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634055" y="479975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634054" y="1869935"/>
            <a:ext cx="10468206" cy="2435365"/>
            <a:chOff x="700467" y="3429000"/>
            <a:chExt cx="13000322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4010307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2120852" y="4336099"/>
              <a:ext cx="11579937" cy="68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A.         Sơ đồ đơn giản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9412807" y="4980900"/>
            <a:ext cx="4734694" cy="3026229"/>
            <a:chOff x="700467" y="3429000"/>
            <a:chExt cx="3156462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66532" y="4465066"/>
              <a:ext cx="239039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D. Cả A và 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9572599" y="1779937"/>
            <a:ext cx="5743600" cy="2898291"/>
            <a:chOff x="700467" y="3429000"/>
            <a:chExt cx="4286802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57645" y="4336099"/>
              <a:ext cx="3629624" cy="57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C. Dễ sử dụng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763818" y="4760561"/>
            <a:ext cx="7008582" cy="3026229"/>
            <a:chOff x="700467" y="3429000"/>
            <a:chExt cx="4672388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57646" y="4336099"/>
              <a:ext cx="40152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B. Khó sử dụng.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3362482" y="318805"/>
            <a:ext cx="13714628" cy="1389960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 đồ hình cây là gì</a:t>
              </a:r>
              <a:r>
                <a:rPr lang="en-US" sz="48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1" y="-761749"/>
            <a:ext cx="2673390" cy="26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634055" y="171742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2932517" y="3574086"/>
            <a:ext cx="10491772" cy="1529534"/>
            <a:chOff x="700467" y="3429000"/>
            <a:chExt cx="8372604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42593" y="4336099"/>
              <a:ext cx="7830478" cy="62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B. Tệp văn bản, hình ảnh, âm  thanh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2814809" y="7307123"/>
            <a:ext cx="9708001" cy="2023365"/>
            <a:chOff x="700467" y="3429000"/>
            <a:chExt cx="7747140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51578" y="4346802"/>
              <a:ext cx="6996029" cy="82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 . Cả A, B, 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2932517" y="1731614"/>
            <a:ext cx="8763001" cy="1529534"/>
            <a:chOff x="700467" y="3429000"/>
            <a:chExt cx="6993017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57645" y="4336099"/>
              <a:ext cx="6335839" cy="109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A. Có tên và biểu tượng.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2968612" y="5414552"/>
            <a:ext cx="11988277" cy="1745929"/>
            <a:chOff x="700467" y="3429000"/>
            <a:chExt cx="11752907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331085" y="4225989"/>
              <a:ext cx="11122289" cy="960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C. Thông tin được lưu trữ trong máy tính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3104412" y="-118350"/>
            <a:ext cx="13714628" cy="1814614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 là gì?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3" y="-346422"/>
            <a:ext cx="2500345" cy="25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634055" y="479975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212223" y="6094690"/>
            <a:ext cx="5281722" cy="3591353"/>
            <a:chOff x="848225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25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99844" y="4249179"/>
              <a:ext cx="124523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Thư mục</a:t>
              </a:r>
            </a:p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9534525" y="6079210"/>
            <a:ext cx="6086475" cy="3804923"/>
            <a:chOff x="527680" y="3632983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80" y="3632983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808980" y="4591335"/>
              <a:ext cx="13418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Cả A và B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2677211" y="597013"/>
            <a:ext cx="13714628" cy="2184287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 mục bao gồm những gì?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6" y="-90714"/>
            <a:ext cx="3026229" cy="302622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752600" y="3030495"/>
            <a:ext cx="4200968" cy="2872014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22714" y="4314933"/>
              <a:ext cx="799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Tệp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9697230" y="3078938"/>
            <a:ext cx="5695170" cy="282357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55918" y="4336099"/>
              <a:ext cx="14844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Thư mục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634055" y="479975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2895600" y="581071"/>
            <a:ext cx="13714628" cy="1688512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nào sau đây đúng nhất với ổ đĩa?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6" y="-249548"/>
            <a:ext cx="2673390" cy="26733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633398" y="2882214"/>
            <a:ext cx="8288907" cy="2239421"/>
            <a:chOff x="700467" y="3429000"/>
            <a:chExt cx="5763294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57645" y="4336099"/>
              <a:ext cx="5106116" cy="748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A. Ổ đĩa gồm các thư mục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0740994" y="5971338"/>
            <a:ext cx="5630434" cy="3026229"/>
            <a:chOff x="700467" y="3429000"/>
            <a:chExt cx="3753622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322914" y="4336099"/>
              <a:ext cx="31311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D. Cả A, B và 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1399113" y="5997709"/>
            <a:ext cx="7880657" cy="2673391"/>
            <a:chOff x="700467" y="3429000"/>
            <a:chExt cx="5253771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57646" y="4336099"/>
              <a:ext cx="4596592" cy="62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C. Ổ đĩa gồm các tệp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0740994" y="2488809"/>
            <a:ext cx="6520781" cy="3026229"/>
            <a:chOff x="700467" y="3429000"/>
            <a:chExt cx="4347187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35496" y="4322769"/>
              <a:ext cx="361215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800" b="1">
                  <a:solidFill>
                    <a:srgbClr val="FFFF00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B. Ổ đĩa gọi là thư mục gốc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C27A15-6260-CCCD-03BF-43780159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87" y="3771901"/>
            <a:ext cx="8686247" cy="5794968"/>
          </a:xfrm>
          <a:prstGeom prst="rect">
            <a:avLst/>
          </a:prstGeom>
        </p:spPr>
      </p:pic>
      <p:sp>
        <p:nvSpPr>
          <p:cNvPr id="14" name="Oval Callout 19">
            <a:extLst>
              <a:ext uri="{FF2B5EF4-FFF2-40B4-BE49-F238E27FC236}">
                <a16:creationId xmlns:a16="http://schemas.microsoft.com/office/drawing/2014/main" id="{36224908-01CF-6B8B-563D-7340554E8E24}"/>
              </a:ext>
            </a:extLst>
          </p:cNvPr>
          <p:cNvSpPr/>
          <p:nvPr/>
        </p:nvSpPr>
        <p:spPr>
          <a:xfrm>
            <a:off x="609601" y="1100679"/>
            <a:ext cx="4593688" cy="3979550"/>
          </a:xfrm>
          <a:prstGeom prst="wedgeEllipseCallout">
            <a:avLst>
              <a:gd name="adj1" fmla="val 56868"/>
              <a:gd name="adj2" fmla="val 7826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</a:t>
            </a:r>
            <a:r>
              <a:rPr lang="vi-VN" sz="36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húng mình chưa biết tạo thư mục</a:t>
            </a:r>
            <a:endParaRPr lang="en-US" sz="3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8">
            <a:extLst>
              <a:ext uri="{FF2B5EF4-FFF2-40B4-BE49-F238E27FC236}">
                <a16:creationId xmlns:a16="http://schemas.microsoft.com/office/drawing/2014/main" id="{C6281063-051C-A0C3-D773-4E57F6681C62}"/>
              </a:ext>
            </a:extLst>
          </p:cNvPr>
          <p:cNvSpPr/>
          <p:nvPr/>
        </p:nvSpPr>
        <p:spPr>
          <a:xfrm>
            <a:off x="10820400" y="1100679"/>
            <a:ext cx="7315628" cy="3762428"/>
          </a:xfrm>
          <a:prstGeom prst="wedgeEllipseCallout">
            <a:avLst>
              <a:gd name="adj1" fmla="val -50264"/>
              <a:gd name="adj2" fmla="val 8421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muốn tạo thư mục mang tên mình, trong đó có các thư mục Văn, Toán, Tin học và Giải trí</a:t>
            </a:r>
            <a:r>
              <a:rPr lang="en-US" sz="3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6EDB9A17-004D-7207-C429-90BF53AF3FF4}"/>
              </a:ext>
            </a:extLst>
          </p:cNvPr>
          <p:cNvGrpSpPr/>
          <p:nvPr/>
        </p:nvGrpSpPr>
        <p:grpSpPr>
          <a:xfrm>
            <a:off x="4419600" y="32288"/>
            <a:ext cx="7543800" cy="1375686"/>
            <a:chOff x="0" y="0"/>
            <a:chExt cx="8548662" cy="1305339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7B0D494-436D-4FE0-76D1-6E762855C745}"/>
                </a:ext>
              </a:extLst>
            </p:cNvPr>
            <p:cNvSpPr/>
            <p:nvPr/>
          </p:nvSpPr>
          <p:spPr>
            <a:xfrm>
              <a:off x="31750" y="31750"/>
              <a:ext cx="8485162" cy="1241839"/>
            </a:xfrm>
            <a:custGeom>
              <a:avLst/>
              <a:gdLst/>
              <a:ahLst/>
              <a:cxnLst/>
              <a:rect l="l" t="t" r="r" b="b"/>
              <a:pathLst>
                <a:path w="8485162" h="1241839">
                  <a:moveTo>
                    <a:pt x="8392452" y="1241839"/>
                  </a:moveTo>
                  <a:lnTo>
                    <a:pt x="92710" y="1241839"/>
                  </a:lnTo>
                  <a:cubicBezTo>
                    <a:pt x="41910" y="1241839"/>
                    <a:pt x="0" y="1199929"/>
                    <a:pt x="0" y="114912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391182" y="0"/>
                  </a:lnTo>
                  <a:cubicBezTo>
                    <a:pt x="8441982" y="0"/>
                    <a:pt x="8483892" y="41910"/>
                    <a:pt x="8483892" y="92710"/>
                  </a:cubicBezTo>
                  <a:lnTo>
                    <a:pt x="8483892" y="1147859"/>
                  </a:lnTo>
                  <a:cubicBezTo>
                    <a:pt x="8485162" y="1199929"/>
                    <a:pt x="8443252" y="1241839"/>
                    <a:pt x="8392452" y="1241839"/>
                  </a:cubicBezTo>
                  <a:close/>
                </a:path>
              </a:pathLst>
            </a:custGeom>
            <a:solidFill>
              <a:srgbClr val="F1CCC2"/>
            </a:solid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A9582319-EBAC-219C-33C2-EDF5AF3338CB}"/>
                </a:ext>
              </a:extLst>
            </p:cNvPr>
            <p:cNvSpPr/>
            <p:nvPr/>
          </p:nvSpPr>
          <p:spPr>
            <a:xfrm>
              <a:off x="0" y="0"/>
              <a:ext cx="8548662" cy="1305340"/>
            </a:xfrm>
            <a:custGeom>
              <a:avLst/>
              <a:gdLst/>
              <a:ahLst/>
              <a:cxnLst/>
              <a:rect l="l" t="t" r="r" b="b"/>
              <a:pathLst>
                <a:path w="8548662" h="1305340">
                  <a:moveTo>
                    <a:pt x="8424202" y="59690"/>
                  </a:moveTo>
                  <a:cubicBezTo>
                    <a:pt x="8459762" y="59690"/>
                    <a:pt x="8488972" y="88900"/>
                    <a:pt x="8488972" y="124460"/>
                  </a:cubicBezTo>
                  <a:lnTo>
                    <a:pt x="8488972" y="1180879"/>
                  </a:lnTo>
                  <a:cubicBezTo>
                    <a:pt x="8488972" y="1216440"/>
                    <a:pt x="8459762" y="1245649"/>
                    <a:pt x="8424202" y="1245649"/>
                  </a:cubicBezTo>
                  <a:lnTo>
                    <a:pt x="124460" y="1245649"/>
                  </a:lnTo>
                  <a:cubicBezTo>
                    <a:pt x="88900" y="1245649"/>
                    <a:pt x="59690" y="1216440"/>
                    <a:pt x="59690" y="118087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4202" y="59690"/>
                  </a:lnTo>
                  <a:moveTo>
                    <a:pt x="842420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0879"/>
                  </a:lnTo>
                  <a:cubicBezTo>
                    <a:pt x="0" y="1249459"/>
                    <a:pt x="55880" y="1305340"/>
                    <a:pt x="124460" y="1305340"/>
                  </a:cubicBezTo>
                  <a:lnTo>
                    <a:pt x="8424202" y="1305340"/>
                  </a:lnTo>
                  <a:cubicBezTo>
                    <a:pt x="8492782" y="1305340"/>
                    <a:pt x="8548662" y="1249459"/>
                    <a:pt x="8548662" y="1180879"/>
                  </a:cubicBezTo>
                  <a:lnTo>
                    <a:pt x="8548662" y="124460"/>
                  </a:lnTo>
                  <a:cubicBezTo>
                    <a:pt x="8548662" y="55880"/>
                    <a:pt x="8492782" y="0"/>
                    <a:pt x="8424202" y="0"/>
                  </a:cubicBezTo>
                  <a:close/>
                </a:path>
              </a:pathLst>
            </a:custGeom>
            <a:solidFill>
              <a:srgbClr val="5EA5A3"/>
            </a:solidFill>
          </p:spPr>
        </p:sp>
      </p:grpSp>
      <p:sp>
        <p:nvSpPr>
          <p:cNvPr id="20" name="TextBox 32">
            <a:extLst>
              <a:ext uri="{FF2B5EF4-FFF2-40B4-BE49-F238E27FC236}">
                <a16:creationId xmlns:a16="http://schemas.microsoft.com/office/drawing/2014/main" id="{3D56FEB3-2F6C-79C9-4E54-C4BC521AE120}"/>
              </a:ext>
            </a:extLst>
          </p:cNvPr>
          <p:cNvSpPr txBox="1"/>
          <p:nvPr/>
        </p:nvSpPr>
        <p:spPr>
          <a:xfrm>
            <a:off x="4687502" y="29216"/>
            <a:ext cx="7007996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1221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1072</Words>
  <Application>Microsoft Office PowerPoint</Application>
  <PresentationFormat>Custom</PresentationFormat>
  <Paragraphs>131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 Light</vt:lpstr>
      <vt:lpstr>Segoe Print</vt:lpstr>
      <vt:lpstr>Times New Roman</vt:lpstr>
      <vt:lpstr>Calibri</vt:lpstr>
      <vt:lpstr>Wingdings</vt:lpstr>
      <vt:lpstr>VNI Brush</vt:lpstr>
      <vt:lpstr>Tahoma</vt:lpstr>
      <vt:lpstr>Office Theme</vt:lpstr>
      <vt:lpstr>1_Office Theme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25</cp:revision>
  <dcterms:created xsi:type="dcterms:W3CDTF">2006-08-16T00:00:00Z</dcterms:created>
  <dcterms:modified xsi:type="dcterms:W3CDTF">2023-01-29T14:15:20Z</dcterms:modified>
  <dc:identifier>DAFARKD_w7U</dc:identifier>
</cp:coreProperties>
</file>