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12989" r:id="rId2"/>
    <p:sldId id="257" r:id="rId3"/>
    <p:sldId id="299" r:id="rId4"/>
    <p:sldId id="258" r:id="rId5"/>
    <p:sldId id="302" r:id="rId6"/>
    <p:sldId id="301" r:id="rId7"/>
    <p:sldId id="303" r:id="rId8"/>
    <p:sldId id="260" r:id="rId9"/>
    <p:sldId id="304" r:id="rId10"/>
    <p:sldId id="259" r:id="rId11"/>
    <p:sldId id="261" r:id="rId12"/>
    <p:sldId id="305" r:id="rId13"/>
    <p:sldId id="264" r:id="rId14"/>
    <p:sldId id="307" r:id="rId15"/>
  </p:sldIdLst>
  <p:sldSz cx="18288000" cy="10287000"/>
  <p:notesSz cx="6858000" cy="9144000"/>
  <p:embeddedFontLst>
    <p:embeddedFont>
      <p:font typeface="#9Slide07 HoneyCream" panose="020B0604020202020204" charset="0"/>
      <p:regular r:id="rId16"/>
    </p:embeddedFont>
    <p:embeddedFont>
      <p:font typeface="Cambria" panose="02040503050406030204" pitchFamily="18" charset="0"/>
      <p:regular r:id="rId17"/>
      <p:bold r:id="rId18"/>
      <p:italic r:id="rId19"/>
      <p:boldItalic r:id="rId20"/>
    </p:embeddedFont>
    <p:embeddedFont>
      <p:font typeface="Lobster" panose="00000500000000000000" pitchFamily="2" charset="0"/>
      <p:regular r:id="rId21"/>
    </p:embeddedFont>
    <p:embeddedFont>
      <p:font typeface="Open Sans Bold" panose="020B0806030504020204" pitchFamily="34" charset="0"/>
      <p:bold r:id="rId22"/>
    </p:embeddedFont>
    <p:embeddedFont>
      <p:font typeface="TT Fors Display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1597" autoAdjust="0"/>
  </p:normalViewPr>
  <p:slideViewPr>
    <p:cSldViewPr>
      <p:cViewPr varScale="1">
        <p:scale>
          <a:sx n="40" d="100"/>
          <a:sy n="40" d="100"/>
        </p:scale>
        <p:origin x="10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1D11B8A5-B3B2-0BF8-8FB3-81D0E398F95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4300" y="-342900"/>
            <a:ext cx="3279371" cy="3476108"/>
          </a:xfrm>
          <a:prstGeom prst="rect">
            <a:avLst/>
          </a:prstGeom>
        </p:spPr>
      </p:pic>
      <p:pic>
        <p:nvPicPr>
          <p:cNvPr id="8" name="Picture 7">
            <a:extLst>
              <a:ext uri="{FF2B5EF4-FFF2-40B4-BE49-F238E27FC236}">
                <a16:creationId xmlns:a16="http://schemas.microsoft.com/office/drawing/2014/main" id="{21EC37E6-0271-B6DA-4AA9-DE421189A29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0FB800E5-4F79-D680-F4A0-0C97A28A228F}"/>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E11DD0C8-5F28-7313-56F6-C28F50FC179E}"/>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gif"/><Relationship Id="rId2" Type="http://schemas.openxmlformats.org/officeDocument/2006/relationships/image" Target="../media/image3.gif"/><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0.svg"/><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11" Type="http://schemas.microsoft.com/office/2007/relationships/hdphoto" Target="../media/hdphoto3.wdp"/><Relationship Id="rId5" Type="http://schemas.openxmlformats.org/officeDocument/2006/relationships/image" Target="../media/image23.svg"/><Relationship Id="rId10"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3.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5.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23.svg"/><Relationship Id="rId10" Type="http://schemas.openxmlformats.org/officeDocument/2006/relationships/image" Target="../media/image57.png"/><Relationship Id="rId4" Type="http://schemas.openxmlformats.org/officeDocument/2006/relationships/image" Target="../media/image22.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0.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32.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32.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32.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3.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3.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6397" y="105474"/>
            <a:ext cx="17514402" cy="9804258"/>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914445"/>
              <a:endParaRPr lang="en-US">
                <a:solidFill>
                  <a:prstClr val="black"/>
                </a:solidFill>
                <a:latin typeface="Calibri"/>
              </a:endParaRPr>
            </a:p>
          </p:txBody>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9673294" y="8124025"/>
            <a:ext cx="782651" cy="113427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7314" y="8637062"/>
            <a:ext cx="9317295" cy="1761816"/>
          </a:xfrm>
          <a:prstGeom prst="rect">
            <a:avLst/>
          </a:prstGeom>
        </p:spPr>
      </p:pic>
      <p:pic>
        <p:nvPicPr>
          <p:cNvPr id="7" name="Picture 7"/>
          <p:cNvPicPr>
            <a:picLocks noChangeAspect="1"/>
          </p:cNvPicPr>
          <p:nvPr/>
        </p:nvPicPr>
        <p:blipFill>
          <a:blip r:embed="rId5"/>
          <a:srcRect/>
          <a:stretch>
            <a:fillRect/>
          </a:stretch>
        </p:blipFill>
        <p:spPr>
          <a:xfrm>
            <a:off x="12814035" y="5750453"/>
            <a:ext cx="5473965" cy="453654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856037"/>
            <a:ext cx="7315200" cy="1542842"/>
          </a:xfrm>
          <a:prstGeom prst="rect">
            <a:avLst/>
          </a:prstGeom>
        </p:spPr>
      </p:pic>
      <p:pic>
        <p:nvPicPr>
          <p:cNvPr id="10" name="Picture 10"/>
          <p:cNvPicPr>
            <a:picLocks noChangeAspect="1"/>
          </p:cNvPicPr>
          <p:nvPr/>
        </p:nvPicPr>
        <p:blipFill>
          <a:blip r:embed="rId8"/>
          <a:srcRect/>
          <a:stretch>
            <a:fillRect/>
          </a:stretch>
        </p:blipFill>
        <p:spPr>
          <a:xfrm>
            <a:off x="3290805" y="7060406"/>
            <a:ext cx="2699178" cy="245287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7344" y="6734200"/>
            <a:ext cx="3528743" cy="3105293"/>
          </a:xfrm>
          <a:prstGeom prst="rect">
            <a:avLst/>
          </a:prstGeom>
        </p:spPr>
      </p:pic>
      <p:pic>
        <p:nvPicPr>
          <p:cNvPr id="12" name="Picture 12"/>
          <p:cNvPicPr>
            <a:picLocks noChangeAspect="1"/>
          </p:cNvPicPr>
          <p:nvPr/>
        </p:nvPicPr>
        <p:blipFill>
          <a:blip r:embed="rId11"/>
          <a:srcRect/>
          <a:stretch>
            <a:fillRect/>
          </a:stretch>
        </p:blipFill>
        <p:spPr>
          <a:xfrm>
            <a:off x="12436132" y="6906180"/>
            <a:ext cx="1629440" cy="2607105"/>
          </a:xfrm>
          <a:prstGeom prst="rect">
            <a:avLst/>
          </a:prstGeom>
        </p:spPr>
      </p:pic>
      <p:pic>
        <p:nvPicPr>
          <p:cNvPr id="13" name="Picture 13"/>
          <p:cNvPicPr>
            <a:picLocks noChangeAspect="1"/>
          </p:cNvPicPr>
          <p:nvPr/>
        </p:nvPicPr>
        <p:blipFill>
          <a:blip r:embed="rId12"/>
          <a:srcRect/>
          <a:stretch>
            <a:fillRect/>
          </a:stretch>
        </p:blipFill>
        <p:spPr>
          <a:xfrm>
            <a:off x="10683546" y="7060406"/>
            <a:ext cx="1745595" cy="2567052"/>
          </a:xfrm>
          <a:prstGeom prst="rect">
            <a:avLst/>
          </a:prstGeom>
        </p:spPr>
      </p:pic>
      <p:pic>
        <p:nvPicPr>
          <p:cNvPr id="14" name="Picture 14"/>
          <p:cNvPicPr>
            <a:picLocks noChangeAspect="1"/>
          </p:cNvPicPr>
          <p:nvPr/>
        </p:nvPicPr>
        <p:blipFill>
          <a:blip r:embed="rId13"/>
          <a:srcRect/>
          <a:stretch>
            <a:fillRect/>
          </a:stretch>
        </p:blipFill>
        <p:spPr>
          <a:xfrm>
            <a:off x="14479836" y="605870"/>
            <a:ext cx="2779464" cy="1736513"/>
          </a:xfrm>
          <a:prstGeom prst="rect">
            <a:avLst/>
          </a:prstGeom>
        </p:spPr>
      </p:pic>
      <p:sp>
        <p:nvSpPr>
          <p:cNvPr id="15" name="TextBox 15"/>
          <p:cNvSpPr txBox="1"/>
          <p:nvPr/>
        </p:nvSpPr>
        <p:spPr>
          <a:xfrm>
            <a:off x="1676792" y="2405096"/>
            <a:ext cx="15468161" cy="6127902"/>
          </a:xfrm>
          <a:prstGeom prst="rect">
            <a:avLst/>
          </a:prstGeom>
        </p:spPr>
        <p:txBody>
          <a:bodyPr spcFirstLastPara="1" lIns="0" tIns="0" rIns="0" bIns="0" numCol="1" rtlCol="0" anchor="t">
            <a:prstTxWarp prst="textArchUp">
              <a:avLst>
                <a:gd name="adj" fmla="val 10137940"/>
              </a:avLst>
            </a:prstTxWarp>
            <a:spAutoFit/>
          </a:bodyPr>
          <a:lstStyle/>
          <a:p>
            <a:pPr algn="ctr" defTabSz="914445">
              <a:lnSpc>
                <a:spcPts val="9639"/>
              </a:lnSpc>
              <a:spcBef>
                <a:spcPct val="0"/>
              </a:spcBef>
            </a:pPr>
            <a:r>
              <a:rPr lang="en-US" sz="6885" dirty="0">
                <a:solidFill>
                  <a:srgbClr val="FF0000"/>
                </a:solidFill>
                <a:effectLst>
                  <a:outerShdw dist="50800" dir="5400000" algn="ctr" rotWithShape="0">
                    <a:srgbClr val="F79646">
                      <a:lumMod val="40000"/>
                      <a:lumOff val="60000"/>
                    </a:srgbClr>
                  </a:outerShdw>
                </a:effectLst>
                <a:latin typeface="Open Sans Bold"/>
              </a:rPr>
              <a:t>BÀI GIẢNG </a:t>
            </a:r>
            <a:r>
              <a:rPr lang="en-US" sz="7500">
                <a:solidFill>
                  <a:srgbClr val="FF0000"/>
                </a:solidFill>
                <a:effectLst>
                  <a:outerShdw dist="50800" dir="5400000" algn="ctr" rotWithShape="0">
                    <a:srgbClr val="F79646">
                      <a:lumMod val="40000"/>
                      <a:lumOff val="60000"/>
                    </a:srgbClr>
                  </a:outerShdw>
                </a:effectLst>
                <a:latin typeface="Open Sans Bold"/>
              </a:rPr>
              <a:t>ĐIỆN</a:t>
            </a:r>
            <a:r>
              <a:rPr lang="en-US" sz="6885">
                <a:solidFill>
                  <a:srgbClr val="FF0000"/>
                </a:solidFill>
                <a:effectLst>
                  <a:outerShdw dist="50800" dir="5400000" algn="ctr" rotWithShape="0">
                    <a:srgbClr val="F79646">
                      <a:lumMod val="40000"/>
                      <a:lumOff val="60000"/>
                    </a:srgbClr>
                  </a:outerShdw>
                </a:effectLst>
                <a:latin typeface="Open Sans Bold"/>
              </a:rPr>
              <a:t> TỬ TUẦN 23 THÁNG 2</a:t>
            </a:r>
            <a:endParaRPr lang="en-US" sz="6885"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502864" y="4333759"/>
            <a:ext cx="15434646" cy="1363065"/>
          </a:xfrm>
          <a:prstGeom prst="rect">
            <a:avLst/>
          </a:prstGeom>
        </p:spPr>
        <p:txBody>
          <a:bodyPr lIns="0" tIns="0" rIns="0" bIns="0" rtlCol="0" anchor="t">
            <a:spAutoFit/>
          </a:bodyPr>
          <a:lstStyle/>
          <a:p>
            <a:pPr algn="ctr" defTabSz="914445">
              <a:lnSpc>
                <a:spcPts val="11879"/>
              </a:lnSpc>
              <a:spcBef>
                <a:spcPct val="0"/>
              </a:spcBef>
            </a:pPr>
            <a:r>
              <a:rPr lang="en-US" sz="6600" err="1">
                <a:solidFill>
                  <a:schemeClr val="accent3">
                    <a:lumMod val="75000"/>
                  </a:schemeClr>
                </a:solidFill>
                <a:latin typeface="Open Sans Bold"/>
              </a:rPr>
              <a:t>Môn</a:t>
            </a:r>
            <a:r>
              <a:rPr lang="en-US" sz="6600">
                <a:solidFill>
                  <a:schemeClr val="accent3">
                    <a:lumMod val="75000"/>
                  </a:schemeClr>
                </a:solidFill>
                <a:latin typeface="Open Sans Bold"/>
              </a:rPr>
              <a:t>: Khoa học</a:t>
            </a:r>
            <a:endParaRPr lang="en-US" sz="6600" dirty="0">
              <a:solidFill>
                <a:schemeClr val="accent3">
                  <a:lumMod val="75000"/>
                </a:schemeClr>
              </a:solidFill>
              <a:latin typeface="Open Sans Bold"/>
            </a:endParaRPr>
          </a:p>
        </p:txBody>
      </p:sp>
      <p:sp>
        <p:nvSpPr>
          <p:cNvPr id="17" name="TextBox 17"/>
          <p:cNvSpPr txBox="1"/>
          <p:nvPr/>
        </p:nvSpPr>
        <p:spPr>
          <a:xfrm>
            <a:off x="5762707" y="7061992"/>
            <a:ext cx="6584264" cy="649665"/>
          </a:xfrm>
          <a:prstGeom prst="rect">
            <a:avLst/>
          </a:prstGeom>
        </p:spPr>
        <p:txBody>
          <a:bodyPr lIns="0" tIns="0" rIns="0" bIns="0" rtlCol="0" anchor="t">
            <a:spAutoFit/>
          </a:bodyPr>
          <a:lstStyle/>
          <a:p>
            <a:pPr algn="ctr" defTabSz="914445">
              <a:lnSpc>
                <a:spcPts val="5489"/>
              </a:lnSpc>
            </a:pPr>
            <a:r>
              <a:rPr lang="en-US" sz="3920" dirty="0" err="1">
                <a:solidFill>
                  <a:srgbClr val="000000"/>
                </a:solidFill>
                <a:latin typeface="Lobster"/>
              </a:rPr>
              <a:t>Năm</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989983" y="8018727"/>
            <a:ext cx="2880189" cy="2066535"/>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8369" y="596060"/>
            <a:ext cx="2153559" cy="215355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742691" y="3026286"/>
            <a:ext cx="15434646" cy="1392882"/>
          </a:xfrm>
          <a:prstGeom prst="rect">
            <a:avLst/>
          </a:prstGeom>
        </p:spPr>
        <p:txBody>
          <a:bodyPr lIns="0" tIns="0" rIns="0" bIns="0" rtlCol="0" anchor="t">
            <a:spAutoFit/>
          </a:bodyPr>
          <a:lstStyle/>
          <a:p>
            <a:pPr algn="ctr" defTabSz="914445">
              <a:lnSpc>
                <a:spcPts val="11879"/>
              </a:lnSpc>
              <a:spcBef>
                <a:spcPct val="0"/>
              </a:spcBef>
            </a:pPr>
            <a:r>
              <a:rPr lang="en-US" sz="7500">
                <a:solidFill>
                  <a:srgbClr val="002060"/>
                </a:solidFill>
                <a:latin typeface="Open Sans Bold"/>
              </a:rPr>
              <a:t>KHỐI 4</a:t>
            </a:r>
            <a:endParaRPr lang="en-US" sz="75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5088733" y="680133"/>
            <a:ext cx="8110535" cy="649665"/>
          </a:xfrm>
          <a:prstGeom prst="rect">
            <a:avLst/>
          </a:prstGeom>
        </p:spPr>
        <p:txBody>
          <a:bodyPr wrap="square" lIns="0" tIns="0" rIns="0" bIns="0" rtlCol="0" anchor="t">
            <a:spAutoFit/>
          </a:bodyPr>
          <a:lstStyle/>
          <a:p>
            <a:pPr algn="ctr" defTabSz="914445">
              <a:lnSpc>
                <a:spcPts val="5489"/>
              </a:lnSpc>
            </a:pPr>
            <a:r>
              <a:rPr lang="en-US" sz="3920" dirty="0" err="1">
                <a:solidFill>
                  <a:srgbClr val="000000"/>
                </a:solidFill>
                <a:latin typeface="Lobster"/>
              </a:rPr>
              <a:t>Trường</a:t>
            </a:r>
            <a:r>
              <a:rPr lang="en-US" sz="3920" dirty="0">
                <a:solidFill>
                  <a:srgbClr val="000000"/>
                </a:solidFill>
                <a:latin typeface="Lobster"/>
              </a:rPr>
              <a:t> </a:t>
            </a:r>
            <a:r>
              <a:rPr lang="en-US" sz="3920" dirty="0" err="1">
                <a:solidFill>
                  <a:srgbClr val="000000"/>
                </a:solidFill>
                <a:latin typeface="Lobster"/>
              </a:rPr>
              <a:t>Tiểu</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a:t>
            </a:r>
            <a:r>
              <a:rPr lang="en-US" sz="3920" dirty="0" err="1">
                <a:solidFill>
                  <a:srgbClr val="000000"/>
                </a:solidFill>
                <a:latin typeface="Lobster"/>
              </a:rPr>
              <a:t>Nguyễn</a:t>
            </a:r>
            <a:r>
              <a:rPr lang="en-US" sz="3920" dirty="0">
                <a:solidFill>
                  <a:srgbClr val="000000"/>
                </a:solidFill>
                <a:latin typeface="Lobster"/>
              </a:rPr>
              <a:t> </a:t>
            </a:r>
            <a:r>
              <a:rPr lang="en-US" sz="3920" dirty="0" err="1">
                <a:solidFill>
                  <a:srgbClr val="000000"/>
                </a:solidFill>
                <a:latin typeface="Lobster"/>
              </a:rPr>
              <a:t>Bỉnh</a:t>
            </a:r>
            <a:r>
              <a:rPr lang="en-US" sz="3920"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644407" y="5412212"/>
            <a:ext cx="15434646" cy="1283621"/>
          </a:xfrm>
          <a:prstGeom prst="rect">
            <a:avLst/>
          </a:prstGeom>
        </p:spPr>
        <p:txBody>
          <a:bodyPr lIns="0" tIns="0" rIns="0" bIns="0" rtlCol="0" anchor="t">
            <a:spAutoFit/>
          </a:bodyPr>
          <a:lstStyle/>
          <a:p>
            <a:pPr algn="ctr" defTabSz="914445">
              <a:lnSpc>
                <a:spcPts val="11879"/>
              </a:lnSpc>
              <a:spcBef>
                <a:spcPct val="0"/>
              </a:spcBef>
            </a:pPr>
            <a:r>
              <a:rPr lang="en-US" sz="4200" dirty="0" err="1">
                <a:solidFill>
                  <a:srgbClr val="002060"/>
                </a:solidFill>
                <a:latin typeface="Open Sans Bold"/>
              </a:rPr>
              <a:t>Tên</a:t>
            </a:r>
            <a:r>
              <a:rPr lang="en-US" sz="4200" dirty="0">
                <a:solidFill>
                  <a:srgbClr val="002060"/>
                </a:solidFill>
                <a:latin typeface="Open Sans Bold"/>
              </a:rPr>
              <a:t> </a:t>
            </a:r>
            <a:r>
              <a:rPr lang="en-US" sz="4200" dirty="0" err="1">
                <a:solidFill>
                  <a:srgbClr val="002060"/>
                </a:solidFill>
                <a:latin typeface="Open Sans Bold"/>
              </a:rPr>
              <a:t>bài</a:t>
            </a:r>
            <a:r>
              <a:rPr lang="en-US" sz="4200">
                <a:solidFill>
                  <a:srgbClr val="002060"/>
                </a:solidFill>
                <a:latin typeface="Open Sans Bold"/>
              </a:rPr>
              <a:t>: Vai trò các chất dinh dưỡng đối với cơ thể ( tiết 1)</a:t>
            </a:r>
            <a:endParaRPr lang="en-US" sz="4200" dirty="0">
              <a:solidFill>
                <a:srgbClr val="002060"/>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3429867" y="8085261"/>
            <a:ext cx="11428265" cy="2555628"/>
            <a:chOff x="0" y="0"/>
            <a:chExt cx="2882621" cy="644622"/>
          </a:xfrm>
        </p:grpSpPr>
        <p:sp>
          <p:nvSpPr>
            <p:cNvPr id="6" name="Freeform 6"/>
            <p:cNvSpPr/>
            <p:nvPr/>
          </p:nvSpPr>
          <p:spPr>
            <a:xfrm>
              <a:off x="0" y="0"/>
              <a:ext cx="2882621" cy="644622"/>
            </a:xfrm>
            <a:custGeom>
              <a:avLst/>
              <a:gdLst/>
              <a:ahLst/>
              <a:cxnLst/>
              <a:rect l="l" t="t" r="r" b="b"/>
              <a:pathLst>
                <a:path w="2882621" h="644622">
                  <a:moveTo>
                    <a:pt x="1441311" y="0"/>
                  </a:moveTo>
                  <a:cubicBezTo>
                    <a:pt x="645297" y="0"/>
                    <a:pt x="0" y="144303"/>
                    <a:pt x="0" y="322311"/>
                  </a:cubicBezTo>
                  <a:cubicBezTo>
                    <a:pt x="0" y="500318"/>
                    <a:pt x="645297" y="644622"/>
                    <a:pt x="1441311" y="644622"/>
                  </a:cubicBezTo>
                  <a:cubicBezTo>
                    <a:pt x="2237324" y="644622"/>
                    <a:pt x="2882621" y="500318"/>
                    <a:pt x="2882621" y="322311"/>
                  </a:cubicBezTo>
                  <a:cubicBezTo>
                    <a:pt x="2882621" y="144303"/>
                    <a:pt x="2237324" y="0"/>
                    <a:pt x="1441311" y="0"/>
                  </a:cubicBezTo>
                  <a:close/>
                </a:path>
              </a:pathLst>
            </a:custGeom>
            <a:solidFill>
              <a:srgbClr val="E8D496"/>
            </a:solidFill>
          </p:spPr>
          <p:txBody>
            <a:bodyPr/>
            <a:lstStyle/>
            <a:p>
              <a:endParaRPr lang="vi-VN"/>
            </a:p>
          </p:txBody>
        </p:sp>
        <p:sp>
          <p:nvSpPr>
            <p:cNvPr id="7" name="TextBox 7"/>
            <p:cNvSpPr txBox="1"/>
            <p:nvPr/>
          </p:nvSpPr>
          <p:spPr>
            <a:xfrm>
              <a:off x="270246" y="50908"/>
              <a:ext cx="2342130" cy="533280"/>
            </a:xfrm>
            <a:prstGeom prst="rect">
              <a:avLst/>
            </a:prstGeom>
          </p:spPr>
          <p:txBody>
            <a:bodyPr lIns="50800" tIns="50800" rIns="50800" bIns="50800" rtlCol="0" anchor="ctr"/>
            <a:lstStyle/>
            <a:p>
              <a:pPr algn="ctr">
                <a:lnSpc>
                  <a:spcPts val="3000"/>
                </a:lnSpc>
              </a:pPr>
              <a:endParaRPr/>
            </a:p>
          </p:txBody>
        </p:sp>
      </p:grpSp>
      <p:sp>
        <p:nvSpPr>
          <p:cNvPr id="22" name="Freeform 22"/>
          <p:cNvSpPr/>
          <p:nvPr/>
        </p:nvSpPr>
        <p:spPr>
          <a:xfrm>
            <a:off x="16916400" y="5724948"/>
            <a:ext cx="1176155" cy="1201179"/>
          </a:xfrm>
          <a:custGeom>
            <a:avLst/>
            <a:gdLst/>
            <a:ahLst/>
            <a:cxnLst/>
            <a:rect l="l" t="t" r="r" b="b"/>
            <a:pathLst>
              <a:path w="1176155" h="1201179">
                <a:moveTo>
                  <a:pt x="0" y="0"/>
                </a:moveTo>
                <a:lnTo>
                  <a:pt x="1176154" y="0"/>
                </a:lnTo>
                <a:lnTo>
                  <a:pt x="1176154"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3" name="Freeform 23"/>
          <p:cNvSpPr/>
          <p:nvPr/>
        </p:nvSpPr>
        <p:spPr>
          <a:xfrm>
            <a:off x="446234" y="8440616"/>
            <a:ext cx="1176155" cy="1201179"/>
          </a:xfrm>
          <a:custGeom>
            <a:avLst/>
            <a:gdLst/>
            <a:ahLst/>
            <a:cxnLst/>
            <a:rect l="l" t="t" r="r" b="b"/>
            <a:pathLst>
              <a:path w="1176155" h="1201179">
                <a:moveTo>
                  <a:pt x="0" y="0"/>
                </a:moveTo>
                <a:lnTo>
                  <a:pt x="1176155" y="0"/>
                </a:lnTo>
                <a:lnTo>
                  <a:pt x="1176155"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50" name="Group 15">
            <a:extLst>
              <a:ext uri="{FF2B5EF4-FFF2-40B4-BE49-F238E27FC236}">
                <a16:creationId xmlns:a16="http://schemas.microsoft.com/office/drawing/2014/main" id="{2F58DA74-93A3-E069-77FD-4AB37EC4FF58}"/>
              </a:ext>
            </a:extLst>
          </p:cNvPr>
          <p:cNvGrpSpPr/>
          <p:nvPr/>
        </p:nvGrpSpPr>
        <p:grpSpPr>
          <a:xfrm>
            <a:off x="457200" y="84716"/>
            <a:ext cx="17390178" cy="1858384"/>
            <a:chOff x="0" y="0"/>
            <a:chExt cx="14659296" cy="2937583"/>
          </a:xfrm>
        </p:grpSpPr>
        <p:sp>
          <p:nvSpPr>
            <p:cNvPr id="51" name="Freeform 16">
              <a:extLst>
                <a:ext uri="{FF2B5EF4-FFF2-40B4-BE49-F238E27FC236}">
                  <a16:creationId xmlns:a16="http://schemas.microsoft.com/office/drawing/2014/main" id="{2D14F453-9FB6-F4B4-259D-2CE5E4F83668}"/>
                </a:ext>
              </a:extLst>
            </p:cNvPr>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52" name="TextBox 51">
            <a:extLst>
              <a:ext uri="{FF2B5EF4-FFF2-40B4-BE49-F238E27FC236}">
                <a16:creationId xmlns:a16="http://schemas.microsoft.com/office/drawing/2014/main" id="{FE9F5BC3-602A-0F3F-CE57-3CE914A681C7}"/>
              </a:ext>
            </a:extLst>
          </p:cNvPr>
          <p:cNvSpPr txBox="1"/>
          <p:nvPr/>
        </p:nvSpPr>
        <p:spPr>
          <a:xfrm>
            <a:off x="778578" y="197655"/>
            <a:ext cx="17068800" cy="1631216"/>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Nói tên đồ uống, thức ăn trong hình 2 và cho biết thực phẩm chính để làm thức ăn đó. </a:t>
            </a:r>
            <a:endParaRPr lang="vi-VN" sz="5000" b="1"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094E6E2E-5FC2-17BF-6714-CC942E542A1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09600" y="2115887"/>
            <a:ext cx="17232166" cy="8171113"/>
          </a:xfrm>
          <a:prstGeom prst="rect">
            <a:avLst/>
          </a:prstGeom>
        </p:spPr>
      </p:pic>
      <p:sp>
        <p:nvSpPr>
          <p:cNvPr id="55" name="Rectangle: Rounded Corners 54">
            <a:extLst>
              <a:ext uri="{FF2B5EF4-FFF2-40B4-BE49-F238E27FC236}">
                <a16:creationId xmlns:a16="http://schemas.microsoft.com/office/drawing/2014/main" id="{5DBB3EBC-086C-246F-1136-45F1D493EA52}"/>
              </a:ext>
            </a:extLst>
          </p:cNvPr>
          <p:cNvSpPr/>
          <p:nvPr/>
        </p:nvSpPr>
        <p:spPr>
          <a:xfrm>
            <a:off x="1905000" y="4678409"/>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Bánh mì</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6" name="Rectangle: Rounded Corners 55">
            <a:extLst>
              <a:ext uri="{FF2B5EF4-FFF2-40B4-BE49-F238E27FC236}">
                <a16:creationId xmlns:a16="http://schemas.microsoft.com/office/drawing/2014/main" id="{6107D6E8-630B-59E8-A4E2-C132A849983E}"/>
              </a:ext>
            </a:extLst>
          </p:cNvPr>
          <p:cNvSpPr/>
          <p:nvPr/>
        </p:nvSpPr>
        <p:spPr>
          <a:xfrm>
            <a:off x="6248400" y="4658097"/>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Nấm xào</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7" name="Rectangle: Rounded Corners 56">
            <a:extLst>
              <a:ext uri="{FF2B5EF4-FFF2-40B4-BE49-F238E27FC236}">
                <a16:creationId xmlns:a16="http://schemas.microsoft.com/office/drawing/2014/main" id="{9C14A766-15F1-C37A-64F5-9FDA5083612E}"/>
              </a:ext>
            </a:extLst>
          </p:cNvPr>
          <p:cNvSpPr/>
          <p:nvPr/>
        </p:nvSpPr>
        <p:spPr>
          <a:xfrm>
            <a:off x="10439400" y="4695862"/>
            <a:ext cx="2454834" cy="102908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Lạc/ đậu phộng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8" name="Rectangle: Rounded Corners 57">
            <a:extLst>
              <a:ext uri="{FF2B5EF4-FFF2-40B4-BE49-F238E27FC236}">
                <a16:creationId xmlns:a16="http://schemas.microsoft.com/office/drawing/2014/main" id="{2CDBA730-A068-C309-D259-707E9605D6F8}"/>
              </a:ext>
            </a:extLst>
          </p:cNvPr>
          <p:cNvSpPr/>
          <p:nvPr/>
        </p:nvSpPr>
        <p:spPr>
          <a:xfrm>
            <a:off x="14483132" y="4918991"/>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Dầu ăn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9" name="Rectangle: Rounded Corners 58">
            <a:extLst>
              <a:ext uri="{FF2B5EF4-FFF2-40B4-BE49-F238E27FC236}">
                <a16:creationId xmlns:a16="http://schemas.microsoft.com/office/drawing/2014/main" id="{8FC6E651-3ACB-81EB-C8D1-6A8A3104498B}"/>
              </a:ext>
            </a:extLst>
          </p:cNvPr>
          <p:cNvSpPr/>
          <p:nvPr/>
        </p:nvSpPr>
        <p:spPr>
          <a:xfrm>
            <a:off x="2046434" y="7421573"/>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Trứng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0" name="Rectangle: Rounded Corners 59">
            <a:extLst>
              <a:ext uri="{FF2B5EF4-FFF2-40B4-BE49-F238E27FC236}">
                <a16:creationId xmlns:a16="http://schemas.microsoft.com/office/drawing/2014/main" id="{12FCA67F-E373-48FD-7D27-F880030C599C}"/>
              </a:ext>
            </a:extLst>
          </p:cNvPr>
          <p:cNvSpPr/>
          <p:nvPr/>
        </p:nvSpPr>
        <p:spPr>
          <a:xfrm>
            <a:off x="6360818" y="7408191"/>
            <a:ext cx="1921434" cy="697124"/>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Tôm</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1" name="Rectangle: Rounded Corners 60">
            <a:extLst>
              <a:ext uri="{FF2B5EF4-FFF2-40B4-BE49-F238E27FC236}">
                <a16:creationId xmlns:a16="http://schemas.microsoft.com/office/drawing/2014/main" id="{0EEDD884-2EB6-746F-471B-22E27A8C529E}"/>
              </a:ext>
            </a:extLst>
          </p:cNvPr>
          <p:cNvSpPr/>
          <p:nvPr/>
        </p:nvSpPr>
        <p:spPr>
          <a:xfrm>
            <a:off x="10820400" y="7449456"/>
            <a:ext cx="1921434" cy="62019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Cà rốt</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2" name="Rectangle: Rounded Corners 61">
            <a:extLst>
              <a:ext uri="{FF2B5EF4-FFF2-40B4-BE49-F238E27FC236}">
                <a16:creationId xmlns:a16="http://schemas.microsoft.com/office/drawing/2014/main" id="{3C825F58-AEEB-EED8-EAC5-F22C5F8ED7C0}"/>
              </a:ext>
            </a:extLst>
          </p:cNvPr>
          <p:cNvSpPr/>
          <p:nvPr/>
        </p:nvSpPr>
        <p:spPr>
          <a:xfrm>
            <a:off x="15169335" y="7465118"/>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Bún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3" name="Rectangle: Rounded Corners 62">
            <a:extLst>
              <a:ext uri="{FF2B5EF4-FFF2-40B4-BE49-F238E27FC236}">
                <a16:creationId xmlns:a16="http://schemas.microsoft.com/office/drawing/2014/main" id="{9EFDA75E-A4D4-1C34-22E3-F16049F71266}"/>
              </a:ext>
            </a:extLst>
          </p:cNvPr>
          <p:cNvSpPr/>
          <p:nvPr/>
        </p:nvSpPr>
        <p:spPr>
          <a:xfrm>
            <a:off x="2450313" y="9732055"/>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Đu đủ</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4" name="Rectangle: Rounded Corners 63">
            <a:extLst>
              <a:ext uri="{FF2B5EF4-FFF2-40B4-BE49-F238E27FC236}">
                <a16:creationId xmlns:a16="http://schemas.microsoft.com/office/drawing/2014/main" id="{0A82751A-3EB8-E629-E147-42731B5F8D25}"/>
              </a:ext>
            </a:extLst>
          </p:cNvPr>
          <p:cNvSpPr/>
          <p:nvPr/>
        </p:nvSpPr>
        <p:spPr>
          <a:xfrm>
            <a:off x="6652279" y="9768220"/>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Cá</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5" name="Rectangle: Rounded Corners 64">
            <a:extLst>
              <a:ext uri="{FF2B5EF4-FFF2-40B4-BE49-F238E27FC236}">
                <a16:creationId xmlns:a16="http://schemas.microsoft.com/office/drawing/2014/main" id="{ED58FDFA-8190-C441-1594-9D1C16177211}"/>
              </a:ext>
            </a:extLst>
          </p:cNvPr>
          <p:cNvSpPr/>
          <p:nvPr/>
        </p:nvSpPr>
        <p:spPr>
          <a:xfrm>
            <a:off x="9988647" y="964179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Sữa chua</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6" name="Rectangle: Rounded Corners 65">
            <a:extLst>
              <a:ext uri="{FF2B5EF4-FFF2-40B4-BE49-F238E27FC236}">
                <a16:creationId xmlns:a16="http://schemas.microsoft.com/office/drawing/2014/main" id="{EC0D9C40-9A8B-A786-389F-7D53C38DE963}"/>
              </a:ext>
            </a:extLst>
          </p:cNvPr>
          <p:cNvSpPr/>
          <p:nvPr/>
        </p:nvSpPr>
        <p:spPr>
          <a:xfrm>
            <a:off x="14483132" y="969116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Cải luộc</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1000"/>
                                        <p:tgtEl>
                                          <p:spTgt spid="60"/>
                                        </p:tgtEl>
                                      </p:cBhvr>
                                    </p:animEffect>
                                    <p:anim calcmode="lin" valueType="num">
                                      <p:cBhvr>
                                        <p:cTn id="51" dur="1000" fill="hold"/>
                                        <p:tgtEl>
                                          <p:spTgt spid="60"/>
                                        </p:tgtEl>
                                        <p:attrNameLst>
                                          <p:attrName>ppt_x</p:attrName>
                                        </p:attrNameLst>
                                      </p:cBhvr>
                                      <p:tavLst>
                                        <p:tav tm="0">
                                          <p:val>
                                            <p:strVal val="#ppt_x"/>
                                          </p:val>
                                        </p:tav>
                                        <p:tav tm="100000">
                                          <p:val>
                                            <p:strVal val="#ppt_x"/>
                                          </p:val>
                                        </p:tav>
                                      </p:tavLst>
                                    </p:anim>
                                    <p:anim calcmode="lin" valueType="num">
                                      <p:cBhvr>
                                        <p:cTn id="5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fill="hold"/>
                                        <p:tgtEl>
                                          <p:spTgt spid="64"/>
                                        </p:tgtEl>
                                        <p:attrNameLst>
                                          <p:attrName>ppt_x</p:attrName>
                                        </p:attrNameLst>
                                      </p:cBhvr>
                                      <p:tavLst>
                                        <p:tav tm="0">
                                          <p:val>
                                            <p:strVal val="#ppt_x"/>
                                          </p:val>
                                        </p:tav>
                                        <p:tav tm="100000">
                                          <p:val>
                                            <p:strVal val="#ppt_x"/>
                                          </p:val>
                                        </p:tav>
                                      </p:tavLst>
                                    </p:anim>
                                    <p:anim calcmode="lin" valueType="num">
                                      <p:cBhvr additive="base">
                                        <p:cTn id="7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additive="base">
                                        <p:cTn id="89" dur="500" fill="hold"/>
                                        <p:tgtEl>
                                          <p:spTgt spid="66"/>
                                        </p:tgtEl>
                                        <p:attrNameLst>
                                          <p:attrName>ppt_x</p:attrName>
                                        </p:attrNameLst>
                                      </p:cBhvr>
                                      <p:tavLst>
                                        <p:tav tm="0">
                                          <p:val>
                                            <p:strVal val="#ppt_x"/>
                                          </p:val>
                                        </p:tav>
                                        <p:tav tm="100000">
                                          <p:val>
                                            <p:strVal val="#ppt_x"/>
                                          </p:val>
                                        </p:tav>
                                      </p:tavLst>
                                    </p:anim>
                                    <p:anim calcmode="lin" valueType="num">
                                      <p:cBhvr additive="base">
                                        <p:cTn id="9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grpSp>
        <p:nvGrpSpPr>
          <p:cNvPr id="7" name="Group 7"/>
          <p:cNvGrpSpPr/>
          <p:nvPr/>
        </p:nvGrpSpPr>
        <p:grpSpPr>
          <a:xfrm>
            <a:off x="-83815" y="88864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sp>
        <p:nvSpPr>
          <p:cNvPr id="17" name="Freeform 17"/>
          <p:cNvSpPr/>
          <p:nvPr/>
        </p:nvSpPr>
        <p:spPr>
          <a:xfrm rot="80030">
            <a:off x="1157749" y="197207"/>
            <a:ext cx="16960169" cy="1394586"/>
          </a:xfrm>
          <a:custGeom>
            <a:avLst/>
            <a:gdLst/>
            <a:ahLst/>
            <a:cxnLst/>
            <a:rect l="l" t="t" r="r" b="b"/>
            <a:pathLst>
              <a:path w="13470775" h="2643640">
                <a:moveTo>
                  <a:pt x="0" y="0"/>
                </a:moveTo>
                <a:lnTo>
                  <a:pt x="13470775" y="0"/>
                </a:lnTo>
                <a:lnTo>
                  <a:pt x="13470775" y="2643639"/>
                </a:lnTo>
                <a:lnTo>
                  <a:pt x="0" y="2643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3349245" y="1605865"/>
            <a:ext cx="1026413" cy="1022991"/>
          </a:xfrm>
          <a:custGeom>
            <a:avLst/>
            <a:gdLst/>
            <a:ahLst/>
            <a:cxnLst/>
            <a:rect l="l" t="t" r="r" b="b"/>
            <a:pathLst>
              <a:path w="1026413" h="1022991">
                <a:moveTo>
                  <a:pt x="0" y="0"/>
                </a:moveTo>
                <a:lnTo>
                  <a:pt x="1026413" y="0"/>
                </a:lnTo>
                <a:lnTo>
                  <a:pt x="1026413" y="1022991"/>
                </a:lnTo>
                <a:lnTo>
                  <a:pt x="0" y="1022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985831" y="-892389"/>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23"/>
          <p:cNvSpPr/>
          <p:nvPr/>
        </p:nvSpPr>
        <p:spPr>
          <a:xfrm>
            <a:off x="1676419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4" name="Freeform 24"/>
          <p:cNvSpPr/>
          <p:nvPr/>
        </p:nvSpPr>
        <p:spPr>
          <a:xfrm>
            <a:off x="57546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5" name="TextBox 24">
            <a:extLst>
              <a:ext uri="{FF2B5EF4-FFF2-40B4-BE49-F238E27FC236}">
                <a16:creationId xmlns:a16="http://schemas.microsoft.com/office/drawing/2014/main" id="{D4B98F0C-956E-5DDE-C770-9EBA0D8A7871}"/>
              </a:ext>
            </a:extLst>
          </p:cNvPr>
          <p:cNvSpPr txBox="1"/>
          <p:nvPr/>
        </p:nvSpPr>
        <p:spPr>
          <a:xfrm>
            <a:off x="2016385" y="389891"/>
            <a:ext cx="15821261" cy="1169551"/>
          </a:xfrm>
          <a:prstGeom prst="rect">
            <a:avLst/>
          </a:prstGeom>
          <a:noFill/>
        </p:spPr>
        <p:txBody>
          <a:bodyPr wrap="square" rtlCol="0">
            <a:spAutoFit/>
          </a:bodyPr>
          <a:lstStyle/>
          <a:p>
            <a:r>
              <a:rPr lang="en-US" sz="3500" dirty="0">
                <a:latin typeface="Cambria" panose="02040503050406030204" pitchFamily="18" charset="0"/>
                <a:ea typeface="Cambria" panose="02040503050406030204" pitchFamily="18" charset="0"/>
              </a:rPr>
              <a:t>Sắp xếp các thức ăn, đồ uống trong hình 2 vào bốn nhóm thức ăn: chứa nhiều chất bột đường, chứa nhiều chất đạm, chất béo, chứa nhiều vitamin và chất khoáng</a:t>
            </a:r>
            <a:endParaRPr lang="vi-VN" sz="35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6436CABE-7807-A150-0079-00A985B08E53}"/>
              </a:ext>
            </a:extLst>
          </p:cNvPr>
          <p:cNvCxnSpPr/>
          <p:nvPr/>
        </p:nvCxnSpPr>
        <p:spPr>
          <a:xfrm>
            <a:off x="13666186"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AAC3CD-1804-4E01-A2CA-6EF5E29343AD}"/>
              </a:ext>
            </a:extLst>
          </p:cNvPr>
          <p:cNvCxnSpPr/>
          <p:nvPr/>
        </p:nvCxnSpPr>
        <p:spPr>
          <a:xfrm>
            <a:off x="9131822"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2A2817-AE3C-735F-96DF-E2B62CB591A2}"/>
              </a:ext>
            </a:extLst>
          </p:cNvPr>
          <p:cNvCxnSpPr/>
          <p:nvPr/>
        </p:nvCxnSpPr>
        <p:spPr>
          <a:xfrm>
            <a:off x="4114800" y="2897270"/>
            <a:ext cx="0" cy="4572044"/>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F7E1158-360D-CDE9-FCD2-0AFECC122DDC}"/>
              </a:ext>
            </a:extLst>
          </p:cNvPr>
          <p:cNvSpPr txBox="1"/>
          <p:nvPr/>
        </p:nvSpPr>
        <p:spPr>
          <a:xfrm>
            <a:off x="471485" y="1961530"/>
            <a:ext cx="4385016"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bột đường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024E264-09C0-ADB9-612F-810C2A5BD017}"/>
              </a:ext>
            </a:extLst>
          </p:cNvPr>
          <p:cNvSpPr txBox="1"/>
          <p:nvPr/>
        </p:nvSpPr>
        <p:spPr>
          <a:xfrm>
            <a:off x="4746806" y="1976201"/>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đạm</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F29EB05F-283F-9D11-4C50-92A6BB2AC41C}"/>
              </a:ext>
            </a:extLst>
          </p:cNvPr>
          <p:cNvSpPr txBox="1"/>
          <p:nvPr/>
        </p:nvSpPr>
        <p:spPr>
          <a:xfrm>
            <a:off x="10227215" y="1913096"/>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béo</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0ED9FB06-C931-CB64-E6C3-BBA1D8DBE217}"/>
              </a:ext>
            </a:extLst>
          </p:cNvPr>
          <p:cNvSpPr txBox="1"/>
          <p:nvPr/>
        </p:nvSpPr>
        <p:spPr>
          <a:xfrm>
            <a:off x="14598886" y="1580738"/>
            <a:ext cx="3514927" cy="1323439"/>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Vitamin và chất khoáng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id="{0783234D-D3C1-ACED-D8DB-9303D73725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5696" t="35232" b="33141"/>
          <a:stretch/>
        </p:blipFill>
        <p:spPr>
          <a:xfrm>
            <a:off x="367960" y="3259884"/>
            <a:ext cx="2751813" cy="1697967"/>
          </a:xfrm>
          <a:prstGeom prst="rect">
            <a:avLst/>
          </a:prstGeom>
        </p:spPr>
      </p:pic>
      <p:pic>
        <p:nvPicPr>
          <p:cNvPr id="35" name="Picture 34">
            <a:extLst>
              <a:ext uri="{FF2B5EF4-FFF2-40B4-BE49-F238E27FC236}">
                <a16:creationId xmlns:a16="http://schemas.microsoft.com/office/drawing/2014/main" id="{6928F73C-8CF9-4E39-81D8-70E0C4AC782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031" t="105" r="72379" b="63712"/>
          <a:stretch/>
        </p:blipFill>
        <p:spPr>
          <a:xfrm>
            <a:off x="399741" y="5329150"/>
            <a:ext cx="2622173" cy="1758053"/>
          </a:xfrm>
          <a:prstGeom prst="rect">
            <a:avLst/>
          </a:prstGeom>
        </p:spPr>
      </p:pic>
      <p:pic>
        <p:nvPicPr>
          <p:cNvPr id="36" name="Picture 35">
            <a:extLst>
              <a:ext uri="{FF2B5EF4-FFF2-40B4-BE49-F238E27FC236}">
                <a16:creationId xmlns:a16="http://schemas.microsoft.com/office/drawing/2014/main" id="{60658B9B-C878-77A8-6E88-7BC871B2FC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608" t="36958" r="73107" b="32050"/>
          <a:stretch/>
        </p:blipFill>
        <p:spPr>
          <a:xfrm>
            <a:off x="4746806" y="3022084"/>
            <a:ext cx="3114085" cy="1609072"/>
          </a:xfrm>
          <a:prstGeom prst="rect">
            <a:avLst/>
          </a:prstGeom>
        </p:spPr>
      </p:pic>
      <p:pic>
        <p:nvPicPr>
          <p:cNvPr id="37" name="Picture 36">
            <a:extLst>
              <a:ext uri="{FF2B5EF4-FFF2-40B4-BE49-F238E27FC236}">
                <a16:creationId xmlns:a16="http://schemas.microsoft.com/office/drawing/2014/main" id="{9BD39D2E-4D2F-04E8-7F75-EC94DA47748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7409" t="34189" r="48237" b="-2141"/>
          <a:stretch/>
        </p:blipFill>
        <p:spPr>
          <a:xfrm>
            <a:off x="4914835" y="4660630"/>
            <a:ext cx="2882771" cy="3359360"/>
          </a:xfrm>
          <a:prstGeom prst="rect">
            <a:avLst/>
          </a:prstGeom>
        </p:spPr>
      </p:pic>
      <p:pic>
        <p:nvPicPr>
          <p:cNvPr id="38" name="Picture 37">
            <a:extLst>
              <a:ext uri="{FF2B5EF4-FFF2-40B4-BE49-F238E27FC236}">
                <a16:creationId xmlns:a16="http://schemas.microsoft.com/office/drawing/2014/main" id="{F293F22C-6ECC-2399-1712-4051EC9CB8D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195" t="2350" b="64346"/>
          <a:stretch/>
        </p:blipFill>
        <p:spPr>
          <a:xfrm>
            <a:off x="9674459" y="2757836"/>
            <a:ext cx="3273549" cy="2080863"/>
          </a:xfrm>
          <a:prstGeom prst="rect">
            <a:avLst/>
          </a:prstGeom>
        </p:spPr>
      </p:pic>
      <p:pic>
        <p:nvPicPr>
          <p:cNvPr id="39" name="Picture 38">
            <a:extLst>
              <a:ext uri="{FF2B5EF4-FFF2-40B4-BE49-F238E27FC236}">
                <a16:creationId xmlns:a16="http://schemas.microsoft.com/office/drawing/2014/main" id="{29FA70E0-8C07-F534-5649-675C57D28C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1971" t="2214" r="24232" b="64346"/>
          <a:stretch/>
        </p:blipFill>
        <p:spPr>
          <a:xfrm>
            <a:off x="9688837" y="5041543"/>
            <a:ext cx="3273548" cy="2181202"/>
          </a:xfrm>
          <a:prstGeom prst="rect">
            <a:avLst/>
          </a:prstGeom>
        </p:spPr>
      </p:pic>
      <p:pic>
        <p:nvPicPr>
          <p:cNvPr id="40" name="Picture 39">
            <a:extLst>
              <a:ext uri="{FF2B5EF4-FFF2-40B4-BE49-F238E27FC236}">
                <a16:creationId xmlns:a16="http://schemas.microsoft.com/office/drawing/2014/main" id="{9D1315F6-F04B-D828-517A-57DB3DF904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054" t="67623"/>
          <a:stretch/>
        </p:blipFill>
        <p:spPr>
          <a:xfrm>
            <a:off x="14105411" y="2935020"/>
            <a:ext cx="2858873" cy="1813774"/>
          </a:xfrm>
          <a:prstGeom prst="rect">
            <a:avLst/>
          </a:prstGeom>
        </p:spPr>
      </p:pic>
      <p:pic>
        <p:nvPicPr>
          <p:cNvPr id="41" name="Picture 40">
            <a:extLst>
              <a:ext uri="{FF2B5EF4-FFF2-40B4-BE49-F238E27FC236}">
                <a16:creationId xmlns:a16="http://schemas.microsoft.com/office/drawing/2014/main" id="{2F850F98-8AE6-4A10-186E-61BA8988EED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363" t="67244" r="73560" b="-3160"/>
          <a:stretch/>
        </p:blipFill>
        <p:spPr>
          <a:xfrm>
            <a:off x="14187253" y="8181170"/>
            <a:ext cx="2743201" cy="1940356"/>
          </a:xfrm>
          <a:prstGeom prst="rect">
            <a:avLst/>
          </a:prstGeom>
        </p:spPr>
      </p:pic>
      <p:pic>
        <p:nvPicPr>
          <p:cNvPr id="42" name="Picture 41">
            <a:extLst>
              <a:ext uri="{FF2B5EF4-FFF2-40B4-BE49-F238E27FC236}">
                <a16:creationId xmlns:a16="http://schemas.microsoft.com/office/drawing/2014/main" id="{2ADF4674-48EA-5811-0BF9-ACB70DDC7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2046" t="35181" r="24159"/>
          <a:stretch/>
        </p:blipFill>
        <p:spPr>
          <a:xfrm>
            <a:off x="14148844" y="4888356"/>
            <a:ext cx="2882771" cy="3096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799" b="0" i="0" u="none" strike="noStrike" kern="1200" cap="none" spc="0" normalizeH="0" baseline="0" noProof="0">
                  <a:ln>
                    <a:noFill/>
                  </a:ln>
                  <a:solidFill>
                    <a:srgbClr val="56733C"/>
                  </a:solidFill>
                  <a:effectLst/>
                  <a:uLnTx/>
                  <a:uFillTx/>
                  <a:latin typeface="TT Fors Display Bold"/>
                  <a:ea typeface="+mn-ea"/>
                  <a:cs typeface="+mn-cs"/>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506940" y="2189848"/>
            <a:ext cx="13320253" cy="4080604"/>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2866162" y="2733197"/>
            <a:ext cx="12964042" cy="4080604"/>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800"/>
              </a:spcAft>
              <a:buClrTx/>
              <a:buSzTx/>
              <a:buFontTx/>
              <a:buNone/>
              <a:tabLst>
                <a:tab pos="255270" algn="l"/>
              </a:tabLst>
              <a:defRPr/>
            </a:pPr>
            <a:r>
              <a:rPr kumimoji="0" lang="pt-BR"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tên thức ăn hằng ngày em đã ăn, thức ăn được làm từ thực phẩm nào? Thực phẩm đó thuộc loại nhóm nào?</a:t>
            </a: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5022044" y="317618"/>
            <a:ext cx="7818507" cy="1686449"/>
          </a:xfrm>
          <a:prstGeom prst="rect">
            <a:avLst/>
          </a:prstGeom>
        </p:spPr>
      </p:pic>
    </p:spTree>
    <p:extLst>
      <p:ext uri="{BB962C8B-B14F-4D97-AF65-F5344CB8AC3E}">
        <p14:creationId xmlns:p14="http://schemas.microsoft.com/office/powerpoint/2010/main" val="222204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69" name="Group 69"/>
          <p:cNvGrpSpPr/>
          <p:nvPr/>
        </p:nvGrpSpPr>
        <p:grpSpPr>
          <a:xfrm>
            <a:off x="12068085" y="2774559"/>
            <a:ext cx="190500" cy="190500"/>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1" name="TextBox 71"/>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2" name="Group 72"/>
          <p:cNvGrpSpPr/>
          <p:nvPr/>
        </p:nvGrpSpPr>
        <p:grpSpPr>
          <a:xfrm>
            <a:off x="12068085" y="3500707"/>
            <a:ext cx="190500" cy="190500"/>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4" name="TextBox 74"/>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5" name="Group 75"/>
          <p:cNvGrpSpPr/>
          <p:nvPr/>
        </p:nvGrpSpPr>
        <p:grpSpPr>
          <a:xfrm>
            <a:off x="12068085" y="4226856"/>
            <a:ext cx="190500" cy="190500"/>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7" name="TextBox 77"/>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8" name="Group 78"/>
          <p:cNvGrpSpPr/>
          <p:nvPr/>
        </p:nvGrpSpPr>
        <p:grpSpPr>
          <a:xfrm>
            <a:off x="12068085" y="4953004"/>
            <a:ext cx="190500" cy="190500"/>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0" name="TextBox 80"/>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1" name="Group 81"/>
          <p:cNvGrpSpPr/>
          <p:nvPr/>
        </p:nvGrpSpPr>
        <p:grpSpPr>
          <a:xfrm>
            <a:off x="12068085" y="5679152"/>
            <a:ext cx="190500" cy="190500"/>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3" name="TextBox 83"/>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4" name="Group 84"/>
          <p:cNvGrpSpPr/>
          <p:nvPr/>
        </p:nvGrpSpPr>
        <p:grpSpPr>
          <a:xfrm>
            <a:off x="12068085" y="6405301"/>
            <a:ext cx="190500" cy="190500"/>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6" name="TextBox 86"/>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sp>
        <p:nvSpPr>
          <p:cNvPr id="91" name="Freeform 91"/>
          <p:cNvSpPr/>
          <p:nvPr/>
        </p:nvSpPr>
        <p:spPr>
          <a:xfrm>
            <a:off x="13929591" y="-181129"/>
            <a:ext cx="1184624" cy="1209829"/>
          </a:xfrm>
          <a:custGeom>
            <a:avLst/>
            <a:gdLst/>
            <a:ahLst/>
            <a:cxnLst/>
            <a:rect l="l" t="t" r="r" b="b"/>
            <a:pathLst>
              <a:path w="1184624" h="1209829">
                <a:moveTo>
                  <a:pt x="0" y="0"/>
                </a:moveTo>
                <a:lnTo>
                  <a:pt x="1184624" y="0"/>
                </a:lnTo>
                <a:lnTo>
                  <a:pt x="1184624" y="1209829"/>
                </a:lnTo>
                <a:lnTo>
                  <a:pt x="0" y="1209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2" name="Freeform 92"/>
          <p:cNvSpPr/>
          <p:nvPr/>
        </p:nvSpPr>
        <p:spPr>
          <a:xfrm>
            <a:off x="16669894" y="1877142"/>
            <a:ext cx="1178813" cy="1174883"/>
          </a:xfrm>
          <a:custGeom>
            <a:avLst/>
            <a:gdLst/>
            <a:ahLst/>
            <a:cxnLst/>
            <a:rect l="l" t="t" r="r" b="b"/>
            <a:pathLst>
              <a:path w="1178813" h="1174883">
                <a:moveTo>
                  <a:pt x="0" y="0"/>
                </a:moveTo>
                <a:lnTo>
                  <a:pt x="1178812" y="0"/>
                </a:lnTo>
                <a:lnTo>
                  <a:pt x="1178812" y="1174883"/>
                </a:lnTo>
                <a:lnTo>
                  <a:pt x="0" y="1174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3" name="Freeform 93"/>
          <p:cNvSpPr/>
          <p:nvPr/>
        </p:nvSpPr>
        <p:spPr>
          <a:xfrm>
            <a:off x="11068667" y="592535"/>
            <a:ext cx="875247" cy="872329"/>
          </a:xfrm>
          <a:custGeom>
            <a:avLst/>
            <a:gdLst/>
            <a:ahLst/>
            <a:cxnLst/>
            <a:rect l="l" t="t" r="r" b="b"/>
            <a:pathLst>
              <a:path w="875247" h="872329">
                <a:moveTo>
                  <a:pt x="0" y="0"/>
                </a:moveTo>
                <a:lnTo>
                  <a:pt x="875247" y="0"/>
                </a:lnTo>
                <a:lnTo>
                  <a:pt x="875247" y="872330"/>
                </a:lnTo>
                <a:lnTo>
                  <a:pt x="0" y="8723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4" name="Rectangle 93">
            <a:extLst>
              <a:ext uri="{FF2B5EF4-FFF2-40B4-BE49-F238E27FC236}">
                <a16:creationId xmlns:a16="http://schemas.microsoft.com/office/drawing/2014/main" id="{0D2343FB-25DB-FAB7-0F87-6932435B85E3}"/>
              </a:ext>
            </a:extLst>
          </p:cNvPr>
          <p:cNvSpPr/>
          <p:nvPr/>
        </p:nvSpPr>
        <p:spPr>
          <a:xfrm>
            <a:off x="533400" y="1028700"/>
            <a:ext cx="16992600" cy="838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Freeform 87"/>
          <p:cNvSpPr/>
          <p:nvPr/>
        </p:nvSpPr>
        <p:spPr>
          <a:xfrm>
            <a:off x="13929591" y="6730934"/>
            <a:ext cx="4358409" cy="3016382"/>
          </a:xfrm>
          <a:custGeom>
            <a:avLst/>
            <a:gdLst/>
            <a:ahLst/>
            <a:cxnLst/>
            <a:rect l="l" t="t" r="r" b="b"/>
            <a:pathLst>
              <a:path w="4358409" h="3016382">
                <a:moveTo>
                  <a:pt x="0" y="0"/>
                </a:moveTo>
                <a:lnTo>
                  <a:pt x="4358409" y="0"/>
                </a:lnTo>
                <a:lnTo>
                  <a:pt x="4358409" y="3016382"/>
                </a:lnTo>
                <a:lnTo>
                  <a:pt x="0" y="3016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0" name="Freeform 90"/>
          <p:cNvSpPr/>
          <p:nvPr/>
        </p:nvSpPr>
        <p:spPr>
          <a:xfrm>
            <a:off x="13162971" y="7647329"/>
            <a:ext cx="980369" cy="2277721"/>
          </a:xfrm>
          <a:custGeom>
            <a:avLst/>
            <a:gdLst/>
            <a:ahLst/>
            <a:cxnLst/>
            <a:rect l="l" t="t" r="r" b="b"/>
            <a:pathLst>
              <a:path w="980369" h="2277721">
                <a:moveTo>
                  <a:pt x="0" y="0"/>
                </a:moveTo>
                <a:lnTo>
                  <a:pt x="980369" y="0"/>
                </a:lnTo>
                <a:lnTo>
                  <a:pt x="980369" y="2277721"/>
                </a:lnTo>
                <a:lnTo>
                  <a:pt x="0" y="2277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9" name="Freeform 89"/>
          <p:cNvSpPr/>
          <p:nvPr/>
        </p:nvSpPr>
        <p:spPr>
          <a:xfrm>
            <a:off x="12064224" y="8049352"/>
            <a:ext cx="1307433" cy="1697964"/>
          </a:xfrm>
          <a:custGeom>
            <a:avLst/>
            <a:gdLst/>
            <a:ahLst/>
            <a:cxnLst/>
            <a:rect l="l" t="t" r="r" b="b"/>
            <a:pathLst>
              <a:path w="1307433" h="1697964">
                <a:moveTo>
                  <a:pt x="0" y="0"/>
                </a:moveTo>
                <a:lnTo>
                  <a:pt x="1307433" y="0"/>
                </a:lnTo>
                <a:lnTo>
                  <a:pt x="1307433" y="1697964"/>
                </a:lnTo>
                <a:lnTo>
                  <a:pt x="0" y="1697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5" name="TextBox 94">
            <a:extLst>
              <a:ext uri="{FF2B5EF4-FFF2-40B4-BE49-F238E27FC236}">
                <a16:creationId xmlns:a16="http://schemas.microsoft.com/office/drawing/2014/main" id="{E23D726A-BA0F-44E1-87EA-3C189519C8BF}"/>
              </a:ext>
            </a:extLst>
          </p:cNvPr>
          <p:cNvSpPr txBox="1"/>
          <p:nvPr/>
        </p:nvSpPr>
        <p:spPr>
          <a:xfrm>
            <a:off x="838200" y="2197155"/>
            <a:ext cx="16002002" cy="5632311"/>
          </a:xfrm>
          <a:prstGeom prst="rect">
            <a:avLst/>
          </a:prstGeom>
          <a:noFill/>
        </p:spPr>
        <p:txBody>
          <a:bodyPr wrap="square" rtlCol="0">
            <a:spAutoFit/>
          </a:bodyPr>
          <a:lstStyle/>
          <a:p>
            <a:pPr algn="just"/>
            <a:r>
              <a:rPr lang="en-US" sz="4500" dirty="0">
                <a:latin typeface="Cambria" panose="02040503050406030204" pitchFamily="18" charset="0"/>
                <a:ea typeface="Cambria" panose="02040503050406030204" pitchFamily="18" charset="0"/>
              </a:rPr>
              <a:t>	Chúng ta thường sử dụng các thực phẩm như rau, củ, quả, thịt… để chế biến nhiều loại thức ăn, đồ uống. Các nhóm chất dinh dưỡng có trong thức ăn, đồ uống gồm: chất bột đường, chấm đạm, chất béo, vitamin và chất khoáng. Dựa vào hàm lượng chất dinh dưỡng trong mỗi loại thực phẩm, hay thức ăn chế biến từ thực phẩm đó, có thể phân chia thức ăn thành bốn nhóm: chứa nhiều chất bột đường, chứa nhiều chất đạm, chứa nhiều chất béo, chứa nhiều vitamin và chất khoáng. </a:t>
            </a:r>
            <a:endParaRPr lang="vi-VN" sz="4500" dirty="0">
              <a:latin typeface="Cambria" panose="02040503050406030204" pitchFamily="18" charset="0"/>
              <a:ea typeface="Cambria" panose="02040503050406030204" pitchFamily="18" charset="0"/>
            </a:endParaRPr>
          </a:p>
        </p:txBody>
      </p:sp>
      <p:pic>
        <p:nvPicPr>
          <p:cNvPr id="97" name="Picture 96">
            <a:extLst>
              <a:ext uri="{FF2B5EF4-FFF2-40B4-BE49-F238E27FC236}">
                <a16:creationId xmlns:a16="http://schemas.microsoft.com/office/drawing/2014/main" id="{872A260E-6F3E-BE66-3B72-CBE23FB0C0EC}"/>
              </a:ext>
            </a:extLst>
          </p:cNvPr>
          <p:cNvPicPr>
            <a:picLocks noChangeAspect="1"/>
          </p:cNvPicPr>
          <p:nvPr/>
        </p:nvPicPr>
        <p:blipFill>
          <a:blip r:embed="rId12"/>
          <a:stretch>
            <a:fillRect/>
          </a:stretch>
        </p:blipFill>
        <p:spPr>
          <a:xfrm>
            <a:off x="8070982" y="1076433"/>
            <a:ext cx="3871296" cy="10729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anim calcmode="lin" valueType="num">
                                      <p:cBhvr>
                                        <p:cTn id="13" dur="1000" fill="hold"/>
                                        <p:tgtEl>
                                          <p:spTgt spid="97"/>
                                        </p:tgtEl>
                                        <p:attrNameLst>
                                          <p:attrName>ppt_x</p:attrName>
                                        </p:attrNameLst>
                                      </p:cBhvr>
                                      <p:tavLst>
                                        <p:tav tm="0">
                                          <p:val>
                                            <p:strVal val="#ppt_x"/>
                                          </p:val>
                                        </p:tav>
                                        <p:tav tm="100000">
                                          <p:val>
                                            <p:strVal val="#ppt_x"/>
                                          </p:val>
                                        </p:tav>
                                      </p:tavLst>
                                    </p:anim>
                                    <p:anim calcmode="lin" valueType="num">
                                      <p:cBhvr>
                                        <p:cTn id="14"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9" name="Picture 8">
            <a:extLst>
              <a:ext uri="{FF2B5EF4-FFF2-40B4-BE49-F238E27FC236}">
                <a16:creationId xmlns:a16="http://schemas.microsoft.com/office/drawing/2014/main" id="{0A806AC1-4E11-27D2-9574-D60E813CE033}"/>
              </a:ext>
            </a:extLst>
          </p:cNvPr>
          <p:cNvPicPr>
            <a:picLocks noChangeAspect="1"/>
          </p:cNvPicPr>
          <p:nvPr/>
        </p:nvPicPr>
        <p:blipFill>
          <a:blip r:embed="rId11"/>
          <a:stretch>
            <a:fillRect/>
          </a:stretch>
        </p:blipFill>
        <p:spPr>
          <a:xfrm>
            <a:off x="2438400" y="301313"/>
            <a:ext cx="14604991" cy="3862477"/>
          </a:xfrm>
          <a:prstGeom prst="rect">
            <a:avLst/>
          </a:prstGeom>
        </p:spPr>
      </p:pic>
    </p:spTree>
    <p:extLst>
      <p:ext uri="{BB962C8B-B14F-4D97-AF65-F5344CB8AC3E}">
        <p14:creationId xmlns:p14="http://schemas.microsoft.com/office/powerpoint/2010/main" val="340911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endParaRPr lang="vi-VN"/>
            </a:p>
          </p:txBody>
        </p:sp>
        <p:sp>
          <p:nvSpPr>
            <p:cNvPr id="7" name="TextBox 7"/>
            <p:cNvSpPr txBox="1"/>
            <p:nvPr/>
          </p:nvSpPr>
          <p:spPr>
            <a:xfrm>
              <a:off x="255946" y="66675"/>
              <a:ext cx="2218196" cy="669925"/>
            </a:xfrm>
            <a:prstGeom prst="rect">
              <a:avLst/>
            </a:prstGeom>
          </p:spPr>
          <p:txBody>
            <a:bodyPr lIns="50800" tIns="50800" rIns="50800" bIns="50800" rtlCol="0" anchor="ctr"/>
            <a:lstStyle/>
            <a:p>
              <a:pPr algn="ctr">
                <a:lnSpc>
                  <a:spcPts val="3000"/>
                </a:lnSpc>
              </a:pPr>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50" name="Picture 49">
            <a:extLst>
              <a:ext uri="{FF2B5EF4-FFF2-40B4-BE49-F238E27FC236}">
                <a16:creationId xmlns:a16="http://schemas.microsoft.com/office/drawing/2014/main" id="{BAEF4CBB-763F-B2A0-D95C-A137D37ABEDD}"/>
              </a:ext>
            </a:extLst>
          </p:cNvPr>
          <p:cNvPicPr>
            <a:picLocks noChangeAspect="1"/>
          </p:cNvPicPr>
          <p:nvPr/>
        </p:nvPicPr>
        <p:blipFill>
          <a:blip r:embed="rId11"/>
          <a:stretch>
            <a:fillRect/>
          </a:stretch>
        </p:blipFill>
        <p:spPr>
          <a:xfrm>
            <a:off x="4751016" y="1513332"/>
            <a:ext cx="11388426" cy="301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8" name="Picture 7">
            <a:extLst>
              <a:ext uri="{FF2B5EF4-FFF2-40B4-BE49-F238E27FC236}">
                <a16:creationId xmlns:a16="http://schemas.microsoft.com/office/drawing/2014/main" id="{7413F3EA-E316-C64C-EAF0-E6FCEF84F9ED}"/>
              </a:ext>
            </a:extLst>
          </p:cNvPr>
          <p:cNvPicPr>
            <a:picLocks noChangeAspect="1"/>
          </p:cNvPicPr>
          <p:nvPr/>
        </p:nvPicPr>
        <p:blipFill>
          <a:blip r:embed="rId11"/>
          <a:stretch>
            <a:fillRect/>
          </a:stretch>
        </p:blipFill>
        <p:spPr>
          <a:xfrm>
            <a:off x="3869276" y="1028700"/>
            <a:ext cx="13123687" cy="3481574"/>
          </a:xfrm>
          <a:prstGeom prst="rect">
            <a:avLst/>
          </a:prstGeom>
        </p:spPr>
      </p:pic>
    </p:spTree>
    <p:extLst>
      <p:ext uri="{BB962C8B-B14F-4D97-AF65-F5344CB8AC3E}">
        <p14:creationId xmlns:p14="http://schemas.microsoft.com/office/powerpoint/2010/main" val="419315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441384" y="1750749"/>
            <a:ext cx="11754089" cy="7675800"/>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899665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41384" y="1545567"/>
            <a:ext cx="11754089" cy="8494126"/>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84023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Gạo chứa nhiều chất bột đường. Thịt gà chứa nhiều chất đạm. Thịt heo chứa nhiều chất béo. Cải xanh chứa nhiều vitamin và chất khoáng.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(VD: gạo chứa 76g chất bột đường, chỉ có 8g chất đạm, 1g chất béo và ít hơn 1g Vi ta min và chất khoáng.)</a:t>
            </a:r>
          </a:p>
        </p:txBody>
      </p:sp>
    </p:spTree>
    <p:extLst>
      <p:ext uri="{BB962C8B-B14F-4D97-AF65-F5344CB8AC3E}">
        <p14:creationId xmlns:p14="http://schemas.microsoft.com/office/powerpoint/2010/main" val="382579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Freeform 19"/>
          <p:cNvSpPr/>
          <p:nvPr/>
        </p:nvSpPr>
        <p:spPr>
          <a:xfrm>
            <a:off x="15117821" y="7996178"/>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145764" y="8378630"/>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Quan sát hình 1 và cho biét: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Lạc chứa nhiều chất bột đường, chất đạm và chất béo.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 VD: cá chứa 0g chất bột đường, có 28g chất đạm, 44g chất béo và ít hơn 1g Vi ta min và chất khoáng.)</a:t>
            </a: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345958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27744"/>
            <a:ext cx="12964042" cy="2400657"/>
          </a:xfrm>
          <a:prstGeom prst="rect">
            <a:avLst/>
          </a:prstGeom>
          <a:noFill/>
        </p:spPr>
        <p:txBody>
          <a:bodyPr wrap="square" rtlCol="0">
            <a:spAutoFit/>
          </a:bodyPr>
          <a:lstStyle/>
          <a:p>
            <a:pPr algn="just"/>
            <a:r>
              <a:rPr lang="pt-BR" sz="5000" b="1" dirty="0">
                <a:latin typeface="Cambria" panose="02040503050406030204" pitchFamily="18" charset="0"/>
                <a:ea typeface="Cambria" panose="02040503050406030204" pitchFamily="18" charset="0"/>
              </a:rPr>
              <a:t>	</a:t>
            </a:r>
            <a:r>
              <a:rPr lang="pt-BR" sz="5000" b="1" dirty="0">
                <a:effectLst/>
                <a:latin typeface="Cambria" panose="02040503050406030204" pitchFamily="18" charset="0"/>
                <a:ea typeface="Cambria" panose="02040503050406030204" pitchFamily="18" charset="0"/>
              </a:rPr>
              <a:t>Các thực phẩm khác nhau cung cấp hàm lượng dinh dưỡng khác nhau như thế nào?</a:t>
            </a:r>
            <a:endParaRPr lang="vi-VN" sz="5000" b="1" dirty="0">
              <a:effectLst/>
              <a:latin typeface="Cambria" panose="02040503050406030204" pitchFamily="18" charset="0"/>
              <a:ea typeface="Cambria" panose="02040503050406030204" pitchFamily="18" charset="0"/>
            </a:endParaRPr>
          </a:p>
          <a:p>
            <a:pPr algn="just"/>
            <a:endParaRPr lang="vi-VN" sz="5000" b="1"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006353"/>
          </a:xfrm>
          <a:prstGeom prst="rect">
            <a:avLst/>
          </a:prstGeom>
          <a:noFill/>
        </p:spPr>
        <p:txBody>
          <a:bodyPr wrap="square">
            <a:spAutoFit/>
          </a:bodyPr>
          <a:lstStyle/>
          <a:p>
            <a:pPr algn="just">
              <a:lnSpc>
                <a:spcPct val="115000"/>
              </a:lnSpc>
              <a:spcAft>
                <a:spcPts val="800"/>
              </a:spcAft>
            </a:pPr>
            <a:r>
              <a:rPr lang="en-US" sz="4500" b="1" dirty="0">
                <a:effectLst/>
                <a:latin typeface="Cambria" panose="02040503050406030204" pitchFamily="18" charset="0"/>
                <a:ea typeface="Cambria" panose="02040503050406030204" pitchFamily="18" charset="0"/>
              </a:rPr>
              <a:t>	Một loại thực phẩm khác nhau cung cấp hàm lượng dưỡng chất khác nhau, thực phẩm chứa nhiều chất nào thì ta có thể xếp chúng vào nhóm dinh dưỡng phù hợp.( VD: Gạo thuộc nhóm Chất bột đường) </a:t>
            </a:r>
            <a:endParaRPr lang="vi-VN" sz="45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35016"/>
            <a:ext cx="12964042" cy="3041858"/>
          </a:xfrm>
          <a:prstGeom prst="rect">
            <a:avLst/>
          </a:prstGeom>
          <a:noFill/>
        </p:spPr>
        <p:txBody>
          <a:bodyPr wrap="square" rtlCol="0">
            <a:spAutoFit/>
          </a:bodyPr>
          <a:lstStyle/>
          <a:p>
            <a:pPr algn="just">
              <a:lnSpc>
                <a:spcPct val="135000"/>
              </a:lnSpc>
              <a:spcAft>
                <a:spcPts val="800"/>
              </a:spcAft>
              <a:tabLst>
                <a:tab pos="255270" algn="l"/>
              </a:tabLst>
            </a:pPr>
            <a:r>
              <a:rPr lang="pt-BR" sz="5000" dirty="0">
                <a:latin typeface="Cambria" panose="02040503050406030204" pitchFamily="18" charset="0"/>
                <a:ea typeface="Cambria" panose="02040503050406030204" pitchFamily="18" charset="0"/>
              </a:rPr>
              <a:t>	</a:t>
            </a:r>
            <a:r>
              <a:rPr lang="pt-BR" sz="5000" dirty="0">
                <a:effectLst/>
                <a:latin typeface="Cambria" panose="02040503050406030204" pitchFamily="18" charset="0"/>
                <a:ea typeface="Cambria" panose="02040503050406030204" pitchFamily="18" charset="0"/>
              </a:rPr>
              <a:t>Dựa vào hàm lượng dinh dưỡng, thực phẩm được chia thành những nhóm dinh dưỡng nào?</a:t>
            </a:r>
            <a:endParaRPr lang="vi-VN" sz="5000" dirty="0">
              <a:effectLst/>
              <a:latin typeface="Cambria" panose="02040503050406030204" pitchFamily="18" charset="0"/>
              <a:ea typeface="Cambria" panose="02040503050406030204" pitchFamily="18" charset="0"/>
            </a:endParaRPr>
          </a:p>
          <a:p>
            <a:pPr algn="just"/>
            <a:endParaRPr lang="vi-VN" sz="50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851585"/>
          </a:xfrm>
          <a:prstGeom prst="rect">
            <a:avLst/>
          </a:prstGeom>
          <a:noFill/>
        </p:spPr>
        <p:txBody>
          <a:bodyPr wrap="square">
            <a:spAutoFit/>
          </a:bodyPr>
          <a:lstStyle/>
          <a:p>
            <a:pPr>
              <a:lnSpc>
                <a:spcPct val="115000"/>
              </a:lnSpc>
              <a:spcAft>
                <a:spcPts val="800"/>
              </a:spcAft>
            </a:pPr>
            <a:r>
              <a:rPr lang="en-US" sz="5000" b="1" dirty="0">
                <a:effectLst/>
                <a:latin typeface="Cambria" panose="02040503050406030204" pitchFamily="18" charset="0"/>
                <a:ea typeface="Cambria" panose="02040503050406030204" pitchFamily="18" charset="0"/>
              </a:rPr>
              <a:t>	1. Chất bột đường</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2. Chất đạm</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3. Chất béo</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4. Vi ta min và chất khoáng</a:t>
            </a:r>
            <a:endParaRPr lang="vi-VN" sz="5000" b="1" dirty="0">
              <a:effectLst/>
              <a:latin typeface="Cambria" panose="02040503050406030204" pitchFamily="18" charset="0"/>
              <a:ea typeface="Cambria" panose="02040503050406030204" pitchFamily="18" charset="0"/>
            </a:endParaRPr>
          </a:p>
          <a:p>
            <a:pPr algn="just">
              <a:lnSpc>
                <a:spcPct val="115000"/>
              </a:lnSpc>
              <a:spcAft>
                <a:spcPts val="800"/>
              </a:spcAft>
            </a:pPr>
            <a:endParaRPr lang="vi-VN" sz="50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extLst>
      <p:ext uri="{BB962C8B-B14F-4D97-AF65-F5344CB8AC3E}">
        <p14:creationId xmlns:p14="http://schemas.microsoft.com/office/powerpoint/2010/main" val="344465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691</Words>
  <Application>Microsoft Office PowerPoint</Application>
  <PresentationFormat>Custom</PresentationFormat>
  <Paragraphs>59</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Lobster</vt:lpstr>
      <vt:lpstr>TT Fors Display Bold</vt:lpstr>
      <vt:lpstr>Calibri</vt:lpstr>
      <vt:lpstr>Open Sans Bold</vt:lpstr>
      <vt:lpstr>SVN-Newton</vt:lpstr>
      <vt:lpstr>#9Slide07 HoneyCream</vt:lpstr>
      <vt:lpstr>Arial</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Mrs PHUONG</cp:lastModifiedBy>
  <cp:revision>11</cp:revision>
  <dcterms:created xsi:type="dcterms:W3CDTF">2006-08-16T00:00:00Z</dcterms:created>
  <dcterms:modified xsi:type="dcterms:W3CDTF">2024-02-06T06:56:40Z</dcterms:modified>
  <dc:identifier>DAF5ivHl4eA</dc:identifier>
</cp:coreProperties>
</file>