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83" r:id="rId3"/>
    <p:sldId id="256" r:id="rId4"/>
    <p:sldId id="282" r:id="rId5"/>
    <p:sldId id="262" r:id="rId6"/>
    <p:sldId id="274" r:id="rId7"/>
    <p:sldId id="275" r:id="rId8"/>
    <p:sldId id="277" r:id="rId9"/>
    <p:sldId id="278" r:id="rId10"/>
    <p:sldId id="279" r:id="rId11"/>
    <p:sldId id="263" r:id="rId12"/>
    <p:sldId id="257" r:id="rId13"/>
    <p:sldId id="266" r:id="rId14"/>
    <p:sldId id="269" r:id="rId15"/>
    <p:sldId id="270" r:id="rId16"/>
    <p:sldId id="271" r:id="rId17"/>
    <p:sldId id="272" r:id="rId18"/>
    <p:sldId id="267" r:id="rId19"/>
    <p:sldId id="280" r:id="rId20"/>
    <p:sldId id="264" r:id="rId21"/>
    <p:sldId id="261" r:id="rId22"/>
    <p:sldId id="258" r:id="rId23"/>
    <p:sldId id="273" r:id="rId24"/>
    <p:sldId id="259" r:id="rId25"/>
    <p:sldId id="281" r:id="rId26"/>
    <p:sldId id="265" r:id="rId27"/>
    <p:sldId id="268" r:id="rId28"/>
  </p:sldIdLst>
  <p:sldSz cx="18288000" cy="10287000"/>
  <p:notesSz cx="6858000" cy="9144000"/>
  <p:embeddedFontLst>
    <p:embeddedFont>
      <p:font typeface="微软雅黑" panose="020B0503020204020204" pitchFamily="34" charset="-122"/>
      <p:regular r:id="rId30"/>
      <p:bold r:id="rId31"/>
    </p:embeddedFont>
    <p:embeddedFont>
      <p:font typeface="#9Slide07 Altus" panose="020B0604020202020204" charset="0"/>
      <p:regular r:id="rId32"/>
    </p:embeddedFont>
    <p:embeddedFont>
      <p:font typeface="Cambria" panose="02040503050406030204" pitchFamily="18" charset="0"/>
      <p:regular r:id="rId33"/>
      <p:bold r:id="rId34"/>
      <p:italic r:id="rId35"/>
      <p:boldItalic r:id="rId36"/>
    </p:embeddedFont>
    <p:embeddedFont>
      <p:font typeface="DengXian" panose="02010600030101010101" pitchFamily="2" charset="-122"/>
      <p:regular r:id="rId37"/>
      <p:bold r:id="rId38"/>
    </p:embeddedFont>
    <p:embeddedFont>
      <p:font typeface="Lobster" panose="00000500000000000000"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46A"/>
    <a:srgbClr val="F48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2F942-2933-4818-83DC-722666F5B4CF}"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64E63-E524-456B-B6E5-BB90281142DC}" type="slidenum">
              <a:rPr lang="en-US" smtClean="0"/>
              <a:t>‹#›</a:t>
            </a:fld>
            <a:endParaRPr lang="en-US"/>
          </a:p>
        </p:txBody>
      </p:sp>
    </p:spTree>
    <p:extLst>
      <p:ext uri="{BB962C8B-B14F-4D97-AF65-F5344CB8AC3E}">
        <p14:creationId xmlns:p14="http://schemas.microsoft.com/office/powerpoint/2010/main" val="155085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64E63-E524-456B-B6E5-BB90281142DC}" type="slidenum">
              <a:rPr lang="en-US" smtClean="0"/>
              <a:t>2</a:t>
            </a:fld>
            <a:endParaRPr lang="en-US"/>
          </a:p>
        </p:txBody>
      </p:sp>
    </p:spTree>
    <p:extLst>
      <p:ext uri="{BB962C8B-B14F-4D97-AF65-F5344CB8AC3E}">
        <p14:creationId xmlns:p14="http://schemas.microsoft.com/office/powerpoint/2010/main" val="163491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35828" y="0"/>
            <a:ext cx="18323829" cy="10287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76200" y="7508082"/>
            <a:ext cx="18364200" cy="27813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35826" y="-2382"/>
            <a:ext cx="18364200" cy="27813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1257300" y="9534526"/>
            <a:ext cx="4114800" cy="547688"/>
          </a:xfrm>
          <a:prstGeom prst="rect">
            <a:avLst/>
          </a:prstGeom>
        </p:spPr>
        <p:txBody>
          <a:bodyPr/>
          <a:lstStyle/>
          <a:p>
            <a:pPr defTabSz="1371600">
              <a:defRPr/>
            </a:pPr>
            <a:fld id="{4FEF8B41-CAC5-49DA-9156-65DCBE836829}" type="datetimeFigureOut">
              <a:rPr lang="zh-CN" altLang="en-US" sz="1800" smtClean="0">
                <a:solidFill>
                  <a:prstClr val="black">
                    <a:tint val="75000"/>
                  </a:prstClr>
                </a:solidFill>
                <a:latin typeface="微软雅黑" panose="020B0503020204020204" pitchFamily="34" charset="-122"/>
                <a:ea typeface="微软雅黑" panose="020B0503020204020204" pitchFamily="34" charset="-122"/>
              </a:rPr>
              <a:pPr defTabSz="1371600">
                <a:defRPr/>
              </a:pPr>
              <a:t>2024/3/1</a:t>
            </a:fld>
            <a:endParaRPr lang="zh-CN" altLang="en-US" sz="1800">
              <a:solidFill>
                <a:prstClr val="black">
                  <a:tint val="75000"/>
                </a:prstClr>
              </a:solidFill>
              <a:latin typeface="微软雅黑" panose="020B0503020204020204" pitchFamily="34" charset="-122"/>
              <a:ea typeface="微软雅黑" panose="020B0503020204020204" pitchFamily="34" charset="-122"/>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sz="1800">
              <a:solidFill>
                <a:prstClr val="black">
                  <a:tint val="75000"/>
                </a:prstClr>
              </a:solidFill>
              <a:latin typeface="微软雅黑" panose="020B0503020204020204" pitchFamily="34" charset="-122"/>
              <a:ea typeface="微软雅黑" panose="020B0503020204020204" pitchFamily="34" charset="-122"/>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C7531AD8-4DC2-4F0A-8757-37262589E781}" type="slidenum">
              <a:rPr lang="zh-CN" altLang="en-US" sz="1800" smtClean="0">
                <a:solidFill>
                  <a:prstClr val="black">
                    <a:tint val="75000"/>
                  </a:prstClr>
                </a:solidFill>
                <a:latin typeface="微软雅黑" panose="020B0503020204020204" pitchFamily="34" charset="-122"/>
                <a:ea typeface="微软雅黑" panose="020B0503020204020204" pitchFamily="34" charset="-122"/>
              </a:rPr>
              <a:pPr defTabSz="1371600">
                <a:defRPr/>
              </a:pPr>
              <a:t>‹#›</a:t>
            </a:fld>
            <a:endParaRPr lang="zh-CN" altLang="en-US" sz="1800">
              <a:solidFill>
                <a:prstClr val="black">
                  <a:tint val="75000"/>
                </a:prstClr>
              </a:solidFill>
              <a:latin typeface="微软雅黑" panose="020B0503020204020204" pitchFamily="34" charset="-122"/>
              <a:ea typeface="微软雅黑" panose="020B0503020204020204" pitchFamily="34" charset="-122"/>
            </a:endParaRPr>
          </a:p>
        </p:txBody>
      </p:sp>
      <p:sp>
        <p:nvSpPr>
          <p:cNvPr id="8" name="圆角矩形 7"/>
          <p:cNvSpPr/>
          <p:nvPr userDrawn="1"/>
        </p:nvSpPr>
        <p:spPr>
          <a:xfrm>
            <a:off x="419100" y="372607"/>
            <a:ext cx="17373600" cy="9663113"/>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086653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090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24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97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28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16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38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2FAFB80-81A7-43E5-AA99-65D68236A906}"/>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2024/3/1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74CD626-ABD7-4D0E-961D-A436BCE225FF}"/>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28234176-AB63-451F-96E9-2FD891D93D14}"/>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6664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6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91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34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0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spTree>
    <p:extLst>
      <p:ext uri="{BB962C8B-B14F-4D97-AF65-F5344CB8AC3E}">
        <p14:creationId xmlns:p14="http://schemas.microsoft.com/office/powerpoint/2010/main" val="2771800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325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gif"/><Relationship Id="rId2" Type="http://schemas.openxmlformats.org/officeDocument/2006/relationships/image" Target="../media/image3.gif"/><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2.png"/><Relationship Id="rId3" Type="http://schemas.openxmlformats.org/officeDocument/2006/relationships/image" Target="../media/image40.sv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24.svg"/><Relationship Id="rId2" Type="http://schemas.openxmlformats.org/officeDocument/2006/relationships/image" Target="../media/image3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7.png"/><Relationship Id="rId5" Type="http://schemas.openxmlformats.org/officeDocument/2006/relationships/image" Target="../media/image42.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5.sv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52.png"/><Relationship Id="rId18" Type="http://schemas.openxmlformats.org/officeDocument/2006/relationships/image" Target="../media/image24.svg"/><Relationship Id="rId3" Type="http://schemas.openxmlformats.org/officeDocument/2006/relationships/image" Target="../media/image80.svg"/><Relationship Id="rId7" Type="http://schemas.openxmlformats.org/officeDocument/2006/relationships/image" Target="../media/image42.svg"/><Relationship Id="rId12" Type="http://schemas.openxmlformats.org/officeDocument/2006/relationships/image" Target="../media/image87.png"/><Relationship Id="rId17" Type="http://schemas.openxmlformats.org/officeDocument/2006/relationships/image" Target="../media/image23.png"/><Relationship Id="rId2" Type="http://schemas.openxmlformats.org/officeDocument/2006/relationships/image" Target="../media/image7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6.svg"/><Relationship Id="rId5" Type="http://schemas.openxmlformats.org/officeDocument/2006/relationships/image" Target="../media/image82.svg"/><Relationship Id="rId15" Type="http://schemas.openxmlformats.org/officeDocument/2006/relationships/image" Target="../media/image50.png"/><Relationship Id="rId10" Type="http://schemas.openxmlformats.org/officeDocument/2006/relationships/image" Target="../media/image85.png"/><Relationship Id="rId19" Type="http://schemas.openxmlformats.org/officeDocument/2006/relationships/image" Target="../media/image46.png"/><Relationship Id="rId4" Type="http://schemas.openxmlformats.org/officeDocument/2006/relationships/image" Target="../media/image81.png"/><Relationship Id="rId9" Type="http://schemas.openxmlformats.org/officeDocument/2006/relationships/image" Target="../media/image84.sv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91.svg"/><Relationship Id="rId12" Type="http://schemas.openxmlformats.org/officeDocument/2006/relationships/image" Target="../media/image95.svg"/><Relationship Id="rId17" Type="http://schemas.openxmlformats.org/officeDocument/2006/relationships/image" Target="../media/image46.png"/><Relationship Id="rId2" Type="http://schemas.openxmlformats.org/officeDocument/2006/relationships/image" Target="../media/image18.png"/><Relationship Id="rId16"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svg"/><Relationship Id="rId15" Type="http://schemas.openxmlformats.org/officeDocument/2006/relationships/image" Target="../media/image97.png"/><Relationship Id="rId10" Type="http://schemas.openxmlformats.org/officeDocument/2006/relationships/image" Target="../media/image93.svg"/><Relationship Id="rId4" Type="http://schemas.openxmlformats.org/officeDocument/2006/relationships/image" Target="../media/image88.png"/><Relationship Id="rId9" Type="http://schemas.openxmlformats.org/officeDocument/2006/relationships/image" Target="../media/image92.png"/><Relationship Id="rId14"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91.svg"/><Relationship Id="rId12" Type="http://schemas.openxmlformats.org/officeDocument/2006/relationships/image" Target="../media/image95.svg"/><Relationship Id="rId17" Type="http://schemas.openxmlformats.org/officeDocument/2006/relationships/image" Target="../media/image46.png"/><Relationship Id="rId2" Type="http://schemas.openxmlformats.org/officeDocument/2006/relationships/image" Target="../media/image18.png"/><Relationship Id="rId16"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svg"/><Relationship Id="rId15" Type="http://schemas.openxmlformats.org/officeDocument/2006/relationships/image" Target="../media/image97.png"/><Relationship Id="rId10" Type="http://schemas.openxmlformats.org/officeDocument/2006/relationships/image" Target="../media/image93.svg"/><Relationship Id="rId4" Type="http://schemas.openxmlformats.org/officeDocument/2006/relationships/image" Target="../media/image88.png"/><Relationship Id="rId9" Type="http://schemas.openxmlformats.org/officeDocument/2006/relationships/image" Target="../media/image92.png"/><Relationship Id="rId14" Type="http://schemas.openxmlformats.org/officeDocument/2006/relationships/image" Target="../media/image96.png"/></Relationships>
</file>

<file path=ppt/slides/_rels/slide1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19.svg"/><Relationship Id="rId7" Type="http://schemas.openxmlformats.org/officeDocument/2006/relationships/image" Target="../media/image91.svg"/><Relationship Id="rId12" Type="http://schemas.openxmlformats.org/officeDocument/2006/relationships/image" Target="../media/image29.png"/><Relationship Id="rId17" Type="http://schemas.openxmlformats.org/officeDocument/2006/relationships/image" Target="../media/image22.png"/><Relationship Id="rId2" Type="http://schemas.openxmlformats.org/officeDocument/2006/relationships/image" Target="../media/image18.png"/><Relationship Id="rId16"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46.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100.jpe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91.svg"/><Relationship Id="rId12" Type="http://schemas.openxmlformats.org/officeDocument/2006/relationships/image" Target="../media/image95.svg"/><Relationship Id="rId17" Type="http://schemas.openxmlformats.org/officeDocument/2006/relationships/image" Target="../media/image46.png"/><Relationship Id="rId2" Type="http://schemas.openxmlformats.org/officeDocument/2006/relationships/image" Target="../media/image18.png"/><Relationship Id="rId16"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svg"/><Relationship Id="rId15" Type="http://schemas.openxmlformats.org/officeDocument/2006/relationships/image" Target="../media/image97.png"/><Relationship Id="rId10" Type="http://schemas.openxmlformats.org/officeDocument/2006/relationships/image" Target="../media/image93.svg"/><Relationship Id="rId4" Type="http://schemas.openxmlformats.org/officeDocument/2006/relationships/image" Target="../media/image88.png"/><Relationship Id="rId9" Type="http://schemas.openxmlformats.org/officeDocument/2006/relationships/image" Target="../media/image92.png"/><Relationship Id="rId1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52.png"/><Relationship Id="rId18" Type="http://schemas.openxmlformats.org/officeDocument/2006/relationships/image" Target="../media/image24.svg"/><Relationship Id="rId3" Type="http://schemas.openxmlformats.org/officeDocument/2006/relationships/image" Target="../media/image80.svg"/><Relationship Id="rId7" Type="http://schemas.openxmlformats.org/officeDocument/2006/relationships/image" Target="../media/image42.svg"/><Relationship Id="rId12" Type="http://schemas.openxmlformats.org/officeDocument/2006/relationships/image" Target="../media/image87.png"/><Relationship Id="rId17" Type="http://schemas.openxmlformats.org/officeDocument/2006/relationships/image" Target="../media/image23.png"/><Relationship Id="rId2" Type="http://schemas.openxmlformats.org/officeDocument/2006/relationships/image" Target="../media/image7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6.svg"/><Relationship Id="rId5" Type="http://schemas.openxmlformats.org/officeDocument/2006/relationships/image" Target="../media/image82.svg"/><Relationship Id="rId15" Type="http://schemas.openxmlformats.org/officeDocument/2006/relationships/image" Target="../media/image50.png"/><Relationship Id="rId10" Type="http://schemas.openxmlformats.org/officeDocument/2006/relationships/image" Target="../media/image85.png"/><Relationship Id="rId19" Type="http://schemas.openxmlformats.org/officeDocument/2006/relationships/image" Target="../media/image46.png"/><Relationship Id="rId4" Type="http://schemas.openxmlformats.org/officeDocument/2006/relationships/image" Target="../media/image81.png"/><Relationship Id="rId9" Type="http://schemas.openxmlformats.org/officeDocument/2006/relationships/image" Target="../media/image84.sv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34.svg"/><Relationship Id="rId3" Type="http://schemas.openxmlformats.org/officeDocument/2006/relationships/image" Target="../media/image103.svg"/><Relationship Id="rId7" Type="http://schemas.openxmlformats.org/officeDocument/2006/relationships/image" Target="../media/image107.svg"/><Relationship Id="rId12" Type="http://schemas.openxmlformats.org/officeDocument/2006/relationships/image" Target="../media/image3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53.png"/><Relationship Id="rId5" Type="http://schemas.openxmlformats.org/officeDocument/2006/relationships/image" Target="../media/image105.svg"/><Relationship Id="rId15" Type="http://schemas.openxmlformats.org/officeDocument/2006/relationships/image" Target="../media/image24.svg"/><Relationship Id="rId10" Type="http://schemas.openxmlformats.org/officeDocument/2006/relationships/image" Target="../media/image26.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4.svg"/><Relationship Id="rId3" Type="http://schemas.openxmlformats.org/officeDocument/2006/relationships/image" Target="../media/image103.svg"/><Relationship Id="rId7" Type="http://schemas.openxmlformats.org/officeDocument/2006/relationships/image" Target="../media/image109.svg"/><Relationship Id="rId12" Type="http://schemas.openxmlformats.org/officeDocument/2006/relationships/image" Target="../media/image2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34.svg"/><Relationship Id="rId5" Type="http://schemas.openxmlformats.org/officeDocument/2006/relationships/image" Target="../media/image107.svg"/><Relationship Id="rId10" Type="http://schemas.openxmlformats.org/officeDocument/2006/relationships/image" Target="../media/image33.png"/><Relationship Id="rId4" Type="http://schemas.openxmlformats.org/officeDocument/2006/relationships/image" Target="../media/image106.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2.png"/><Relationship Id="rId3" Type="http://schemas.openxmlformats.org/officeDocument/2006/relationships/image" Target="../media/image40.sv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24.svg"/><Relationship Id="rId2" Type="http://schemas.openxmlformats.org/officeDocument/2006/relationships/image" Target="../media/image3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7.png"/><Relationship Id="rId5" Type="http://schemas.openxmlformats.org/officeDocument/2006/relationships/image" Target="../media/image42.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5.sv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sv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46.png"/><Relationship Id="rId5" Type="http://schemas.openxmlformats.org/officeDocument/2006/relationships/image" Target="../media/image113.svg"/><Relationship Id="rId10" Type="http://schemas.openxmlformats.org/officeDocument/2006/relationships/image" Target="../media/image25.png"/><Relationship Id="rId4" Type="http://schemas.openxmlformats.org/officeDocument/2006/relationships/image" Target="../media/image112.png"/><Relationship Id="rId9"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6.sv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image" Target="../media/image117.png"/><Relationship Id="rId16"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96.png"/><Relationship Id="rId5" Type="http://schemas.openxmlformats.org/officeDocument/2006/relationships/image" Target="../media/image120.svg"/><Relationship Id="rId15" Type="http://schemas.openxmlformats.org/officeDocument/2006/relationships/image" Target="../media/image128.svg"/><Relationship Id="rId10" Type="http://schemas.openxmlformats.org/officeDocument/2006/relationships/image" Target="../media/image53.pn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127.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1.svg"/><Relationship Id="rId7" Type="http://schemas.openxmlformats.org/officeDocument/2006/relationships/image" Target="../media/image116.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51.svg"/><Relationship Id="rId3" Type="http://schemas.openxmlformats.org/officeDocument/2006/relationships/image" Target="../media/image80.svg"/><Relationship Id="rId7" Type="http://schemas.openxmlformats.org/officeDocument/2006/relationships/image" Target="../media/image134.svg"/><Relationship Id="rId12" Type="http://schemas.openxmlformats.org/officeDocument/2006/relationships/image" Target="../media/image50.png"/><Relationship Id="rId2" Type="http://schemas.openxmlformats.org/officeDocument/2006/relationships/image" Target="../media/image79.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53.png"/><Relationship Id="rId5" Type="http://schemas.openxmlformats.org/officeDocument/2006/relationships/image" Target="../media/image132.svg"/><Relationship Id="rId15" Type="http://schemas.openxmlformats.org/officeDocument/2006/relationships/image" Target="../media/image137.png"/><Relationship Id="rId10" Type="http://schemas.openxmlformats.org/officeDocument/2006/relationships/image" Target="../media/image48.svg"/><Relationship Id="rId4" Type="http://schemas.openxmlformats.org/officeDocument/2006/relationships/image" Target="../media/image131.png"/><Relationship Id="rId9" Type="http://schemas.openxmlformats.org/officeDocument/2006/relationships/image" Target="../media/image47.png"/><Relationship Id="rId14" Type="http://schemas.openxmlformats.org/officeDocument/2006/relationships/image" Target="../media/image136.png"/></Relationships>
</file>

<file path=ppt/slides/_rels/slide24.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46.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6.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2.png"/><Relationship Id="rId3" Type="http://schemas.openxmlformats.org/officeDocument/2006/relationships/image" Target="../media/image40.sv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24.svg"/><Relationship Id="rId2" Type="http://schemas.openxmlformats.org/officeDocument/2006/relationships/image" Target="../media/image3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7.png"/><Relationship Id="rId5" Type="http://schemas.openxmlformats.org/officeDocument/2006/relationships/image" Target="../media/image42.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5.svg"/><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1.svg"/><Relationship Id="rId3" Type="http://schemas.openxmlformats.org/officeDocument/2006/relationships/image" Target="../media/image109.svg"/><Relationship Id="rId7" Type="http://schemas.openxmlformats.org/officeDocument/2006/relationships/image" Target="../media/image113.svg"/><Relationship Id="rId12" Type="http://schemas.openxmlformats.org/officeDocument/2006/relationships/image" Target="../media/image140.png"/><Relationship Id="rId2" Type="http://schemas.openxmlformats.org/officeDocument/2006/relationships/image" Target="../media/image108.png"/><Relationship Id="rId16" Type="http://schemas.openxmlformats.org/officeDocument/2006/relationships/image" Target="../media/image143.sv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52.png"/><Relationship Id="rId5" Type="http://schemas.openxmlformats.org/officeDocument/2006/relationships/image" Target="../media/image103.svg"/><Relationship Id="rId15" Type="http://schemas.openxmlformats.org/officeDocument/2006/relationships/image" Target="../media/image142.png"/><Relationship Id="rId10" Type="http://schemas.openxmlformats.org/officeDocument/2006/relationships/image" Target="../media/image139.png"/><Relationship Id="rId4" Type="http://schemas.openxmlformats.org/officeDocument/2006/relationships/image" Target="../media/image102.png"/><Relationship Id="rId9" Type="http://schemas.openxmlformats.org/officeDocument/2006/relationships/image" Target="../media/image49.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2.png"/><Relationship Id="rId3" Type="http://schemas.openxmlformats.org/officeDocument/2006/relationships/image" Target="../media/image40.sv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24.svg"/><Relationship Id="rId2" Type="http://schemas.openxmlformats.org/officeDocument/2006/relationships/image" Target="../media/image3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7.png"/><Relationship Id="rId5" Type="http://schemas.openxmlformats.org/officeDocument/2006/relationships/image" Target="../media/image42.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5.sv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74.png"/><Relationship Id="rId3" Type="http://schemas.openxmlformats.org/officeDocument/2006/relationships/audio" Target="../media/media1.mp3"/><Relationship Id="rId21" Type="http://schemas.openxmlformats.org/officeDocument/2006/relationships/image" Target="../media/image70.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3.png"/><Relationship Id="rId2" Type="http://schemas.microsoft.com/office/2007/relationships/media" Target="../media/media1.mp3"/><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themeOverride" Target="../theme/themeOverride1.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2.png"/><Relationship Id="rId5" Type="http://schemas.openxmlformats.org/officeDocument/2006/relationships/image" Target="../media/image54.png"/><Relationship Id="rId15" Type="http://schemas.openxmlformats.org/officeDocument/2006/relationships/image" Target="../media/image64.svg"/><Relationship Id="rId23" Type="http://schemas.openxmlformats.org/officeDocument/2006/relationships/image" Target="../media/image71.pn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slideLayout" Target="../slideLayouts/slideLayout19.xml"/><Relationship Id="rId9" Type="http://schemas.openxmlformats.org/officeDocument/2006/relationships/image" Target="../media/image58.svg"/><Relationship Id="rId14" Type="http://schemas.openxmlformats.org/officeDocument/2006/relationships/image" Target="../media/image63.png"/><Relationship Id="rId22" Type="http://schemas.microsoft.com/office/2007/relationships/hdphoto" Target="../media/hdphoto1.wdp"/><Relationship Id="rId27" Type="http://schemas.openxmlformats.org/officeDocument/2006/relationships/image" Target="../media/image75.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6.svg"/><Relationship Id="rId18" Type="http://schemas.openxmlformats.org/officeDocument/2006/relationships/image" Target="../media/image76.png"/><Relationship Id="rId3" Type="http://schemas.openxmlformats.org/officeDocument/2006/relationships/image" Target="../media/image54.png"/><Relationship Id="rId7" Type="http://schemas.openxmlformats.org/officeDocument/2006/relationships/image" Target="../media/image58.svg"/><Relationship Id="rId12" Type="http://schemas.openxmlformats.org/officeDocument/2006/relationships/image" Target="../media/image65.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70.png"/><Relationship Id="rId1" Type="http://schemas.openxmlformats.org/officeDocument/2006/relationships/themeOverride" Target="../theme/themeOverride2.xml"/><Relationship Id="rId6" Type="http://schemas.openxmlformats.org/officeDocument/2006/relationships/image" Target="../media/image57.png"/><Relationship Id="rId11" Type="http://schemas.openxmlformats.org/officeDocument/2006/relationships/image" Target="../media/image64.svg"/><Relationship Id="rId5" Type="http://schemas.openxmlformats.org/officeDocument/2006/relationships/image" Target="../media/image56.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57.png"/><Relationship Id="rId12" Type="http://schemas.openxmlformats.org/officeDocument/2006/relationships/image" Target="../media/image66.svg"/><Relationship Id="rId2" Type="http://schemas.openxmlformats.org/officeDocument/2006/relationships/slideLayout" Target="../slideLayouts/slideLayout19.xml"/><Relationship Id="rId16" Type="http://schemas.openxmlformats.org/officeDocument/2006/relationships/image" Target="../media/image78.png"/><Relationship Id="rId1" Type="http://schemas.openxmlformats.org/officeDocument/2006/relationships/themeOverride" Target="../theme/themeOverride3.xml"/><Relationship Id="rId6" Type="http://schemas.openxmlformats.org/officeDocument/2006/relationships/image" Target="../media/image56.svg"/><Relationship Id="rId11" Type="http://schemas.openxmlformats.org/officeDocument/2006/relationships/image" Target="../media/image65.png"/><Relationship Id="rId5" Type="http://schemas.openxmlformats.org/officeDocument/2006/relationships/image" Target="../media/image55.png"/><Relationship Id="rId15" Type="http://schemas.openxmlformats.org/officeDocument/2006/relationships/image" Target="../media/image77.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57.png"/><Relationship Id="rId12" Type="http://schemas.openxmlformats.org/officeDocument/2006/relationships/image" Target="../media/image66.svg"/><Relationship Id="rId2" Type="http://schemas.openxmlformats.org/officeDocument/2006/relationships/slideLayout" Target="../slideLayouts/slideLayout19.xml"/><Relationship Id="rId16" Type="http://schemas.openxmlformats.org/officeDocument/2006/relationships/image" Target="../media/image78.png"/><Relationship Id="rId1" Type="http://schemas.openxmlformats.org/officeDocument/2006/relationships/themeOverride" Target="../theme/themeOverride4.xml"/><Relationship Id="rId6" Type="http://schemas.openxmlformats.org/officeDocument/2006/relationships/image" Target="../media/image56.svg"/><Relationship Id="rId11" Type="http://schemas.openxmlformats.org/officeDocument/2006/relationships/image" Target="../media/image65.png"/><Relationship Id="rId5" Type="http://schemas.openxmlformats.org/officeDocument/2006/relationships/image" Target="../media/image55.png"/><Relationship Id="rId15" Type="http://schemas.openxmlformats.org/officeDocument/2006/relationships/image" Target="../media/image77.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8.svg"/></Relationships>
</file>

<file path=ppt/slides/_rels/slide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7.png"/><Relationship Id="rId3" Type="http://schemas.openxmlformats.org/officeDocument/2006/relationships/audio" Target="../media/audio1.wav"/><Relationship Id="rId7" Type="http://schemas.openxmlformats.org/officeDocument/2006/relationships/image" Target="../media/image57.png"/><Relationship Id="rId12" Type="http://schemas.openxmlformats.org/officeDocument/2006/relationships/image" Target="../media/image66.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56.svg"/><Relationship Id="rId11" Type="http://schemas.openxmlformats.org/officeDocument/2006/relationships/image" Target="../media/image65.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002" y="-290974"/>
            <a:ext cx="17514402" cy="9804258"/>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914445"/>
              <a:endParaRPr lang="en-US">
                <a:solidFill>
                  <a:prstClr val="black"/>
                </a:solidFill>
                <a:latin typeface="Calibri"/>
              </a:endParaRPr>
            </a:p>
          </p:txBody>
        </p:sp>
        <p:sp>
          <p:nvSpPr>
            <p:cNvPr id="4" name="TextBox 4"/>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9673294" y="8124025"/>
            <a:ext cx="782651" cy="113427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7314" y="8637062"/>
            <a:ext cx="9317295" cy="1761816"/>
          </a:xfrm>
          <a:prstGeom prst="rect">
            <a:avLst/>
          </a:prstGeom>
        </p:spPr>
      </p:pic>
      <p:pic>
        <p:nvPicPr>
          <p:cNvPr id="7" name="Picture 7"/>
          <p:cNvPicPr>
            <a:picLocks noChangeAspect="1"/>
          </p:cNvPicPr>
          <p:nvPr/>
        </p:nvPicPr>
        <p:blipFill>
          <a:blip r:embed="rId5"/>
          <a:srcRect/>
          <a:stretch>
            <a:fillRect/>
          </a:stretch>
        </p:blipFill>
        <p:spPr>
          <a:xfrm>
            <a:off x="12814035" y="5750453"/>
            <a:ext cx="5473965" cy="453654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856037"/>
            <a:ext cx="7315200" cy="1542842"/>
          </a:xfrm>
          <a:prstGeom prst="rect">
            <a:avLst/>
          </a:prstGeom>
        </p:spPr>
      </p:pic>
      <p:pic>
        <p:nvPicPr>
          <p:cNvPr id="10" name="Picture 10"/>
          <p:cNvPicPr>
            <a:picLocks noChangeAspect="1"/>
          </p:cNvPicPr>
          <p:nvPr/>
        </p:nvPicPr>
        <p:blipFill>
          <a:blip r:embed="rId8"/>
          <a:srcRect/>
          <a:stretch>
            <a:fillRect/>
          </a:stretch>
        </p:blipFill>
        <p:spPr>
          <a:xfrm>
            <a:off x="3290805" y="7060406"/>
            <a:ext cx="2699178" cy="245287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27344" y="6734200"/>
            <a:ext cx="3528743" cy="3105293"/>
          </a:xfrm>
          <a:prstGeom prst="rect">
            <a:avLst/>
          </a:prstGeom>
        </p:spPr>
      </p:pic>
      <p:pic>
        <p:nvPicPr>
          <p:cNvPr id="12" name="Picture 12"/>
          <p:cNvPicPr>
            <a:picLocks noChangeAspect="1"/>
          </p:cNvPicPr>
          <p:nvPr/>
        </p:nvPicPr>
        <p:blipFill>
          <a:blip r:embed="rId11"/>
          <a:srcRect/>
          <a:stretch>
            <a:fillRect/>
          </a:stretch>
        </p:blipFill>
        <p:spPr>
          <a:xfrm>
            <a:off x="12436132" y="6906180"/>
            <a:ext cx="1629440" cy="2607105"/>
          </a:xfrm>
          <a:prstGeom prst="rect">
            <a:avLst/>
          </a:prstGeom>
        </p:spPr>
      </p:pic>
      <p:pic>
        <p:nvPicPr>
          <p:cNvPr id="13" name="Picture 13"/>
          <p:cNvPicPr>
            <a:picLocks noChangeAspect="1"/>
          </p:cNvPicPr>
          <p:nvPr/>
        </p:nvPicPr>
        <p:blipFill>
          <a:blip r:embed="rId12"/>
          <a:srcRect/>
          <a:stretch>
            <a:fillRect/>
          </a:stretch>
        </p:blipFill>
        <p:spPr>
          <a:xfrm>
            <a:off x="10683546" y="7060406"/>
            <a:ext cx="1745595" cy="2567052"/>
          </a:xfrm>
          <a:prstGeom prst="rect">
            <a:avLst/>
          </a:prstGeom>
        </p:spPr>
      </p:pic>
      <p:pic>
        <p:nvPicPr>
          <p:cNvPr id="14" name="Picture 14"/>
          <p:cNvPicPr>
            <a:picLocks noChangeAspect="1"/>
          </p:cNvPicPr>
          <p:nvPr/>
        </p:nvPicPr>
        <p:blipFill>
          <a:blip r:embed="rId13"/>
          <a:srcRect/>
          <a:stretch>
            <a:fillRect/>
          </a:stretch>
        </p:blipFill>
        <p:spPr>
          <a:xfrm>
            <a:off x="14479836" y="605870"/>
            <a:ext cx="2779464" cy="1736513"/>
          </a:xfrm>
          <a:prstGeom prst="rect">
            <a:avLst/>
          </a:prstGeom>
        </p:spPr>
      </p:pic>
      <p:sp>
        <p:nvSpPr>
          <p:cNvPr id="15" name="TextBox 15"/>
          <p:cNvSpPr txBox="1"/>
          <p:nvPr/>
        </p:nvSpPr>
        <p:spPr>
          <a:xfrm>
            <a:off x="1676792" y="2405096"/>
            <a:ext cx="15468161" cy="6127902"/>
          </a:xfrm>
          <a:prstGeom prst="rect">
            <a:avLst/>
          </a:prstGeom>
        </p:spPr>
        <p:txBody>
          <a:bodyPr spcFirstLastPara="1" lIns="0" tIns="0" rIns="0" bIns="0" numCol="1" rtlCol="0" anchor="t">
            <a:prstTxWarp prst="textArchUp">
              <a:avLst>
                <a:gd name="adj" fmla="val 10137940"/>
              </a:avLst>
            </a:prstTxWarp>
            <a:spAutoFit/>
          </a:bodyPr>
          <a:lstStyle/>
          <a:p>
            <a:pPr algn="ctr" defTabSz="914445">
              <a:lnSpc>
                <a:spcPts val="9639"/>
              </a:lnSpc>
              <a:spcBef>
                <a:spcPct val="0"/>
              </a:spcBef>
            </a:pPr>
            <a:r>
              <a:rPr lang="en-US" sz="6885" dirty="0">
                <a:solidFill>
                  <a:srgbClr val="FF0000"/>
                </a:solidFill>
                <a:effectLst>
                  <a:outerShdw dist="50800" dir="5400000" algn="ctr" rotWithShape="0">
                    <a:srgbClr val="F79646">
                      <a:lumMod val="40000"/>
                      <a:lumOff val="60000"/>
                    </a:srgbClr>
                  </a:outerShdw>
                </a:effectLst>
                <a:latin typeface="Open Sans Bold"/>
              </a:rPr>
              <a:t>BÀI GIẢNG </a:t>
            </a:r>
            <a:r>
              <a:rPr lang="en-US" sz="7500" dirty="0">
                <a:solidFill>
                  <a:srgbClr val="FF0000"/>
                </a:solidFill>
                <a:effectLst>
                  <a:outerShdw dist="50800" dir="5400000" algn="ctr" rotWithShape="0">
                    <a:srgbClr val="F79646">
                      <a:lumMod val="40000"/>
                      <a:lumOff val="60000"/>
                    </a:srgbClr>
                  </a:outerShdw>
                </a:effectLst>
                <a:latin typeface="Open Sans Bold"/>
              </a:rPr>
              <a:t>ĐIỆN</a:t>
            </a:r>
            <a:r>
              <a:rPr lang="en-US" sz="6885" dirty="0">
                <a:solidFill>
                  <a:srgbClr val="FF0000"/>
                </a:solidFill>
                <a:effectLst>
                  <a:outerShdw dist="50800" dir="5400000" algn="ctr" rotWithShape="0">
                    <a:srgbClr val="F79646">
                      <a:lumMod val="40000"/>
                      <a:lumOff val="60000"/>
                    </a:srgbClr>
                  </a:outerShdw>
                </a:effectLst>
                <a:latin typeface="Open Sans Bold"/>
              </a:rPr>
              <a:t> TỬ TUẦN 25 THÁNG 3</a:t>
            </a:r>
          </a:p>
        </p:txBody>
      </p:sp>
      <p:sp>
        <p:nvSpPr>
          <p:cNvPr id="16" name="TextBox 16"/>
          <p:cNvSpPr txBox="1"/>
          <p:nvPr/>
        </p:nvSpPr>
        <p:spPr>
          <a:xfrm>
            <a:off x="1502864" y="4333759"/>
            <a:ext cx="15434646" cy="1363065"/>
          </a:xfrm>
          <a:prstGeom prst="rect">
            <a:avLst/>
          </a:prstGeom>
        </p:spPr>
        <p:txBody>
          <a:bodyPr lIns="0" tIns="0" rIns="0" bIns="0" rtlCol="0" anchor="t">
            <a:spAutoFit/>
          </a:bodyPr>
          <a:lstStyle/>
          <a:p>
            <a:pPr algn="ctr" defTabSz="914445">
              <a:lnSpc>
                <a:spcPts val="11879"/>
              </a:lnSpc>
              <a:spcBef>
                <a:spcPct val="0"/>
              </a:spcBef>
            </a:pPr>
            <a:r>
              <a:rPr lang="en-US" sz="6000" b="1" dirty="0">
                <a:solidFill>
                  <a:schemeClr val="accent3">
                    <a:lumMod val="75000"/>
                  </a:schemeClr>
                </a:solidFill>
                <a:latin typeface="Open Sans Bold"/>
              </a:rPr>
              <a:t>Môn: </a:t>
            </a:r>
            <a:r>
              <a:rPr lang="en-US" sz="6000" b="1" dirty="0" err="1">
                <a:solidFill>
                  <a:schemeClr val="accent3">
                    <a:lumMod val="75000"/>
                  </a:schemeClr>
                </a:solidFill>
                <a:latin typeface="Open Sans Bold"/>
              </a:rPr>
              <a:t>Tiếng</a:t>
            </a:r>
            <a:r>
              <a:rPr lang="en-US" sz="6000" b="1" dirty="0">
                <a:solidFill>
                  <a:schemeClr val="accent3">
                    <a:lumMod val="75000"/>
                  </a:schemeClr>
                </a:solidFill>
                <a:latin typeface="Open Sans Bold"/>
              </a:rPr>
              <a:t> </a:t>
            </a:r>
            <a:r>
              <a:rPr lang="en-US" sz="6000" b="1" dirty="0" err="1">
                <a:solidFill>
                  <a:schemeClr val="accent3">
                    <a:lumMod val="75000"/>
                  </a:schemeClr>
                </a:solidFill>
                <a:latin typeface="Open Sans Bold"/>
              </a:rPr>
              <a:t>Việt</a:t>
            </a:r>
            <a:endParaRPr lang="en-US" sz="6000" b="1" dirty="0">
              <a:solidFill>
                <a:schemeClr val="accent3">
                  <a:lumMod val="75000"/>
                </a:schemeClr>
              </a:solidFill>
              <a:latin typeface="Open Sans Bold"/>
            </a:endParaRPr>
          </a:p>
        </p:txBody>
      </p:sp>
      <p:sp>
        <p:nvSpPr>
          <p:cNvPr id="17" name="TextBox 17"/>
          <p:cNvSpPr txBox="1"/>
          <p:nvPr/>
        </p:nvSpPr>
        <p:spPr>
          <a:xfrm>
            <a:off x="5762707" y="7061992"/>
            <a:ext cx="6584264" cy="649665"/>
          </a:xfrm>
          <a:prstGeom prst="rect">
            <a:avLst/>
          </a:prstGeom>
        </p:spPr>
        <p:txBody>
          <a:bodyPr lIns="0" tIns="0" rIns="0" bIns="0" rtlCol="0" anchor="t">
            <a:spAutoFit/>
          </a:bodyPr>
          <a:lstStyle/>
          <a:p>
            <a:pPr algn="ctr" defTabSz="914445">
              <a:lnSpc>
                <a:spcPts val="5489"/>
              </a:lnSpc>
            </a:pPr>
            <a:r>
              <a:rPr lang="en-US" sz="3920" dirty="0" err="1">
                <a:solidFill>
                  <a:srgbClr val="000000"/>
                </a:solidFill>
                <a:latin typeface="Lobster"/>
              </a:rPr>
              <a:t>Năm</a:t>
            </a:r>
            <a:r>
              <a:rPr lang="en-US" sz="3920" dirty="0">
                <a:solidFill>
                  <a:srgbClr val="000000"/>
                </a:solidFill>
                <a:latin typeface="Lobster"/>
              </a:rPr>
              <a:t> </a:t>
            </a:r>
            <a:r>
              <a:rPr lang="en-US" sz="3920" dirty="0" err="1">
                <a:solidFill>
                  <a:srgbClr val="000000"/>
                </a:solidFill>
                <a:latin typeface="Lobster"/>
              </a:rPr>
              <a:t>học</a:t>
            </a:r>
            <a:r>
              <a:rPr lang="en-US" sz="3920"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5989983" y="8018727"/>
            <a:ext cx="2880189" cy="2066535"/>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8369" y="596060"/>
            <a:ext cx="2153559" cy="215355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742691" y="3026286"/>
            <a:ext cx="15434646" cy="1392882"/>
          </a:xfrm>
          <a:prstGeom prst="rect">
            <a:avLst/>
          </a:prstGeom>
        </p:spPr>
        <p:txBody>
          <a:bodyPr lIns="0" tIns="0" rIns="0" bIns="0" rtlCol="0" anchor="t">
            <a:spAutoFit/>
          </a:bodyPr>
          <a:lstStyle/>
          <a:p>
            <a:pPr algn="ctr" defTabSz="914445">
              <a:lnSpc>
                <a:spcPts val="11879"/>
              </a:lnSpc>
              <a:spcBef>
                <a:spcPct val="0"/>
              </a:spcBef>
            </a:pPr>
            <a:r>
              <a:rPr lang="en-US" sz="7500" dirty="0">
                <a:solidFill>
                  <a:srgbClr val="FF0000"/>
                </a:solidFill>
                <a:latin typeface="Open Sans Bold"/>
              </a:rPr>
              <a:t>KHỐI 4</a:t>
            </a:r>
          </a:p>
        </p:txBody>
      </p:sp>
      <p:sp>
        <p:nvSpPr>
          <p:cNvPr id="22" name="TextBox 17">
            <a:extLst>
              <a:ext uri="{FF2B5EF4-FFF2-40B4-BE49-F238E27FC236}">
                <a16:creationId xmlns:a16="http://schemas.microsoft.com/office/drawing/2014/main" id="{ED598F25-67D0-4330-F673-D44922373DD5}"/>
              </a:ext>
            </a:extLst>
          </p:cNvPr>
          <p:cNvSpPr txBox="1"/>
          <p:nvPr/>
        </p:nvSpPr>
        <p:spPr>
          <a:xfrm>
            <a:off x="5088733" y="680133"/>
            <a:ext cx="8110535" cy="649665"/>
          </a:xfrm>
          <a:prstGeom prst="rect">
            <a:avLst/>
          </a:prstGeom>
        </p:spPr>
        <p:txBody>
          <a:bodyPr wrap="square" lIns="0" tIns="0" rIns="0" bIns="0" rtlCol="0" anchor="t">
            <a:spAutoFit/>
          </a:bodyPr>
          <a:lstStyle/>
          <a:p>
            <a:pPr algn="ctr" defTabSz="914445">
              <a:lnSpc>
                <a:spcPts val="5489"/>
              </a:lnSpc>
            </a:pPr>
            <a:r>
              <a:rPr lang="en-US" sz="3920" dirty="0" err="1">
                <a:solidFill>
                  <a:srgbClr val="000000"/>
                </a:solidFill>
                <a:latin typeface="Lobster"/>
              </a:rPr>
              <a:t>Trường</a:t>
            </a:r>
            <a:r>
              <a:rPr lang="en-US" sz="3920" dirty="0">
                <a:solidFill>
                  <a:srgbClr val="000000"/>
                </a:solidFill>
                <a:latin typeface="Lobster"/>
              </a:rPr>
              <a:t> </a:t>
            </a:r>
            <a:r>
              <a:rPr lang="en-US" sz="3920" dirty="0" err="1">
                <a:solidFill>
                  <a:srgbClr val="000000"/>
                </a:solidFill>
                <a:latin typeface="Lobster"/>
              </a:rPr>
              <a:t>Tiểu</a:t>
            </a:r>
            <a:r>
              <a:rPr lang="en-US" sz="3920" dirty="0">
                <a:solidFill>
                  <a:srgbClr val="000000"/>
                </a:solidFill>
                <a:latin typeface="Lobster"/>
              </a:rPr>
              <a:t> </a:t>
            </a:r>
            <a:r>
              <a:rPr lang="en-US" sz="3920" dirty="0" err="1">
                <a:solidFill>
                  <a:srgbClr val="000000"/>
                </a:solidFill>
                <a:latin typeface="Lobster"/>
              </a:rPr>
              <a:t>học</a:t>
            </a:r>
            <a:r>
              <a:rPr lang="en-US" sz="3920" dirty="0">
                <a:solidFill>
                  <a:srgbClr val="000000"/>
                </a:solidFill>
                <a:latin typeface="Lobster"/>
              </a:rPr>
              <a:t> </a:t>
            </a:r>
            <a:r>
              <a:rPr lang="en-US" sz="3920" dirty="0" err="1">
                <a:solidFill>
                  <a:srgbClr val="000000"/>
                </a:solidFill>
                <a:latin typeface="Lobster"/>
              </a:rPr>
              <a:t>Nguyễn</a:t>
            </a:r>
            <a:r>
              <a:rPr lang="en-US" sz="3920" dirty="0">
                <a:solidFill>
                  <a:srgbClr val="000000"/>
                </a:solidFill>
                <a:latin typeface="Lobster"/>
              </a:rPr>
              <a:t> </a:t>
            </a:r>
            <a:r>
              <a:rPr lang="en-US" sz="3920" dirty="0" err="1">
                <a:solidFill>
                  <a:srgbClr val="000000"/>
                </a:solidFill>
                <a:latin typeface="Lobster"/>
              </a:rPr>
              <a:t>Bỉnh</a:t>
            </a:r>
            <a:r>
              <a:rPr lang="en-US" sz="3920"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162904" y="5426383"/>
            <a:ext cx="17823560" cy="1363065"/>
          </a:xfrm>
          <a:prstGeom prst="rect">
            <a:avLst/>
          </a:prstGeom>
        </p:spPr>
        <p:txBody>
          <a:bodyPr wrap="square" lIns="0" tIns="0" rIns="0" bIns="0" rtlCol="0" anchor="t">
            <a:spAutoFit/>
          </a:bodyPr>
          <a:lstStyle/>
          <a:p>
            <a:pPr algn="ctr" defTabSz="914445">
              <a:lnSpc>
                <a:spcPts val="11879"/>
              </a:lnSpc>
              <a:spcBef>
                <a:spcPct val="0"/>
              </a:spcBef>
            </a:pPr>
            <a:r>
              <a:rPr lang="en-US" sz="6000" b="1" dirty="0" err="1">
                <a:solidFill>
                  <a:srgbClr val="002060"/>
                </a:solidFill>
                <a:latin typeface="Open Sans Bold"/>
              </a:rPr>
              <a:t>Tên</a:t>
            </a:r>
            <a:r>
              <a:rPr lang="en-US" sz="6000" b="1" dirty="0">
                <a:solidFill>
                  <a:srgbClr val="002060"/>
                </a:solidFill>
                <a:latin typeface="Open Sans Bold"/>
              </a:rPr>
              <a:t> </a:t>
            </a:r>
            <a:r>
              <a:rPr lang="en-US" sz="6000" b="1" dirty="0" err="1">
                <a:solidFill>
                  <a:srgbClr val="002060"/>
                </a:solidFill>
                <a:latin typeface="Open Sans Bold"/>
              </a:rPr>
              <a:t>bài</a:t>
            </a:r>
            <a:r>
              <a:rPr lang="en-US" sz="6000" b="1" dirty="0">
                <a:solidFill>
                  <a:srgbClr val="002060"/>
                </a:solidFill>
                <a:latin typeface="Open Sans Bold"/>
              </a:rPr>
              <a:t>: </a:t>
            </a:r>
            <a:r>
              <a:rPr lang="en-US" sz="6000" b="1" dirty="0" err="1">
                <a:solidFill>
                  <a:srgbClr val="002060"/>
                </a:solidFill>
                <a:latin typeface="Open Sans Bold"/>
              </a:rPr>
              <a:t>Trạng</a:t>
            </a:r>
            <a:r>
              <a:rPr lang="en-US" sz="6000" b="1" dirty="0">
                <a:solidFill>
                  <a:srgbClr val="002060"/>
                </a:solidFill>
                <a:latin typeface="Open Sans Bold"/>
              </a:rPr>
              <a:t> </a:t>
            </a:r>
            <a:r>
              <a:rPr lang="en-US" sz="6000" b="1" dirty="0" err="1">
                <a:solidFill>
                  <a:srgbClr val="002060"/>
                </a:solidFill>
                <a:latin typeface="Open Sans Bold"/>
              </a:rPr>
              <a:t>ngữ</a:t>
            </a:r>
            <a:r>
              <a:rPr lang="en-US" sz="6000" b="1" dirty="0">
                <a:solidFill>
                  <a:srgbClr val="002060"/>
                </a:solidFill>
                <a:latin typeface="Open Sans Bold"/>
              </a:rPr>
              <a:t> </a:t>
            </a:r>
            <a:r>
              <a:rPr lang="en-US" sz="6000" b="1" dirty="0" err="1">
                <a:solidFill>
                  <a:srgbClr val="002060"/>
                </a:solidFill>
                <a:latin typeface="Open Sans Bold"/>
              </a:rPr>
              <a:t>chỉ</a:t>
            </a:r>
            <a:r>
              <a:rPr lang="en-US" sz="6000" b="1" dirty="0">
                <a:solidFill>
                  <a:srgbClr val="002060"/>
                </a:solidFill>
                <a:latin typeface="Open Sans Bold"/>
              </a:rPr>
              <a:t> </a:t>
            </a:r>
            <a:r>
              <a:rPr lang="en-US" sz="6000" b="1" dirty="0" err="1">
                <a:solidFill>
                  <a:srgbClr val="002060"/>
                </a:solidFill>
                <a:latin typeface="Open Sans Bold"/>
              </a:rPr>
              <a:t>thời</a:t>
            </a:r>
            <a:r>
              <a:rPr lang="en-US" sz="6000" b="1" dirty="0">
                <a:solidFill>
                  <a:srgbClr val="002060"/>
                </a:solidFill>
                <a:latin typeface="Open Sans Bold"/>
              </a:rPr>
              <a:t> </a:t>
            </a:r>
            <a:r>
              <a:rPr lang="en-US" sz="6000" b="1" dirty="0" err="1">
                <a:solidFill>
                  <a:srgbClr val="002060"/>
                </a:solidFill>
                <a:latin typeface="Open Sans Bold"/>
              </a:rPr>
              <a:t>gian</a:t>
            </a:r>
            <a:r>
              <a:rPr lang="en-US" sz="6000" b="1" dirty="0">
                <a:solidFill>
                  <a:srgbClr val="002060"/>
                </a:solidFill>
                <a:latin typeface="Open Sans Bold"/>
              </a:rPr>
              <a:t> , </a:t>
            </a:r>
            <a:r>
              <a:rPr lang="en-US" sz="6000" b="1" dirty="0" err="1">
                <a:solidFill>
                  <a:srgbClr val="002060"/>
                </a:solidFill>
                <a:latin typeface="Open Sans Bold"/>
              </a:rPr>
              <a:t>nơi</a:t>
            </a:r>
            <a:r>
              <a:rPr lang="en-US" sz="6000" b="1" dirty="0">
                <a:solidFill>
                  <a:srgbClr val="002060"/>
                </a:solidFill>
                <a:latin typeface="Open Sans Bold"/>
              </a:rPr>
              <a:t> </a:t>
            </a:r>
            <a:r>
              <a:rPr lang="en-US" sz="6000" b="1" dirty="0" err="1">
                <a:solidFill>
                  <a:srgbClr val="002060"/>
                </a:solidFill>
                <a:latin typeface="Open Sans Bold"/>
              </a:rPr>
              <a:t>chốn</a:t>
            </a:r>
            <a:endParaRPr lang="en-US" sz="6000" b="1"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a:solidFill>
                  <a:srgbClr val="6A7E78"/>
                </a:solidFill>
                <a:latin typeface="UTM American Sans"/>
              </a:rPr>
              <a:t>KHÁM PHÁ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732462"/>
          </a:xfrm>
          <a:prstGeom prst="rect">
            <a:avLst/>
          </a:prstGeom>
        </p:spPr>
        <p:txBody>
          <a:bodyPr wrap="square" lIns="0" tIns="0" rIns="0" bIns="0" rtlCol="0" anchor="t">
            <a:spAutoFit/>
          </a:bodyPr>
          <a:lstStyle/>
          <a:p>
            <a:pPr algn="ctr">
              <a:lnSpc>
                <a:spcPts val="7199"/>
              </a:lnSpc>
            </a:pPr>
            <a:r>
              <a:rPr lang="vi-VN" sz="4000" b="1" dirty="0">
                <a:latin typeface="Cambria" panose="02040503050406030204" pitchFamily="18" charset="0"/>
                <a:ea typeface="Cambria" panose="02040503050406030204" pitchFamily="18" charset="0"/>
              </a:rPr>
              <a:t>Bài 1: Tìm trạng ngữ cho mỗi câu dưới đây và cho biết chúng bổ sung thông tin gì cho câu.</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pic>
        <p:nvPicPr>
          <p:cNvPr id="1026" name="Picture 2" descr="Hình ảnh mùa xuân - Tổng hợp những hình ảnh mùa xuân đẹp nhấ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1868" y="2095500"/>
            <a:ext cx="6572008" cy="4538793"/>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4" name="Rectangle 23"/>
          <p:cNvSpPr/>
          <p:nvPr/>
        </p:nvSpPr>
        <p:spPr>
          <a:xfrm>
            <a:off x="9144000" y="3642079"/>
            <a:ext cx="2514600"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sp>
        <p:nvSpPr>
          <p:cNvPr id="25" name="TextBox 14"/>
          <p:cNvSpPr txBox="1"/>
          <p:nvPr/>
        </p:nvSpPr>
        <p:spPr>
          <a:xfrm>
            <a:off x="8528771" y="3412038"/>
            <a:ext cx="8382001" cy="190571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additive="base">
                                        <p:cTn id="47" dur="500" fill="hold"/>
                                        <p:tgtEl>
                                          <p:spTgt spid="1026"/>
                                        </p:tgtEl>
                                        <p:attrNameLst>
                                          <p:attrName>ppt_x</p:attrName>
                                        </p:attrNameLst>
                                      </p:cBhvr>
                                      <p:tavLst>
                                        <p:tav tm="0">
                                          <p:val>
                                            <p:strVal val="#ppt_x"/>
                                          </p:val>
                                        </p:tav>
                                        <p:tav tm="100000">
                                          <p:val>
                                            <p:strVal val="#ppt_x"/>
                                          </p:val>
                                        </p:tav>
                                      </p:tavLst>
                                    </p:anim>
                                    <p:anim calcmode="lin" valueType="num">
                                      <p:cBhvr additive="base">
                                        <p:cTn id="48" dur="500" fill="hold"/>
                                        <p:tgtEl>
                                          <p:spTgt spid="10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ppt_x"/>
                                          </p:val>
                                        </p:tav>
                                        <p:tav tm="100000">
                                          <p:val>
                                            <p:strVal val="#ppt_x"/>
                                          </p:val>
                                        </p:tav>
                                      </p:tavLst>
                                    </p:anim>
                                    <p:anim calcmode="lin" valueType="num">
                                      <p:cBhvr additive="base">
                                        <p:cTn id="6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sp>
        <p:nvSpPr>
          <p:cNvPr id="24" name="Rectangle 23"/>
          <p:cNvSpPr/>
          <p:nvPr/>
        </p:nvSpPr>
        <p:spPr>
          <a:xfrm>
            <a:off x="9575104" y="3695700"/>
            <a:ext cx="3378895"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4098" name="Picture 2" descr="Sơn thủy hữu tình ở Thung Trâu, Hòa Bình"/>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177" y="2438250"/>
            <a:ext cx="6805965" cy="4034396"/>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651826" y="2123496"/>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151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2"/>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3"/>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pic>
        <p:nvPicPr>
          <p:cNvPr id="3074" name="Picture 2" descr="Ngắm hoa Ban trắng nở trên núi rừng Tây Bắc"/>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2563" y="1832225"/>
            <a:ext cx="5393927" cy="5393928"/>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0963" y="1484952"/>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5"/>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6"/>
            <a:stretch>
              <a:fillRect/>
            </a:stretch>
          </a:blipFill>
        </p:spPr>
      </p:sp>
      <p:sp>
        <p:nvSpPr>
          <p:cNvPr id="16" name="Freeform 16"/>
          <p:cNvSpPr/>
          <p:nvPr/>
        </p:nvSpPr>
        <p:spPr>
          <a:xfrm>
            <a:off x="469021" y="6535809"/>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112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2050" name="Picture 2" descr="Chiêm ngưỡng con đường cau vua tuyệt đẹp ở miền Tâ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4968" y="2418725"/>
            <a:ext cx="6096000" cy="4705975"/>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9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846659"/>
          </a:xfrm>
          <a:prstGeom prst="rect">
            <a:avLst/>
          </a:prstGeom>
        </p:spPr>
        <p:txBody>
          <a:bodyPr wrap="square" lIns="0" tIns="0" rIns="0" bIns="0" rtlCol="0" anchor="t">
            <a:spAutoFit/>
          </a:bodyPr>
          <a:lstStyle/>
          <a:p>
            <a:pPr algn="ctr">
              <a:lnSpc>
                <a:spcPts val="7199"/>
              </a:lnSpc>
            </a:pPr>
            <a:r>
              <a:rPr lang="vi-VN" sz="4000" b="1" dirty="0">
                <a:latin typeface="Cambria" panose="02040503050406030204" pitchFamily="18" charset="0"/>
                <a:ea typeface="Cambria" panose="02040503050406030204" pitchFamily="18" charset="0"/>
              </a:rPr>
              <a:t>Bài 2: Đặt câu hỏi cho mỗi trạng ngữ vừa tìm được ở bài tập 1.</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a. Khi nào các loài hoa đua nhau khoe sắc ?</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b. Đàn trâu đang thung thăng gặm cỏ ở đâu ?</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d. Bà đã trồng một hàng cau thẳng tắp ở đâu ?.</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c. Bao giờ hoa ban nở trắng núi rừng Tây Bắc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667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80">
                                          <p:stCondLst>
                                            <p:cond delay="0"/>
                                          </p:stCondLst>
                                        </p:cTn>
                                        <p:tgtEl>
                                          <p:spTgt spid="14"/>
                                        </p:tgtEl>
                                      </p:cBhvr>
                                    </p:animEffect>
                                    <p:anim calcmode="lin" valueType="num">
                                      <p:cBhvr>
                                        <p:cTn id="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5" dur="26">
                                          <p:stCondLst>
                                            <p:cond delay="650"/>
                                          </p:stCondLst>
                                        </p:cTn>
                                        <p:tgtEl>
                                          <p:spTgt spid="14"/>
                                        </p:tgtEl>
                                      </p:cBhvr>
                                      <p:to x="100000" y="60000"/>
                                    </p:animScale>
                                    <p:animScale>
                                      <p:cBhvr>
                                        <p:cTn id="76" dur="166" decel="50000">
                                          <p:stCondLst>
                                            <p:cond delay="676"/>
                                          </p:stCondLst>
                                        </p:cTn>
                                        <p:tgtEl>
                                          <p:spTgt spid="14"/>
                                        </p:tgtEl>
                                      </p:cBhvr>
                                      <p:to x="100000" y="100000"/>
                                    </p:animScale>
                                    <p:animScale>
                                      <p:cBhvr>
                                        <p:cTn id="77" dur="26">
                                          <p:stCondLst>
                                            <p:cond delay="1312"/>
                                          </p:stCondLst>
                                        </p:cTn>
                                        <p:tgtEl>
                                          <p:spTgt spid="14"/>
                                        </p:tgtEl>
                                      </p:cBhvr>
                                      <p:to x="100000" y="80000"/>
                                    </p:animScale>
                                    <p:animScale>
                                      <p:cBhvr>
                                        <p:cTn id="78" dur="166" decel="50000">
                                          <p:stCondLst>
                                            <p:cond delay="1338"/>
                                          </p:stCondLst>
                                        </p:cTn>
                                        <p:tgtEl>
                                          <p:spTgt spid="14"/>
                                        </p:tgtEl>
                                      </p:cBhvr>
                                      <p:to x="100000" y="100000"/>
                                    </p:animScale>
                                    <p:animScale>
                                      <p:cBhvr>
                                        <p:cTn id="79" dur="26">
                                          <p:stCondLst>
                                            <p:cond delay="1642"/>
                                          </p:stCondLst>
                                        </p:cTn>
                                        <p:tgtEl>
                                          <p:spTgt spid="14"/>
                                        </p:tgtEl>
                                      </p:cBhvr>
                                      <p:to x="100000" y="90000"/>
                                    </p:animScale>
                                    <p:animScale>
                                      <p:cBhvr>
                                        <p:cTn id="80" dur="166" decel="50000">
                                          <p:stCondLst>
                                            <p:cond delay="1668"/>
                                          </p:stCondLst>
                                        </p:cTn>
                                        <p:tgtEl>
                                          <p:spTgt spid="14"/>
                                        </p:tgtEl>
                                      </p:cBhvr>
                                      <p:to x="100000" y="100000"/>
                                    </p:animScale>
                                    <p:animScale>
                                      <p:cBhvr>
                                        <p:cTn id="81" dur="26">
                                          <p:stCondLst>
                                            <p:cond delay="1808"/>
                                          </p:stCondLst>
                                        </p:cTn>
                                        <p:tgtEl>
                                          <p:spTgt spid="14"/>
                                        </p:tgtEl>
                                      </p:cBhvr>
                                      <p:to x="100000" y="95000"/>
                                    </p:animScale>
                                    <p:animScale>
                                      <p:cBhvr>
                                        <p:cTn id="82" dur="166" decel="50000">
                                          <p:stCondLst>
                                            <p:cond delay="1834"/>
                                          </p:stCondLst>
                                        </p:cTn>
                                        <p:tgtEl>
                                          <p:spTgt spid="14"/>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down)">
                                      <p:cBhvr>
                                        <p:cTn id="87" dur="580">
                                          <p:stCondLst>
                                            <p:cond delay="0"/>
                                          </p:stCondLst>
                                        </p:cTn>
                                        <p:tgtEl>
                                          <p:spTgt spid="15"/>
                                        </p:tgtEl>
                                      </p:cBhvr>
                                    </p:animEffect>
                                    <p:anim calcmode="lin" valueType="num">
                                      <p:cBhvr>
                                        <p:cTn id="8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3" dur="26">
                                          <p:stCondLst>
                                            <p:cond delay="650"/>
                                          </p:stCondLst>
                                        </p:cTn>
                                        <p:tgtEl>
                                          <p:spTgt spid="15"/>
                                        </p:tgtEl>
                                      </p:cBhvr>
                                      <p:to x="100000" y="60000"/>
                                    </p:animScale>
                                    <p:animScale>
                                      <p:cBhvr>
                                        <p:cTn id="94" dur="166" decel="50000">
                                          <p:stCondLst>
                                            <p:cond delay="676"/>
                                          </p:stCondLst>
                                        </p:cTn>
                                        <p:tgtEl>
                                          <p:spTgt spid="15"/>
                                        </p:tgtEl>
                                      </p:cBhvr>
                                      <p:to x="100000" y="100000"/>
                                    </p:animScale>
                                    <p:animScale>
                                      <p:cBhvr>
                                        <p:cTn id="95" dur="26">
                                          <p:stCondLst>
                                            <p:cond delay="1312"/>
                                          </p:stCondLst>
                                        </p:cTn>
                                        <p:tgtEl>
                                          <p:spTgt spid="15"/>
                                        </p:tgtEl>
                                      </p:cBhvr>
                                      <p:to x="100000" y="80000"/>
                                    </p:animScale>
                                    <p:animScale>
                                      <p:cBhvr>
                                        <p:cTn id="96" dur="166" decel="50000">
                                          <p:stCondLst>
                                            <p:cond delay="1338"/>
                                          </p:stCondLst>
                                        </p:cTn>
                                        <p:tgtEl>
                                          <p:spTgt spid="15"/>
                                        </p:tgtEl>
                                      </p:cBhvr>
                                      <p:to x="100000" y="100000"/>
                                    </p:animScale>
                                    <p:animScale>
                                      <p:cBhvr>
                                        <p:cTn id="97" dur="26">
                                          <p:stCondLst>
                                            <p:cond delay="1642"/>
                                          </p:stCondLst>
                                        </p:cTn>
                                        <p:tgtEl>
                                          <p:spTgt spid="15"/>
                                        </p:tgtEl>
                                      </p:cBhvr>
                                      <p:to x="100000" y="90000"/>
                                    </p:animScale>
                                    <p:animScale>
                                      <p:cBhvr>
                                        <p:cTn id="98" dur="166" decel="50000">
                                          <p:stCondLst>
                                            <p:cond delay="1668"/>
                                          </p:stCondLst>
                                        </p:cTn>
                                        <p:tgtEl>
                                          <p:spTgt spid="15"/>
                                        </p:tgtEl>
                                      </p:cBhvr>
                                      <p:to x="100000" y="100000"/>
                                    </p:animScale>
                                    <p:animScale>
                                      <p:cBhvr>
                                        <p:cTn id="99" dur="26">
                                          <p:stCondLst>
                                            <p:cond delay="1808"/>
                                          </p:stCondLst>
                                        </p:cTn>
                                        <p:tgtEl>
                                          <p:spTgt spid="15"/>
                                        </p:tgtEl>
                                      </p:cBhvr>
                                      <p:to x="100000" y="95000"/>
                                    </p:animScale>
                                    <p:animScale>
                                      <p:cBhvr>
                                        <p:cTn id="100" dur="166" decel="50000">
                                          <p:stCondLst>
                                            <p:cond delay="1834"/>
                                          </p:stCondLst>
                                        </p:cTn>
                                        <p:tgtEl>
                                          <p:spTgt spid="15"/>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down)">
                                      <p:cBhvr>
                                        <p:cTn id="105" dur="580">
                                          <p:stCondLst>
                                            <p:cond delay="0"/>
                                          </p:stCondLst>
                                        </p:cTn>
                                        <p:tgtEl>
                                          <p:spTgt spid="18"/>
                                        </p:tgtEl>
                                      </p:cBhvr>
                                    </p:animEffect>
                                    <p:anim calcmode="lin" valueType="num">
                                      <p:cBhvr>
                                        <p:cTn id="10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1" dur="26">
                                          <p:stCondLst>
                                            <p:cond delay="650"/>
                                          </p:stCondLst>
                                        </p:cTn>
                                        <p:tgtEl>
                                          <p:spTgt spid="18"/>
                                        </p:tgtEl>
                                      </p:cBhvr>
                                      <p:to x="100000" y="60000"/>
                                    </p:animScale>
                                    <p:animScale>
                                      <p:cBhvr>
                                        <p:cTn id="112" dur="166" decel="50000">
                                          <p:stCondLst>
                                            <p:cond delay="676"/>
                                          </p:stCondLst>
                                        </p:cTn>
                                        <p:tgtEl>
                                          <p:spTgt spid="18"/>
                                        </p:tgtEl>
                                      </p:cBhvr>
                                      <p:to x="100000" y="100000"/>
                                    </p:animScale>
                                    <p:animScale>
                                      <p:cBhvr>
                                        <p:cTn id="113" dur="26">
                                          <p:stCondLst>
                                            <p:cond delay="1312"/>
                                          </p:stCondLst>
                                        </p:cTn>
                                        <p:tgtEl>
                                          <p:spTgt spid="18"/>
                                        </p:tgtEl>
                                      </p:cBhvr>
                                      <p:to x="100000" y="80000"/>
                                    </p:animScale>
                                    <p:animScale>
                                      <p:cBhvr>
                                        <p:cTn id="114" dur="166" decel="50000">
                                          <p:stCondLst>
                                            <p:cond delay="1338"/>
                                          </p:stCondLst>
                                        </p:cTn>
                                        <p:tgtEl>
                                          <p:spTgt spid="18"/>
                                        </p:tgtEl>
                                      </p:cBhvr>
                                      <p:to x="100000" y="100000"/>
                                    </p:animScale>
                                    <p:animScale>
                                      <p:cBhvr>
                                        <p:cTn id="115" dur="26">
                                          <p:stCondLst>
                                            <p:cond delay="1642"/>
                                          </p:stCondLst>
                                        </p:cTn>
                                        <p:tgtEl>
                                          <p:spTgt spid="18"/>
                                        </p:tgtEl>
                                      </p:cBhvr>
                                      <p:to x="100000" y="90000"/>
                                    </p:animScale>
                                    <p:animScale>
                                      <p:cBhvr>
                                        <p:cTn id="116" dur="166" decel="50000">
                                          <p:stCondLst>
                                            <p:cond delay="1668"/>
                                          </p:stCondLst>
                                        </p:cTn>
                                        <p:tgtEl>
                                          <p:spTgt spid="18"/>
                                        </p:tgtEl>
                                      </p:cBhvr>
                                      <p:to x="100000" y="100000"/>
                                    </p:animScale>
                                    <p:animScale>
                                      <p:cBhvr>
                                        <p:cTn id="117" dur="26">
                                          <p:stCondLst>
                                            <p:cond delay="1808"/>
                                          </p:stCondLst>
                                        </p:cTn>
                                        <p:tgtEl>
                                          <p:spTgt spid="18"/>
                                        </p:tgtEl>
                                      </p:cBhvr>
                                      <p:to x="100000" y="95000"/>
                                    </p:animScale>
                                    <p:animScale>
                                      <p:cBhvr>
                                        <p:cTn id="118" dur="166" decel="50000">
                                          <p:stCondLst>
                                            <p:cond delay="1834"/>
                                          </p:stCondLst>
                                        </p:cTn>
                                        <p:tgtEl>
                                          <p:spTgt spid="18"/>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down)">
                                      <p:cBhvr>
                                        <p:cTn id="123" dur="580">
                                          <p:stCondLst>
                                            <p:cond delay="0"/>
                                          </p:stCondLst>
                                        </p:cTn>
                                        <p:tgtEl>
                                          <p:spTgt spid="17"/>
                                        </p:tgtEl>
                                      </p:cBhvr>
                                    </p:animEffect>
                                    <p:anim calcmode="lin" valueType="num">
                                      <p:cBhvr>
                                        <p:cTn id="1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9" dur="26">
                                          <p:stCondLst>
                                            <p:cond delay="650"/>
                                          </p:stCondLst>
                                        </p:cTn>
                                        <p:tgtEl>
                                          <p:spTgt spid="17"/>
                                        </p:tgtEl>
                                      </p:cBhvr>
                                      <p:to x="100000" y="60000"/>
                                    </p:animScale>
                                    <p:animScale>
                                      <p:cBhvr>
                                        <p:cTn id="130" dur="166" decel="50000">
                                          <p:stCondLst>
                                            <p:cond delay="676"/>
                                          </p:stCondLst>
                                        </p:cTn>
                                        <p:tgtEl>
                                          <p:spTgt spid="17"/>
                                        </p:tgtEl>
                                      </p:cBhvr>
                                      <p:to x="100000" y="100000"/>
                                    </p:animScale>
                                    <p:animScale>
                                      <p:cBhvr>
                                        <p:cTn id="131" dur="26">
                                          <p:stCondLst>
                                            <p:cond delay="1312"/>
                                          </p:stCondLst>
                                        </p:cTn>
                                        <p:tgtEl>
                                          <p:spTgt spid="17"/>
                                        </p:tgtEl>
                                      </p:cBhvr>
                                      <p:to x="100000" y="80000"/>
                                    </p:animScale>
                                    <p:animScale>
                                      <p:cBhvr>
                                        <p:cTn id="132" dur="166" decel="50000">
                                          <p:stCondLst>
                                            <p:cond delay="1338"/>
                                          </p:stCondLst>
                                        </p:cTn>
                                        <p:tgtEl>
                                          <p:spTgt spid="17"/>
                                        </p:tgtEl>
                                      </p:cBhvr>
                                      <p:to x="100000" y="100000"/>
                                    </p:animScale>
                                    <p:animScale>
                                      <p:cBhvr>
                                        <p:cTn id="133" dur="26">
                                          <p:stCondLst>
                                            <p:cond delay="1642"/>
                                          </p:stCondLst>
                                        </p:cTn>
                                        <p:tgtEl>
                                          <p:spTgt spid="17"/>
                                        </p:tgtEl>
                                      </p:cBhvr>
                                      <p:to x="100000" y="90000"/>
                                    </p:animScale>
                                    <p:animScale>
                                      <p:cBhvr>
                                        <p:cTn id="134" dur="166" decel="50000">
                                          <p:stCondLst>
                                            <p:cond delay="1668"/>
                                          </p:stCondLst>
                                        </p:cTn>
                                        <p:tgtEl>
                                          <p:spTgt spid="17"/>
                                        </p:tgtEl>
                                      </p:cBhvr>
                                      <p:to x="100000" y="100000"/>
                                    </p:animScale>
                                    <p:animScale>
                                      <p:cBhvr>
                                        <p:cTn id="135" dur="26">
                                          <p:stCondLst>
                                            <p:cond delay="1808"/>
                                          </p:stCondLst>
                                        </p:cTn>
                                        <p:tgtEl>
                                          <p:spTgt spid="17"/>
                                        </p:tgtEl>
                                      </p:cBhvr>
                                      <p:to x="100000" y="95000"/>
                                    </p:animScale>
                                    <p:animScale>
                                      <p:cBhvr>
                                        <p:cTn id="1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098033" y="684053"/>
            <a:ext cx="6583064" cy="2155953"/>
          </a:xfrm>
          <a:custGeom>
            <a:avLst/>
            <a:gdLst/>
            <a:ahLst/>
            <a:cxnLst/>
            <a:rect l="l" t="t" r="r" b="b"/>
            <a:pathLst>
              <a:path w="6583064" h="2155953">
                <a:moveTo>
                  <a:pt x="0" y="0"/>
                </a:moveTo>
                <a:lnTo>
                  <a:pt x="6583064" y="0"/>
                </a:lnTo>
                <a:lnTo>
                  <a:pt x="6583064" y="2155953"/>
                </a:lnTo>
                <a:lnTo>
                  <a:pt x="0" y="2155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10"/>
            <a:stretch>
              <a:fillRect/>
            </a:stretch>
          </a:blipFill>
        </p:spPr>
      </p:sp>
      <p:sp>
        <p:nvSpPr>
          <p:cNvPr id="16" name="Freeform 16"/>
          <p:cNvSpPr/>
          <p:nvPr/>
        </p:nvSpPr>
        <p:spPr>
          <a:xfrm>
            <a:off x="15633166" y="8081782"/>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11"/>
            <a:stretch>
              <a:fillRect/>
            </a:stretch>
          </a:blipFill>
        </p:spPr>
      </p:sp>
      <p:sp>
        <p:nvSpPr>
          <p:cNvPr id="17" name="TextBox 17"/>
          <p:cNvSpPr txBox="1"/>
          <p:nvPr/>
        </p:nvSpPr>
        <p:spPr>
          <a:xfrm>
            <a:off x="531490" y="1213559"/>
            <a:ext cx="7149607" cy="954405"/>
          </a:xfrm>
          <a:prstGeom prst="rect">
            <a:avLst/>
          </a:prstGeom>
        </p:spPr>
        <p:txBody>
          <a:bodyPr lIns="0" tIns="0" rIns="0" bIns="0" rtlCol="0" anchor="t">
            <a:spAutoFit/>
          </a:bodyPr>
          <a:lstStyle/>
          <a:p>
            <a:pPr algn="ctr">
              <a:lnSpc>
                <a:spcPts val="7199"/>
              </a:lnSpc>
            </a:pPr>
            <a:r>
              <a:rPr lang="vi-VN" sz="7199" dirty="0">
                <a:solidFill>
                  <a:srgbClr val="6A7E78"/>
                </a:solidFill>
                <a:latin typeface="Lazydog Bold"/>
              </a:rPr>
              <a:t>Ghi nhớ</a:t>
            </a:r>
            <a:endParaRPr lang="en-US" sz="7199" dirty="0">
              <a:solidFill>
                <a:srgbClr val="6A7E78"/>
              </a:solidFill>
              <a:latin typeface="Lazydog Bold"/>
            </a:endParaRPr>
          </a:p>
        </p:txBody>
      </p:sp>
      <p:sp>
        <p:nvSpPr>
          <p:cNvPr id="19" name="TextBox 19"/>
          <p:cNvSpPr txBox="1"/>
          <p:nvPr/>
        </p:nvSpPr>
        <p:spPr>
          <a:xfrm>
            <a:off x="1385928" y="3169309"/>
            <a:ext cx="14768472" cy="5052537"/>
          </a:xfrm>
          <a:prstGeom prst="rect">
            <a:avLst/>
          </a:prstGeom>
        </p:spPr>
        <p:txBody>
          <a:bodyPr wrap="square" lIns="0" tIns="0" rIns="0" bIns="0" rtlCol="0" anchor="t">
            <a:spAutoFit/>
          </a:bodyPr>
          <a:lstStyle/>
          <a:p>
            <a:pPr marL="342900" indent="-342900" algn="just">
              <a:lnSpc>
                <a:spcPct val="114000"/>
              </a:lnSpc>
              <a:buFontTx/>
              <a:buChar char="-"/>
            </a:pPr>
            <a:r>
              <a:rPr lang="vi-VN" sz="4800" b="1" dirty="0">
                <a:latin typeface="Cambria" panose="02040503050406030204" pitchFamily="18" charset="0"/>
                <a:ea typeface="Cambria" panose="02040503050406030204" pitchFamily="18" charset="0"/>
              </a:rPr>
              <a:t>Trạng ngữ chỉ thời gian </a:t>
            </a:r>
            <a:r>
              <a:rPr lang="vi-VN" sz="4800" dirty="0">
                <a:latin typeface="Cambria" panose="02040503050406030204" pitchFamily="18" charset="0"/>
                <a:ea typeface="Cambria" panose="02040503050406030204" pitchFamily="18" charset="0"/>
              </a:rPr>
              <a:t>bổ sung thông tin về thời gian diễn ra sự việc nêu trong câu; trả lời cho câu hỏi có từ ngữ để hỏi: </a:t>
            </a:r>
            <a:r>
              <a:rPr lang="vi-VN" sz="4800" b="1" i="1" dirty="0">
                <a:latin typeface="Cambria" panose="02040503050406030204" pitchFamily="18" charset="0"/>
                <a:ea typeface="Cambria" panose="02040503050406030204" pitchFamily="18" charset="0"/>
              </a:rPr>
              <a:t>khi nào, bao giờ,....</a:t>
            </a:r>
          </a:p>
          <a:p>
            <a:pPr marL="342900" indent="-342900" algn="just">
              <a:lnSpc>
                <a:spcPct val="114000"/>
              </a:lnSpc>
              <a:buFontTx/>
              <a:buChar char="-"/>
            </a:pPr>
            <a:r>
              <a:rPr lang="vi-VN" sz="4800" b="1" dirty="0">
                <a:latin typeface="Cambria" panose="02040503050406030204" pitchFamily="18" charset="0"/>
                <a:ea typeface="Cambria" panose="02040503050406030204" pitchFamily="18" charset="0"/>
              </a:rPr>
              <a:t>Trạng ngữ chỉ nơi chốn </a:t>
            </a:r>
            <a:r>
              <a:rPr lang="vi-VN" sz="4800" dirty="0">
                <a:latin typeface="Cambria" panose="02040503050406030204" pitchFamily="18" charset="0"/>
                <a:ea typeface="Cambria" panose="02040503050406030204" pitchFamily="18" charset="0"/>
              </a:rPr>
              <a:t>bổ sung thông tin về địa điểm diễn ra sự việc nêu trong câu; trả lời cho câu hỏi có từ ngữ để hỏi: </a:t>
            </a:r>
            <a:r>
              <a:rPr lang="vi-VN" sz="4800" b="1" i="1" dirty="0">
                <a:latin typeface="Cambria" panose="02040503050406030204" pitchFamily="18" charset="0"/>
                <a:ea typeface="Cambria" panose="02040503050406030204" pitchFamily="18" charset="0"/>
              </a:rPr>
              <a:t>ở đâu, chỗ nào,...</a:t>
            </a:r>
            <a:endParaRPr lang="en-US" sz="4800" b="1" i="1"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8"/>
            <a:stretch>
              <a:fillRect/>
            </a:stretch>
          </a:blipFill>
        </p:spPr>
      </p:sp>
      <p:sp>
        <p:nvSpPr>
          <p:cNvPr id="16" name="Freeform 16"/>
          <p:cNvSpPr/>
          <p:nvPr/>
        </p:nvSpPr>
        <p:spPr>
          <a:xfrm>
            <a:off x="15633166" y="8081782"/>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9"/>
            <a:stretch>
              <a:fillRect/>
            </a:stretch>
          </a:blipFill>
        </p:spPr>
      </p:sp>
      <p:sp>
        <p:nvSpPr>
          <p:cNvPr id="19" name="TextBox 19"/>
          <p:cNvSpPr txBox="1"/>
          <p:nvPr/>
        </p:nvSpPr>
        <p:spPr>
          <a:xfrm>
            <a:off x="1394380" y="3966478"/>
            <a:ext cx="14768472" cy="2420406"/>
          </a:xfrm>
          <a:prstGeom prst="rect">
            <a:avLst/>
          </a:prstGeom>
        </p:spPr>
        <p:txBody>
          <a:bodyPr wrap="square" lIns="0" tIns="0" rIns="0" bIns="0" rtlCol="0" anchor="t">
            <a:spAutoFit/>
          </a:bodyPr>
          <a:lstStyle/>
          <a:p>
            <a:pPr algn="ctr">
              <a:lnSpc>
                <a:spcPct val="114000"/>
              </a:lnSpc>
            </a:pPr>
            <a:r>
              <a:rPr lang="en-US" sz="7200" b="1">
                <a:latin typeface="Cambria" panose="02040503050406030204" pitchFamily="18" charset="0"/>
                <a:ea typeface="Cambria" panose="02040503050406030204" pitchFamily="18" charset="0"/>
              </a:rPr>
              <a:t>L</a:t>
            </a:r>
            <a:r>
              <a:rPr lang="vi-VN" sz="7200" b="1">
                <a:latin typeface="Cambria" panose="02040503050406030204" pitchFamily="18" charset="0"/>
                <a:ea typeface="Cambria" panose="02040503050406030204" pitchFamily="18" charset="0"/>
              </a:rPr>
              <a:t>ấy v</a:t>
            </a:r>
            <a:r>
              <a:rPr lang="en-US" sz="7200" b="1">
                <a:latin typeface="Cambria" panose="02040503050406030204" pitchFamily="18" charset="0"/>
                <a:ea typeface="Cambria" panose="02040503050406030204" pitchFamily="18" charset="0"/>
              </a:rPr>
              <a:t>í dụ</a:t>
            </a:r>
            <a:r>
              <a:rPr lang="vi-VN" sz="7200" b="1">
                <a:latin typeface="Cambria" panose="02040503050406030204" pitchFamily="18" charset="0"/>
                <a:ea typeface="Cambria" panose="02040503050406030204" pitchFamily="18" charset="0"/>
              </a:rPr>
              <a:t> câu có sử dụng trạng ngữ chỉ thời gian, nơi chốn?</a:t>
            </a:r>
            <a:endParaRPr lang="en-US" sz="7200" b="1" i="1"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43004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UTM American Sans"/>
              </a:rPr>
              <a:t>LUYỆN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3">
              <a:extLst>
                <a:ext uri="{96DAC541-7B7A-43D3-8B79-37D633B846F1}">
                  <asvg:svgBlip xmlns:asvg="http://schemas.microsoft.com/office/drawing/2016/SVG/main" r:embed="rId4"/>
                </a:ext>
              </a:extLst>
            </a:blip>
            <a:stretch>
              <a:fillRect l="-9832" r="-31154"/>
            </a:stretch>
          </a:blipFill>
        </p:spPr>
      </p:sp>
      <p:sp>
        <p:nvSpPr>
          <p:cNvPr id="3" name="Freeform 3"/>
          <p:cNvSpPr/>
          <p:nvPr/>
        </p:nvSpPr>
        <p:spPr>
          <a:xfrm>
            <a:off x="1961977" y="1417826"/>
            <a:ext cx="14364046" cy="7451349"/>
          </a:xfrm>
          <a:custGeom>
            <a:avLst/>
            <a:gdLst/>
            <a:ahLst/>
            <a:cxnLst/>
            <a:rect l="l" t="t" r="r" b="b"/>
            <a:pathLst>
              <a:path w="14364046" h="7451349">
                <a:moveTo>
                  <a:pt x="0" y="0"/>
                </a:moveTo>
                <a:lnTo>
                  <a:pt x="14364046" y="0"/>
                </a:lnTo>
                <a:lnTo>
                  <a:pt x="14364046" y="7451348"/>
                </a:lnTo>
                <a:lnTo>
                  <a:pt x="0" y="7451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28700" y="5860281"/>
            <a:ext cx="3506660" cy="2958744"/>
          </a:xfrm>
          <a:custGeom>
            <a:avLst/>
            <a:gdLst/>
            <a:ahLst/>
            <a:cxnLst/>
            <a:rect l="l" t="t" r="r" b="b"/>
            <a:pathLst>
              <a:path w="3506660" h="2958744">
                <a:moveTo>
                  <a:pt x="0" y="0"/>
                </a:moveTo>
                <a:lnTo>
                  <a:pt x="3506660" y="0"/>
                </a:lnTo>
                <a:lnTo>
                  <a:pt x="3506660" y="2958744"/>
                </a:lnTo>
                <a:lnTo>
                  <a:pt x="0" y="2958744"/>
                </a:lnTo>
                <a:lnTo>
                  <a:pt x="0" y="0"/>
                </a:lnTo>
                <a:close/>
              </a:path>
            </a:pathLst>
          </a:custGeom>
          <a:blipFill>
            <a:blip r:embed="rId7"/>
            <a:stretch>
              <a:fillRect/>
            </a:stretch>
          </a:blipFill>
        </p:spPr>
      </p:sp>
      <p:sp>
        <p:nvSpPr>
          <p:cNvPr id="5" name="Freeform 5"/>
          <p:cNvSpPr/>
          <p:nvPr/>
        </p:nvSpPr>
        <p:spPr>
          <a:xfrm rot="4774347">
            <a:off x="15083542" y="-993486"/>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304889">
            <a:off x="8033020" y="627603"/>
            <a:ext cx="1550637" cy="1572255"/>
          </a:xfrm>
          <a:custGeom>
            <a:avLst/>
            <a:gdLst/>
            <a:ahLst/>
            <a:cxnLst/>
            <a:rect l="l" t="t" r="r" b="b"/>
            <a:pathLst>
              <a:path w="1550637" h="1572255">
                <a:moveTo>
                  <a:pt x="0" y="0"/>
                </a:moveTo>
                <a:lnTo>
                  <a:pt x="1550637" y="0"/>
                </a:lnTo>
                <a:lnTo>
                  <a:pt x="1550637" y="1572256"/>
                </a:lnTo>
                <a:lnTo>
                  <a:pt x="0" y="1572256"/>
                </a:lnTo>
                <a:lnTo>
                  <a:pt x="0" y="0"/>
                </a:lnTo>
                <a:close/>
              </a:path>
            </a:pathLst>
          </a:custGeom>
          <a:blipFill>
            <a:blip r:embed="rId10"/>
            <a:stretch>
              <a:fillRect/>
            </a:stretch>
          </a:blipFill>
        </p:spPr>
      </p:sp>
      <p:sp>
        <p:nvSpPr>
          <p:cNvPr id="7" name="Freeform 7"/>
          <p:cNvSpPr/>
          <p:nvPr/>
        </p:nvSpPr>
        <p:spPr>
          <a:xfrm rot="1279818">
            <a:off x="14004415" y="6358963"/>
            <a:ext cx="3173732" cy="2880162"/>
          </a:xfrm>
          <a:custGeom>
            <a:avLst/>
            <a:gdLst/>
            <a:ahLst/>
            <a:cxnLst/>
            <a:rect l="l" t="t" r="r" b="b"/>
            <a:pathLst>
              <a:path w="3173732" h="2880162">
                <a:moveTo>
                  <a:pt x="0" y="0"/>
                </a:moveTo>
                <a:lnTo>
                  <a:pt x="3173732" y="0"/>
                </a:lnTo>
                <a:lnTo>
                  <a:pt x="3173732" y="2880161"/>
                </a:lnTo>
                <a:lnTo>
                  <a:pt x="0" y="2880161"/>
                </a:lnTo>
                <a:lnTo>
                  <a:pt x="0" y="0"/>
                </a:lnTo>
                <a:close/>
              </a:path>
            </a:pathLst>
          </a:custGeom>
          <a:blipFill>
            <a:blip r:embed="rId11"/>
            <a:stretch>
              <a:fillRect/>
            </a:stretch>
          </a:blipFill>
        </p:spPr>
      </p:sp>
      <p:sp>
        <p:nvSpPr>
          <p:cNvPr id="8" name="Freeform 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332367">
            <a:off x="13778722" y="967869"/>
            <a:ext cx="3594601" cy="2444329"/>
          </a:xfrm>
          <a:custGeom>
            <a:avLst/>
            <a:gdLst/>
            <a:ahLst/>
            <a:cxnLst/>
            <a:rect l="l" t="t" r="r" b="b"/>
            <a:pathLst>
              <a:path w="3594601" h="2444329">
                <a:moveTo>
                  <a:pt x="0" y="0"/>
                </a:moveTo>
                <a:lnTo>
                  <a:pt x="3594601" y="0"/>
                </a:lnTo>
                <a:lnTo>
                  <a:pt x="3594601" y="2444329"/>
                </a:lnTo>
                <a:lnTo>
                  <a:pt x="0" y="2444329"/>
                </a:lnTo>
                <a:lnTo>
                  <a:pt x="0" y="0"/>
                </a:lnTo>
                <a:close/>
              </a:path>
            </a:pathLst>
          </a:custGeom>
          <a:blipFill>
            <a:blip r:embed="rId14"/>
            <a:stretch>
              <a:fillRect/>
            </a:stretch>
          </a:blipFill>
        </p:spPr>
      </p:sp>
      <p:sp>
        <p:nvSpPr>
          <p:cNvPr id="11" name="Freeform 11"/>
          <p:cNvSpPr/>
          <p:nvPr/>
        </p:nvSpPr>
        <p:spPr>
          <a:xfrm rot="-1541354" flipH="1">
            <a:off x="-2373269" y="-911149"/>
            <a:ext cx="5710933" cy="3422461"/>
          </a:xfrm>
          <a:custGeom>
            <a:avLst/>
            <a:gdLst/>
            <a:ahLst/>
            <a:cxnLst/>
            <a:rect l="l" t="t" r="r" b="b"/>
            <a:pathLst>
              <a:path w="5710933" h="3422461">
                <a:moveTo>
                  <a:pt x="5710932" y="0"/>
                </a:moveTo>
                <a:lnTo>
                  <a:pt x="0" y="0"/>
                </a:lnTo>
                <a:lnTo>
                  <a:pt x="0" y="3422460"/>
                </a:lnTo>
                <a:lnTo>
                  <a:pt x="5710932" y="3422460"/>
                </a:lnTo>
                <a:lnTo>
                  <a:pt x="5710932"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rot="-272013">
            <a:off x="1028700" y="1115093"/>
            <a:ext cx="3162312" cy="3099066"/>
          </a:xfrm>
          <a:custGeom>
            <a:avLst/>
            <a:gdLst/>
            <a:ahLst/>
            <a:cxnLst/>
            <a:rect l="l" t="t" r="r" b="b"/>
            <a:pathLst>
              <a:path w="3162312" h="3099066">
                <a:moveTo>
                  <a:pt x="0" y="0"/>
                </a:moveTo>
                <a:lnTo>
                  <a:pt x="3162312" y="0"/>
                </a:lnTo>
                <a:lnTo>
                  <a:pt x="3162312" y="3099066"/>
                </a:lnTo>
                <a:lnTo>
                  <a:pt x="0" y="3099066"/>
                </a:lnTo>
                <a:lnTo>
                  <a:pt x="0" y="0"/>
                </a:lnTo>
                <a:close/>
              </a:path>
            </a:pathLst>
          </a:custGeom>
          <a:blipFill>
            <a:blip r:embed="rId17"/>
            <a:stretch>
              <a:fillRect/>
            </a:stretch>
          </a:blipFill>
        </p:spPr>
      </p:sp>
      <p:sp>
        <p:nvSpPr>
          <p:cNvPr id="13" name="Freeform 13"/>
          <p:cNvSpPr/>
          <p:nvPr/>
        </p:nvSpPr>
        <p:spPr>
          <a:xfrm rot="-586403">
            <a:off x="14909078" y="9163772"/>
            <a:ext cx="4210552" cy="1740139"/>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6" name="Picture 15"/>
          <p:cNvPicPr>
            <a:picLocks noChangeAspect="1"/>
          </p:cNvPicPr>
          <p:nvPr/>
        </p:nvPicPr>
        <p:blipFill>
          <a:blip r:embed="rId20"/>
          <a:stretch>
            <a:fillRect/>
          </a:stretch>
        </p:blipFill>
        <p:spPr>
          <a:xfrm>
            <a:off x="2305462" y="1614030"/>
            <a:ext cx="14406097" cy="7968163"/>
          </a:xfrm>
          <a:prstGeom prst="rect">
            <a:avLst/>
          </a:prstGeom>
        </p:spPr>
      </p:pic>
      <p:pic>
        <p:nvPicPr>
          <p:cNvPr id="15" name="Picture 14"/>
          <p:cNvPicPr>
            <a:picLocks noChangeAspect="1"/>
          </p:cNvPicPr>
          <p:nvPr/>
        </p:nvPicPr>
        <p:blipFill>
          <a:blip r:embed="rId21"/>
          <a:stretch>
            <a:fillRect/>
          </a:stretch>
        </p:blipFill>
        <p:spPr>
          <a:xfrm>
            <a:off x="10482860" y="7672023"/>
            <a:ext cx="2639797" cy="1133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570896"/>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4480265" y="26561"/>
            <a:ext cx="8905238" cy="2916465"/>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11669" y="3238499"/>
            <a:ext cx="15670802" cy="6888739"/>
          </a:xfrm>
          <a:custGeom>
            <a:avLst/>
            <a:gdLst/>
            <a:ahLst/>
            <a:cxnLst/>
            <a:rect l="l" t="t" r="r" b="b"/>
            <a:pathLst>
              <a:path w="5054549" h="4330064">
                <a:moveTo>
                  <a:pt x="0" y="0"/>
                </a:moveTo>
                <a:lnTo>
                  <a:pt x="5054549" y="0"/>
                </a:lnTo>
                <a:lnTo>
                  <a:pt x="5054549" y="4330064"/>
                </a:lnTo>
                <a:lnTo>
                  <a:pt x="0" y="433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8"/>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9"/>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10"/>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1"/>
            <a:stretch>
              <a:fillRect/>
            </a:stretch>
          </a:blipFill>
        </p:spPr>
      </p:sp>
      <p:sp>
        <p:nvSpPr>
          <p:cNvPr id="14" name="TextBox 14"/>
          <p:cNvSpPr txBox="1"/>
          <p:nvPr/>
        </p:nvSpPr>
        <p:spPr>
          <a:xfrm>
            <a:off x="4529265" y="559037"/>
            <a:ext cx="8718926" cy="1720856"/>
          </a:xfrm>
          <a:prstGeom prst="rect">
            <a:avLst/>
          </a:prstGeom>
        </p:spPr>
        <p:txBody>
          <a:bodyPr lIns="0" tIns="0" rIns="0" bIns="0" rtlCol="0" anchor="t">
            <a:spAutoFit/>
          </a:bodyPr>
          <a:lstStyle/>
          <a:p>
            <a:pPr algn="ctr">
              <a:lnSpc>
                <a:spcPts val="7199"/>
              </a:lnSpc>
            </a:pPr>
            <a:r>
              <a:rPr lang="vi-VN" sz="3600" dirty="0">
                <a:latin typeface="Cambria" panose="02040503050406030204" pitchFamily="18" charset="0"/>
                <a:ea typeface="Cambria" panose="02040503050406030204" pitchFamily="18" charset="0"/>
              </a:rPr>
              <a:t>Bài 3: Tìm trạng ngữ của mỗi câu trong đoạn văn dưới đây và xếp vào nhóm thích hợp:</a:t>
            </a:r>
            <a:endParaRPr lang="en-US" sz="3600" dirty="0">
              <a:latin typeface="Cambria" panose="02040503050406030204" pitchFamily="18" charset="0"/>
              <a:ea typeface="Cambria" panose="02040503050406030204" pitchFamily="18" charset="0"/>
            </a:endParaRPr>
          </a:p>
        </p:txBody>
      </p:sp>
      <p:sp>
        <p:nvSpPr>
          <p:cNvPr id="21" name="Rectangle 20"/>
          <p:cNvSpPr/>
          <p:nvPr/>
        </p:nvSpPr>
        <p:spPr>
          <a:xfrm>
            <a:off x="2777346" y="4840226"/>
            <a:ext cx="3775853" cy="724069"/>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90317" y="5663873"/>
            <a:ext cx="3610484" cy="74886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553635" y="6320833"/>
            <a:ext cx="1305365" cy="801158"/>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35516" y="7132153"/>
            <a:ext cx="2465242" cy="676550"/>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29265" y="7870820"/>
            <a:ext cx="4861531" cy="79833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3131625" y="4806357"/>
            <a:ext cx="11514206" cy="4631268"/>
          </a:xfrm>
          <a:prstGeom prst="rect">
            <a:avLst/>
          </a:prstGeom>
        </p:spPr>
        <p:txBody>
          <a:bodyPr wrap="square" lIns="0" tIns="0" rIns="0" bIns="0" rtlCol="0" anchor="t">
            <a:spAutoFit/>
          </a:bodyPr>
          <a:lstStyle/>
          <a:p>
            <a:pPr algn="just">
              <a:lnSpc>
                <a:spcPct val="114000"/>
              </a:lnSpc>
            </a:pPr>
            <a:r>
              <a:rPr lang="vi-VN" sz="4400" dirty="0">
                <a:latin typeface="Cambria" panose="02040503050406030204" pitchFamily="18" charset="0"/>
                <a:ea typeface="Cambria" panose="02040503050406030204" pitchFamily="18" charset="0"/>
              </a:rPr>
              <a:t>Ở góc vườn, bà tôi mới trồng một cây cam. Tháng Chạp, cam chín vàng tươi. Những quả cam tròn, mọng nước, trông thật đẹp mắt. Vào ngày Tết, bà thường cắt cam bày lên bàn thờ tổ tiên. Khắp gian phòng, hương cam thoang thoảng nhẹ bay.</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3" grpId="0" animBg="1"/>
      <p:bldP spid="24" grpId="0" animBg="1"/>
      <p:bldP spid="25"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211874"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221043"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999416" y="1181100"/>
            <a:ext cx="6244935" cy="1606583"/>
            <a:chOff x="0" y="0"/>
            <a:chExt cx="1644757" cy="368105"/>
          </a:xfrm>
        </p:grpSpPr>
        <p:sp>
          <p:nvSpPr>
            <p:cNvPr id="6"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7"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026117" y="1279553"/>
            <a:ext cx="6244935" cy="1508130"/>
            <a:chOff x="0" y="0"/>
            <a:chExt cx="1644757" cy="368105"/>
          </a:xfrm>
        </p:grpSpPr>
        <p:sp>
          <p:nvSpPr>
            <p:cNvPr id="9" name="Freeform 9"/>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EAC48E"/>
            </a:solidFill>
          </p:spPr>
        </p:sp>
        <p:sp>
          <p:nvSpPr>
            <p:cNvPr id="10" name="TextBox 10"/>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71700" y="6488427"/>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0"/>
            <a:stretch>
              <a:fillRect/>
            </a:stretch>
          </a:blipFill>
        </p:spPr>
      </p:sp>
      <p:sp>
        <p:nvSpPr>
          <p:cNvPr id="13" name="Freeform 13"/>
          <p:cNvSpPr/>
          <p:nvPr/>
        </p:nvSpPr>
        <p:spPr>
          <a:xfrm rot="705189">
            <a:off x="15592976" y="984222"/>
            <a:ext cx="2400670" cy="2385666"/>
          </a:xfrm>
          <a:custGeom>
            <a:avLst/>
            <a:gdLst/>
            <a:ahLst/>
            <a:cxnLst/>
            <a:rect l="l" t="t" r="r" b="b"/>
            <a:pathLst>
              <a:path w="2400670" h="2385666">
                <a:moveTo>
                  <a:pt x="0" y="0"/>
                </a:moveTo>
                <a:lnTo>
                  <a:pt x="2400670" y="0"/>
                </a:lnTo>
                <a:lnTo>
                  <a:pt x="2400670" y="2385666"/>
                </a:lnTo>
                <a:lnTo>
                  <a:pt x="0" y="2385666"/>
                </a:lnTo>
                <a:lnTo>
                  <a:pt x="0" y="0"/>
                </a:lnTo>
                <a:close/>
              </a:path>
            </a:pathLst>
          </a:custGeom>
          <a:blipFill>
            <a:blip r:embed="rId11"/>
            <a:stretch>
              <a:fillRect/>
            </a:stretch>
          </a:blipFill>
        </p:spPr>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flipH="1">
            <a:off x="14664276" y="7149939"/>
            <a:ext cx="4411579" cy="4114800"/>
          </a:xfrm>
          <a:custGeom>
            <a:avLst/>
            <a:gdLst/>
            <a:ahLst/>
            <a:cxnLst/>
            <a:rect l="l" t="t" r="r" b="b"/>
            <a:pathLst>
              <a:path w="4411579" h="4114800">
                <a:moveTo>
                  <a:pt x="4411579" y="0"/>
                </a:moveTo>
                <a:lnTo>
                  <a:pt x="0" y="0"/>
                </a:lnTo>
                <a:lnTo>
                  <a:pt x="0" y="4114800"/>
                </a:lnTo>
                <a:lnTo>
                  <a:pt x="4411579" y="4114800"/>
                </a:lnTo>
                <a:lnTo>
                  <a:pt x="4411579"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TextBox 17"/>
          <p:cNvSpPr txBox="1"/>
          <p:nvPr/>
        </p:nvSpPr>
        <p:spPr>
          <a:xfrm>
            <a:off x="2693559" y="1104900"/>
            <a:ext cx="4761424" cy="1641475"/>
          </a:xfrm>
          <a:prstGeom prst="rect">
            <a:avLst/>
          </a:prstGeom>
        </p:spPr>
        <p:txBody>
          <a:bodyPr wrap="square" lIns="0" tIns="0" rIns="0" bIns="0" rtlCol="0" anchor="t">
            <a:spAutoFit/>
          </a:bodyPr>
          <a:lstStyle/>
          <a:p>
            <a:pPr algn="ctr">
              <a:lnSpc>
                <a:spcPts val="6399"/>
              </a:lnSpc>
            </a:pPr>
            <a:r>
              <a:rPr lang="vi-VN" sz="5400" dirty="0">
                <a:solidFill>
                  <a:srgbClr val="FFFBF4"/>
                </a:solidFill>
                <a:latin typeface="Lazydog Bold"/>
              </a:rPr>
              <a:t>Trạng ngữ chỉ thời gian</a:t>
            </a:r>
            <a:endParaRPr lang="en-US" sz="5400" dirty="0">
              <a:solidFill>
                <a:srgbClr val="FFFBF4"/>
              </a:solidFill>
              <a:latin typeface="Lazydog Bold"/>
            </a:endParaRPr>
          </a:p>
        </p:txBody>
      </p:sp>
      <p:sp>
        <p:nvSpPr>
          <p:cNvPr id="18" name="TextBox 18"/>
          <p:cNvSpPr txBox="1"/>
          <p:nvPr/>
        </p:nvSpPr>
        <p:spPr>
          <a:xfrm>
            <a:off x="10772880" y="1181100"/>
            <a:ext cx="4848120" cy="1641475"/>
          </a:xfrm>
          <a:prstGeom prst="rect">
            <a:avLst/>
          </a:prstGeom>
        </p:spPr>
        <p:txBody>
          <a:bodyPr lIns="0" tIns="0" rIns="0" bIns="0" rtlCol="0" anchor="t">
            <a:spAutoFit/>
          </a:bodyPr>
          <a:lstStyle/>
          <a:p>
            <a:pPr algn="ctr">
              <a:lnSpc>
                <a:spcPts val="6399"/>
              </a:lnSpc>
            </a:pPr>
            <a:r>
              <a:rPr lang="vi-VN" sz="5400" dirty="0">
                <a:solidFill>
                  <a:srgbClr val="FFFBF4"/>
                </a:solidFill>
                <a:latin typeface="Lazydog Bold"/>
              </a:rPr>
              <a:t>Trạng ngữ chỉ nơi chốn</a:t>
            </a:r>
            <a:endParaRPr lang="en-US" sz="5400" dirty="0">
              <a:solidFill>
                <a:srgbClr val="FFFBF4"/>
              </a:solidFill>
              <a:latin typeface="Lazydog Bold"/>
            </a:endParaRPr>
          </a:p>
        </p:txBody>
      </p:sp>
      <p:sp>
        <p:nvSpPr>
          <p:cNvPr id="21" name="TextBox 20"/>
          <p:cNvSpPr txBox="1"/>
          <p:nvPr/>
        </p:nvSpPr>
        <p:spPr>
          <a:xfrm>
            <a:off x="2446570" y="3188653"/>
            <a:ext cx="5562600" cy="1200329"/>
          </a:xfrm>
          <a:prstGeom prst="rect">
            <a:avLst/>
          </a:prstGeom>
          <a:noFill/>
        </p:spPr>
        <p:txBody>
          <a:bodyPr wrap="square" rtlCol="0">
            <a:spAutoFit/>
          </a:bodyPr>
          <a:lstStyle/>
          <a:p>
            <a:r>
              <a:rPr lang="vi-VN" sz="7200" dirty="0"/>
              <a:t>Tháng Chạp</a:t>
            </a:r>
            <a:endParaRPr lang="en-US" sz="7200" dirty="0"/>
          </a:p>
        </p:txBody>
      </p:sp>
      <p:sp>
        <p:nvSpPr>
          <p:cNvPr id="22" name="TextBox 21"/>
          <p:cNvSpPr txBox="1"/>
          <p:nvPr/>
        </p:nvSpPr>
        <p:spPr>
          <a:xfrm>
            <a:off x="2133600" y="4969917"/>
            <a:ext cx="6106940" cy="1200329"/>
          </a:xfrm>
          <a:prstGeom prst="rect">
            <a:avLst/>
          </a:prstGeom>
          <a:noFill/>
        </p:spPr>
        <p:txBody>
          <a:bodyPr wrap="square" rtlCol="0">
            <a:spAutoFit/>
          </a:bodyPr>
          <a:lstStyle/>
          <a:p>
            <a:r>
              <a:rPr lang="vi-VN" sz="7200" dirty="0"/>
              <a:t>Vào ngày Tết</a:t>
            </a:r>
            <a:endParaRPr lang="en-US" sz="7200" dirty="0"/>
          </a:p>
        </p:txBody>
      </p:sp>
      <p:sp>
        <p:nvSpPr>
          <p:cNvPr id="23" name="TextBox 22"/>
          <p:cNvSpPr txBox="1"/>
          <p:nvPr/>
        </p:nvSpPr>
        <p:spPr>
          <a:xfrm>
            <a:off x="10643462" y="3228951"/>
            <a:ext cx="5562600" cy="1200329"/>
          </a:xfrm>
          <a:prstGeom prst="rect">
            <a:avLst/>
          </a:prstGeom>
          <a:noFill/>
        </p:spPr>
        <p:txBody>
          <a:bodyPr wrap="square" rtlCol="0">
            <a:spAutoFit/>
          </a:bodyPr>
          <a:lstStyle/>
          <a:p>
            <a:r>
              <a:rPr lang="vi-VN" sz="7200" dirty="0"/>
              <a:t>Ở góc vườn</a:t>
            </a:r>
            <a:endParaRPr lang="en-US" sz="7200" dirty="0"/>
          </a:p>
        </p:txBody>
      </p:sp>
      <p:sp>
        <p:nvSpPr>
          <p:cNvPr id="24" name="TextBox 23"/>
          <p:cNvSpPr txBox="1"/>
          <p:nvPr/>
        </p:nvSpPr>
        <p:spPr>
          <a:xfrm>
            <a:off x="9598357" y="5129979"/>
            <a:ext cx="7271708" cy="1200329"/>
          </a:xfrm>
          <a:prstGeom prst="rect">
            <a:avLst/>
          </a:prstGeom>
          <a:noFill/>
        </p:spPr>
        <p:txBody>
          <a:bodyPr wrap="square" rtlCol="0">
            <a:spAutoFit/>
          </a:bodyPr>
          <a:lstStyle/>
          <a:p>
            <a:r>
              <a:rPr lang="vi-VN" sz="7200" dirty="0"/>
              <a:t>Khắp gian phòng</a:t>
            </a:r>
            <a:endParaRPr lang="en-US" sz="7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fill="hold"/>
                                        <p:tgtEl>
                                          <p:spTgt spid="23"/>
                                        </p:tgtEl>
                                        <p:attrNameLst>
                                          <p:attrName>ppt_x</p:attrName>
                                        </p:attrNameLst>
                                      </p:cBhvr>
                                      <p:tavLst>
                                        <p:tav tm="0">
                                          <p:val>
                                            <p:strVal val="#ppt_x"/>
                                          </p:val>
                                        </p:tav>
                                        <p:tav tm="100000">
                                          <p:val>
                                            <p:strVal val="#ppt_x"/>
                                          </p:val>
                                        </p:tav>
                                      </p:tavLst>
                                    </p:anim>
                                    <p:anim calcmode="lin" valueType="num">
                                      <p:cBhvr additive="base">
                                        <p:cTn id="8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500" fill="hold"/>
                                        <p:tgtEl>
                                          <p:spTgt spid="24"/>
                                        </p:tgtEl>
                                        <p:attrNameLst>
                                          <p:attrName>ppt_x</p:attrName>
                                        </p:attrNameLst>
                                      </p:cBhvr>
                                      <p:tavLst>
                                        <p:tav tm="0">
                                          <p:val>
                                            <p:strVal val="#ppt_x"/>
                                          </p:val>
                                        </p:tav>
                                        <p:tav tm="100000">
                                          <p:val>
                                            <p:strVal val="#ppt_x"/>
                                          </p:val>
                                        </p:tav>
                                      </p:tavLst>
                                    </p:anim>
                                    <p:anim calcmode="lin" valueType="num">
                                      <p:cBhvr additive="base">
                                        <p:cTn id="9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883501" y="927469"/>
            <a:ext cx="10929619" cy="2770008"/>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6"/>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7"/>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8"/>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9"/>
            <a:stretch>
              <a:fillRect/>
            </a:stretch>
          </a:blipFill>
        </p:spPr>
      </p:sp>
      <p:sp>
        <p:nvSpPr>
          <p:cNvPr id="14" name="TextBox 14"/>
          <p:cNvSpPr txBox="1"/>
          <p:nvPr/>
        </p:nvSpPr>
        <p:spPr>
          <a:xfrm>
            <a:off x="4384510" y="1065474"/>
            <a:ext cx="9575279" cy="2215991"/>
          </a:xfrm>
          <a:prstGeom prst="rect">
            <a:avLst/>
          </a:prstGeom>
        </p:spPr>
        <p:txBody>
          <a:bodyPr wrap="square" lIns="0" tIns="0" rIns="0" bIns="0" rtlCol="0" anchor="t">
            <a:spAutoFit/>
          </a:bodyPr>
          <a:lstStyle/>
          <a:p>
            <a:pPr algn="ctr"/>
            <a:r>
              <a:rPr lang="vi-VN" sz="4800" dirty="0">
                <a:latin typeface="Cambria" panose="02040503050406030204" pitchFamily="18" charset="0"/>
                <a:ea typeface="Cambria" panose="02040503050406030204" pitchFamily="18" charset="0"/>
              </a:rPr>
              <a:t>Bài 4: Tìm trạng ngữ chỉ thời gian hoặc nơi chốn thay cho ô vuông mỗi câu dưới đây:</a:t>
            </a:r>
            <a:endParaRPr lang="en-US" sz="4800" dirty="0">
              <a:latin typeface="Cambria" panose="02040503050406030204" pitchFamily="18" charset="0"/>
              <a:ea typeface="Cambria" panose="02040503050406030204" pitchFamily="18" charset="0"/>
            </a:endParaRPr>
          </a:p>
        </p:txBody>
      </p:sp>
      <p:sp>
        <p:nvSpPr>
          <p:cNvPr id="21" name="TextBox 20"/>
          <p:cNvSpPr txBox="1"/>
          <p:nvPr/>
        </p:nvSpPr>
        <p:spPr>
          <a:xfrm>
            <a:off x="1676400" y="4609804"/>
            <a:ext cx="14935200" cy="830997"/>
          </a:xfrm>
          <a:prstGeom prst="rect">
            <a:avLst/>
          </a:prstGeom>
          <a:noFill/>
        </p:spPr>
        <p:txBody>
          <a:bodyPr wrap="square" rtlCol="0">
            <a:spAutoFit/>
          </a:bodyPr>
          <a:lstStyle/>
          <a:p>
            <a:r>
              <a:rPr lang="vi-VN" sz="4800" dirty="0">
                <a:latin typeface="Cambria" panose="02040503050406030204" pitchFamily="18" charset="0"/>
                <a:ea typeface="Cambria" panose="02040503050406030204" pitchFamily="18" charset="0"/>
              </a:rPr>
              <a:t>a. ........................................................., bầy chim hót líu lo.</a:t>
            </a:r>
            <a:endParaRPr lang="en-US" sz="4800" dirty="0">
              <a:latin typeface="Cambria" panose="02040503050406030204" pitchFamily="18" charset="0"/>
              <a:ea typeface="Cambria" panose="02040503050406030204" pitchFamily="18" charset="0"/>
            </a:endParaRPr>
          </a:p>
        </p:txBody>
      </p:sp>
      <p:sp>
        <p:nvSpPr>
          <p:cNvPr id="22" name="TextBox 21"/>
          <p:cNvSpPr txBox="1"/>
          <p:nvPr/>
        </p:nvSpPr>
        <p:spPr>
          <a:xfrm>
            <a:off x="1676400" y="6009289"/>
            <a:ext cx="14935200" cy="830997"/>
          </a:xfrm>
          <a:prstGeom prst="rect">
            <a:avLst/>
          </a:prstGeom>
          <a:noFill/>
        </p:spPr>
        <p:txBody>
          <a:bodyPr wrap="square" rtlCol="0">
            <a:spAutoFit/>
          </a:bodyPr>
          <a:lstStyle/>
          <a:p>
            <a:r>
              <a:rPr lang="vi-VN" sz="4800" dirty="0">
                <a:latin typeface="Cambria" panose="02040503050406030204" pitchFamily="18" charset="0"/>
                <a:ea typeface="Cambria" panose="02040503050406030204" pitchFamily="18" charset="0"/>
              </a:rPr>
              <a:t>b.  ........................................................., hoa phượng nở đỏ rực.</a:t>
            </a:r>
            <a:endParaRPr lang="en-US" sz="4800" dirty="0">
              <a:latin typeface="Cambria" panose="02040503050406030204" pitchFamily="18" charset="0"/>
              <a:ea typeface="Cambria" panose="02040503050406030204" pitchFamily="18" charset="0"/>
            </a:endParaRPr>
          </a:p>
        </p:txBody>
      </p:sp>
      <p:sp>
        <p:nvSpPr>
          <p:cNvPr id="23" name="TextBox 22"/>
          <p:cNvSpPr txBox="1"/>
          <p:nvPr/>
        </p:nvSpPr>
        <p:spPr>
          <a:xfrm>
            <a:off x="1659596" y="7307543"/>
            <a:ext cx="14935200" cy="1705980"/>
          </a:xfrm>
          <a:prstGeom prst="rect">
            <a:avLst/>
          </a:prstGeom>
          <a:noFill/>
        </p:spPr>
        <p:txBody>
          <a:bodyPr wrap="square" rtlCol="0">
            <a:spAutoFit/>
          </a:bodyPr>
          <a:lstStyle/>
          <a:p>
            <a:pPr>
              <a:lnSpc>
                <a:spcPct val="114000"/>
              </a:lnSpc>
            </a:pPr>
            <a:r>
              <a:rPr lang="vi-VN" sz="4800" dirty="0">
                <a:latin typeface="Cambria" panose="02040503050406030204" pitchFamily="18" charset="0"/>
                <a:ea typeface="Cambria" panose="02040503050406030204" pitchFamily="18" charset="0"/>
              </a:rPr>
              <a:t>c.  ........................................................., đoàn thuyền nối đuôi nhau ra khơi.</a:t>
            </a:r>
            <a:endParaRPr lang="en-US" sz="4800" dirty="0">
              <a:latin typeface="Cambria" panose="02040503050406030204" pitchFamily="18" charset="0"/>
              <a:ea typeface="Cambria" panose="02040503050406030204" pitchFamily="18" charset="0"/>
            </a:endParaRPr>
          </a:p>
        </p:txBody>
      </p:sp>
      <p:sp>
        <p:nvSpPr>
          <p:cNvPr id="24" name="TextBox 23"/>
          <p:cNvSpPr txBox="1"/>
          <p:nvPr/>
        </p:nvSpPr>
        <p:spPr>
          <a:xfrm>
            <a:off x="3048000" y="4265965"/>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Trên cành cây</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5" name="TextBox 24"/>
          <p:cNvSpPr txBox="1"/>
          <p:nvPr/>
        </p:nvSpPr>
        <p:spPr>
          <a:xfrm>
            <a:off x="3276600" y="5635704"/>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Vào mùa hè</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6" name="TextBox 25"/>
          <p:cNvSpPr txBox="1"/>
          <p:nvPr/>
        </p:nvSpPr>
        <p:spPr>
          <a:xfrm>
            <a:off x="2785453" y="6980068"/>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Trên bến tàu</a:t>
            </a:r>
            <a:endParaRPr lang="en-US" sz="66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954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heel(1)">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heel(1)">
                                      <p:cBhvr>
                                        <p:cTn id="64" dur="2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heel(1)">
                                      <p:cBhvr>
                                        <p:cTn id="6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4263175" y="470539"/>
            <a:ext cx="9993386" cy="4024665"/>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154420" y="3937741"/>
            <a:ext cx="8904980" cy="3161716"/>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784898">
            <a:off x="15611727" y="7428628"/>
            <a:ext cx="3289646" cy="3322875"/>
          </a:xfrm>
          <a:custGeom>
            <a:avLst/>
            <a:gdLst/>
            <a:ahLst/>
            <a:cxnLst/>
            <a:rect l="l" t="t" r="r" b="b"/>
            <a:pathLst>
              <a:path w="3289646" h="3322875">
                <a:moveTo>
                  <a:pt x="0" y="0"/>
                </a:moveTo>
                <a:lnTo>
                  <a:pt x="3289646" y="0"/>
                </a:lnTo>
                <a:lnTo>
                  <a:pt x="3289646" y="3322875"/>
                </a:lnTo>
                <a:lnTo>
                  <a:pt x="0" y="3322875"/>
                </a:lnTo>
                <a:lnTo>
                  <a:pt x="0" y="0"/>
                </a:lnTo>
                <a:close/>
              </a:path>
            </a:pathLst>
          </a:custGeom>
          <a:blipFill>
            <a:blip r:embed="rId8"/>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620839" y="-308279"/>
            <a:ext cx="3819729" cy="3652616"/>
          </a:xfrm>
          <a:custGeom>
            <a:avLst/>
            <a:gdLst/>
            <a:ahLst/>
            <a:cxnLst/>
            <a:rect l="l" t="t" r="r" b="b"/>
            <a:pathLst>
              <a:path w="3819729" h="3652616">
                <a:moveTo>
                  <a:pt x="0" y="0"/>
                </a:moveTo>
                <a:lnTo>
                  <a:pt x="3819729" y="0"/>
                </a:lnTo>
                <a:lnTo>
                  <a:pt x="3819729" y="3652617"/>
                </a:lnTo>
                <a:lnTo>
                  <a:pt x="0" y="3652617"/>
                </a:lnTo>
                <a:lnTo>
                  <a:pt x="0" y="0"/>
                </a:lnTo>
                <a:close/>
              </a:path>
            </a:pathLst>
          </a:custGeom>
          <a:blipFill>
            <a:blip r:embed="rId11"/>
            <a:stretch>
              <a:fillRect/>
            </a:stretch>
          </a:blipFill>
        </p:spPr>
      </p:sp>
      <p:sp>
        <p:nvSpPr>
          <p:cNvPr id="11" name="TextBox 11"/>
          <p:cNvSpPr txBox="1"/>
          <p:nvPr/>
        </p:nvSpPr>
        <p:spPr>
          <a:xfrm>
            <a:off x="5040330" y="793763"/>
            <a:ext cx="8041149" cy="3368358"/>
          </a:xfrm>
          <a:prstGeom prst="rect">
            <a:avLst/>
          </a:prstGeom>
        </p:spPr>
        <p:txBody>
          <a:bodyPr wrap="square" lIns="0" tIns="0" rIns="0" bIns="0" rtlCol="0" anchor="t">
            <a:spAutoFit/>
          </a:bodyPr>
          <a:lstStyle/>
          <a:p>
            <a:pPr algn="ctr">
              <a:lnSpc>
                <a:spcPct val="114000"/>
              </a:lnSpc>
            </a:pPr>
            <a:r>
              <a:rPr lang="vi-VN" sz="9600" dirty="0">
                <a:solidFill>
                  <a:srgbClr val="6A7E78"/>
                </a:solidFill>
                <a:latin typeface="Lazydog Bold"/>
              </a:rPr>
              <a:t>HỎI NHANH – ĐÁP ĐÚNG</a:t>
            </a:r>
            <a:endParaRPr lang="en-US" sz="9600" dirty="0">
              <a:solidFill>
                <a:srgbClr val="6A7E78"/>
              </a:solidFill>
              <a:latin typeface="Lazydog Bold"/>
            </a:endParaRPr>
          </a:p>
        </p:txBody>
      </p:sp>
      <p:sp>
        <p:nvSpPr>
          <p:cNvPr id="13" name="TextBox 13"/>
          <p:cNvSpPr txBox="1"/>
          <p:nvPr/>
        </p:nvSpPr>
        <p:spPr>
          <a:xfrm>
            <a:off x="10655718" y="4686504"/>
            <a:ext cx="6177367" cy="1773306"/>
          </a:xfrm>
          <a:prstGeom prst="rect">
            <a:avLst/>
          </a:prstGeom>
        </p:spPr>
        <p:txBody>
          <a:bodyPr wrap="square" lIns="0" tIns="0" rIns="0" bIns="0" rtlCol="0" anchor="t">
            <a:spAutoFit/>
          </a:bodyPr>
          <a:lstStyle/>
          <a:p>
            <a:pPr algn="ctr">
              <a:lnSpc>
                <a:spcPts val="7199"/>
              </a:lnSpc>
            </a:pPr>
            <a:r>
              <a:rPr lang="vi-VN" sz="5400" dirty="0">
                <a:solidFill>
                  <a:srgbClr val="6A7E78"/>
                </a:solidFill>
                <a:latin typeface="Cambria" panose="02040503050406030204" pitchFamily="18" charset="0"/>
                <a:ea typeface="Cambria" panose="02040503050406030204" pitchFamily="18" charset="0"/>
              </a:rPr>
              <a:t>Cùng bạn hỏi đáp về thời gian và nơi chốn</a:t>
            </a:r>
            <a:endParaRPr lang="en-US" sz="5400" dirty="0">
              <a:solidFill>
                <a:srgbClr val="6A7E78"/>
              </a:solidFill>
              <a:latin typeface="Cambria" panose="02040503050406030204" pitchFamily="18" charset="0"/>
              <a:ea typeface="Cambria" panose="02040503050406030204" pitchFamily="18" charset="0"/>
            </a:endParaRPr>
          </a:p>
        </p:txBody>
      </p:sp>
      <p:sp>
        <p:nvSpPr>
          <p:cNvPr id="16" name="TextBox 16"/>
          <p:cNvSpPr txBox="1"/>
          <p:nvPr/>
        </p:nvSpPr>
        <p:spPr>
          <a:xfrm>
            <a:off x="9390715" y="7461724"/>
            <a:ext cx="6231970" cy="2245487"/>
          </a:xfrm>
          <a:prstGeom prst="rect">
            <a:avLst/>
          </a:prstGeom>
        </p:spPr>
        <p:txBody>
          <a:bodyPr wrap="square" lIns="0" tIns="0" rIns="0" bIns="0" rtlCol="0" anchor="t">
            <a:spAutoFit/>
          </a:bodyPr>
          <a:lstStyle/>
          <a:p>
            <a:pPr algn="ctr">
              <a:lnSpc>
                <a:spcPct val="114000"/>
              </a:lnSpc>
            </a:pPr>
            <a:r>
              <a:rPr lang="vi-VN" sz="3200" dirty="0">
                <a:latin typeface="Cambria" panose="02040503050406030204" pitchFamily="18" charset="0"/>
                <a:ea typeface="Cambria" panose="02040503050406030204" pitchFamily="18" charset="0"/>
              </a:rPr>
              <a:t>Ví dụ:</a:t>
            </a:r>
          </a:p>
          <a:p>
            <a:pPr algn="ctr">
              <a:lnSpc>
                <a:spcPct val="114000"/>
              </a:lnSpc>
            </a:pPr>
            <a:r>
              <a:rPr lang="vi-VN" sz="3200" dirty="0">
                <a:latin typeface="Cambria" panose="02040503050406030204" pitchFamily="18" charset="0"/>
                <a:ea typeface="Cambria" panose="02040503050406030204" pitchFamily="18" charset="0"/>
              </a:rPr>
              <a:t>Khi nào trường mình được nghỉ hè?</a:t>
            </a:r>
          </a:p>
          <a:p>
            <a:pPr algn="ctr">
              <a:lnSpc>
                <a:spcPct val="114000"/>
              </a:lnSpc>
            </a:pPr>
            <a:r>
              <a:rPr lang="vi-VN" sz="3200" dirty="0">
                <a:latin typeface="Cambria" panose="02040503050406030204" pitchFamily="18" charset="0"/>
                <a:ea typeface="Cambria" panose="02040503050406030204" pitchFamily="18" charset="0"/>
              </a:rPr>
              <a:t>Cuối tháng Năm, trường mình được nghỉ hè.</a:t>
            </a:r>
            <a:endParaRPr lang="en-US" sz="3200" dirty="0">
              <a:latin typeface="Cambria" panose="02040503050406030204" pitchFamily="18" charset="0"/>
              <a:ea typeface="Cambria" panose="02040503050406030204" pitchFamily="18" charset="0"/>
            </a:endParaRPr>
          </a:p>
        </p:txBody>
      </p:sp>
      <p:sp>
        <p:nvSpPr>
          <p:cNvPr id="18" name="Freeform 18"/>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14256563" y="953658"/>
            <a:ext cx="3114892" cy="2390680"/>
          </a:xfrm>
          <a:custGeom>
            <a:avLst/>
            <a:gdLst/>
            <a:ahLst/>
            <a:cxnLst/>
            <a:rect l="l" t="t" r="r" b="b"/>
            <a:pathLst>
              <a:path w="3114892" h="2390680">
                <a:moveTo>
                  <a:pt x="0" y="0"/>
                </a:moveTo>
                <a:lnTo>
                  <a:pt x="3114892" y="0"/>
                </a:lnTo>
                <a:lnTo>
                  <a:pt x="3114892" y="2390680"/>
                </a:lnTo>
                <a:lnTo>
                  <a:pt x="0" y="2390680"/>
                </a:lnTo>
                <a:lnTo>
                  <a:pt x="0" y="0"/>
                </a:lnTo>
                <a:close/>
              </a:path>
            </a:pathLst>
          </a:custGeom>
          <a:blipFill>
            <a:blip r:embed="rId14"/>
            <a:stretch>
              <a:fillRect/>
            </a:stretch>
          </a:blipFill>
        </p:spPr>
      </p:sp>
      <p:pic>
        <p:nvPicPr>
          <p:cNvPr id="20" name="Picture 19"/>
          <p:cNvPicPr>
            <a:picLocks noChangeAspect="1"/>
          </p:cNvPicPr>
          <p:nvPr/>
        </p:nvPicPr>
        <p:blipFill rotWithShape="1">
          <a:blip r:embed="rId15"/>
          <a:srcRect l="10834" t="32964" r="45417" b="27036"/>
          <a:stretch/>
        </p:blipFill>
        <p:spPr>
          <a:xfrm>
            <a:off x="1096059" y="4828608"/>
            <a:ext cx="8001000" cy="4114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Freeform 9"/>
          <p:cNvSpPr/>
          <p:nvPr/>
        </p:nvSpPr>
        <p:spPr>
          <a:xfrm rot="-1236458">
            <a:off x="411939" y="7231433"/>
            <a:ext cx="2243603" cy="2748671"/>
          </a:xfrm>
          <a:custGeom>
            <a:avLst/>
            <a:gdLst/>
            <a:ahLst/>
            <a:cxnLst/>
            <a:rect l="l" t="t" r="r" b="b"/>
            <a:pathLst>
              <a:path w="2243603" h="2748671">
                <a:moveTo>
                  <a:pt x="0" y="0"/>
                </a:moveTo>
                <a:lnTo>
                  <a:pt x="2243602" y="0"/>
                </a:lnTo>
                <a:lnTo>
                  <a:pt x="2243602" y="2748671"/>
                </a:lnTo>
                <a:lnTo>
                  <a:pt x="0" y="2748671"/>
                </a:lnTo>
                <a:lnTo>
                  <a:pt x="0" y="0"/>
                </a:lnTo>
                <a:close/>
              </a:path>
            </a:pathLst>
          </a:custGeom>
          <a:blipFill>
            <a:blip r:embed="rId1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par>
                                <p:cTn id="53" presetID="3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style.rotation</p:attrName>
                                        </p:attrNameLst>
                                      </p:cBhvr>
                                      <p:tavLst>
                                        <p:tav tm="0">
                                          <p:val>
                                            <p:fltVal val="90"/>
                                          </p:val>
                                        </p:tav>
                                        <p:tav tm="100000">
                                          <p:val>
                                            <p:fltVal val="0"/>
                                          </p:val>
                                        </p:tav>
                                      </p:tavLst>
                                    </p:anim>
                                    <p:animEffect transition="in" filter="fade">
                                      <p:cBhvr>
                                        <p:cTn id="70" dur="1000"/>
                                        <p:tgtEl>
                                          <p:spTgt spid="20"/>
                                        </p:tgtEl>
                                      </p:cBhvr>
                                    </p:animEffect>
                                  </p:childTnLst>
                                </p:cTn>
                              </p:par>
                              <p:par>
                                <p:cTn id="71" presetID="3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000" fill="hold"/>
                                        <p:tgtEl>
                                          <p:spTgt spid="9"/>
                                        </p:tgtEl>
                                        <p:attrNameLst>
                                          <p:attrName>ppt_w</p:attrName>
                                        </p:attrNameLst>
                                      </p:cBhvr>
                                      <p:tavLst>
                                        <p:tav tm="0">
                                          <p:val>
                                            <p:fltVal val="0"/>
                                          </p:val>
                                        </p:tav>
                                        <p:tav tm="100000">
                                          <p:val>
                                            <p:strVal val="#ppt_w"/>
                                          </p:val>
                                        </p:tav>
                                      </p:tavLst>
                                    </p:anim>
                                    <p:anim calcmode="lin" valueType="num">
                                      <p:cBhvr>
                                        <p:cTn id="74" dur="1000" fill="hold"/>
                                        <p:tgtEl>
                                          <p:spTgt spid="9"/>
                                        </p:tgtEl>
                                        <p:attrNameLst>
                                          <p:attrName>ppt_h</p:attrName>
                                        </p:attrNameLst>
                                      </p:cBhvr>
                                      <p:tavLst>
                                        <p:tav tm="0">
                                          <p:val>
                                            <p:fltVal val="0"/>
                                          </p:val>
                                        </p:tav>
                                        <p:tav tm="100000">
                                          <p:val>
                                            <p:strVal val="#ppt_h"/>
                                          </p:val>
                                        </p:tav>
                                      </p:tavLst>
                                    </p:anim>
                                    <p:anim calcmode="lin" valueType="num">
                                      <p:cBhvr>
                                        <p:cTn id="75" dur="1000" fill="hold"/>
                                        <p:tgtEl>
                                          <p:spTgt spid="9"/>
                                        </p:tgtEl>
                                        <p:attrNameLst>
                                          <p:attrName>style.rotation</p:attrName>
                                        </p:attrNameLst>
                                      </p:cBhvr>
                                      <p:tavLst>
                                        <p:tav tm="0">
                                          <p:val>
                                            <p:fltVal val="90"/>
                                          </p:val>
                                        </p:tav>
                                        <p:tav tm="100000">
                                          <p:val>
                                            <p:fltVal val="0"/>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fltVal val="0"/>
                                          </p:val>
                                        </p:tav>
                                        <p:tav tm="100000">
                                          <p:val>
                                            <p:strVal val="#ppt_w"/>
                                          </p:val>
                                        </p:tav>
                                      </p:tavLst>
                                    </p:anim>
                                    <p:anim calcmode="lin" valueType="num">
                                      <p:cBhvr>
                                        <p:cTn id="82" dur="1000" fill="hold"/>
                                        <p:tgtEl>
                                          <p:spTgt spid="16"/>
                                        </p:tgtEl>
                                        <p:attrNameLst>
                                          <p:attrName>ppt_h</p:attrName>
                                        </p:attrNameLst>
                                      </p:cBhvr>
                                      <p:tavLst>
                                        <p:tav tm="0">
                                          <p:val>
                                            <p:fltVal val="0"/>
                                          </p:val>
                                        </p:tav>
                                        <p:tav tm="100000">
                                          <p:val>
                                            <p:strVal val="#ppt_h"/>
                                          </p:val>
                                        </p:tav>
                                      </p:tavLst>
                                    </p:anim>
                                    <p:anim calcmode="lin" valueType="num">
                                      <p:cBhvr>
                                        <p:cTn id="83" dur="1000" fill="hold"/>
                                        <p:tgtEl>
                                          <p:spTgt spid="16"/>
                                        </p:tgtEl>
                                        <p:attrNameLst>
                                          <p:attrName>style.rotation</p:attrName>
                                        </p:attrNameLst>
                                      </p:cBhvr>
                                      <p:tavLst>
                                        <p:tav tm="0">
                                          <p:val>
                                            <p:fltVal val="90"/>
                                          </p:val>
                                        </p:tav>
                                        <p:tav tm="100000">
                                          <p:val>
                                            <p:fltVal val="0"/>
                                          </p:val>
                                        </p:tav>
                                      </p:tavLst>
                                    </p:anim>
                                    <p:animEffect transition="in" filter="fade">
                                      <p:cBhvr>
                                        <p:cTn id="8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3" name="Freeform 3"/>
          <p:cNvSpPr/>
          <p:nvPr/>
        </p:nvSpPr>
        <p:spPr>
          <a:xfrm>
            <a:off x="3883501" y="927469"/>
            <a:ext cx="10929619" cy="2770008"/>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4"/>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5"/>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6"/>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7"/>
            <a:stretch>
              <a:fillRect/>
            </a:stretch>
          </a:blipFill>
        </p:spPr>
      </p:sp>
      <p:sp>
        <p:nvSpPr>
          <p:cNvPr id="15" name="TextBox 13"/>
          <p:cNvSpPr txBox="1"/>
          <p:nvPr/>
        </p:nvSpPr>
        <p:spPr>
          <a:xfrm>
            <a:off x="5152076" y="1850808"/>
            <a:ext cx="8392467" cy="923330"/>
          </a:xfrm>
          <a:prstGeom prst="rect">
            <a:avLst/>
          </a:prstGeom>
        </p:spPr>
        <p:txBody>
          <a:bodyPr wrap="square" lIns="0" tIns="0" rIns="0" bIns="0" rtlCol="0" anchor="t">
            <a:spAutoFit/>
          </a:bodyPr>
          <a:lstStyle/>
          <a:p>
            <a:pPr algn="ctr">
              <a:lnSpc>
                <a:spcPts val="7199"/>
              </a:lnSpc>
            </a:pPr>
            <a:r>
              <a:rPr lang="en-US" sz="9600">
                <a:solidFill>
                  <a:srgbClr val="6A7E78"/>
                </a:solidFill>
                <a:latin typeface="Cambria" panose="02040503050406030204" pitchFamily="18" charset="0"/>
                <a:ea typeface="Cambria" panose="02040503050406030204" pitchFamily="18" charset="0"/>
              </a:rPr>
              <a:t>Trò chơi Xì điện</a:t>
            </a:r>
            <a:endParaRPr lang="en-US" sz="9600" dirty="0">
              <a:solidFill>
                <a:srgbClr val="6A7E78"/>
              </a:solidFill>
              <a:latin typeface="Cambria" panose="02040503050406030204" pitchFamily="18" charset="0"/>
              <a:ea typeface="Cambria" panose="02040503050406030204" pitchFamily="18" charset="0"/>
            </a:endParaRPr>
          </a:p>
        </p:txBody>
      </p:sp>
      <p:sp>
        <p:nvSpPr>
          <p:cNvPr id="18" name="TextBox 13"/>
          <p:cNvSpPr txBox="1"/>
          <p:nvPr/>
        </p:nvSpPr>
        <p:spPr>
          <a:xfrm>
            <a:off x="1577622" y="5057627"/>
            <a:ext cx="15033977" cy="1846659"/>
          </a:xfrm>
          <a:prstGeom prst="rect">
            <a:avLst/>
          </a:prstGeom>
        </p:spPr>
        <p:txBody>
          <a:bodyPr wrap="square" lIns="0" tIns="0" rIns="0" bIns="0" rtlCol="0" anchor="t">
            <a:spAutoFit/>
          </a:bodyPr>
          <a:lstStyle/>
          <a:p>
            <a:pPr algn="just">
              <a:lnSpc>
                <a:spcPts val="7199"/>
              </a:lnSpc>
            </a:pPr>
            <a:r>
              <a:rPr lang="en-US" sz="6000">
                <a:solidFill>
                  <a:srgbClr val="6A7E78"/>
                </a:solidFill>
                <a:latin typeface="Cambria" panose="02040503050406030204" pitchFamily="18" charset="0"/>
                <a:ea typeface="Cambria" panose="02040503050406030204" pitchFamily="18" charset="0"/>
              </a:rPr>
              <a:t>- Luật chơi: HS đặt câu có trạng ngữ chỉ thời gian, nơi chốn.</a:t>
            </a:r>
            <a:endParaRPr lang="en-US" sz="6000" dirty="0">
              <a:solidFill>
                <a:srgbClr val="6A7E78"/>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1248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 calcmode="lin" valueType="num">
                                      <p:cBhvr>
                                        <p:cTn id="40" dur="1000" fill="hold"/>
                                        <p:tgtEl>
                                          <p:spTgt spid="18"/>
                                        </p:tgtEl>
                                        <p:attrNameLst>
                                          <p:attrName>style.rotation</p:attrName>
                                        </p:attrNameLst>
                                      </p:cBhvr>
                                      <p:tavLst>
                                        <p:tav tm="0">
                                          <p:val>
                                            <p:fltVal val="90"/>
                                          </p:val>
                                        </p:tav>
                                        <p:tav tm="100000">
                                          <p:val>
                                            <p:fltVal val="0"/>
                                          </p:val>
                                        </p:tav>
                                      </p:tavLst>
                                    </p:anim>
                                    <p:animEffect transition="in" filter="fade">
                                      <p:cBhvr>
                                        <p:cTn id="4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UTM American Sans"/>
              </a:rPr>
              <a:t>CỦNG CỐ</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4">
              <a:extLst>
                <a:ext uri="{96DAC541-7B7A-43D3-8B79-37D633B846F1}">
                  <asvg:svgBlip xmlns:asvg="http://schemas.microsoft.com/office/drawing/2016/SVG/main" r:embed="rId5"/>
                </a:ext>
              </a:extLst>
            </a:blip>
            <a:stretch>
              <a:fillRect l="-9832" r="-31154"/>
            </a:stretch>
          </a:blipFill>
        </p:spPr>
      </p:sp>
      <p:sp>
        <p:nvSpPr>
          <p:cNvPr id="4" name="Freeform 4"/>
          <p:cNvSpPr/>
          <p:nvPr/>
        </p:nvSpPr>
        <p:spPr>
          <a:xfrm>
            <a:off x="3161349" y="2917074"/>
            <a:ext cx="11983412" cy="3924567"/>
          </a:xfrm>
          <a:custGeom>
            <a:avLst/>
            <a:gdLst/>
            <a:ahLst/>
            <a:cxnLst/>
            <a:rect l="l" t="t" r="r" b="b"/>
            <a:pathLst>
              <a:path w="11983412" h="3924567">
                <a:moveTo>
                  <a:pt x="0" y="0"/>
                </a:moveTo>
                <a:lnTo>
                  <a:pt x="11983412" y="0"/>
                </a:lnTo>
                <a:lnTo>
                  <a:pt x="11983412" y="3924567"/>
                </a:lnTo>
                <a:lnTo>
                  <a:pt x="0" y="3924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47867">
            <a:off x="2659610" y="1982052"/>
            <a:ext cx="1770468" cy="2364566"/>
          </a:xfrm>
          <a:custGeom>
            <a:avLst/>
            <a:gdLst/>
            <a:ahLst/>
            <a:cxnLst/>
            <a:rect l="l" t="t" r="r" b="b"/>
            <a:pathLst>
              <a:path w="1770468" h="2364566">
                <a:moveTo>
                  <a:pt x="0" y="0"/>
                </a:moveTo>
                <a:lnTo>
                  <a:pt x="1770468" y="0"/>
                </a:lnTo>
                <a:lnTo>
                  <a:pt x="1770468" y="2364565"/>
                </a:lnTo>
                <a:lnTo>
                  <a:pt x="0" y="2364565"/>
                </a:lnTo>
                <a:lnTo>
                  <a:pt x="0" y="0"/>
                </a:lnTo>
                <a:close/>
              </a:path>
            </a:pathLst>
          </a:custGeom>
          <a:blipFill>
            <a:blip r:embed="rId8"/>
            <a:stretch>
              <a:fillRect/>
            </a:stretch>
          </a:blipFill>
        </p:spPr>
      </p:sp>
      <p:sp>
        <p:nvSpPr>
          <p:cNvPr id="6" name="TextBox 6"/>
          <p:cNvSpPr txBox="1"/>
          <p:nvPr/>
        </p:nvSpPr>
        <p:spPr>
          <a:xfrm>
            <a:off x="3915295" y="3554309"/>
            <a:ext cx="10009385" cy="2462213"/>
          </a:xfrm>
          <a:prstGeom prst="rect">
            <a:avLst/>
          </a:prstGeom>
        </p:spPr>
        <p:txBody>
          <a:bodyPr lIns="0" tIns="0" rIns="0" bIns="0" rtlCol="0" anchor="t">
            <a:spAutoFit/>
          </a:bodyPr>
          <a:lstStyle/>
          <a:p>
            <a:pPr algn="ctr">
              <a:lnSpc>
                <a:spcPts val="9600"/>
              </a:lnSpc>
            </a:pPr>
            <a:r>
              <a:rPr lang="vi-VN" sz="9600" dirty="0">
                <a:solidFill>
                  <a:srgbClr val="6A7E78"/>
                </a:solidFill>
                <a:latin typeface="Lazydog Bold"/>
              </a:rPr>
              <a:t>CHÚC CÁC EM HỌC TỐT!</a:t>
            </a:r>
            <a:endParaRPr lang="en-US" sz="9600" dirty="0">
              <a:solidFill>
                <a:srgbClr val="6A7E78"/>
              </a:solidFill>
              <a:latin typeface="Lazydog Bold"/>
            </a:endParaRPr>
          </a:p>
        </p:txBody>
      </p:sp>
      <p:sp>
        <p:nvSpPr>
          <p:cNvPr id="7" name="Freeform 7"/>
          <p:cNvSpPr/>
          <p:nvPr/>
        </p:nvSpPr>
        <p:spPr>
          <a:xfrm>
            <a:off x="13226647" y="4879357"/>
            <a:ext cx="2636055" cy="2448236"/>
          </a:xfrm>
          <a:custGeom>
            <a:avLst/>
            <a:gdLst/>
            <a:ahLst/>
            <a:cxnLst/>
            <a:rect l="l" t="t" r="r" b="b"/>
            <a:pathLst>
              <a:path w="2636055" h="2448236">
                <a:moveTo>
                  <a:pt x="0" y="0"/>
                </a:moveTo>
                <a:lnTo>
                  <a:pt x="2636055" y="0"/>
                </a:lnTo>
                <a:lnTo>
                  <a:pt x="2636055" y="2448236"/>
                </a:lnTo>
                <a:lnTo>
                  <a:pt x="0" y="2448236"/>
                </a:lnTo>
                <a:lnTo>
                  <a:pt x="0" y="0"/>
                </a:lnTo>
                <a:close/>
              </a:path>
            </a:pathLst>
          </a:custGeom>
          <a:blipFill>
            <a:blip r:embed="rId9"/>
            <a:stretch>
              <a:fillRect/>
            </a:stretch>
          </a:blipFill>
        </p:spPr>
      </p:sp>
      <p:sp>
        <p:nvSpPr>
          <p:cNvPr id="8" name="Freeform 8"/>
          <p:cNvSpPr/>
          <p:nvPr/>
        </p:nvSpPr>
        <p:spPr>
          <a:xfrm rot="1093096">
            <a:off x="14988006" y="709992"/>
            <a:ext cx="2398222" cy="2558103"/>
          </a:xfrm>
          <a:custGeom>
            <a:avLst/>
            <a:gdLst/>
            <a:ahLst/>
            <a:cxnLst/>
            <a:rect l="l" t="t" r="r" b="b"/>
            <a:pathLst>
              <a:path w="2398222" h="2558103">
                <a:moveTo>
                  <a:pt x="0" y="0"/>
                </a:moveTo>
                <a:lnTo>
                  <a:pt x="2398222" y="0"/>
                </a:lnTo>
                <a:lnTo>
                  <a:pt x="2398222" y="2558103"/>
                </a:lnTo>
                <a:lnTo>
                  <a:pt x="0" y="2558103"/>
                </a:lnTo>
                <a:lnTo>
                  <a:pt x="0" y="0"/>
                </a:lnTo>
                <a:close/>
              </a:path>
            </a:pathLst>
          </a:custGeom>
          <a:blipFill>
            <a:blip r:embed="rId10"/>
            <a:stretch>
              <a:fillRect/>
            </a:stretch>
          </a:blipFill>
        </p:spPr>
      </p:sp>
      <p:sp>
        <p:nvSpPr>
          <p:cNvPr id="9" name="Freeform 9"/>
          <p:cNvSpPr/>
          <p:nvPr/>
        </p:nvSpPr>
        <p:spPr>
          <a:xfrm>
            <a:off x="8399555" y="1327396"/>
            <a:ext cx="2108789" cy="1861006"/>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11"/>
            <a:stretch>
              <a:fillRect/>
            </a:stretch>
          </a:blipFill>
        </p:spPr>
      </p:sp>
      <p:sp>
        <p:nvSpPr>
          <p:cNvPr id="10" name="Freeform 1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857477">
            <a:off x="467078" y="6871790"/>
            <a:ext cx="2002948" cy="2472775"/>
          </a:xfrm>
          <a:custGeom>
            <a:avLst/>
            <a:gdLst/>
            <a:ahLst/>
            <a:cxnLst/>
            <a:rect l="l" t="t" r="r" b="b"/>
            <a:pathLst>
              <a:path w="2002948" h="2472775">
                <a:moveTo>
                  <a:pt x="0" y="0"/>
                </a:moveTo>
                <a:lnTo>
                  <a:pt x="2002948" y="0"/>
                </a:lnTo>
                <a:lnTo>
                  <a:pt x="2002948" y="2472775"/>
                </a:lnTo>
                <a:lnTo>
                  <a:pt x="0" y="2472775"/>
                </a:lnTo>
                <a:lnTo>
                  <a:pt x="0" y="0"/>
                </a:lnTo>
                <a:close/>
              </a:path>
            </a:pathLst>
          </a:custGeom>
          <a:blipFill>
            <a:blip r:embed="rId14"/>
            <a:stretch>
              <a:fillRect/>
            </a:stretch>
          </a:blipFill>
        </p:spPr>
      </p:sp>
      <p:sp>
        <p:nvSpPr>
          <p:cNvPr id="12" name="Freeform 12"/>
          <p:cNvSpPr/>
          <p:nvPr/>
        </p:nvSpPr>
        <p:spPr>
          <a:xfrm>
            <a:off x="-1357645" y="-1987898"/>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9182529">
            <a:off x="15671885" y="6791558"/>
            <a:ext cx="4509939" cy="4509939"/>
          </a:xfrm>
          <a:custGeom>
            <a:avLst/>
            <a:gdLst/>
            <a:ahLst/>
            <a:cxnLst/>
            <a:rect l="l" t="t" r="r" b="b"/>
            <a:pathLst>
              <a:path w="4509939" h="4509939">
                <a:moveTo>
                  <a:pt x="0" y="0"/>
                </a:moveTo>
                <a:lnTo>
                  <a:pt x="4509939" y="0"/>
                </a:lnTo>
                <a:lnTo>
                  <a:pt x="4509939" y="4509939"/>
                </a:lnTo>
                <a:lnTo>
                  <a:pt x="0" y="45099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13173489" y="3979936"/>
            <a:ext cx="5734515" cy="6541337"/>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11490"/>
            <a:ext cx="3193622" cy="1699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91216" y="1"/>
            <a:ext cx="4464069" cy="237623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5143500" y="240449"/>
            <a:ext cx="9715500" cy="1615827"/>
          </a:xfrm>
          <a:prstGeom prst="rect">
            <a:avLst/>
          </a:prstGeom>
          <a:noFill/>
        </p:spPr>
        <p:txBody>
          <a:bodyPr wrap="square">
            <a:spAutoFit/>
          </a:bodyPr>
          <a:lstStyle/>
          <a:p>
            <a:pPr algn="ctr"/>
            <a:r>
              <a:rPr lang="en-US" altLang="zh-CN" sz="99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99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99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99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99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99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99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99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Rectangle 9"/>
          <p:cNvSpPr/>
          <p:nvPr/>
        </p:nvSpPr>
        <p:spPr>
          <a:xfrm>
            <a:off x="1596812" y="2579552"/>
            <a:ext cx="12710016" cy="2800767"/>
          </a:xfrm>
          <a:prstGeom prst="rect">
            <a:avLst/>
          </a:prstGeom>
        </p:spPr>
        <p:txBody>
          <a:bodyPr wrap="square">
            <a:spAutoFit/>
          </a:bodyPr>
          <a:lstStyle/>
          <a:p>
            <a:pPr algn="just"/>
            <a:r>
              <a:rPr lang="vi-VN" sz="4400" dirty="0">
                <a:solidFill>
                  <a:schemeClr val="accent6">
                    <a:lumMod val="50000"/>
                  </a:schemeClr>
                </a:solidFill>
                <a:latin typeface="UTM Alexander" panose="02040603050506020204" pitchFamily="18" charset="0"/>
              </a:rPr>
              <a:t>- Biết được trạng ngữ chỉ thời gian,  trạng ngữ chỉ nơi chốn.</a:t>
            </a:r>
          </a:p>
          <a:p>
            <a:pPr algn="just"/>
            <a:r>
              <a:rPr lang="vi-VN" sz="4400" dirty="0">
                <a:solidFill>
                  <a:schemeClr val="accent6">
                    <a:lumMod val="50000"/>
                  </a:schemeClr>
                </a:solidFill>
                <a:latin typeface="UTM Alexander" panose="02040603050506020204" pitchFamily="18" charset="0"/>
              </a:rPr>
              <a:t>- Tìm, hoàn thành được trạng ngữ chỉ thời gian, nơi chốn thông qua đoạn văn, câu.</a:t>
            </a:r>
          </a:p>
        </p:txBody>
      </p:sp>
    </p:spTree>
    <p:extLst>
      <p:ext uri="{BB962C8B-B14F-4D97-AF65-F5344CB8AC3E}">
        <p14:creationId xmlns:p14="http://schemas.microsoft.com/office/powerpoint/2010/main" val="15537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a:solidFill>
                  <a:srgbClr val="6A7E78"/>
                </a:solidFill>
                <a:latin typeface="UTM American Sans"/>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13353" y="2704082"/>
            <a:ext cx="2635695" cy="2635695"/>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456" y="2900362"/>
            <a:ext cx="2000250" cy="2243138"/>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7229" y="8698020"/>
            <a:ext cx="4244957" cy="1669365"/>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56093" y="1194399"/>
            <a:ext cx="5454168" cy="1686963"/>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788950" y="652348"/>
            <a:ext cx="16710104" cy="8982308"/>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9987" y="272647"/>
            <a:ext cx="4359081" cy="1120907"/>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1346" y="2704082"/>
            <a:ext cx="7272555" cy="727255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12756458" y="1404232"/>
            <a:ext cx="4292654" cy="7349024"/>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2514601" y="809050"/>
            <a:ext cx="1242776" cy="1242776"/>
          </a:xfrm>
          <a:prstGeom prst="rect">
            <a:avLst/>
          </a:prstGeom>
        </p:spPr>
      </p:pic>
      <p:pic>
        <p:nvPicPr>
          <p:cNvPr id="11" name="Picture 10"/>
          <p:cNvPicPr>
            <a:picLocks noChangeAspect="1"/>
          </p:cNvPicPr>
          <p:nvPr/>
        </p:nvPicPr>
        <p:blipFill>
          <a:blip r:embed="rId24"/>
          <a:stretch>
            <a:fillRect/>
          </a:stretch>
        </p:blipFill>
        <p:spPr>
          <a:xfrm>
            <a:off x="-660866" y="1417750"/>
            <a:ext cx="9967824" cy="3173243"/>
          </a:xfrm>
          <a:prstGeom prst="rect">
            <a:avLst/>
          </a:prstGeom>
        </p:spPr>
      </p:pic>
      <p:pic>
        <p:nvPicPr>
          <p:cNvPr id="12" name="Picture 11"/>
          <p:cNvPicPr>
            <a:picLocks noChangeAspect="1"/>
          </p:cNvPicPr>
          <p:nvPr/>
        </p:nvPicPr>
        <p:blipFill>
          <a:blip r:embed="rId25"/>
          <a:stretch>
            <a:fillRect/>
          </a:stretch>
        </p:blipFill>
        <p:spPr>
          <a:xfrm>
            <a:off x="4855556" y="809050"/>
            <a:ext cx="10516512" cy="4618121"/>
          </a:xfrm>
          <a:prstGeom prst="rect">
            <a:avLst/>
          </a:prstGeom>
        </p:spPr>
      </p:pic>
      <p:pic>
        <p:nvPicPr>
          <p:cNvPr id="13" name="Picture 12"/>
          <p:cNvPicPr>
            <a:picLocks noChangeAspect="1"/>
          </p:cNvPicPr>
          <p:nvPr/>
        </p:nvPicPr>
        <p:blipFill>
          <a:blip r:embed="rId26"/>
          <a:stretch>
            <a:fillRect/>
          </a:stretch>
        </p:blipFill>
        <p:spPr>
          <a:xfrm>
            <a:off x="4665276" y="3365506"/>
            <a:ext cx="10516512" cy="4618121"/>
          </a:xfrm>
          <a:prstGeom prst="rect">
            <a:avLst/>
          </a:prstGeom>
        </p:spPr>
      </p:pic>
      <p:pic>
        <p:nvPicPr>
          <p:cNvPr id="14" name="Picture 13"/>
          <p:cNvPicPr>
            <a:picLocks noChangeAspect="1"/>
          </p:cNvPicPr>
          <p:nvPr/>
        </p:nvPicPr>
        <p:blipFill>
          <a:blip r:embed="rId27"/>
          <a:stretch>
            <a:fillRect/>
          </a:stretch>
        </p:blipFill>
        <p:spPr>
          <a:xfrm>
            <a:off x="4698731" y="5921962"/>
            <a:ext cx="10516512" cy="4618121"/>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13353" y="2704082"/>
            <a:ext cx="2635695" cy="2635695"/>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7229" y="8698020"/>
            <a:ext cx="4244957" cy="1669365"/>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6093" y="1194399"/>
            <a:ext cx="5454168" cy="1686963"/>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490513" y="1583176"/>
            <a:ext cx="4359081" cy="1120907"/>
          </a:xfrm>
          <a:prstGeom prst="rect">
            <a:avLst/>
          </a:prstGeom>
        </p:spPr>
      </p:pic>
      <p:grpSp>
        <p:nvGrpSpPr>
          <p:cNvPr id="2" name="Group 1"/>
          <p:cNvGrpSpPr/>
          <p:nvPr/>
        </p:nvGrpSpPr>
        <p:grpSpPr>
          <a:xfrm>
            <a:off x="788950" y="2704082"/>
            <a:ext cx="16512806" cy="6930573"/>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5520556" y="3381152"/>
            <a:ext cx="11636096" cy="5673091"/>
          </a:xfrm>
          <a:prstGeom prst="rect">
            <a:avLst/>
          </a:prstGeom>
          <a:noFill/>
        </p:spPr>
        <p:txBody>
          <a:bodyPr wrap="square" lIns="0" tIns="0" rIns="0" bIns="0" rtlCol="0">
            <a:spAutoFit/>
          </a:bodyPr>
          <a:lstStyle/>
          <a:p>
            <a:pPr algn="ctr" defTabSz="1371600">
              <a:lnSpc>
                <a:spcPct val="128000"/>
              </a:lnSpc>
              <a:defRPr/>
            </a:pPr>
            <a:r>
              <a:rPr lang="en-US" sz="4800" dirty="0" err="1">
                <a:solidFill>
                  <a:srgbClr val="000000"/>
                </a:solidFill>
                <a:latin typeface="Cambria" panose="02040503050406030204" pitchFamily="18" charset="0"/>
                <a:ea typeface="Cambria" panose="02040503050406030204" pitchFamily="18" charset="0"/>
              </a:rPr>
              <a:t>Trò</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chơi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sẽ</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có</a:t>
            </a:r>
            <a:r>
              <a:rPr lang="en-US" sz="4800" dirty="0">
                <a:solidFill>
                  <a:srgbClr val="000000"/>
                </a:solidFill>
                <a:latin typeface="Cambria" panose="02040503050406030204" pitchFamily="18" charset="0"/>
                <a:ea typeface="Cambria" panose="02040503050406030204" pitchFamily="18" charset="0"/>
              </a:rPr>
              <a:t> 4 </a:t>
            </a:r>
            <a:r>
              <a:rPr lang="en-US" sz="4800" dirty="0" err="1">
                <a:solidFill>
                  <a:srgbClr val="000000"/>
                </a:solidFill>
                <a:latin typeface="Cambria" panose="02040503050406030204" pitchFamily="18" charset="0"/>
                <a:ea typeface="Cambria" panose="02040503050406030204" pitchFamily="18" charset="0"/>
              </a:rPr>
              <a:t>câu</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hỏi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trắc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nghiệm</a:t>
            </a:r>
            <a:r>
              <a:rPr lang="en-US" sz="4800" dirty="0">
                <a:solidFill>
                  <a:srgbClr val="000000"/>
                </a:solidFill>
                <a:latin typeface="Cambria" panose="02040503050406030204" pitchFamily="18" charset="0"/>
                <a:ea typeface="Cambria" panose="02040503050406030204" pitchFamily="18" charset="0"/>
              </a:rPr>
              <a:t>.</a:t>
            </a:r>
          </a:p>
          <a:p>
            <a:pPr algn="ctr" defTabSz="1371600">
              <a:lnSpc>
                <a:spcPct val="128000"/>
              </a:lnSpc>
              <a:defRPr/>
            </a:pPr>
            <a:r>
              <a:rPr lang="en-US" sz="4800" dirty="0" err="1">
                <a:solidFill>
                  <a:srgbClr val="000000"/>
                </a:solidFill>
                <a:latin typeface="Cambria" panose="02040503050406030204" pitchFamily="18" charset="0"/>
                <a:ea typeface="Cambria" panose="02040503050406030204" pitchFamily="18" charset="0"/>
              </a:rPr>
              <a:t>Để</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trả</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lời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các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câu</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hỏi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này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em</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hãy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đưa</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hai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cánh</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tay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về</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trước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mặt</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chọn</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đáp</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án</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FF0000"/>
                </a:solidFill>
                <a:latin typeface="Cambria" panose="02040503050406030204" pitchFamily="18" charset="0"/>
                <a:ea typeface="Cambria" panose="02040503050406030204" pitchFamily="18" charset="0"/>
              </a:rPr>
              <a:t>ĐÈN ĐỎ </a:t>
            </a:r>
            <a:r>
              <a:rPr lang="en-US" sz="4800" dirty="0" err="1">
                <a:solidFill>
                  <a:srgbClr val="FF0000"/>
                </a:solidFill>
                <a:latin typeface="Cambria" panose="02040503050406030204" pitchFamily="18" charset="0"/>
                <a:ea typeface="Cambria" panose="02040503050406030204" pitchFamily="18" charset="0"/>
              </a:rPr>
              <a:t>thì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cánh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tay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đứng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yên</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00CC00"/>
                </a:solidFill>
                <a:latin typeface="Cambria" panose="02040503050406030204" pitchFamily="18" charset="0"/>
                <a:ea typeface="Cambria" panose="02040503050406030204" pitchFamily="18" charset="0"/>
              </a:rPr>
              <a:t>ĐÈN XANH</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cánh</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tay</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quanh</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nhanh</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FFC000"/>
                </a:solidFill>
                <a:latin typeface="Cambria" panose="02040503050406030204" pitchFamily="18" charset="0"/>
                <a:ea typeface="Cambria" panose="02040503050406030204" pitchFamily="18" charset="0"/>
              </a:rPr>
              <a:t>ĐÈN VÀNG </a:t>
            </a:r>
            <a:r>
              <a:rPr lang="en-US" sz="4800" dirty="0" err="1">
                <a:solidFill>
                  <a:srgbClr val="FFC000"/>
                </a:solidFill>
                <a:latin typeface="Cambria" panose="02040503050406030204" pitchFamily="18" charset="0"/>
                <a:ea typeface="Cambria" panose="02040503050406030204" pitchFamily="18" charset="0"/>
              </a:rPr>
              <a:t>cánh</a:t>
            </a:r>
            <a:r>
              <a:rPr lang="en-US" sz="4800" dirty="0">
                <a:solidFill>
                  <a:srgbClr val="FFC000"/>
                </a:solidFill>
                <a:latin typeface="Cambria" panose="02040503050406030204" pitchFamily="18" charset="0"/>
                <a:ea typeface="Cambria" panose="02040503050406030204" pitchFamily="18" charset="0"/>
              </a:rPr>
              <a:t> </a:t>
            </a:r>
            <a:r>
              <a:rPr lang="en-US" sz="4800" dirty="0" err="1">
                <a:solidFill>
                  <a:srgbClr val="FFC000"/>
                </a:solidFill>
                <a:latin typeface="Cambria" panose="02040503050406030204" pitchFamily="18" charset="0"/>
                <a:ea typeface="Cambria" panose="02040503050406030204" pitchFamily="18" charset="0"/>
              </a:rPr>
              <a:t>tay</a:t>
            </a:r>
            <a:r>
              <a:rPr lang="en-US" sz="4800" dirty="0">
                <a:solidFill>
                  <a:srgbClr val="FFC000"/>
                </a:solidFill>
                <a:latin typeface="Cambria" panose="02040503050406030204" pitchFamily="18" charset="0"/>
                <a:ea typeface="Cambria" panose="02040503050406030204" pitchFamily="18" charset="0"/>
              </a:rPr>
              <a:t> quay </a:t>
            </a:r>
            <a:r>
              <a:rPr lang="en-US" sz="4800" dirty="0" err="1">
                <a:solidFill>
                  <a:srgbClr val="FFC000"/>
                </a:solidFill>
                <a:latin typeface="Cambria" panose="02040503050406030204" pitchFamily="18" charset="0"/>
                <a:ea typeface="Cambria" panose="02040503050406030204" pitchFamily="18" charset="0"/>
              </a:rPr>
              <a:t>chậm</a:t>
            </a:r>
            <a:r>
              <a:rPr lang="en-US" sz="4800" dirty="0">
                <a:solidFill>
                  <a:srgbClr val="FFC000"/>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nhé</a:t>
            </a:r>
            <a:r>
              <a:rPr lang="en-US" sz="4800" dirty="0">
                <a:solidFill>
                  <a:prstClr val="black"/>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18"/>
          <a:stretch>
            <a:fillRect/>
          </a:stretch>
        </p:blipFill>
        <p:spPr>
          <a:xfrm>
            <a:off x="3634958" y="135577"/>
            <a:ext cx="10571381" cy="2377646"/>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56093" y="1194399"/>
            <a:ext cx="5454168" cy="1686963"/>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490513" y="1583176"/>
            <a:ext cx="4359081" cy="1120907"/>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732608"/>
              </a:xfrm>
              <a:prstGeom prst="rect">
                <a:avLst/>
              </a:prstGeom>
              <a:noFill/>
            </p:spPr>
            <p:txBody>
              <a:bodyPr wrap="square" rtlCol="0">
                <a:spAutoFit/>
              </a:bodyPr>
              <a:lstStyle/>
              <a:p>
                <a:pPr algn="ctr" defTabSz="1828755">
                  <a:buClr>
                    <a:srgbClr val="000000"/>
                  </a:buClr>
                  <a:defRPr/>
                </a:pPr>
                <a:r>
                  <a:rPr lang="vi-VN" sz="4000" b="1" kern="0" dirty="0">
                    <a:solidFill>
                      <a:srgbClr val="FF3399"/>
                    </a:solidFill>
                    <a:latin typeface="Cambria" panose="02040503050406030204" pitchFamily="18" charset="0"/>
                    <a:ea typeface="Cambria" panose="02040503050406030204" pitchFamily="18" charset="0"/>
                    <a:cs typeface="Arial"/>
                    <a:sym typeface="Arial"/>
                  </a:rPr>
                  <a:t>Tìm trạng ngữ trong câu sau:</a:t>
                </a:r>
              </a:p>
              <a:p>
                <a:pPr algn="ctr" defTabSz="1828755">
                  <a:buClr>
                    <a:srgbClr val="000000"/>
                  </a:buClr>
                  <a:defRPr/>
                </a:pPr>
                <a:r>
                  <a:rPr lang="vi-VN" sz="4000" b="1" kern="0" dirty="0">
                    <a:latin typeface="Cambria" panose="02040503050406030204" pitchFamily="18" charset="0"/>
                    <a:ea typeface="Cambria" panose="02040503050406030204" pitchFamily="18" charset="0"/>
                    <a:cs typeface="Arial"/>
                    <a:sym typeface="Arial"/>
                  </a:rPr>
                  <a:t>Một hôm, Phạm Ngũ Lão ngồi bên vệ đường đan sọt.</a:t>
                </a:r>
                <a:endParaRPr lang="en-US" sz="4000" b="1" kern="0" dirty="0">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Phạm Ngũ Lão</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Một hôm</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Đan sọt</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56093" y="1194399"/>
            <a:ext cx="5454168" cy="1686963"/>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490513" y="1583176"/>
            <a:ext cx="4359081" cy="1120907"/>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1073357"/>
              </a:xfrm>
              <a:prstGeom prst="rect">
                <a:avLst/>
              </a:prstGeom>
              <a:noFill/>
            </p:spPr>
            <p:txBody>
              <a:bodyPr wrap="square" rtlCol="0">
                <a:spAutoFit/>
              </a:bodyPr>
              <a:lstStyle/>
              <a:p>
                <a:pPr algn="ctr" defTabSz="1828755">
                  <a:buClr>
                    <a:srgbClr val="000000"/>
                  </a:buClr>
                  <a:defRPr/>
                </a:pPr>
                <a:r>
                  <a:rPr lang="vi-VN" sz="6000" b="1" kern="0" dirty="0">
                    <a:solidFill>
                      <a:srgbClr val="FF3399"/>
                    </a:solidFill>
                    <a:latin typeface="Cambria" panose="02040503050406030204" pitchFamily="18" charset="0"/>
                    <a:ea typeface="Cambria" panose="02040503050406030204" pitchFamily="18" charset="0"/>
                    <a:cs typeface="Arial"/>
                    <a:sym typeface="Arial"/>
                  </a:rPr>
                  <a:t>Tìm trạng ngữ trong câu sau:</a:t>
                </a:r>
              </a:p>
              <a:p>
                <a:pPr algn="ctr" defTabSz="1828755">
                  <a:buClr>
                    <a:srgbClr val="000000"/>
                  </a:buClr>
                  <a:defRPr/>
                </a:pPr>
                <a:r>
                  <a:rPr lang="vi-VN" sz="6000" b="1" kern="0" dirty="0">
                    <a:latin typeface="Cambria" panose="02040503050406030204" pitchFamily="18" charset="0"/>
                    <a:ea typeface="Cambria" panose="02040503050406030204" pitchFamily="18" charset="0"/>
                    <a:cs typeface="Arial"/>
                    <a:sym typeface="Arial"/>
                  </a:rPr>
                  <a:t>Lan đến nhà bà vào sáng chủ nhật.</a:t>
                </a:r>
                <a:endParaRPr lang="en-US" sz="6000" b="1" kern="0" dirty="0">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Vào sáng chủ nhật</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Lan</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Nhà bà</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56093" y="1194399"/>
            <a:ext cx="5454168" cy="1686963"/>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1073357"/>
              </a:xfrm>
              <a:prstGeom prst="rect">
                <a:avLst/>
              </a:prstGeom>
              <a:noFill/>
            </p:spPr>
            <p:txBody>
              <a:bodyPr wrap="square" rtlCol="0">
                <a:spAutoFit/>
              </a:bodyPr>
              <a:lstStyle/>
              <a:p>
                <a:pPr algn="ctr" defTabSz="1828755">
                  <a:buClr>
                    <a:srgbClr val="000000"/>
                  </a:buClr>
                  <a:defRPr/>
                </a:pPr>
                <a:r>
                  <a:rPr lang="vi-VN" sz="6000" b="1" kern="0" dirty="0">
                    <a:solidFill>
                      <a:srgbClr val="FF3399"/>
                    </a:solidFill>
                    <a:latin typeface="Cambria" panose="02040503050406030204" pitchFamily="18" charset="0"/>
                    <a:ea typeface="Cambria" panose="02040503050406030204" pitchFamily="18" charset="0"/>
                    <a:cs typeface="Arial"/>
                    <a:sym typeface="Arial"/>
                  </a:rPr>
                  <a:t>Trạng ngữ là thành phần gì trong câu?</a:t>
                </a:r>
                <a:endParaRPr lang="en-US" sz="6000" b="1" kern="0" dirty="0">
                  <a:solidFill>
                    <a:srgbClr val="FF3399"/>
                  </a:solidFill>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Không có trạng ngữ</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Thành phần chính</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442831 w 7779457"/>
                    <a:gd name="connsiteY1" fmla="*/ 0 h 1220855"/>
                    <a:gd name="connsiteX2" fmla="*/ 1119045 w 7779457"/>
                    <a:gd name="connsiteY2" fmla="*/ 0 h 1220855"/>
                    <a:gd name="connsiteX3" fmla="*/ 1873054 w 7779457"/>
                    <a:gd name="connsiteY3" fmla="*/ 0 h 1220855"/>
                    <a:gd name="connsiteX4" fmla="*/ 2627063 w 7779457"/>
                    <a:gd name="connsiteY4" fmla="*/ 0 h 1220855"/>
                    <a:gd name="connsiteX5" fmla="*/ 3303277 w 7779457"/>
                    <a:gd name="connsiteY5" fmla="*/ 0 h 1220855"/>
                    <a:gd name="connsiteX6" fmla="*/ 3901697 w 7779457"/>
                    <a:gd name="connsiteY6" fmla="*/ 0 h 1220855"/>
                    <a:gd name="connsiteX7" fmla="*/ 4655706 w 7779457"/>
                    <a:gd name="connsiteY7" fmla="*/ 0 h 1220855"/>
                    <a:gd name="connsiteX8" fmla="*/ 5098536 w 7779457"/>
                    <a:gd name="connsiteY8" fmla="*/ 0 h 1220855"/>
                    <a:gd name="connsiteX9" fmla="*/ 5619162 w 7779457"/>
                    <a:gd name="connsiteY9" fmla="*/ 0 h 1220855"/>
                    <a:gd name="connsiteX10" fmla="*/ 6139787 w 7779457"/>
                    <a:gd name="connsiteY10" fmla="*/ 0 h 1220855"/>
                    <a:gd name="connsiteX11" fmla="*/ 6582617 w 7779457"/>
                    <a:gd name="connsiteY11" fmla="*/ 0 h 1220855"/>
                    <a:gd name="connsiteX12" fmla="*/ 7181037 w 7779457"/>
                    <a:gd name="connsiteY12" fmla="*/ 0 h 1220855"/>
                    <a:gd name="connsiteX13" fmla="*/ 7779457 w 7779457"/>
                    <a:gd name="connsiteY13" fmla="*/ 0 h 1220855"/>
                    <a:gd name="connsiteX14" fmla="*/ 7779457 w 7779457"/>
                    <a:gd name="connsiteY14" fmla="*/ 406952 h 1220855"/>
                    <a:gd name="connsiteX15" fmla="*/ 7779457 w 7779457"/>
                    <a:gd name="connsiteY15" fmla="*/ 777278 h 1220855"/>
                    <a:gd name="connsiteX16" fmla="*/ 7779457 w 7779457"/>
                    <a:gd name="connsiteY16" fmla="*/ 1220855 h 1220855"/>
                    <a:gd name="connsiteX17" fmla="*/ 7181037 w 7779457"/>
                    <a:gd name="connsiteY17" fmla="*/ 1220855 h 1220855"/>
                    <a:gd name="connsiteX18" fmla="*/ 6660412 w 7779457"/>
                    <a:gd name="connsiteY18" fmla="*/ 1220855 h 1220855"/>
                    <a:gd name="connsiteX19" fmla="*/ 5984198 w 7779457"/>
                    <a:gd name="connsiteY19" fmla="*/ 1220855 h 1220855"/>
                    <a:gd name="connsiteX20" fmla="*/ 5385778 w 7779457"/>
                    <a:gd name="connsiteY20" fmla="*/ 1220855 h 1220855"/>
                    <a:gd name="connsiteX21" fmla="*/ 5020742 w 7779457"/>
                    <a:gd name="connsiteY21" fmla="*/ 1220855 h 1220855"/>
                    <a:gd name="connsiteX22" fmla="*/ 4344528 w 7779457"/>
                    <a:gd name="connsiteY22" fmla="*/ 1220855 h 1220855"/>
                    <a:gd name="connsiteX23" fmla="*/ 3823902 w 7779457"/>
                    <a:gd name="connsiteY23" fmla="*/ 1220855 h 1220855"/>
                    <a:gd name="connsiteX24" fmla="*/ 3225483 w 7779457"/>
                    <a:gd name="connsiteY24" fmla="*/ 1220855 h 1220855"/>
                    <a:gd name="connsiteX25" fmla="*/ 2549268 w 7779457"/>
                    <a:gd name="connsiteY25" fmla="*/ 1220855 h 1220855"/>
                    <a:gd name="connsiteX26" fmla="*/ 2184232 w 7779457"/>
                    <a:gd name="connsiteY26" fmla="*/ 1220855 h 1220855"/>
                    <a:gd name="connsiteX27" fmla="*/ 1585812 w 7779457"/>
                    <a:gd name="connsiteY27" fmla="*/ 1220855 h 1220855"/>
                    <a:gd name="connsiteX28" fmla="*/ 909598 w 7779457"/>
                    <a:gd name="connsiteY28" fmla="*/ 1220855 h 1220855"/>
                    <a:gd name="connsiteX29" fmla="*/ 0 w 7779457"/>
                    <a:gd name="connsiteY29" fmla="*/ 1220855 h 1220855"/>
                    <a:gd name="connsiteX30" fmla="*/ 0 w 7779457"/>
                    <a:gd name="connsiteY30" fmla="*/ 838320 h 1220855"/>
                    <a:gd name="connsiteX31" fmla="*/ 0 w 7779457"/>
                    <a:gd name="connsiteY31" fmla="*/ 406952 h 1220855"/>
                    <a:gd name="connsiteX32" fmla="*/ 0 w 7779457"/>
                    <a:gd name="connsiteY3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9457" h="1220855" extrusionOk="0">
                      <a:moveTo>
                        <a:pt x="0" y="0"/>
                      </a:moveTo>
                      <a:cubicBezTo>
                        <a:pt x="134759" y="-28165"/>
                        <a:pt x="270839" y="50064"/>
                        <a:pt x="442831" y="0"/>
                      </a:cubicBezTo>
                      <a:cubicBezTo>
                        <a:pt x="614823" y="-50064"/>
                        <a:pt x="936698" y="65499"/>
                        <a:pt x="1119045" y="0"/>
                      </a:cubicBezTo>
                      <a:cubicBezTo>
                        <a:pt x="1301392" y="-65499"/>
                        <a:pt x="1502088" y="47135"/>
                        <a:pt x="1873054" y="0"/>
                      </a:cubicBezTo>
                      <a:cubicBezTo>
                        <a:pt x="2244020" y="-47135"/>
                        <a:pt x="2291267" y="7298"/>
                        <a:pt x="2627063" y="0"/>
                      </a:cubicBezTo>
                      <a:cubicBezTo>
                        <a:pt x="2962859" y="-7298"/>
                        <a:pt x="3135353" y="78570"/>
                        <a:pt x="3303277" y="0"/>
                      </a:cubicBezTo>
                      <a:cubicBezTo>
                        <a:pt x="3471201" y="-78570"/>
                        <a:pt x="3623928" y="19051"/>
                        <a:pt x="3901697" y="0"/>
                      </a:cubicBezTo>
                      <a:cubicBezTo>
                        <a:pt x="4179466" y="-19051"/>
                        <a:pt x="4463849" y="36321"/>
                        <a:pt x="4655706" y="0"/>
                      </a:cubicBezTo>
                      <a:cubicBezTo>
                        <a:pt x="4847563" y="-36321"/>
                        <a:pt x="4889117" y="38287"/>
                        <a:pt x="5098536" y="0"/>
                      </a:cubicBezTo>
                      <a:cubicBezTo>
                        <a:pt x="5307955" y="-38287"/>
                        <a:pt x="5386180" y="43420"/>
                        <a:pt x="5619162" y="0"/>
                      </a:cubicBezTo>
                      <a:cubicBezTo>
                        <a:pt x="5852144" y="-43420"/>
                        <a:pt x="5888199" y="45759"/>
                        <a:pt x="6139787" y="0"/>
                      </a:cubicBezTo>
                      <a:cubicBezTo>
                        <a:pt x="6391375" y="-45759"/>
                        <a:pt x="6420389" y="31013"/>
                        <a:pt x="6582617" y="0"/>
                      </a:cubicBezTo>
                      <a:cubicBezTo>
                        <a:pt x="6744845" y="-31013"/>
                        <a:pt x="6935874" y="62664"/>
                        <a:pt x="7181037" y="0"/>
                      </a:cubicBezTo>
                      <a:cubicBezTo>
                        <a:pt x="7426200" y="-62664"/>
                        <a:pt x="7485283" y="53913"/>
                        <a:pt x="7779457" y="0"/>
                      </a:cubicBezTo>
                      <a:cubicBezTo>
                        <a:pt x="7796470" y="120382"/>
                        <a:pt x="7758173" y="283795"/>
                        <a:pt x="7779457" y="406952"/>
                      </a:cubicBezTo>
                      <a:cubicBezTo>
                        <a:pt x="7800741" y="530109"/>
                        <a:pt x="7744856" y="674322"/>
                        <a:pt x="7779457" y="777278"/>
                      </a:cubicBezTo>
                      <a:cubicBezTo>
                        <a:pt x="7814058" y="880234"/>
                        <a:pt x="7739140" y="1095336"/>
                        <a:pt x="7779457" y="1220855"/>
                      </a:cubicBezTo>
                      <a:cubicBezTo>
                        <a:pt x="7481084" y="1291899"/>
                        <a:pt x="7443509" y="1220484"/>
                        <a:pt x="7181037" y="1220855"/>
                      </a:cubicBezTo>
                      <a:cubicBezTo>
                        <a:pt x="6918565" y="1221226"/>
                        <a:pt x="6822805" y="1198251"/>
                        <a:pt x="6660412" y="1220855"/>
                      </a:cubicBezTo>
                      <a:cubicBezTo>
                        <a:pt x="6498019" y="1243459"/>
                        <a:pt x="6164939" y="1215224"/>
                        <a:pt x="5984198" y="1220855"/>
                      </a:cubicBezTo>
                      <a:cubicBezTo>
                        <a:pt x="5803457" y="1226486"/>
                        <a:pt x="5667216" y="1177222"/>
                        <a:pt x="5385778" y="1220855"/>
                      </a:cubicBezTo>
                      <a:cubicBezTo>
                        <a:pt x="5104340" y="1264488"/>
                        <a:pt x="5180489" y="1195336"/>
                        <a:pt x="5020742" y="1220855"/>
                      </a:cubicBezTo>
                      <a:cubicBezTo>
                        <a:pt x="4860995" y="1246374"/>
                        <a:pt x="4514392" y="1192256"/>
                        <a:pt x="4344528" y="1220855"/>
                      </a:cubicBezTo>
                      <a:cubicBezTo>
                        <a:pt x="4174664" y="1249454"/>
                        <a:pt x="3943120" y="1164078"/>
                        <a:pt x="3823902" y="1220855"/>
                      </a:cubicBezTo>
                      <a:cubicBezTo>
                        <a:pt x="3704684" y="1277632"/>
                        <a:pt x="3480741" y="1197266"/>
                        <a:pt x="3225483" y="1220855"/>
                      </a:cubicBezTo>
                      <a:cubicBezTo>
                        <a:pt x="2970225" y="1244444"/>
                        <a:pt x="2811120" y="1190486"/>
                        <a:pt x="2549268" y="1220855"/>
                      </a:cubicBezTo>
                      <a:cubicBezTo>
                        <a:pt x="2287417" y="1251224"/>
                        <a:pt x="2328553" y="1180062"/>
                        <a:pt x="2184232" y="1220855"/>
                      </a:cubicBezTo>
                      <a:cubicBezTo>
                        <a:pt x="2039911" y="1261648"/>
                        <a:pt x="1789060" y="1174011"/>
                        <a:pt x="1585812" y="1220855"/>
                      </a:cubicBezTo>
                      <a:cubicBezTo>
                        <a:pt x="1382564" y="1267699"/>
                        <a:pt x="1199493" y="1201323"/>
                        <a:pt x="909598" y="1220855"/>
                      </a:cubicBezTo>
                      <a:cubicBezTo>
                        <a:pt x="619703" y="1240387"/>
                        <a:pt x="275991" y="1122516"/>
                        <a:pt x="0" y="1220855"/>
                      </a:cubicBezTo>
                      <a:cubicBezTo>
                        <a:pt x="-35791" y="1065506"/>
                        <a:pt x="11676" y="938518"/>
                        <a:pt x="0" y="838320"/>
                      </a:cubicBezTo>
                      <a:cubicBezTo>
                        <a:pt x="-11676" y="738122"/>
                        <a:pt x="21208" y="576034"/>
                        <a:pt x="0" y="406952"/>
                      </a:cubicBezTo>
                      <a:cubicBezTo>
                        <a:pt x="-21208" y="237870"/>
                        <a:pt x="2711" y="105428"/>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a:solidFill>
                      <a:srgbClr val="000000"/>
                    </a:solidFill>
                    <a:latin typeface="Cambria" panose="02040503050406030204" pitchFamily="18" charset="0"/>
                    <a:ea typeface="Cambria" panose="02040503050406030204" pitchFamily="18" charset="0"/>
                    <a:cs typeface="Arial"/>
                    <a:sym typeface="Arial"/>
                  </a:rPr>
                  <a:t>Thành phần phụ</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150</TotalTime>
  <Words>754</Words>
  <Application>Microsoft Office PowerPoint</Application>
  <PresentationFormat>Tùy chỉnh</PresentationFormat>
  <Paragraphs>75</Paragraphs>
  <Slides>26</Slides>
  <Notes>1</Notes>
  <HiddenSlides>0</HiddenSlides>
  <MMClips>1</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26</vt:i4>
      </vt:variant>
    </vt:vector>
  </HeadingPairs>
  <TitlesOfParts>
    <vt:vector size="41" baseType="lpstr">
      <vt:lpstr>UTM Alexander</vt:lpstr>
      <vt:lpstr>#9Slide07 Altus</vt:lpstr>
      <vt:lpstr>Cambria</vt:lpstr>
      <vt:lpstr>UTM American Sans</vt:lpstr>
      <vt:lpstr>Calibri</vt:lpstr>
      <vt:lpstr>UTM Aurora</vt:lpstr>
      <vt:lpstr>Arial</vt:lpstr>
      <vt:lpstr>UTM Avo</vt:lpstr>
      <vt:lpstr>微软雅黑</vt:lpstr>
      <vt:lpstr>Lazydog Bold</vt:lpstr>
      <vt:lpstr>Open Sans Bold</vt:lpstr>
      <vt:lpstr>DengXian</vt:lpstr>
      <vt:lpstr>Lobster</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cp:lastModifiedBy>Nguyễn Thu Phương</cp:lastModifiedBy>
  <cp:revision>29</cp:revision>
  <dcterms:created xsi:type="dcterms:W3CDTF">2006-08-16T00:00:00Z</dcterms:created>
  <dcterms:modified xsi:type="dcterms:W3CDTF">2024-03-01T07:54:33Z</dcterms:modified>
  <dc:identifier>DAF7Xioabsk</dc:identifier>
</cp:coreProperties>
</file>