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12989" r:id="rId2"/>
    <p:sldId id="258" r:id="rId3"/>
    <p:sldId id="257" r:id="rId4"/>
    <p:sldId id="259" r:id="rId5"/>
    <p:sldId id="260" r:id="rId6"/>
    <p:sldId id="264" r:id="rId7"/>
    <p:sldId id="262" r:id="rId8"/>
    <p:sldId id="265" r:id="rId9"/>
    <p:sldId id="263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E1FF"/>
    <a:srgbClr val="C6E4E6"/>
    <a:srgbClr val="CBEDD5"/>
    <a:srgbClr val="62C780"/>
    <a:srgbClr val="FF8A00"/>
    <a:srgbClr val="FFB43A"/>
    <a:srgbClr val="42530A"/>
    <a:srgbClr val="7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0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D84721F-D67E-BACB-86EF-E1CEB787AC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C09B62-3540-204C-23DC-F66E35CA0A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395FB-FDF1-4108-9FAF-F2469D0C7297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E5AB3C-4EB0-A5B9-33DF-D06732D6EE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08499-F2AE-D35F-9AF5-50E029B3CE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3F090-082B-4C65-8C03-DDA493EB1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493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E21A1-318D-40BB-49F6-688F54567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C981EE-CC14-3877-0AA2-66402FE61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5AC77-4E66-A683-7EBD-3D573BCBB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CDE1-FBB7-4AC0-A1FE-CE9591CCA8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DBF04-977A-3C8D-00C9-BAFD0D3B6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BAE4-0CAE-1BEB-0112-842EAF6FD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BC1026-61D9-C264-9DF0-3DBEC0C66C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1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908DA-FE12-DD26-F23A-097684660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B601F8-8DF1-5170-B8F6-9D8537D98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759DB-84CD-101F-26AC-A7564981A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CDE1-FBB7-4AC0-A1FE-CE9591CCA8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D8AA1-4689-A427-B442-2EE15860B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CE841-B07A-58AC-5B30-0583591A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5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52CAE2-4F13-4C50-9AE1-CC15EEF70B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EAEB9-E7AA-FE71-BEEE-4B234492C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EE8BC-B813-6935-15A8-17B413971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CDE1-FBB7-4AC0-A1FE-CE9591CCA8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40E9E-2622-4DDB-A739-33B507C1E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9BA99-D71A-CBFE-9F9F-EB81F35D1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1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A708F-CA50-9B7A-C832-D9E513A09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175B9-EF4E-DE44-05DC-A2905D15B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D7F81-0B08-E5D2-E5FB-D16F2F13B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CDE1-FBB7-4AC0-A1FE-CE9591CCA8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B2E9-7CAF-FB5D-3E90-CD43D25B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CEE95-4CB6-D129-CB34-23F852E72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A349D6-95DE-E968-63C9-0A98F35502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9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5C175-C68A-90F8-0E3B-8A3A47B09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8645A-655E-CDE7-B895-A50705997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0331D-E631-94FE-D2F3-906EFFD97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CDE1-FBB7-4AC0-A1FE-CE9591CCA8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2FAB1-7EEF-879D-095A-43305D4FE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108D0-F8B7-1FBB-9E58-DA86F34E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6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5046-D082-825F-F084-EEEECCAE8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85862-F73F-E7EC-DAE0-BB3891905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60969D-AA46-EA25-C0C6-95DC2D049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136669-295D-24A1-B7DC-F215BD371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CDE1-FBB7-4AC0-A1FE-CE9591CCA8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9109F-1BB0-3DBB-4367-7F7D70EF4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F2177-EB21-9B27-E6B7-DD5395EAE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3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5A9C-FFA7-A743-3FBE-7741EFAC3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CCE97-9DC7-79B2-E436-CF834EAFF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A9AD6F-7DF8-5ADA-1D77-15251BD06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0F128-DE76-27B3-D554-8E4977CA8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26DB67-ED09-8E1D-B207-AE2BCB134F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9DAC00-F8FA-861D-4A22-BA45F0423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CDE1-FBB7-4AC0-A1FE-CE9591CCA8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DC5411-171A-11DB-7A3F-132B50481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0A0D35-AE50-BFDB-941A-899914245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9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27146-60EA-D511-3A2D-C69A03C4A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3BA91-DD6B-87D8-1C07-821D660E3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CDE1-FBB7-4AC0-A1FE-CE9591CCA8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BC744E-2B7A-8C2D-C12E-E16AEE1CA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8B7ED-BE28-A65D-66B1-D36844665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CF79F3-BA53-A3AF-5D8D-83215C09D5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24D056-9C22-F506-2A97-8BE2FA11EA1B}"/>
              </a:ext>
            </a:extLst>
          </p:cNvPr>
          <p:cNvSpPr/>
          <p:nvPr userDrawn="1"/>
        </p:nvSpPr>
        <p:spPr>
          <a:xfrm>
            <a:off x="295656" y="320040"/>
            <a:ext cx="11600688" cy="62179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8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41D746-612D-F190-4BE9-64856E0A3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CDE1-FBB7-4AC0-A1FE-CE9591CCA8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8433C-1F8C-283F-17CA-B9A1CFCE1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C7E6F-3E68-8FA0-0EC9-3ADED42AC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6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B6E1B-A974-D7ED-CC65-41C70A2CF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7CED5-775E-99A2-35B6-CBD831132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0F14B-29EE-124D-E97C-785896347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68706-687A-3535-EB4F-DE7D648F3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CDE1-FBB7-4AC0-A1FE-CE9591CCA8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9DFB64-AA73-9842-033D-40F2895D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C47AC-7C90-8411-6FBD-54E0CFC8D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3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5B634-7A1C-7335-F095-EEF10E964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A894B-568D-E3E6-3C55-0C0FCBE3D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4C9C0-AB3B-531A-0A16-81F3F8163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6BEA3-8126-4A2A-82FF-1795F7DD6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2CDE1-FBB7-4AC0-A1FE-CE9591CCA8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766BB-FEE6-235C-6026-40667F1B2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C6CBB-3E52-3091-46CD-6A63C4860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4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07D8FB-961E-23AA-9CA7-7AA01957F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3F402-7557-BFF0-44F9-A115FD601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FF6B4-FA21-329F-43DF-DB2276767B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2CDE1-FBB7-4AC0-A1FE-CE9591CCA8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FCC5D-B499-A8AF-EF19-323B6EA26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7B568-A01F-81BC-A109-249E05760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41504-F377-495C-9C60-56098A80A33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F104B46-70BB-8447-A42A-D1503686FFC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631194-486E-D40C-97FF-28AE447A163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077706-7EC3-5CA1-4D56-7B66F9E9167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364DD2-C956-2BE4-EF0A-E0D68BA958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9325D5-52F1-1711-926B-615AC7144BA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E28BF4-327B-0F63-F680-7E016FD4238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506FDC9-D6AE-00FB-105F-0D01D7F817D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E3F888-337F-031E-465C-7640A25D6B1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42B790-80FD-553E-2772-54AD8194F56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0223AB-5611-B62F-3971-615D2FAA09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1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gif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16.gif"/><Relationship Id="rId2" Type="http://schemas.openxmlformats.org/officeDocument/2006/relationships/image" Target="../media/image6.gif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5" Type="http://schemas.openxmlformats.org/officeDocument/2006/relationships/image" Target="../media/image19.sv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3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23 THÁNG 2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en-US" sz="440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Toán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>
                <a:solidFill>
                  <a:srgbClr val="002060"/>
                </a:solidFill>
                <a:latin typeface="Open Sans Bold"/>
              </a:rPr>
              <a:t>KHỐI 4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1096271" y="3608141"/>
            <a:ext cx="10289764" cy="878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2800">
                <a:solidFill>
                  <a:srgbClr val="002060"/>
                </a:solidFill>
                <a:latin typeface="Open Sans Bold"/>
              </a:rPr>
              <a:t>: Bài toán liên quan đến rút về đơn vị ( tiết 1_</a:t>
            </a:r>
            <a:endParaRPr lang="en-US" sz="2800" dirty="0">
              <a:solidFill>
                <a:srgbClr val="002060"/>
              </a:solidFill>
              <a:latin typeface="Open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3">
            <a:extLst>
              <a:ext uri="{FF2B5EF4-FFF2-40B4-BE49-F238E27FC236}">
                <a16:creationId xmlns:a16="http://schemas.microsoft.com/office/drawing/2014/main" id="{4DF0207B-544A-E0BD-BE12-8463C7B27A5F}"/>
              </a:ext>
            </a:extLst>
          </p:cNvPr>
          <p:cNvSpPr/>
          <p:nvPr/>
        </p:nvSpPr>
        <p:spPr>
          <a:xfrm>
            <a:off x="749329" y="1081102"/>
            <a:ext cx="765978" cy="941294"/>
          </a:xfrm>
          <a:custGeom>
            <a:avLst/>
            <a:gdLst/>
            <a:ahLst/>
            <a:cxnLst/>
            <a:rect l="l" t="t" r="r" b="b"/>
            <a:pathLst>
              <a:path w="1353117" h="1662816">
                <a:moveTo>
                  <a:pt x="0" y="0"/>
                </a:moveTo>
                <a:lnTo>
                  <a:pt x="1353116" y="0"/>
                </a:lnTo>
                <a:lnTo>
                  <a:pt x="1353116" y="1662816"/>
                </a:lnTo>
                <a:lnTo>
                  <a:pt x="0" y="16628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14">
            <a:extLst>
              <a:ext uri="{FF2B5EF4-FFF2-40B4-BE49-F238E27FC236}">
                <a16:creationId xmlns:a16="http://schemas.microsoft.com/office/drawing/2014/main" id="{DB7CEAD4-AA60-9A2F-9AB2-DBB365276877}"/>
              </a:ext>
            </a:extLst>
          </p:cNvPr>
          <p:cNvGrpSpPr/>
          <p:nvPr/>
        </p:nvGrpSpPr>
        <p:grpSpPr>
          <a:xfrm>
            <a:off x="4638241" y="2192771"/>
            <a:ext cx="2651598" cy="973417"/>
            <a:chOff x="0" y="-380619"/>
            <a:chExt cx="4991505" cy="1614882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7E5C744B-C393-5643-4E6D-8DF79FAAF6BD}"/>
                </a:ext>
              </a:extLst>
            </p:cNvPr>
            <p:cNvSpPr/>
            <p:nvPr/>
          </p:nvSpPr>
          <p:spPr>
            <a:xfrm>
              <a:off x="0" y="0"/>
              <a:ext cx="4991505" cy="1234263"/>
            </a:xfrm>
            <a:custGeom>
              <a:avLst/>
              <a:gdLst/>
              <a:ahLst/>
              <a:cxnLst/>
              <a:rect l="l" t="t" r="r" b="b"/>
              <a:pathLst>
                <a:path w="4991505" h="1234263">
                  <a:moveTo>
                    <a:pt x="0" y="0"/>
                  </a:moveTo>
                  <a:lnTo>
                    <a:pt x="4991505" y="0"/>
                  </a:lnTo>
                  <a:lnTo>
                    <a:pt x="4991505" y="1234263"/>
                  </a:lnTo>
                  <a:lnTo>
                    <a:pt x="0" y="1234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F030C875-8B50-DB5E-49F5-1E96B916BA0D}"/>
                </a:ext>
              </a:extLst>
            </p:cNvPr>
            <p:cNvSpPr txBox="1"/>
            <p:nvPr/>
          </p:nvSpPr>
          <p:spPr>
            <a:xfrm>
              <a:off x="944434" y="-380619"/>
              <a:ext cx="3102636" cy="1323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56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giải</a:t>
              </a:r>
              <a:endParaRPr lang="en-US" sz="36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7" name="TextBox 19">
            <a:extLst>
              <a:ext uri="{FF2B5EF4-FFF2-40B4-BE49-F238E27FC236}">
                <a16:creationId xmlns:a16="http://schemas.microsoft.com/office/drawing/2014/main" id="{3A644602-14FE-BFFC-E861-9A06EB094475}"/>
              </a:ext>
            </a:extLst>
          </p:cNvPr>
          <p:cNvSpPr txBox="1"/>
          <p:nvPr/>
        </p:nvSpPr>
        <p:spPr>
          <a:xfrm>
            <a:off x="1749112" y="3160672"/>
            <a:ext cx="8029655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3600" dirty="0">
                <a:solidFill>
                  <a:srgbClr val="C00000"/>
                </a:solidFill>
                <a:latin typeface="Cambria Bold"/>
              </a:rPr>
              <a:t>Số ki-lô-gam đường trong mỗi túi là</a:t>
            </a:r>
          </a:p>
          <a:p>
            <a:pPr algn="ctr">
              <a:spcBef>
                <a:spcPct val="0"/>
              </a:spcBef>
            </a:pPr>
            <a:r>
              <a:rPr lang="vi-VN" sz="3600" dirty="0">
                <a:solidFill>
                  <a:srgbClr val="C00000"/>
                </a:solidFill>
                <a:latin typeface="Cambria Bold"/>
              </a:rPr>
              <a:t>20 : 10 = 2 (kg)</a:t>
            </a:r>
          </a:p>
          <a:p>
            <a:pPr algn="ctr">
              <a:spcBef>
                <a:spcPct val="0"/>
              </a:spcBef>
            </a:pPr>
            <a:r>
              <a:rPr lang="vi-VN" sz="3600" dirty="0">
                <a:solidFill>
                  <a:srgbClr val="C00000"/>
                </a:solidFill>
                <a:latin typeface="Cambria Bold"/>
              </a:rPr>
              <a:t>Số ki-lô-gam đường trong 3 túi là:</a:t>
            </a:r>
          </a:p>
          <a:p>
            <a:pPr algn="ctr">
              <a:spcBef>
                <a:spcPct val="0"/>
              </a:spcBef>
            </a:pPr>
            <a:r>
              <a:rPr lang="vi-VN" sz="3600" dirty="0">
                <a:solidFill>
                  <a:srgbClr val="C00000"/>
                </a:solidFill>
                <a:latin typeface="Cambria Bold"/>
              </a:rPr>
              <a:t>2 x 3 = 6 (kg)</a:t>
            </a:r>
          </a:p>
          <a:p>
            <a:pPr algn="ctr">
              <a:spcBef>
                <a:spcPct val="0"/>
              </a:spcBef>
            </a:pPr>
            <a:r>
              <a:rPr lang="en-US" sz="3600" i="1" dirty="0">
                <a:solidFill>
                  <a:srgbClr val="C00000"/>
                </a:solidFill>
                <a:latin typeface="Cambria Bold"/>
              </a:rPr>
              <a:t>                               </a:t>
            </a:r>
            <a:r>
              <a:rPr lang="vi-VN" sz="3600" i="1" dirty="0">
                <a:solidFill>
                  <a:srgbClr val="C00000"/>
                </a:solidFill>
                <a:latin typeface="Cambria Bold"/>
              </a:rPr>
              <a:t>Đáp số</a:t>
            </a:r>
            <a:r>
              <a:rPr lang="vi-VN" sz="3600" dirty="0">
                <a:solidFill>
                  <a:srgbClr val="C00000"/>
                </a:solidFill>
                <a:latin typeface="Cambria Bold"/>
              </a:rPr>
              <a:t>: 6 kg đường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FCA248F9-CDA4-FD44-FFB5-B0247DFD0404}"/>
              </a:ext>
            </a:extLst>
          </p:cNvPr>
          <p:cNvSpPr txBox="1"/>
          <p:nvPr/>
        </p:nvSpPr>
        <p:spPr>
          <a:xfrm>
            <a:off x="1749112" y="914400"/>
            <a:ext cx="937786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20 kg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đường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chia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đều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10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túi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Hỏi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3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túi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vậy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bao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ki-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lô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-gam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đường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 rot="21392402">
            <a:off x="1689240" y="3618144"/>
            <a:ext cx="7705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3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3">
            <a:extLst>
              <a:ext uri="{FF2B5EF4-FFF2-40B4-BE49-F238E27FC236}">
                <a16:creationId xmlns:a16="http://schemas.microsoft.com/office/drawing/2014/main" id="{A6A5C77E-A9BB-D638-FD1F-E86F27E1954A}"/>
              </a:ext>
            </a:extLst>
          </p:cNvPr>
          <p:cNvSpPr/>
          <p:nvPr/>
        </p:nvSpPr>
        <p:spPr>
          <a:xfrm>
            <a:off x="711477" y="752101"/>
            <a:ext cx="861669" cy="1057262"/>
          </a:xfrm>
          <a:custGeom>
            <a:avLst/>
            <a:gdLst/>
            <a:ahLst/>
            <a:cxnLst/>
            <a:rect l="l" t="t" r="r" b="b"/>
            <a:pathLst>
              <a:path w="1360357" h="1669149">
                <a:moveTo>
                  <a:pt x="0" y="0"/>
                </a:moveTo>
                <a:lnTo>
                  <a:pt x="1360357" y="0"/>
                </a:lnTo>
                <a:lnTo>
                  <a:pt x="1360357" y="1669149"/>
                </a:lnTo>
                <a:lnTo>
                  <a:pt x="0" y="1669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587A78-C4ED-B16B-E9BE-FAE7BDBB39F5}"/>
              </a:ext>
            </a:extLst>
          </p:cNvPr>
          <p:cNvGrpSpPr/>
          <p:nvPr/>
        </p:nvGrpSpPr>
        <p:grpSpPr>
          <a:xfrm>
            <a:off x="1248142" y="2863873"/>
            <a:ext cx="3017221" cy="1349499"/>
            <a:chOff x="863448" y="2017059"/>
            <a:chExt cx="2474429" cy="1106727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26B35297-21EF-C471-0375-883ECAE35CC7}"/>
                </a:ext>
              </a:extLst>
            </p:cNvPr>
            <p:cNvSpPr/>
            <p:nvPr/>
          </p:nvSpPr>
          <p:spPr>
            <a:xfrm>
              <a:off x="863448" y="2017059"/>
              <a:ext cx="533074" cy="737818"/>
            </a:xfrm>
            <a:custGeom>
              <a:avLst/>
              <a:gdLst/>
              <a:ahLst/>
              <a:cxnLst/>
              <a:rect l="l" t="t" r="r" b="b"/>
              <a:pathLst>
                <a:path w="1086378" h="1503637">
                  <a:moveTo>
                    <a:pt x="0" y="0"/>
                  </a:moveTo>
                  <a:lnTo>
                    <a:pt x="1086378" y="0"/>
                  </a:lnTo>
                  <a:lnTo>
                    <a:pt x="1086378" y="1503637"/>
                  </a:lnTo>
                  <a:lnTo>
                    <a:pt x="0" y="1503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6BF0B036-7A6A-E78B-CAC6-E87AF67FED65}"/>
                </a:ext>
              </a:extLst>
            </p:cNvPr>
            <p:cNvSpPr/>
            <p:nvPr/>
          </p:nvSpPr>
          <p:spPr>
            <a:xfrm>
              <a:off x="1430541" y="2017059"/>
              <a:ext cx="533074" cy="737818"/>
            </a:xfrm>
            <a:custGeom>
              <a:avLst/>
              <a:gdLst/>
              <a:ahLst/>
              <a:cxnLst/>
              <a:rect l="l" t="t" r="r" b="b"/>
              <a:pathLst>
                <a:path w="1086378" h="1503637">
                  <a:moveTo>
                    <a:pt x="0" y="0"/>
                  </a:moveTo>
                  <a:lnTo>
                    <a:pt x="1086378" y="0"/>
                  </a:lnTo>
                  <a:lnTo>
                    <a:pt x="1086378" y="1503637"/>
                  </a:lnTo>
                  <a:lnTo>
                    <a:pt x="0" y="1503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9A079BE0-242C-6CF0-05EA-FEBADE409688}"/>
                </a:ext>
              </a:extLst>
            </p:cNvPr>
            <p:cNvSpPr/>
            <p:nvPr/>
          </p:nvSpPr>
          <p:spPr>
            <a:xfrm>
              <a:off x="2024377" y="2017059"/>
              <a:ext cx="533074" cy="737818"/>
            </a:xfrm>
            <a:custGeom>
              <a:avLst/>
              <a:gdLst/>
              <a:ahLst/>
              <a:cxnLst/>
              <a:rect l="l" t="t" r="r" b="b"/>
              <a:pathLst>
                <a:path w="1086378" h="1503637">
                  <a:moveTo>
                    <a:pt x="0" y="0"/>
                  </a:moveTo>
                  <a:lnTo>
                    <a:pt x="1086378" y="0"/>
                  </a:lnTo>
                  <a:lnTo>
                    <a:pt x="1086378" y="1503637"/>
                  </a:lnTo>
                  <a:lnTo>
                    <a:pt x="0" y="1503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9C44A7A6-A3B2-07B8-5A92-46882D6E809A}"/>
                </a:ext>
              </a:extLst>
            </p:cNvPr>
            <p:cNvSpPr/>
            <p:nvPr/>
          </p:nvSpPr>
          <p:spPr>
            <a:xfrm>
              <a:off x="2591470" y="2017059"/>
              <a:ext cx="533074" cy="737818"/>
            </a:xfrm>
            <a:custGeom>
              <a:avLst/>
              <a:gdLst/>
              <a:ahLst/>
              <a:cxnLst/>
              <a:rect l="l" t="t" r="r" b="b"/>
              <a:pathLst>
                <a:path w="1086378" h="1503637">
                  <a:moveTo>
                    <a:pt x="0" y="0"/>
                  </a:moveTo>
                  <a:lnTo>
                    <a:pt x="1086378" y="0"/>
                  </a:lnTo>
                  <a:lnTo>
                    <a:pt x="1086378" y="1503637"/>
                  </a:lnTo>
                  <a:lnTo>
                    <a:pt x="0" y="1503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AACA7EDC-8279-A9FC-5348-991BCB1869CC}"/>
                </a:ext>
              </a:extLst>
            </p:cNvPr>
            <p:cNvSpPr/>
            <p:nvPr/>
          </p:nvSpPr>
          <p:spPr>
            <a:xfrm>
              <a:off x="1076781" y="2385968"/>
              <a:ext cx="533074" cy="737818"/>
            </a:xfrm>
            <a:custGeom>
              <a:avLst/>
              <a:gdLst/>
              <a:ahLst/>
              <a:cxnLst/>
              <a:rect l="l" t="t" r="r" b="b"/>
              <a:pathLst>
                <a:path w="1086378" h="1503637">
                  <a:moveTo>
                    <a:pt x="0" y="0"/>
                  </a:moveTo>
                  <a:lnTo>
                    <a:pt x="1086378" y="0"/>
                  </a:lnTo>
                  <a:lnTo>
                    <a:pt x="1086378" y="1503637"/>
                  </a:lnTo>
                  <a:lnTo>
                    <a:pt x="0" y="1503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C7A7CE97-AC25-9437-6859-4C6875E75C29}"/>
                </a:ext>
              </a:extLst>
            </p:cNvPr>
            <p:cNvSpPr/>
            <p:nvPr/>
          </p:nvSpPr>
          <p:spPr>
            <a:xfrm>
              <a:off x="1643874" y="2385968"/>
              <a:ext cx="533074" cy="737818"/>
            </a:xfrm>
            <a:custGeom>
              <a:avLst/>
              <a:gdLst/>
              <a:ahLst/>
              <a:cxnLst/>
              <a:rect l="l" t="t" r="r" b="b"/>
              <a:pathLst>
                <a:path w="1086378" h="1503637">
                  <a:moveTo>
                    <a:pt x="0" y="0"/>
                  </a:moveTo>
                  <a:lnTo>
                    <a:pt x="1086378" y="0"/>
                  </a:lnTo>
                  <a:lnTo>
                    <a:pt x="1086378" y="1503637"/>
                  </a:lnTo>
                  <a:lnTo>
                    <a:pt x="0" y="1503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30790C16-9CFE-726C-1426-4D2C948DF428}"/>
                </a:ext>
              </a:extLst>
            </p:cNvPr>
            <p:cNvSpPr/>
            <p:nvPr/>
          </p:nvSpPr>
          <p:spPr>
            <a:xfrm>
              <a:off x="2237710" y="2385968"/>
              <a:ext cx="533074" cy="737818"/>
            </a:xfrm>
            <a:custGeom>
              <a:avLst/>
              <a:gdLst/>
              <a:ahLst/>
              <a:cxnLst/>
              <a:rect l="l" t="t" r="r" b="b"/>
              <a:pathLst>
                <a:path w="1086378" h="1503637">
                  <a:moveTo>
                    <a:pt x="0" y="0"/>
                  </a:moveTo>
                  <a:lnTo>
                    <a:pt x="1086378" y="0"/>
                  </a:lnTo>
                  <a:lnTo>
                    <a:pt x="1086378" y="1503637"/>
                  </a:lnTo>
                  <a:lnTo>
                    <a:pt x="0" y="1503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1C1D5BC7-692F-D1DA-CEDB-202E5925E8A6}"/>
                </a:ext>
              </a:extLst>
            </p:cNvPr>
            <p:cNvSpPr/>
            <p:nvPr/>
          </p:nvSpPr>
          <p:spPr>
            <a:xfrm>
              <a:off x="2804803" y="2385968"/>
              <a:ext cx="533074" cy="737818"/>
            </a:xfrm>
            <a:custGeom>
              <a:avLst/>
              <a:gdLst/>
              <a:ahLst/>
              <a:cxnLst/>
              <a:rect l="l" t="t" r="r" b="b"/>
              <a:pathLst>
                <a:path w="1086378" h="1503637">
                  <a:moveTo>
                    <a:pt x="0" y="0"/>
                  </a:moveTo>
                  <a:lnTo>
                    <a:pt x="1086378" y="0"/>
                  </a:lnTo>
                  <a:lnTo>
                    <a:pt x="1086378" y="1503637"/>
                  </a:lnTo>
                  <a:lnTo>
                    <a:pt x="0" y="15036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F7B4E9-C204-E391-92D1-E30F667DADCE}"/>
              </a:ext>
            </a:extLst>
          </p:cNvPr>
          <p:cNvGrpSpPr/>
          <p:nvPr/>
        </p:nvGrpSpPr>
        <p:grpSpPr>
          <a:xfrm>
            <a:off x="877582" y="4486061"/>
            <a:ext cx="3535108" cy="1329841"/>
            <a:chOff x="1096040" y="3633103"/>
            <a:chExt cx="3535108" cy="1329841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181D3309-B766-3BA6-B73D-180FF6905B58}"/>
                </a:ext>
              </a:extLst>
            </p:cNvPr>
            <p:cNvSpPr/>
            <p:nvPr/>
          </p:nvSpPr>
          <p:spPr>
            <a:xfrm>
              <a:off x="1096040" y="3633103"/>
              <a:ext cx="2197896" cy="1324233"/>
            </a:xfrm>
            <a:custGeom>
              <a:avLst/>
              <a:gdLst/>
              <a:ahLst/>
              <a:cxnLst/>
              <a:rect l="l" t="t" r="r" b="b"/>
              <a:pathLst>
                <a:path w="3673405" h="2213227">
                  <a:moveTo>
                    <a:pt x="0" y="0"/>
                  </a:moveTo>
                  <a:lnTo>
                    <a:pt x="3673406" y="0"/>
                  </a:lnTo>
                  <a:lnTo>
                    <a:pt x="3673406" y="2213227"/>
                  </a:lnTo>
                  <a:lnTo>
                    <a:pt x="0" y="2213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32678832-78AB-2989-49A8-E54A4B0A3CE6}"/>
                </a:ext>
              </a:extLst>
            </p:cNvPr>
            <p:cNvSpPr/>
            <p:nvPr/>
          </p:nvSpPr>
          <p:spPr>
            <a:xfrm>
              <a:off x="2433252" y="3638711"/>
              <a:ext cx="2197896" cy="1324233"/>
            </a:xfrm>
            <a:custGeom>
              <a:avLst/>
              <a:gdLst/>
              <a:ahLst/>
              <a:cxnLst/>
              <a:rect l="l" t="t" r="r" b="b"/>
              <a:pathLst>
                <a:path w="3673405" h="2213227">
                  <a:moveTo>
                    <a:pt x="0" y="0"/>
                  </a:moveTo>
                  <a:lnTo>
                    <a:pt x="3673406" y="0"/>
                  </a:lnTo>
                  <a:lnTo>
                    <a:pt x="3673406" y="2213227"/>
                  </a:lnTo>
                  <a:lnTo>
                    <a:pt x="0" y="2213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8">
            <a:extLst>
              <a:ext uri="{FF2B5EF4-FFF2-40B4-BE49-F238E27FC236}">
                <a16:creationId xmlns:a16="http://schemas.microsoft.com/office/drawing/2014/main" id="{309148DD-2101-23FD-9BC4-ADC70287B315}"/>
              </a:ext>
            </a:extLst>
          </p:cNvPr>
          <p:cNvSpPr txBox="1"/>
          <p:nvPr/>
        </p:nvSpPr>
        <p:spPr>
          <a:xfrm>
            <a:off x="1739251" y="948971"/>
            <a:ext cx="934471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3600" dirty="0">
                <a:solidFill>
                  <a:srgbClr val="000000"/>
                </a:solidFill>
                <a:latin typeface="Cambria Bold"/>
              </a:rPr>
              <a:t>Xếp đều 60 quả trứng vào 6 khay. </a:t>
            </a:r>
            <a:endParaRPr lang="en-US" sz="3600" dirty="0">
              <a:solidFill>
                <a:srgbClr val="000000"/>
              </a:solidFill>
              <a:latin typeface="Cambria Bold"/>
            </a:endParaRPr>
          </a:p>
          <a:p>
            <a:pPr algn="ctr">
              <a:spcBef>
                <a:spcPct val="0"/>
              </a:spcBef>
            </a:pPr>
            <a:r>
              <a:rPr lang="vi-VN" sz="3600" dirty="0">
                <a:solidFill>
                  <a:srgbClr val="000000"/>
                </a:solidFill>
                <a:latin typeface="Cambria Bold"/>
              </a:rPr>
              <a:t>Hỏi 4 khay trứng như vậy có bao nhiêu quả?</a:t>
            </a:r>
          </a:p>
        </p:txBody>
      </p:sp>
      <p:grpSp>
        <p:nvGrpSpPr>
          <p:cNvPr id="16" name="Group 14">
            <a:extLst>
              <a:ext uri="{FF2B5EF4-FFF2-40B4-BE49-F238E27FC236}">
                <a16:creationId xmlns:a16="http://schemas.microsoft.com/office/drawing/2014/main" id="{58938A1E-8873-1865-A660-75728266C5F0}"/>
              </a:ext>
            </a:extLst>
          </p:cNvPr>
          <p:cNvGrpSpPr/>
          <p:nvPr/>
        </p:nvGrpSpPr>
        <p:grpSpPr>
          <a:xfrm>
            <a:off x="7071130" y="2790122"/>
            <a:ext cx="2651598" cy="973417"/>
            <a:chOff x="0" y="-380619"/>
            <a:chExt cx="4991505" cy="1614882"/>
          </a:xfrm>
        </p:grpSpPr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2D2B40BC-2810-27F2-38EE-08247AED519E}"/>
                </a:ext>
              </a:extLst>
            </p:cNvPr>
            <p:cNvSpPr/>
            <p:nvPr/>
          </p:nvSpPr>
          <p:spPr>
            <a:xfrm>
              <a:off x="0" y="0"/>
              <a:ext cx="4991505" cy="1234263"/>
            </a:xfrm>
            <a:custGeom>
              <a:avLst/>
              <a:gdLst/>
              <a:ahLst/>
              <a:cxnLst/>
              <a:rect l="l" t="t" r="r" b="b"/>
              <a:pathLst>
                <a:path w="4991505" h="1234263">
                  <a:moveTo>
                    <a:pt x="0" y="0"/>
                  </a:moveTo>
                  <a:lnTo>
                    <a:pt x="4991505" y="0"/>
                  </a:lnTo>
                  <a:lnTo>
                    <a:pt x="4991505" y="1234263"/>
                  </a:lnTo>
                  <a:lnTo>
                    <a:pt x="0" y="1234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943AFEDE-D8BD-A5A7-CA4C-004F83184A24}"/>
                </a:ext>
              </a:extLst>
            </p:cNvPr>
            <p:cNvSpPr txBox="1"/>
            <p:nvPr/>
          </p:nvSpPr>
          <p:spPr>
            <a:xfrm>
              <a:off x="944434" y="-380619"/>
              <a:ext cx="3102636" cy="1063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56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Tóm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tắt</a:t>
              </a:r>
              <a:endParaRPr lang="en-US" sz="36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3165ACE4-AC29-538E-B2F1-1F518606EAF1}"/>
              </a:ext>
            </a:extLst>
          </p:cNvPr>
          <p:cNvSpPr txBox="1"/>
          <p:nvPr/>
        </p:nvSpPr>
        <p:spPr>
          <a:xfrm>
            <a:off x="6039439" y="3763301"/>
            <a:ext cx="4426610" cy="807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15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6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khay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 60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quả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trứng</a:t>
            </a:r>
            <a:endParaRPr lang="en-US" sz="3600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7AC7B7BD-0AEC-9452-BDD8-A6D68D447178}"/>
              </a:ext>
            </a:extLst>
          </p:cNvPr>
          <p:cNvSpPr txBox="1"/>
          <p:nvPr/>
        </p:nvSpPr>
        <p:spPr>
          <a:xfrm>
            <a:off x="6039439" y="4697897"/>
            <a:ext cx="4386817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15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4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khay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 </a:t>
            </a:r>
            <a:r>
              <a:rPr lang="en-US" sz="3600" dirty="0">
                <a:solidFill>
                  <a:srgbClr val="C62927"/>
                </a:solidFill>
                <a:latin typeface="Cambria Bold"/>
              </a:rPr>
              <a:t>... </a:t>
            </a:r>
            <a:r>
              <a:rPr lang="en-US" sz="3600" dirty="0" err="1">
                <a:solidFill>
                  <a:srgbClr val="C62927"/>
                </a:solidFill>
                <a:latin typeface="Cambria Bold"/>
              </a:rPr>
              <a:t>quả</a:t>
            </a:r>
            <a:r>
              <a:rPr lang="en-US" sz="3600" dirty="0">
                <a:solidFill>
                  <a:srgbClr val="C62927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C62927"/>
                </a:solidFill>
                <a:latin typeface="Cambria Bold"/>
              </a:rPr>
              <a:t>trứng</a:t>
            </a:r>
            <a:r>
              <a:rPr lang="en-US" sz="3600" dirty="0">
                <a:solidFill>
                  <a:srgbClr val="C62927"/>
                </a:solidFill>
                <a:latin typeface="Cambria Bold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610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3">
            <a:extLst>
              <a:ext uri="{FF2B5EF4-FFF2-40B4-BE49-F238E27FC236}">
                <a16:creationId xmlns:a16="http://schemas.microsoft.com/office/drawing/2014/main" id="{26AE0E8C-6722-E96A-3329-E9410904F211}"/>
              </a:ext>
            </a:extLst>
          </p:cNvPr>
          <p:cNvSpPr/>
          <p:nvPr/>
        </p:nvSpPr>
        <p:spPr>
          <a:xfrm>
            <a:off x="849302" y="732631"/>
            <a:ext cx="861669" cy="1057262"/>
          </a:xfrm>
          <a:custGeom>
            <a:avLst/>
            <a:gdLst/>
            <a:ahLst/>
            <a:cxnLst/>
            <a:rect l="l" t="t" r="r" b="b"/>
            <a:pathLst>
              <a:path w="1360357" h="1669149">
                <a:moveTo>
                  <a:pt x="0" y="0"/>
                </a:moveTo>
                <a:lnTo>
                  <a:pt x="1360357" y="0"/>
                </a:lnTo>
                <a:lnTo>
                  <a:pt x="1360357" y="1669149"/>
                </a:lnTo>
                <a:lnTo>
                  <a:pt x="0" y="1669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2D12F5C7-34D0-9C45-B95B-EF1D98D05A62}"/>
              </a:ext>
            </a:extLst>
          </p:cNvPr>
          <p:cNvSpPr txBox="1"/>
          <p:nvPr/>
        </p:nvSpPr>
        <p:spPr>
          <a:xfrm>
            <a:off x="1825179" y="909204"/>
            <a:ext cx="934471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sz="3600" dirty="0">
                <a:solidFill>
                  <a:srgbClr val="000000"/>
                </a:solidFill>
                <a:latin typeface="Cambria Bold"/>
              </a:rPr>
              <a:t>Xếp đều 60 quả trứng vào 6 khay. </a:t>
            </a:r>
            <a:endParaRPr lang="en-US" sz="3600" dirty="0">
              <a:solidFill>
                <a:srgbClr val="000000"/>
              </a:solidFill>
              <a:latin typeface="Cambria Bold"/>
            </a:endParaRPr>
          </a:p>
          <a:p>
            <a:pPr algn="ctr">
              <a:spcBef>
                <a:spcPct val="0"/>
              </a:spcBef>
            </a:pPr>
            <a:r>
              <a:rPr lang="vi-VN" sz="3600" dirty="0">
                <a:solidFill>
                  <a:srgbClr val="000000"/>
                </a:solidFill>
                <a:latin typeface="Cambria Bold"/>
              </a:rPr>
              <a:t>Hỏi 4 khay trứng như vậy có bao nhiêu quả?</a:t>
            </a:r>
          </a:p>
        </p:txBody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65C875CB-52DD-9944-795E-05FED9CE4EF2}"/>
              </a:ext>
            </a:extLst>
          </p:cNvPr>
          <p:cNvGrpSpPr/>
          <p:nvPr/>
        </p:nvGrpSpPr>
        <p:grpSpPr>
          <a:xfrm>
            <a:off x="4799150" y="2131914"/>
            <a:ext cx="2651598" cy="973417"/>
            <a:chOff x="0" y="-380619"/>
            <a:chExt cx="4991505" cy="1614882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450C03D-CE4A-9CA6-DCB3-EF3685234278}"/>
                </a:ext>
              </a:extLst>
            </p:cNvPr>
            <p:cNvSpPr/>
            <p:nvPr/>
          </p:nvSpPr>
          <p:spPr>
            <a:xfrm>
              <a:off x="0" y="0"/>
              <a:ext cx="4991505" cy="1234263"/>
            </a:xfrm>
            <a:custGeom>
              <a:avLst/>
              <a:gdLst/>
              <a:ahLst/>
              <a:cxnLst/>
              <a:rect l="l" t="t" r="r" b="b"/>
              <a:pathLst>
                <a:path w="4991505" h="1234263">
                  <a:moveTo>
                    <a:pt x="0" y="0"/>
                  </a:moveTo>
                  <a:lnTo>
                    <a:pt x="4991505" y="0"/>
                  </a:lnTo>
                  <a:lnTo>
                    <a:pt x="4991505" y="1234263"/>
                  </a:lnTo>
                  <a:lnTo>
                    <a:pt x="0" y="1234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0E3AE5E2-1695-6068-8400-F768833DB1F2}"/>
                </a:ext>
              </a:extLst>
            </p:cNvPr>
            <p:cNvSpPr txBox="1"/>
            <p:nvPr/>
          </p:nvSpPr>
          <p:spPr>
            <a:xfrm>
              <a:off x="944434" y="-380619"/>
              <a:ext cx="3102636" cy="1323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56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giải</a:t>
              </a:r>
              <a:endParaRPr lang="en-US" sz="36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8" name="TextBox 19">
            <a:extLst>
              <a:ext uri="{FF2B5EF4-FFF2-40B4-BE49-F238E27FC236}">
                <a16:creationId xmlns:a16="http://schemas.microsoft.com/office/drawing/2014/main" id="{6D66852A-FA4C-C78D-131B-B769A836A3EC}"/>
              </a:ext>
            </a:extLst>
          </p:cNvPr>
          <p:cNvSpPr txBox="1"/>
          <p:nvPr/>
        </p:nvSpPr>
        <p:spPr>
          <a:xfrm>
            <a:off x="1825179" y="3328551"/>
            <a:ext cx="8029655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quả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trứng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trong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mỗi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khay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là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:</a:t>
            </a:r>
          </a:p>
          <a:p>
            <a:pPr algn="ctr">
              <a:spcBef>
                <a:spcPct val="0"/>
              </a:spcBef>
            </a:pPr>
            <a:r>
              <a:rPr lang="en-US" sz="3600" dirty="0">
                <a:solidFill>
                  <a:srgbClr val="C00000"/>
                </a:solidFill>
                <a:latin typeface="Cambria Bold"/>
              </a:rPr>
              <a:t>60 : 6 = 10 (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quả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)</a:t>
            </a:r>
          </a:p>
          <a:p>
            <a:pPr algn="ctr">
              <a:spcBef>
                <a:spcPct val="0"/>
              </a:spcBef>
            </a:pP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quả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trứng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trong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4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khay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là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:</a:t>
            </a:r>
          </a:p>
          <a:p>
            <a:pPr algn="ctr">
              <a:spcBef>
                <a:spcPct val="0"/>
              </a:spcBef>
            </a:pPr>
            <a:r>
              <a:rPr lang="en-US" sz="3600" dirty="0">
                <a:solidFill>
                  <a:srgbClr val="C00000"/>
                </a:solidFill>
                <a:latin typeface="Cambria Bold"/>
              </a:rPr>
              <a:t>10 x 4 = 40 (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quả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)</a:t>
            </a:r>
          </a:p>
          <a:p>
            <a:pPr algn="ctr">
              <a:spcBef>
                <a:spcPct val="0"/>
              </a:spcBef>
            </a:pPr>
            <a:r>
              <a:rPr lang="en-US" sz="3600" i="1" dirty="0">
                <a:solidFill>
                  <a:srgbClr val="C00000"/>
                </a:solidFill>
                <a:latin typeface="Cambria Bold"/>
              </a:rPr>
              <a:t>                         </a:t>
            </a:r>
            <a:r>
              <a:rPr lang="en-US" sz="3600" i="1" dirty="0" err="1">
                <a:solidFill>
                  <a:srgbClr val="C00000"/>
                </a:solidFill>
                <a:latin typeface="Cambria Bold"/>
              </a:rPr>
              <a:t>Đáp</a:t>
            </a:r>
            <a:r>
              <a:rPr lang="en-US" sz="3600" i="1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i="1" dirty="0" err="1">
                <a:solidFill>
                  <a:srgbClr val="C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: 40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quả</a:t>
            </a:r>
            <a:r>
              <a:rPr lang="en-US" sz="3600" dirty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Cambria Bold"/>
              </a:rPr>
              <a:t>trứng</a:t>
            </a:r>
            <a:endParaRPr lang="en-US" sz="3600" dirty="0">
              <a:solidFill>
                <a:srgbClr val="C00000"/>
              </a:solidFill>
              <a:latin typeface="Cambria 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0250" y="2361343"/>
            <a:ext cx="8766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636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4">
            <a:extLst>
              <a:ext uri="{FF2B5EF4-FFF2-40B4-BE49-F238E27FC236}">
                <a16:creationId xmlns:a16="http://schemas.microsoft.com/office/drawing/2014/main" id="{6B95BA5C-C3E4-3531-C65B-2D0025615609}"/>
              </a:ext>
            </a:extLst>
          </p:cNvPr>
          <p:cNvSpPr/>
          <p:nvPr/>
        </p:nvSpPr>
        <p:spPr>
          <a:xfrm>
            <a:off x="920084" y="556833"/>
            <a:ext cx="695458" cy="1016474"/>
          </a:xfrm>
          <a:custGeom>
            <a:avLst/>
            <a:gdLst/>
            <a:ahLst/>
            <a:cxnLst/>
            <a:rect l="l" t="t" r="r" b="b"/>
            <a:pathLst>
              <a:path w="1245008" h="1772253">
                <a:moveTo>
                  <a:pt x="0" y="0"/>
                </a:moveTo>
                <a:lnTo>
                  <a:pt x="1245008" y="0"/>
                </a:lnTo>
                <a:lnTo>
                  <a:pt x="1245008" y="1772253"/>
                </a:lnTo>
                <a:lnTo>
                  <a:pt x="0" y="1772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9C87675-12B7-DDA5-F21E-6BD49865CF58}"/>
              </a:ext>
            </a:extLst>
          </p:cNvPr>
          <p:cNvGrpSpPr/>
          <p:nvPr/>
        </p:nvGrpSpPr>
        <p:grpSpPr>
          <a:xfrm>
            <a:off x="5905143" y="4386226"/>
            <a:ext cx="1585010" cy="1959019"/>
            <a:chOff x="712778" y="2173242"/>
            <a:chExt cx="1805527" cy="22315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2FDAAC-0159-83AB-2A22-A4E33533D593}"/>
                </a:ext>
              </a:extLst>
            </p:cNvPr>
            <p:cNvGrpSpPr/>
            <p:nvPr/>
          </p:nvGrpSpPr>
          <p:grpSpPr>
            <a:xfrm>
              <a:off x="797166" y="2173242"/>
              <a:ext cx="1636752" cy="2231570"/>
              <a:chOff x="797166" y="2173242"/>
              <a:chExt cx="1636752" cy="2231570"/>
            </a:xfrm>
          </p:grpSpPr>
          <p:sp>
            <p:nvSpPr>
              <p:cNvPr id="3" name="Freeform 13">
                <a:extLst>
                  <a:ext uri="{FF2B5EF4-FFF2-40B4-BE49-F238E27FC236}">
                    <a16:creationId xmlns:a16="http://schemas.microsoft.com/office/drawing/2014/main" id="{0333F85C-7398-1964-AACB-37226A361169}"/>
                  </a:ext>
                </a:extLst>
              </p:cNvPr>
              <p:cNvSpPr/>
              <p:nvPr/>
            </p:nvSpPr>
            <p:spPr>
              <a:xfrm>
                <a:off x="797166" y="2173242"/>
                <a:ext cx="1636752" cy="2231570"/>
              </a:xfrm>
              <a:custGeom>
                <a:avLst/>
                <a:gdLst/>
                <a:ahLst/>
                <a:cxnLst/>
                <a:rect l="l" t="t" r="r" b="b"/>
                <a:pathLst>
                  <a:path w="2051228" h="2552073">
                    <a:moveTo>
                      <a:pt x="0" y="0"/>
                    </a:moveTo>
                    <a:lnTo>
                      <a:pt x="2051229" y="0"/>
                    </a:lnTo>
                    <a:lnTo>
                      <a:pt x="2051229" y="2552073"/>
                    </a:lnTo>
                    <a:lnTo>
                      <a:pt x="0" y="255207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10EA54F-C385-A77A-38FD-A5362F5ACD2C}"/>
                  </a:ext>
                </a:extLst>
              </p:cNvPr>
              <p:cNvSpPr/>
              <p:nvPr/>
            </p:nvSpPr>
            <p:spPr>
              <a:xfrm>
                <a:off x="1173683" y="3429000"/>
                <a:ext cx="695458" cy="336176"/>
              </a:xfrm>
              <a:prstGeom prst="rect">
                <a:avLst/>
              </a:prstGeom>
              <a:solidFill>
                <a:srgbClr val="C6E4E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7" name="TextBox 18">
              <a:extLst>
                <a:ext uri="{FF2B5EF4-FFF2-40B4-BE49-F238E27FC236}">
                  <a16:creationId xmlns:a16="http://schemas.microsoft.com/office/drawing/2014/main" id="{D1EA08C8-DBD6-5632-53BD-6946AD74F27A}"/>
                </a:ext>
              </a:extLst>
            </p:cNvPr>
            <p:cNvSpPr txBox="1"/>
            <p:nvPr/>
          </p:nvSpPr>
          <p:spPr>
            <a:xfrm>
              <a:off x="712778" y="3289028"/>
              <a:ext cx="1805527" cy="5609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  <a:latin typeface="Cambria Bold"/>
                </a:rPr>
                <a:t>Muối</a:t>
              </a:r>
              <a:endParaRPr lang="vi-VN" sz="3200" b="1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A285CDC-0725-877D-65B8-81C288C28EAD}"/>
              </a:ext>
            </a:extLst>
          </p:cNvPr>
          <p:cNvGrpSpPr/>
          <p:nvPr/>
        </p:nvGrpSpPr>
        <p:grpSpPr>
          <a:xfrm>
            <a:off x="7585608" y="4386226"/>
            <a:ext cx="1585010" cy="1959019"/>
            <a:chOff x="712778" y="2173242"/>
            <a:chExt cx="1805527" cy="223157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A34DEB-0495-BC54-D1C9-D605861CFD5B}"/>
                </a:ext>
              </a:extLst>
            </p:cNvPr>
            <p:cNvGrpSpPr/>
            <p:nvPr/>
          </p:nvGrpSpPr>
          <p:grpSpPr>
            <a:xfrm>
              <a:off x="797166" y="2173242"/>
              <a:ext cx="1636752" cy="2231570"/>
              <a:chOff x="797166" y="2173242"/>
              <a:chExt cx="1636752" cy="2231570"/>
            </a:xfrm>
          </p:grpSpPr>
          <p:sp>
            <p:nvSpPr>
              <p:cNvPr id="12" name="Freeform 13">
                <a:extLst>
                  <a:ext uri="{FF2B5EF4-FFF2-40B4-BE49-F238E27FC236}">
                    <a16:creationId xmlns:a16="http://schemas.microsoft.com/office/drawing/2014/main" id="{E5524850-561D-1EA9-6AED-575076C6C682}"/>
                  </a:ext>
                </a:extLst>
              </p:cNvPr>
              <p:cNvSpPr/>
              <p:nvPr/>
            </p:nvSpPr>
            <p:spPr>
              <a:xfrm>
                <a:off x="797166" y="2173242"/>
                <a:ext cx="1636752" cy="2231570"/>
              </a:xfrm>
              <a:custGeom>
                <a:avLst/>
                <a:gdLst/>
                <a:ahLst/>
                <a:cxnLst/>
                <a:rect l="l" t="t" r="r" b="b"/>
                <a:pathLst>
                  <a:path w="2051228" h="2552073">
                    <a:moveTo>
                      <a:pt x="0" y="0"/>
                    </a:moveTo>
                    <a:lnTo>
                      <a:pt x="2051229" y="0"/>
                    </a:lnTo>
                    <a:lnTo>
                      <a:pt x="2051229" y="2552073"/>
                    </a:lnTo>
                    <a:lnTo>
                      <a:pt x="0" y="255207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C8240B2-276C-D9C5-0514-1628519F7289}"/>
                  </a:ext>
                </a:extLst>
              </p:cNvPr>
              <p:cNvSpPr/>
              <p:nvPr/>
            </p:nvSpPr>
            <p:spPr>
              <a:xfrm>
                <a:off x="1173683" y="3429000"/>
                <a:ext cx="695458" cy="336176"/>
              </a:xfrm>
              <a:prstGeom prst="rect">
                <a:avLst/>
              </a:prstGeom>
              <a:solidFill>
                <a:srgbClr val="C6E4E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D9592210-DC70-D4D3-C647-5B17AFF0EAC7}"/>
                </a:ext>
              </a:extLst>
            </p:cNvPr>
            <p:cNvSpPr txBox="1"/>
            <p:nvPr/>
          </p:nvSpPr>
          <p:spPr>
            <a:xfrm>
              <a:off x="712778" y="3289028"/>
              <a:ext cx="1805527" cy="5609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  <a:latin typeface="Cambria Bold"/>
                </a:rPr>
                <a:t>Muối</a:t>
              </a:r>
              <a:endParaRPr lang="vi-VN" sz="3200" b="1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A2E76B-E8EA-55B7-D798-AAB99FA0F46A}"/>
              </a:ext>
            </a:extLst>
          </p:cNvPr>
          <p:cNvGrpSpPr/>
          <p:nvPr/>
        </p:nvGrpSpPr>
        <p:grpSpPr>
          <a:xfrm>
            <a:off x="2998694" y="4369039"/>
            <a:ext cx="1585010" cy="1959019"/>
            <a:chOff x="712778" y="2173242"/>
            <a:chExt cx="1805527" cy="223157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C3486F3-9430-0B4C-8D33-0C1B6FF9B2E9}"/>
                </a:ext>
              </a:extLst>
            </p:cNvPr>
            <p:cNvGrpSpPr/>
            <p:nvPr/>
          </p:nvGrpSpPr>
          <p:grpSpPr>
            <a:xfrm>
              <a:off x="797166" y="2173242"/>
              <a:ext cx="1636752" cy="2231570"/>
              <a:chOff x="797166" y="2173242"/>
              <a:chExt cx="1636752" cy="2231570"/>
            </a:xfrm>
          </p:grpSpPr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3EE7DD12-580B-F147-01C8-795D40178542}"/>
                  </a:ext>
                </a:extLst>
              </p:cNvPr>
              <p:cNvSpPr/>
              <p:nvPr/>
            </p:nvSpPr>
            <p:spPr>
              <a:xfrm>
                <a:off x="797166" y="2173242"/>
                <a:ext cx="1636752" cy="2231570"/>
              </a:xfrm>
              <a:custGeom>
                <a:avLst/>
                <a:gdLst/>
                <a:ahLst/>
                <a:cxnLst/>
                <a:rect l="l" t="t" r="r" b="b"/>
                <a:pathLst>
                  <a:path w="2051228" h="2552073">
                    <a:moveTo>
                      <a:pt x="0" y="0"/>
                    </a:moveTo>
                    <a:lnTo>
                      <a:pt x="2051229" y="0"/>
                    </a:lnTo>
                    <a:lnTo>
                      <a:pt x="2051229" y="2552073"/>
                    </a:lnTo>
                    <a:lnTo>
                      <a:pt x="0" y="255207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15510E4-2596-2A31-08E3-477AFF99F67B}"/>
                  </a:ext>
                </a:extLst>
              </p:cNvPr>
              <p:cNvSpPr/>
              <p:nvPr/>
            </p:nvSpPr>
            <p:spPr>
              <a:xfrm>
                <a:off x="1173683" y="3429000"/>
                <a:ext cx="695458" cy="336176"/>
              </a:xfrm>
              <a:prstGeom prst="rect">
                <a:avLst/>
              </a:prstGeom>
              <a:solidFill>
                <a:srgbClr val="C6E4E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16" name="TextBox 18">
              <a:extLst>
                <a:ext uri="{FF2B5EF4-FFF2-40B4-BE49-F238E27FC236}">
                  <a16:creationId xmlns:a16="http://schemas.microsoft.com/office/drawing/2014/main" id="{C3AE1D5F-0E1F-19AC-C895-BD5C30C4C9CB}"/>
                </a:ext>
              </a:extLst>
            </p:cNvPr>
            <p:cNvSpPr txBox="1"/>
            <p:nvPr/>
          </p:nvSpPr>
          <p:spPr>
            <a:xfrm>
              <a:off x="712778" y="3289028"/>
              <a:ext cx="1805527" cy="5609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  <a:latin typeface="Cambria Bold"/>
                </a:rPr>
                <a:t>Muối</a:t>
              </a:r>
              <a:endParaRPr lang="vi-VN" sz="3200" b="1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5B4BC1-1057-D069-4B63-F2666E9F51A5}"/>
              </a:ext>
            </a:extLst>
          </p:cNvPr>
          <p:cNvGrpSpPr/>
          <p:nvPr/>
        </p:nvGrpSpPr>
        <p:grpSpPr>
          <a:xfrm>
            <a:off x="4451919" y="4386226"/>
            <a:ext cx="1585010" cy="1959019"/>
            <a:chOff x="712778" y="2173242"/>
            <a:chExt cx="1805527" cy="223157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E10E0E6-1456-39A4-6AB8-BE7C65F5C15D}"/>
                </a:ext>
              </a:extLst>
            </p:cNvPr>
            <p:cNvGrpSpPr/>
            <p:nvPr/>
          </p:nvGrpSpPr>
          <p:grpSpPr>
            <a:xfrm>
              <a:off x="797166" y="2173242"/>
              <a:ext cx="1636752" cy="2231570"/>
              <a:chOff x="797166" y="2173242"/>
              <a:chExt cx="1636752" cy="2231570"/>
            </a:xfrm>
          </p:grpSpPr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0E73CBBD-4641-FD94-C9CA-0D959E5EE272}"/>
                  </a:ext>
                </a:extLst>
              </p:cNvPr>
              <p:cNvSpPr/>
              <p:nvPr/>
            </p:nvSpPr>
            <p:spPr>
              <a:xfrm>
                <a:off x="797166" y="2173242"/>
                <a:ext cx="1636752" cy="2231570"/>
              </a:xfrm>
              <a:custGeom>
                <a:avLst/>
                <a:gdLst/>
                <a:ahLst/>
                <a:cxnLst/>
                <a:rect l="l" t="t" r="r" b="b"/>
                <a:pathLst>
                  <a:path w="2051228" h="2552073">
                    <a:moveTo>
                      <a:pt x="0" y="0"/>
                    </a:moveTo>
                    <a:lnTo>
                      <a:pt x="2051229" y="0"/>
                    </a:lnTo>
                    <a:lnTo>
                      <a:pt x="2051229" y="2552073"/>
                    </a:lnTo>
                    <a:lnTo>
                      <a:pt x="0" y="255207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68E500F-4023-C9BE-CDD8-30F7B63B0ABF}"/>
                  </a:ext>
                </a:extLst>
              </p:cNvPr>
              <p:cNvSpPr/>
              <p:nvPr/>
            </p:nvSpPr>
            <p:spPr>
              <a:xfrm>
                <a:off x="1173683" y="3429000"/>
                <a:ext cx="695458" cy="336176"/>
              </a:xfrm>
              <a:prstGeom prst="rect">
                <a:avLst/>
              </a:prstGeom>
              <a:solidFill>
                <a:srgbClr val="C6E4E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A29B052C-A3A2-5BB0-F6EA-3EEF23F1DDCE}"/>
                </a:ext>
              </a:extLst>
            </p:cNvPr>
            <p:cNvSpPr txBox="1"/>
            <p:nvPr/>
          </p:nvSpPr>
          <p:spPr>
            <a:xfrm>
              <a:off x="712778" y="3289028"/>
              <a:ext cx="1805527" cy="5609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3200" b="1" dirty="0" err="1">
                  <a:solidFill>
                    <a:srgbClr val="000000"/>
                  </a:solidFill>
                  <a:latin typeface="Cambria Bold"/>
                </a:rPr>
                <a:t>Muối</a:t>
              </a:r>
              <a:endParaRPr lang="vi-VN" sz="3200" b="1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57E73A67-6FB4-602A-A3A6-1AE9412601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299793"/>
              </p:ext>
            </p:extLst>
          </p:nvPr>
        </p:nvGraphicFramePr>
        <p:xfrm>
          <a:off x="414261" y="2158500"/>
          <a:ext cx="113929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8010">
                  <a:extLst>
                    <a:ext uri="{9D8B030D-6E8A-4147-A177-3AD203B41FA5}">
                      <a16:colId xmlns:a16="http://schemas.microsoft.com/office/drawing/2014/main" val="2567863869"/>
                    </a:ext>
                  </a:extLst>
                </a:gridCol>
                <a:gridCol w="2164976">
                  <a:extLst>
                    <a:ext uri="{9D8B030D-6E8A-4147-A177-3AD203B41FA5}">
                      <a16:colId xmlns:a16="http://schemas.microsoft.com/office/drawing/2014/main" val="1298040307"/>
                    </a:ext>
                  </a:extLst>
                </a:gridCol>
                <a:gridCol w="2111188">
                  <a:extLst>
                    <a:ext uri="{9D8B030D-6E8A-4147-A177-3AD203B41FA5}">
                      <a16:colId xmlns:a16="http://schemas.microsoft.com/office/drawing/2014/main" val="2089973330"/>
                    </a:ext>
                  </a:extLst>
                </a:gridCol>
                <a:gridCol w="2138726">
                  <a:extLst>
                    <a:ext uri="{9D8B030D-6E8A-4147-A177-3AD203B41FA5}">
                      <a16:colId xmlns:a16="http://schemas.microsoft.com/office/drawing/2014/main" val="2506757096"/>
                    </a:ext>
                  </a:extLst>
                </a:gridCol>
              </a:tblGrid>
              <a:tr h="6352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ki –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lô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gam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muối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E1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996306"/>
                  </a:ext>
                </a:extLst>
              </a:tr>
              <a:tr h="6352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tương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ứng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E1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6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6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476341"/>
                  </a:ext>
                </a:extLst>
              </a:tr>
            </a:tbl>
          </a:graphicData>
        </a:graphic>
      </p:graphicFrame>
      <p:grpSp>
        <p:nvGrpSpPr>
          <p:cNvPr id="26" name="Group 14">
            <a:extLst>
              <a:ext uri="{FF2B5EF4-FFF2-40B4-BE49-F238E27FC236}">
                <a16:creationId xmlns:a16="http://schemas.microsoft.com/office/drawing/2014/main" id="{D66F2E01-BD9D-22AE-0A7D-319ABBD28133}"/>
              </a:ext>
            </a:extLst>
          </p:cNvPr>
          <p:cNvGrpSpPr/>
          <p:nvPr/>
        </p:nvGrpSpPr>
        <p:grpSpPr>
          <a:xfrm>
            <a:off x="1754848" y="556833"/>
            <a:ext cx="1996881" cy="1016474"/>
            <a:chOff x="2" y="0"/>
            <a:chExt cx="4526540" cy="1071737"/>
          </a:xfrm>
        </p:grpSpPr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FCFEED07-4596-B1A3-06D1-DACE86EA120B}"/>
                </a:ext>
              </a:extLst>
            </p:cNvPr>
            <p:cNvSpPr/>
            <p:nvPr/>
          </p:nvSpPr>
          <p:spPr>
            <a:xfrm>
              <a:off x="2" y="0"/>
              <a:ext cx="4526540" cy="1071737"/>
            </a:xfrm>
            <a:custGeom>
              <a:avLst/>
              <a:gdLst/>
              <a:ahLst/>
              <a:cxnLst/>
              <a:rect l="l" t="t" r="r" b="b"/>
              <a:pathLst>
                <a:path w="4991505" h="1234263">
                  <a:moveTo>
                    <a:pt x="0" y="0"/>
                  </a:moveTo>
                  <a:lnTo>
                    <a:pt x="4991505" y="0"/>
                  </a:lnTo>
                  <a:lnTo>
                    <a:pt x="4991505" y="1234263"/>
                  </a:lnTo>
                  <a:lnTo>
                    <a:pt x="0" y="1234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FCFCAD0F-97DA-6333-14A9-D6EC81DCBAE6}"/>
                </a:ext>
              </a:extLst>
            </p:cNvPr>
            <p:cNvSpPr txBox="1"/>
            <p:nvPr/>
          </p:nvSpPr>
          <p:spPr>
            <a:xfrm>
              <a:off x="711953" y="0"/>
              <a:ext cx="3102635" cy="973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56"/>
                </a:lnSpc>
                <a:spcBef>
                  <a:spcPct val="0"/>
                </a:spcBef>
              </a:pPr>
              <a:r>
                <a:rPr lang="en-US" sz="60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6000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</p:txBody>
        </p:sp>
      </p:grpSp>
      <p:sp>
        <p:nvSpPr>
          <p:cNvPr id="29" name="TextBox 16">
            <a:extLst>
              <a:ext uri="{FF2B5EF4-FFF2-40B4-BE49-F238E27FC236}">
                <a16:creationId xmlns:a16="http://schemas.microsoft.com/office/drawing/2014/main" id="{3E383FDE-35AE-849A-3DD5-86BA2905748A}"/>
              </a:ext>
            </a:extLst>
          </p:cNvPr>
          <p:cNvSpPr txBox="1"/>
          <p:nvPr/>
        </p:nvSpPr>
        <p:spPr>
          <a:xfrm>
            <a:off x="7686182" y="2971174"/>
            <a:ext cx="1844481" cy="820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56"/>
              </a:lnSpc>
              <a:spcBef>
                <a:spcPct val="0"/>
              </a:spcBef>
            </a:pPr>
            <a:r>
              <a:rPr lang="en-US" sz="4400" dirty="0">
                <a:solidFill>
                  <a:srgbClr val="C00000"/>
                </a:solidFill>
                <a:latin typeface="Cambria Bold"/>
              </a:rPr>
              <a:t>5 500</a:t>
            </a:r>
          </a:p>
        </p:txBody>
      </p:sp>
      <p:sp>
        <p:nvSpPr>
          <p:cNvPr id="30" name="TextBox 16">
            <a:extLst>
              <a:ext uri="{FF2B5EF4-FFF2-40B4-BE49-F238E27FC236}">
                <a16:creationId xmlns:a16="http://schemas.microsoft.com/office/drawing/2014/main" id="{A9DFF721-E133-8950-0FAA-B628DF09D932}"/>
              </a:ext>
            </a:extLst>
          </p:cNvPr>
          <p:cNvSpPr txBox="1"/>
          <p:nvPr/>
        </p:nvSpPr>
        <p:spPr>
          <a:xfrm>
            <a:off x="9830356" y="2915092"/>
            <a:ext cx="1844481" cy="820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56"/>
              </a:lnSpc>
              <a:spcBef>
                <a:spcPct val="0"/>
              </a:spcBef>
            </a:pPr>
            <a:r>
              <a:rPr lang="en-US" sz="4400" dirty="0">
                <a:solidFill>
                  <a:srgbClr val="C00000"/>
                </a:solidFill>
                <a:latin typeface="Cambria Bold"/>
              </a:rPr>
              <a:t>22 000</a:t>
            </a:r>
          </a:p>
        </p:txBody>
      </p:sp>
      <p:grpSp>
        <p:nvGrpSpPr>
          <p:cNvPr id="2" name="Group 14">
            <a:extLst>
              <a:ext uri="{FF2B5EF4-FFF2-40B4-BE49-F238E27FC236}">
                <a16:creationId xmlns:a16="http://schemas.microsoft.com/office/drawing/2014/main" id="{23B5A802-055F-8E78-EFC6-662E5BE9072A}"/>
              </a:ext>
            </a:extLst>
          </p:cNvPr>
          <p:cNvGrpSpPr/>
          <p:nvPr/>
        </p:nvGrpSpPr>
        <p:grpSpPr>
          <a:xfrm>
            <a:off x="8037628" y="2907686"/>
            <a:ext cx="1106318" cy="779171"/>
            <a:chOff x="2" y="-260248"/>
            <a:chExt cx="4526540" cy="1331985"/>
          </a:xfrm>
        </p:grpSpPr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411BCC99-00F4-2625-1E5D-AAFD2132BC65}"/>
                </a:ext>
              </a:extLst>
            </p:cNvPr>
            <p:cNvSpPr/>
            <p:nvPr/>
          </p:nvSpPr>
          <p:spPr>
            <a:xfrm>
              <a:off x="2" y="0"/>
              <a:ext cx="4526540" cy="1071737"/>
            </a:xfrm>
            <a:custGeom>
              <a:avLst/>
              <a:gdLst/>
              <a:ahLst/>
              <a:cxnLst/>
              <a:rect l="l" t="t" r="r" b="b"/>
              <a:pathLst>
                <a:path w="4991505" h="1234263">
                  <a:moveTo>
                    <a:pt x="0" y="0"/>
                  </a:moveTo>
                  <a:lnTo>
                    <a:pt x="4991505" y="0"/>
                  </a:lnTo>
                  <a:lnTo>
                    <a:pt x="4991505" y="1234263"/>
                  </a:lnTo>
                  <a:lnTo>
                    <a:pt x="0" y="1234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16">
              <a:extLst>
                <a:ext uri="{FF2B5EF4-FFF2-40B4-BE49-F238E27FC236}">
                  <a16:creationId xmlns:a16="http://schemas.microsoft.com/office/drawing/2014/main" id="{0A3C5DF6-CEBA-4967-E228-6B9BB8E80AF4}"/>
                </a:ext>
              </a:extLst>
            </p:cNvPr>
            <p:cNvSpPr txBox="1"/>
            <p:nvPr/>
          </p:nvSpPr>
          <p:spPr>
            <a:xfrm>
              <a:off x="485692" y="-260248"/>
              <a:ext cx="3102636" cy="1056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56"/>
                </a:lnSpc>
                <a:spcBef>
                  <a:spcPct val="0"/>
                </a:spcBef>
              </a:pP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</p:txBody>
        </p:sp>
      </p:grpSp>
      <p:grpSp>
        <p:nvGrpSpPr>
          <p:cNvPr id="32" name="Group 14">
            <a:extLst>
              <a:ext uri="{FF2B5EF4-FFF2-40B4-BE49-F238E27FC236}">
                <a16:creationId xmlns:a16="http://schemas.microsoft.com/office/drawing/2014/main" id="{2C5AF639-444C-E66F-7A63-49CF0596F3BC}"/>
              </a:ext>
            </a:extLst>
          </p:cNvPr>
          <p:cNvGrpSpPr/>
          <p:nvPr/>
        </p:nvGrpSpPr>
        <p:grpSpPr>
          <a:xfrm>
            <a:off x="10112167" y="2971173"/>
            <a:ext cx="1106318" cy="779171"/>
            <a:chOff x="2" y="-260248"/>
            <a:chExt cx="4526540" cy="1331985"/>
          </a:xfrm>
        </p:grpSpPr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B940B81D-281A-3B30-8450-D45E727FCD58}"/>
                </a:ext>
              </a:extLst>
            </p:cNvPr>
            <p:cNvSpPr/>
            <p:nvPr/>
          </p:nvSpPr>
          <p:spPr>
            <a:xfrm>
              <a:off x="2" y="0"/>
              <a:ext cx="4526540" cy="1071737"/>
            </a:xfrm>
            <a:custGeom>
              <a:avLst/>
              <a:gdLst/>
              <a:ahLst/>
              <a:cxnLst/>
              <a:rect l="l" t="t" r="r" b="b"/>
              <a:pathLst>
                <a:path w="4991505" h="1234263">
                  <a:moveTo>
                    <a:pt x="0" y="0"/>
                  </a:moveTo>
                  <a:lnTo>
                    <a:pt x="4991505" y="0"/>
                  </a:lnTo>
                  <a:lnTo>
                    <a:pt x="4991505" y="1234263"/>
                  </a:lnTo>
                  <a:lnTo>
                    <a:pt x="0" y="1234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1B25693C-55E0-3373-9706-B1A093D2A790}"/>
                </a:ext>
              </a:extLst>
            </p:cNvPr>
            <p:cNvSpPr txBox="1"/>
            <p:nvPr/>
          </p:nvSpPr>
          <p:spPr>
            <a:xfrm>
              <a:off x="485692" y="-260248"/>
              <a:ext cx="3102636" cy="1056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56"/>
                </a:lnSpc>
                <a:spcBef>
                  <a:spcPct val="0"/>
                </a:spcBef>
              </a:pPr>
              <a:r>
                <a:rPr lang="en-US" sz="4400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</p:txBody>
        </p:sp>
      </p:grpSp>
      <p:sp>
        <p:nvSpPr>
          <p:cNvPr id="35" name="Oval Callout 34"/>
          <p:cNvSpPr/>
          <p:nvPr/>
        </p:nvSpPr>
        <p:spPr>
          <a:xfrm>
            <a:off x="7990220" y="556832"/>
            <a:ext cx="3228265" cy="2036071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8359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725DB5-9F01-EF2C-EE8C-7C9654813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93" y="-21609"/>
            <a:ext cx="1186607" cy="1186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6A2AA-2450-38AE-0396-3C7890188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967" y="415701"/>
            <a:ext cx="5688061" cy="14509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C42491-048D-9E98-788E-D149C4B92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442" y="1866675"/>
            <a:ext cx="8407113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990F3A-B79F-40FE-12D6-D273577D3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437" y="2729334"/>
            <a:ext cx="503573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0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D14150-200F-88E9-725D-B36A2F400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259" y="96626"/>
            <a:ext cx="6962235" cy="21398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77A374-4F18-CC9E-5133-663341DD371C}"/>
              </a:ext>
            </a:extLst>
          </p:cNvPr>
          <p:cNvSpPr txBox="1"/>
          <p:nvPr/>
        </p:nvSpPr>
        <p:spPr>
          <a:xfrm>
            <a:off x="687033" y="1534558"/>
            <a:ext cx="1136468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1. Năng lực đặc thù: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Nhận biết và giải được bài toán liên quan đến rút về đơn vị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Vận dụng giải các bài tập và các bài toán thực tế liên quan đến rút về đơn vị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Phát triển năng lực tư duy và lập luận toán học.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Vận dụng bài học vào thực tiễn.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2. Năng lực chung.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Năng lực tự chủ, tự học: Biết tự giác học tập, làm bài tập và các nhiệm vụ được giao.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Năng lực giải quyết vấn đề và sáng tạo: tham gia tốt trò chơi, vận dụng.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Năng lực giao tiếp và hợp tác: Phát triển năng lực giao tiếp trong hoạt động nhóm.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3. Phẩm chất.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Phẩm chất nhân ái: Có ý thức giúp đỡ lẫn nhau trong hoạt động nhóm để hoàn thành nhiệm vụ.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Phẩm chất chăm chỉ: Có ý thức tự giác học tập, trả lời câu hỏi; làm tốt các bài tập.</a:t>
            </a:r>
          </a:p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- Phẩm chất trách nhiệm: Biết giữ trật tự, lắng nghe và học tập nghiêm túc.</a:t>
            </a:r>
          </a:p>
        </p:txBody>
      </p:sp>
    </p:spTree>
    <p:extLst>
      <p:ext uri="{BB962C8B-B14F-4D97-AF65-F5344CB8AC3E}">
        <p14:creationId xmlns:p14="http://schemas.microsoft.com/office/powerpoint/2010/main" val="273351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01811E-A9FF-A9DE-4FB8-A154C8E7F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549" y="878515"/>
            <a:ext cx="8644877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3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003F98-B8AB-52A7-FB20-D6DE0C6CA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658" y="1107807"/>
            <a:ext cx="8632684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2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4">
            <a:extLst>
              <a:ext uri="{FF2B5EF4-FFF2-40B4-BE49-F238E27FC236}">
                <a16:creationId xmlns:a16="http://schemas.microsoft.com/office/drawing/2014/main" id="{71F92AC7-2FCF-22CE-545B-F78CE960740C}"/>
              </a:ext>
            </a:extLst>
          </p:cNvPr>
          <p:cNvSpPr/>
          <p:nvPr/>
        </p:nvSpPr>
        <p:spPr>
          <a:xfrm>
            <a:off x="813211" y="4091874"/>
            <a:ext cx="1236258" cy="1535724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5E4E8620-FE72-E46C-4456-2BAA66FD2528}"/>
              </a:ext>
            </a:extLst>
          </p:cNvPr>
          <p:cNvSpPr/>
          <p:nvPr/>
        </p:nvSpPr>
        <p:spPr>
          <a:xfrm>
            <a:off x="2111361" y="4091874"/>
            <a:ext cx="1236258" cy="1535724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AF44B309-4531-EF6B-E1BC-D7D5E2804A94}"/>
              </a:ext>
            </a:extLst>
          </p:cNvPr>
          <p:cNvSpPr/>
          <p:nvPr/>
        </p:nvSpPr>
        <p:spPr>
          <a:xfrm>
            <a:off x="844157" y="4710440"/>
            <a:ext cx="1236258" cy="1535724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2AC32079-DF19-5AEC-AF22-E1216908B0B4}"/>
              </a:ext>
            </a:extLst>
          </p:cNvPr>
          <p:cNvSpPr/>
          <p:nvPr/>
        </p:nvSpPr>
        <p:spPr>
          <a:xfrm>
            <a:off x="2111361" y="4710440"/>
            <a:ext cx="1236258" cy="1535724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id="{B1D3E73F-6C45-0E0A-01EF-6183D80F144C}"/>
              </a:ext>
            </a:extLst>
          </p:cNvPr>
          <p:cNvSpPr/>
          <p:nvPr/>
        </p:nvSpPr>
        <p:spPr>
          <a:xfrm>
            <a:off x="3409511" y="4091874"/>
            <a:ext cx="1236258" cy="1535724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B9F2F6F5-0622-D724-9E1C-D70AB6208CAD}"/>
              </a:ext>
            </a:extLst>
          </p:cNvPr>
          <p:cNvSpPr/>
          <p:nvPr/>
        </p:nvSpPr>
        <p:spPr>
          <a:xfrm>
            <a:off x="3409511" y="4710440"/>
            <a:ext cx="1236258" cy="1535724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A0F009AF-7A18-8D66-ACEC-B37A96BE88A9}"/>
              </a:ext>
            </a:extLst>
          </p:cNvPr>
          <p:cNvSpPr/>
          <p:nvPr/>
        </p:nvSpPr>
        <p:spPr>
          <a:xfrm>
            <a:off x="4859742" y="4091874"/>
            <a:ext cx="1236258" cy="1535724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4D315A1E-F940-B77B-4690-11DAD093FA85}"/>
              </a:ext>
            </a:extLst>
          </p:cNvPr>
          <p:cNvSpPr/>
          <p:nvPr/>
        </p:nvSpPr>
        <p:spPr>
          <a:xfrm>
            <a:off x="4859742" y="4710440"/>
            <a:ext cx="1236258" cy="1535724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092DC487-8DEE-61E7-DB43-851B43D076DA}"/>
              </a:ext>
            </a:extLst>
          </p:cNvPr>
          <p:cNvSpPr/>
          <p:nvPr/>
        </p:nvSpPr>
        <p:spPr>
          <a:xfrm>
            <a:off x="6157892" y="4091874"/>
            <a:ext cx="1236258" cy="1535724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id="{533DA6AD-54EA-2FE7-0EA2-3EBD5FEB08C9}"/>
              </a:ext>
            </a:extLst>
          </p:cNvPr>
          <p:cNvSpPr/>
          <p:nvPr/>
        </p:nvSpPr>
        <p:spPr>
          <a:xfrm>
            <a:off x="6157892" y="4710440"/>
            <a:ext cx="1236258" cy="1535724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FDE8520-511D-2341-E70C-FE0984753257}"/>
              </a:ext>
            </a:extLst>
          </p:cNvPr>
          <p:cNvGrpSpPr/>
          <p:nvPr/>
        </p:nvGrpSpPr>
        <p:grpSpPr>
          <a:xfrm>
            <a:off x="813211" y="564775"/>
            <a:ext cx="10565577" cy="3240741"/>
            <a:chOff x="813211" y="564775"/>
            <a:chExt cx="10565577" cy="3240741"/>
          </a:xfrm>
        </p:grpSpPr>
        <p:sp>
          <p:nvSpPr>
            <p:cNvPr id="3" name="Freeform 13">
              <a:extLst>
                <a:ext uri="{FF2B5EF4-FFF2-40B4-BE49-F238E27FC236}">
                  <a16:creationId xmlns:a16="http://schemas.microsoft.com/office/drawing/2014/main" id="{B9C1F766-73F6-D567-9F4E-CF18A9936548}"/>
                </a:ext>
              </a:extLst>
            </p:cNvPr>
            <p:cNvSpPr/>
            <p:nvPr/>
          </p:nvSpPr>
          <p:spPr>
            <a:xfrm>
              <a:off x="813211" y="564775"/>
              <a:ext cx="10565577" cy="3240741"/>
            </a:xfrm>
            <a:custGeom>
              <a:avLst/>
              <a:gdLst/>
              <a:ahLst/>
              <a:cxnLst/>
              <a:rect l="l" t="t" r="r" b="b"/>
              <a:pathLst>
                <a:path w="14166919" h="4360789">
                  <a:moveTo>
                    <a:pt x="0" y="0"/>
                  </a:moveTo>
                  <a:lnTo>
                    <a:pt x="14166918" y="0"/>
                  </a:lnTo>
                  <a:lnTo>
                    <a:pt x="14166918" y="4360789"/>
                  </a:lnTo>
                  <a:lnTo>
                    <a:pt x="0" y="436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39" t="-21024" r="-527" b="-997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5F5756-03F3-B51A-1563-AD57FF55264D}"/>
                </a:ext>
              </a:extLst>
            </p:cNvPr>
            <p:cNvSpPr/>
            <p:nvPr/>
          </p:nvSpPr>
          <p:spPr>
            <a:xfrm>
              <a:off x="865009" y="564775"/>
              <a:ext cx="3072989" cy="497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384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3">
            <a:extLst>
              <a:ext uri="{FF2B5EF4-FFF2-40B4-BE49-F238E27FC236}">
                <a16:creationId xmlns:a16="http://schemas.microsoft.com/office/drawing/2014/main" id="{D08025B0-E912-E03B-83CD-75010301B79F}"/>
              </a:ext>
            </a:extLst>
          </p:cNvPr>
          <p:cNvSpPr/>
          <p:nvPr/>
        </p:nvSpPr>
        <p:spPr>
          <a:xfrm>
            <a:off x="1835454" y="435719"/>
            <a:ext cx="1204519" cy="1496297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id="{5CC79AD5-D47D-89BD-095F-EBC7C88783BD}"/>
              </a:ext>
            </a:extLst>
          </p:cNvPr>
          <p:cNvSpPr/>
          <p:nvPr/>
        </p:nvSpPr>
        <p:spPr>
          <a:xfrm>
            <a:off x="3149473" y="435719"/>
            <a:ext cx="1204519" cy="1496297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57AE59F6-A319-47C2-4C5E-16D4063069EE}"/>
              </a:ext>
            </a:extLst>
          </p:cNvPr>
          <p:cNvSpPr/>
          <p:nvPr/>
        </p:nvSpPr>
        <p:spPr>
          <a:xfrm>
            <a:off x="4463492" y="435329"/>
            <a:ext cx="1204519" cy="1496297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7" y="0"/>
                </a:lnTo>
                <a:lnTo>
                  <a:pt x="1488897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CD11FB1B-E100-43A9-EA0C-6392E813A44B}"/>
              </a:ext>
            </a:extLst>
          </p:cNvPr>
          <p:cNvSpPr/>
          <p:nvPr/>
        </p:nvSpPr>
        <p:spPr>
          <a:xfrm>
            <a:off x="5777511" y="435329"/>
            <a:ext cx="1204519" cy="1496297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7" y="0"/>
                </a:lnTo>
                <a:lnTo>
                  <a:pt x="1488897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E6F0A5BF-F14B-F5F9-C86C-97168EA41494}"/>
              </a:ext>
            </a:extLst>
          </p:cNvPr>
          <p:cNvSpPr/>
          <p:nvPr/>
        </p:nvSpPr>
        <p:spPr>
          <a:xfrm>
            <a:off x="7091530" y="435329"/>
            <a:ext cx="1204519" cy="1496297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id="{50A261B1-D4C4-4075-99FA-4B97CE135883}"/>
              </a:ext>
            </a:extLst>
          </p:cNvPr>
          <p:cNvSpPr/>
          <p:nvPr/>
        </p:nvSpPr>
        <p:spPr>
          <a:xfrm>
            <a:off x="8405549" y="443499"/>
            <a:ext cx="1204519" cy="1496297"/>
          </a:xfrm>
          <a:custGeom>
            <a:avLst/>
            <a:gdLst/>
            <a:ahLst/>
            <a:cxnLst/>
            <a:rect l="l" t="t" r="r" b="b"/>
            <a:pathLst>
              <a:path w="1488898" h="1849563">
                <a:moveTo>
                  <a:pt x="0" y="0"/>
                </a:moveTo>
                <a:lnTo>
                  <a:pt x="1488898" y="0"/>
                </a:lnTo>
                <a:lnTo>
                  <a:pt x="1488898" y="1849563"/>
                </a:lnTo>
                <a:lnTo>
                  <a:pt x="0" y="18495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0FE17D45-A6CD-807E-27C1-EC163F69DB8A}"/>
              </a:ext>
            </a:extLst>
          </p:cNvPr>
          <p:cNvSpPr txBox="1"/>
          <p:nvPr/>
        </p:nvSpPr>
        <p:spPr>
          <a:xfrm>
            <a:off x="159513" y="3429000"/>
            <a:ext cx="4490518" cy="818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15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6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hộp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 36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cái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bánh</a:t>
            </a: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122E9C2D-67CA-D4B1-EC96-575E729B1917}"/>
              </a:ext>
            </a:extLst>
          </p:cNvPr>
          <p:cNvSpPr txBox="1"/>
          <p:nvPr/>
        </p:nvSpPr>
        <p:spPr>
          <a:xfrm>
            <a:off x="110060" y="4224188"/>
            <a:ext cx="4490519" cy="818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15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4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hộp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 </a:t>
            </a:r>
            <a:r>
              <a:rPr lang="en-US" sz="3600" dirty="0">
                <a:solidFill>
                  <a:srgbClr val="C62927"/>
                </a:solidFill>
                <a:latin typeface="Cambria Bold"/>
              </a:rPr>
              <a:t>... </a:t>
            </a:r>
            <a:r>
              <a:rPr lang="en-US" sz="3600" dirty="0" err="1">
                <a:solidFill>
                  <a:srgbClr val="C62927"/>
                </a:solidFill>
                <a:latin typeface="Cambria Bold"/>
              </a:rPr>
              <a:t>cái</a:t>
            </a:r>
            <a:r>
              <a:rPr lang="en-US" sz="3600" dirty="0">
                <a:solidFill>
                  <a:srgbClr val="C62927"/>
                </a:solidFill>
                <a:latin typeface="Cambria Bold"/>
              </a:rPr>
              <a:t> bánh?</a:t>
            </a:r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87E587A2-D012-31FF-F387-68523901239E}"/>
              </a:ext>
            </a:extLst>
          </p:cNvPr>
          <p:cNvSpPr txBox="1"/>
          <p:nvPr/>
        </p:nvSpPr>
        <p:spPr>
          <a:xfrm>
            <a:off x="6065171" y="3072459"/>
            <a:ext cx="6126829" cy="787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61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bánh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mỗi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hộp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sp>
        <p:nvSpPr>
          <p:cNvPr id="17" name="TextBox 27">
            <a:extLst>
              <a:ext uri="{FF2B5EF4-FFF2-40B4-BE49-F238E27FC236}">
                <a16:creationId xmlns:a16="http://schemas.microsoft.com/office/drawing/2014/main" id="{CF3EB141-A180-9D8C-F594-042FD47EF114}"/>
              </a:ext>
            </a:extLst>
          </p:cNvPr>
          <p:cNvSpPr txBox="1"/>
          <p:nvPr/>
        </p:nvSpPr>
        <p:spPr>
          <a:xfrm>
            <a:off x="5905658" y="3743249"/>
            <a:ext cx="6126829" cy="787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61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36 : 6 = 6 (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cái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)</a:t>
            </a:r>
          </a:p>
        </p:txBody>
      </p:sp>
      <p:sp>
        <p:nvSpPr>
          <p:cNvPr id="18" name="TextBox 28">
            <a:extLst>
              <a:ext uri="{FF2B5EF4-FFF2-40B4-BE49-F238E27FC236}">
                <a16:creationId xmlns:a16="http://schemas.microsoft.com/office/drawing/2014/main" id="{F2E1C5B3-074B-BB35-53BB-4FBAC0BB6501}"/>
              </a:ext>
            </a:extLst>
          </p:cNvPr>
          <p:cNvSpPr txBox="1"/>
          <p:nvPr/>
        </p:nvSpPr>
        <p:spPr>
          <a:xfrm>
            <a:off x="6195593" y="4414667"/>
            <a:ext cx="6126829" cy="787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61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bánh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4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hộp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sp>
        <p:nvSpPr>
          <p:cNvPr id="19" name="TextBox 29">
            <a:extLst>
              <a:ext uri="{FF2B5EF4-FFF2-40B4-BE49-F238E27FC236}">
                <a16:creationId xmlns:a16="http://schemas.microsoft.com/office/drawing/2014/main" id="{C60E72D0-7CEF-9C5C-E97B-CCCD18675EED}"/>
              </a:ext>
            </a:extLst>
          </p:cNvPr>
          <p:cNvSpPr txBox="1"/>
          <p:nvPr/>
        </p:nvSpPr>
        <p:spPr>
          <a:xfrm>
            <a:off x="6485528" y="5001200"/>
            <a:ext cx="6126829" cy="787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61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6 x 4  = 24 (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cái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)</a:t>
            </a:r>
          </a:p>
        </p:txBody>
      </p:sp>
      <p:sp>
        <p:nvSpPr>
          <p:cNvPr id="20" name="TextBox 30">
            <a:extLst>
              <a:ext uri="{FF2B5EF4-FFF2-40B4-BE49-F238E27FC236}">
                <a16:creationId xmlns:a16="http://schemas.microsoft.com/office/drawing/2014/main" id="{B4758417-C8EC-1CA8-34A1-DE5BAA7E30B0}"/>
              </a:ext>
            </a:extLst>
          </p:cNvPr>
          <p:cNvSpPr txBox="1"/>
          <p:nvPr/>
        </p:nvSpPr>
        <p:spPr>
          <a:xfrm>
            <a:off x="6411707" y="5587733"/>
            <a:ext cx="6126828" cy="787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61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Đáp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 24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cái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bánh.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FCBD86-67B8-8324-95B5-D18E3D91E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355" y="2242753"/>
            <a:ext cx="2145978" cy="10668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B6512CB-3B4B-7920-A987-AC4C465A1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8166" y="2206314"/>
            <a:ext cx="2261812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2907644-14FE-2AB6-9180-F3A4BF62FED8}"/>
              </a:ext>
            </a:extLst>
          </p:cNvPr>
          <p:cNvSpPr/>
          <p:nvPr/>
        </p:nvSpPr>
        <p:spPr>
          <a:xfrm>
            <a:off x="2125514" y="1830607"/>
            <a:ext cx="5936385" cy="1309609"/>
          </a:xfrm>
          <a:prstGeom prst="rect">
            <a:avLst/>
          </a:prstGeom>
          <a:solidFill>
            <a:srgbClr val="CBE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26">
            <a:extLst>
              <a:ext uri="{FF2B5EF4-FFF2-40B4-BE49-F238E27FC236}">
                <a16:creationId xmlns:a16="http://schemas.microsoft.com/office/drawing/2014/main" id="{3789B560-DC81-4E3F-A572-9BAF39771CF8}"/>
              </a:ext>
            </a:extLst>
          </p:cNvPr>
          <p:cNvSpPr txBox="1"/>
          <p:nvPr/>
        </p:nvSpPr>
        <p:spPr>
          <a:xfrm>
            <a:off x="1880737" y="1596957"/>
            <a:ext cx="612682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61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bánh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 Bold"/>
              </a:rPr>
              <a:t>mỗi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hộp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sp>
        <p:nvSpPr>
          <p:cNvPr id="9" name="TextBox 27">
            <a:extLst>
              <a:ext uri="{FF2B5EF4-FFF2-40B4-BE49-F238E27FC236}">
                <a16:creationId xmlns:a16="http://schemas.microsoft.com/office/drawing/2014/main" id="{95BBCF75-435B-0517-C4F9-EBA22897996E}"/>
              </a:ext>
            </a:extLst>
          </p:cNvPr>
          <p:cNvSpPr txBox="1"/>
          <p:nvPr/>
        </p:nvSpPr>
        <p:spPr>
          <a:xfrm>
            <a:off x="1721224" y="2267747"/>
            <a:ext cx="6126829" cy="787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61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36 : 6 = 6 (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cái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)</a:t>
            </a:r>
          </a:p>
        </p:txBody>
      </p:sp>
      <p:sp>
        <p:nvSpPr>
          <p:cNvPr id="10" name="TextBox 28">
            <a:extLst>
              <a:ext uri="{FF2B5EF4-FFF2-40B4-BE49-F238E27FC236}">
                <a16:creationId xmlns:a16="http://schemas.microsoft.com/office/drawing/2014/main" id="{70E6EF92-5B77-356C-2246-960375773996}"/>
              </a:ext>
            </a:extLst>
          </p:cNvPr>
          <p:cNvSpPr txBox="1"/>
          <p:nvPr/>
        </p:nvSpPr>
        <p:spPr>
          <a:xfrm>
            <a:off x="2011159" y="2939165"/>
            <a:ext cx="612682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61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bánh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b="1" dirty="0">
                <a:solidFill>
                  <a:srgbClr val="00B050"/>
                </a:solidFill>
                <a:latin typeface="Cambria Bold"/>
              </a:rPr>
              <a:t>4 </a:t>
            </a:r>
            <a:r>
              <a:rPr lang="en-US" sz="4400" b="1" dirty="0" err="1">
                <a:solidFill>
                  <a:srgbClr val="00B050"/>
                </a:solidFill>
                <a:latin typeface="Cambria Bold"/>
              </a:rPr>
              <a:t>hộp</a:t>
            </a:r>
            <a:r>
              <a:rPr lang="en-US" sz="4400" b="1" dirty="0">
                <a:solidFill>
                  <a:srgbClr val="00B05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sp>
        <p:nvSpPr>
          <p:cNvPr id="11" name="TextBox 29">
            <a:extLst>
              <a:ext uri="{FF2B5EF4-FFF2-40B4-BE49-F238E27FC236}">
                <a16:creationId xmlns:a16="http://schemas.microsoft.com/office/drawing/2014/main" id="{06C35283-4D5F-97EA-7901-5C1094F2384C}"/>
              </a:ext>
            </a:extLst>
          </p:cNvPr>
          <p:cNvSpPr txBox="1"/>
          <p:nvPr/>
        </p:nvSpPr>
        <p:spPr>
          <a:xfrm>
            <a:off x="2308734" y="3661345"/>
            <a:ext cx="6126829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61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6 </a:t>
            </a:r>
            <a:r>
              <a:rPr lang="en-US" sz="4800" b="1" dirty="0">
                <a:solidFill>
                  <a:srgbClr val="00B050"/>
                </a:solidFill>
                <a:latin typeface="Cambria Bold"/>
              </a:rPr>
              <a:t>x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4  = 24 (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cái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)</a:t>
            </a:r>
          </a:p>
        </p:txBody>
      </p:sp>
      <p:sp>
        <p:nvSpPr>
          <p:cNvPr id="12" name="TextBox 30">
            <a:extLst>
              <a:ext uri="{FF2B5EF4-FFF2-40B4-BE49-F238E27FC236}">
                <a16:creationId xmlns:a16="http://schemas.microsoft.com/office/drawing/2014/main" id="{3BBB96FC-D867-18A2-D5C6-12D68FFF0F1E}"/>
              </a:ext>
            </a:extLst>
          </p:cNvPr>
          <p:cNvSpPr txBox="1"/>
          <p:nvPr/>
        </p:nvSpPr>
        <p:spPr>
          <a:xfrm>
            <a:off x="3165997" y="4313606"/>
            <a:ext cx="6126828" cy="787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61"/>
              </a:lnSpc>
              <a:spcBef>
                <a:spcPct val="0"/>
              </a:spcBef>
            </a:pPr>
            <a:r>
              <a:rPr lang="en-US" sz="3600" i="1" dirty="0" err="1">
                <a:solidFill>
                  <a:srgbClr val="000000"/>
                </a:solidFill>
                <a:latin typeface="Cambria Bold"/>
              </a:rPr>
              <a:t>Đáp</a:t>
            </a:r>
            <a:r>
              <a:rPr lang="en-US" sz="3600" i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 24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cái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bánh.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0EAD56-96E8-2A66-660A-C678B3EE0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732" y="757618"/>
            <a:ext cx="2261812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D1CD7-850A-BE29-DB46-9A5A2F68E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391" y="-277519"/>
            <a:ext cx="3127519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2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968A37-C56A-6C93-2C89-CC88D22F1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608" y="1161319"/>
            <a:ext cx="8632684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4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3">
            <a:extLst>
              <a:ext uri="{FF2B5EF4-FFF2-40B4-BE49-F238E27FC236}">
                <a16:creationId xmlns:a16="http://schemas.microsoft.com/office/drawing/2014/main" id="{7DCED599-5303-D60D-9208-A165ADA5992F}"/>
              </a:ext>
            </a:extLst>
          </p:cNvPr>
          <p:cNvSpPr/>
          <p:nvPr/>
        </p:nvSpPr>
        <p:spPr>
          <a:xfrm>
            <a:off x="711622" y="443753"/>
            <a:ext cx="765978" cy="941294"/>
          </a:xfrm>
          <a:custGeom>
            <a:avLst/>
            <a:gdLst/>
            <a:ahLst/>
            <a:cxnLst/>
            <a:rect l="l" t="t" r="r" b="b"/>
            <a:pathLst>
              <a:path w="1353117" h="1662816">
                <a:moveTo>
                  <a:pt x="0" y="0"/>
                </a:moveTo>
                <a:lnTo>
                  <a:pt x="1353116" y="0"/>
                </a:lnTo>
                <a:lnTo>
                  <a:pt x="1353116" y="1662816"/>
                </a:lnTo>
                <a:lnTo>
                  <a:pt x="0" y="16628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14">
            <a:extLst>
              <a:ext uri="{FF2B5EF4-FFF2-40B4-BE49-F238E27FC236}">
                <a16:creationId xmlns:a16="http://schemas.microsoft.com/office/drawing/2014/main" id="{2DECA637-8F27-D483-757D-214F7F54D075}"/>
              </a:ext>
            </a:extLst>
          </p:cNvPr>
          <p:cNvGrpSpPr/>
          <p:nvPr/>
        </p:nvGrpSpPr>
        <p:grpSpPr>
          <a:xfrm>
            <a:off x="7732057" y="1625787"/>
            <a:ext cx="2651598" cy="985801"/>
            <a:chOff x="-2" y="-380619"/>
            <a:chExt cx="4991505" cy="1635427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DA3E0360-70BF-90F8-7D66-E1858EBECEBC}"/>
                </a:ext>
              </a:extLst>
            </p:cNvPr>
            <p:cNvSpPr/>
            <p:nvPr/>
          </p:nvSpPr>
          <p:spPr>
            <a:xfrm>
              <a:off x="-2" y="20545"/>
              <a:ext cx="4991505" cy="1234263"/>
            </a:xfrm>
            <a:custGeom>
              <a:avLst/>
              <a:gdLst/>
              <a:ahLst/>
              <a:cxnLst/>
              <a:rect l="l" t="t" r="r" b="b"/>
              <a:pathLst>
                <a:path w="4991505" h="1234263">
                  <a:moveTo>
                    <a:pt x="0" y="0"/>
                  </a:moveTo>
                  <a:lnTo>
                    <a:pt x="4991505" y="0"/>
                  </a:lnTo>
                  <a:lnTo>
                    <a:pt x="4991505" y="1234263"/>
                  </a:lnTo>
                  <a:lnTo>
                    <a:pt x="0" y="12342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B17F8D58-2506-DBFF-2D08-A3AEF2567C1F}"/>
                </a:ext>
              </a:extLst>
            </p:cNvPr>
            <p:cNvSpPr txBox="1"/>
            <p:nvPr/>
          </p:nvSpPr>
          <p:spPr>
            <a:xfrm>
              <a:off x="944434" y="-380619"/>
              <a:ext cx="3102636" cy="1063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56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Tóm</a:t>
              </a:r>
              <a:r>
                <a:rPr lang="en-US" sz="36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mbria Bold"/>
                </a:rPr>
                <a:t>tắt</a:t>
              </a:r>
              <a:endParaRPr lang="en-US" sz="36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7" name="TextBox 18">
            <a:extLst>
              <a:ext uri="{FF2B5EF4-FFF2-40B4-BE49-F238E27FC236}">
                <a16:creationId xmlns:a16="http://schemas.microsoft.com/office/drawing/2014/main" id="{B4B69F1B-7E19-2666-38F3-83AE18DCE101}"/>
              </a:ext>
            </a:extLst>
          </p:cNvPr>
          <p:cNvSpPr txBox="1"/>
          <p:nvPr/>
        </p:nvSpPr>
        <p:spPr>
          <a:xfrm>
            <a:off x="1477600" y="481046"/>
            <a:ext cx="937786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20 kg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đường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chia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đều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10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túi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Hỏi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3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túi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vậy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bao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ki-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lô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-gam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đường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F377453D-F568-ED07-40E2-B44DD8C8885E}"/>
              </a:ext>
            </a:extLst>
          </p:cNvPr>
          <p:cNvSpPr txBox="1"/>
          <p:nvPr/>
        </p:nvSpPr>
        <p:spPr>
          <a:xfrm>
            <a:off x="6700367" y="2598966"/>
            <a:ext cx="4426610" cy="807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15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10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túi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 20 kg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đường</a:t>
            </a:r>
            <a:endParaRPr lang="en-US" sz="3600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60D3E00F-5B31-49AD-06E9-2CFABDAFB61E}"/>
              </a:ext>
            </a:extLst>
          </p:cNvPr>
          <p:cNvSpPr txBox="1"/>
          <p:nvPr/>
        </p:nvSpPr>
        <p:spPr>
          <a:xfrm>
            <a:off x="6700367" y="3368197"/>
            <a:ext cx="4386817" cy="807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15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Cambria Bold"/>
              </a:rPr>
              <a:t>3 túi: </a:t>
            </a:r>
            <a:r>
              <a:rPr lang="en-US" sz="3600">
                <a:solidFill>
                  <a:srgbClr val="C62927"/>
                </a:solidFill>
                <a:latin typeface="Cambria Bold"/>
              </a:rPr>
              <a:t>... kg đường?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EC92F3-ECDE-D857-B2F1-A992B3DF93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816" y="1841580"/>
            <a:ext cx="3860378" cy="38603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233987">
            <a:off x="4354830" y="4743442"/>
            <a:ext cx="6249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913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611</Words>
  <Application>Microsoft Office PowerPoint</Application>
  <PresentationFormat>Widescreen</PresentationFormat>
  <Paragraphs>76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#9Slide07 HoneyCream</vt:lpstr>
      <vt:lpstr>Arial</vt:lpstr>
      <vt:lpstr>Calibri</vt:lpstr>
      <vt:lpstr>Calibri Light</vt:lpstr>
      <vt:lpstr>Cambria</vt:lpstr>
      <vt:lpstr>Cambria Bold</vt:lpstr>
      <vt:lpstr>Lobster</vt:lpstr>
      <vt:lpstr>Open Sans Bold</vt:lpstr>
      <vt:lpstr>SVN-Newton</vt:lpstr>
      <vt:lpstr>SVN-Ready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Mrs PHUONG</cp:lastModifiedBy>
  <cp:revision>25</cp:revision>
  <dcterms:created xsi:type="dcterms:W3CDTF">2023-12-26T14:18:14Z</dcterms:created>
  <dcterms:modified xsi:type="dcterms:W3CDTF">2024-02-06T06:46:57Z</dcterms:modified>
</cp:coreProperties>
</file>