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 id="2147483704" r:id="rId5"/>
  </p:sldMasterIdLst>
  <p:notesMasterIdLst>
    <p:notesMasterId r:id="rId21"/>
  </p:notesMasterIdLst>
  <p:sldIdLst>
    <p:sldId id="509" r:id="rId6"/>
    <p:sldId id="257" r:id="rId7"/>
    <p:sldId id="258" r:id="rId8"/>
    <p:sldId id="259" r:id="rId9"/>
    <p:sldId id="260" r:id="rId10"/>
    <p:sldId id="261" r:id="rId11"/>
    <p:sldId id="264" r:id="rId12"/>
    <p:sldId id="265" r:id="rId13"/>
    <p:sldId id="266" r:id="rId14"/>
    <p:sldId id="2007577095" r:id="rId15"/>
    <p:sldId id="2007577134" r:id="rId16"/>
    <p:sldId id="367" r:id="rId17"/>
    <p:sldId id="2007577135" r:id="rId18"/>
    <p:sldId id="2007577136" r:id="rId19"/>
    <p:sldId id="2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1" d="100"/>
          <a:sy n="111" d="100"/>
        </p:scale>
        <p:origin x="5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0F52C-A344-4A73-9706-4FD7958C8F94}"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3AE45-BD59-4493-92AC-2396D2095C30}" type="slidenum">
              <a:rPr lang="en-US" smtClean="0"/>
              <a:t>‹#›</a:t>
            </a:fld>
            <a:endParaRPr lang="en-US"/>
          </a:p>
        </p:txBody>
      </p:sp>
    </p:spTree>
    <p:extLst>
      <p:ext uri="{BB962C8B-B14F-4D97-AF65-F5344CB8AC3E}">
        <p14:creationId xmlns:p14="http://schemas.microsoft.com/office/powerpoint/2010/main" val="288099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203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406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509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564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4293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37961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12711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79757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4901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8405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49218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35234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28337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26121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13475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2446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3017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638228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02979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543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98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82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3/11/2024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4088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4802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2468278"/>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3598935"/>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6925434"/>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2024/3/11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403259"/>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2024/3/11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8049399"/>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2024/3/11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69707645"/>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2024/3/11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914556243"/>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2024/3/11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0097457"/>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2024/3/11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26799031"/>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611553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80043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29582740"/>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17137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545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5746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81961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662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2338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13693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9999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65654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862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13738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2111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8412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1417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94854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324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3/11/2024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5047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
        <p:nvSpPr>
          <p:cNvPr id="7" name="灯片编号占位符 3">
            <a:extLst>
              <a:ext uri="{FF2B5EF4-FFF2-40B4-BE49-F238E27FC236}">
                <a16:creationId xmlns:a16="http://schemas.microsoft.com/office/drawing/2014/main" id="{099ACD75-3E37-43B8-BE5F-B9F086C8C16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772259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0833371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FBE09A3-510D-491D-8E8A-3AE1DF43222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4423588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2024/3/11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8324318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gif"/><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gif"/><Relationship Id="rId2" Type="http://schemas.openxmlformats.org/officeDocument/2006/relationships/image" Target="../media/image5.gif"/><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5" Type="http://schemas.openxmlformats.org/officeDocument/2006/relationships/image" Target="../media/image18.sv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5.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26.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26.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3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5000" dirty="0">
                <a:solidFill>
                  <a:srgbClr val="FF0000"/>
                </a:solidFill>
                <a:effectLst>
                  <a:outerShdw dist="50800" dir="5400000" algn="ctr" rotWithShape="0">
                    <a:srgbClr val="F79646">
                      <a:lumMod val="40000"/>
                      <a:lumOff val="60000"/>
                    </a:srgbClr>
                  </a:outerShdw>
                </a:effectLst>
                <a:latin typeface="Open Sans Bold"/>
              </a:rPr>
              <a:t>BÀI GIẢNG ĐIỆN </a:t>
            </a:r>
            <a:r>
              <a:rPr lang="en-US" sz="5000" dirty="0" err="1">
                <a:solidFill>
                  <a:srgbClr val="FF0000"/>
                </a:solidFill>
                <a:effectLst>
                  <a:outerShdw dist="50800" dir="5400000" algn="ctr" rotWithShape="0">
                    <a:srgbClr val="F79646">
                      <a:lumMod val="40000"/>
                      <a:lumOff val="60000"/>
                    </a:srgbClr>
                  </a:outerShdw>
                </a:effectLst>
                <a:latin typeface="Open Sans Bold"/>
              </a:rPr>
              <a:t>TỬ</a:t>
            </a:r>
            <a:r>
              <a:rPr lang="en-US" sz="5000" dirty="0">
                <a:solidFill>
                  <a:srgbClr val="FF0000"/>
                </a:solidFill>
                <a:effectLst>
                  <a:outerShdw dist="50800" dir="5400000" algn="ctr" rotWithShape="0">
                    <a:srgbClr val="F79646">
                      <a:lumMod val="40000"/>
                      <a:lumOff val="60000"/>
                    </a:srgbClr>
                  </a:outerShdw>
                </a:effectLst>
                <a:latin typeface="Open Sans Bold"/>
              </a:rPr>
              <a:t> </a:t>
            </a:r>
            <a:r>
              <a:rPr lang="en-US" sz="5000" err="1">
                <a:solidFill>
                  <a:srgbClr val="FF0000"/>
                </a:solidFill>
                <a:effectLst>
                  <a:outerShdw dist="50800" dir="5400000" algn="ctr" rotWithShape="0">
                    <a:srgbClr val="F79646">
                      <a:lumMod val="40000"/>
                      <a:lumOff val="60000"/>
                    </a:srgbClr>
                  </a:outerShdw>
                </a:effectLst>
                <a:latin typeface="Open Sans Bold"/>
              </a:rPr>
              <a:t>THÁNG</a:t>
            </a:r>
            <a:r>
              <a:rPr lang="en-US" sz="5000">
                <a:solidFill>
                  <a:srgbClr val="FF0000"/>
                </a:solidFill>
                <a:effectLst>
                  <a:outerShdw dist="50800" dir="5400000" algn="ctr" rotWithShape="0">
                    <a:srgbClr val="F79646">
                      <a:lumMod val="40000"/>
                      <a:lumOff val="60000"/>
                    </a:srgbClr>
                  </a:outerShdw>
                </a:effectLst>
                <a:latin typeface="Open Sans Bold"/>
              </a:rPr>
              <a:t> </a:t>
            </a:r>
            <a:r>
              <a:rPr lang="en-US" sz="5000" dirty="0">
                <a:solidFill>
                  <a:srgbClr val="FF0000"/>
                </a:solidFill>
                <a:effectLst>
                  <a:outerShdw dist="50800" dir="5400000" algn="ctr" rotWithShape="0">
                    <a:srgbClr val="F79646">
                      <a:lumMod val="40000"/>
                      <a:lumOff val="60000"/>
                    </a:srgbClr>
                  </a:outerShdw>
                </a:effectLst>
                <a:latin typeface="Open Sans Bold"/>
              </a:rPr>
              <a:t>3</a:t>
            </a: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err="1">
                <a:solidFill>
                  <a:srgbClr val="FF0000"/>
                </a:solidFill>
                <a:latin typeface="Open Sans Bold"/>
              </a:rPr>
              <a:t>Môn</a:t>
            </a:r>
            <a:r>
              <a:rPr lang="vi-VN" sz="4400" dirty="0">
                <a:solidFill>
                  <a:srgbClr val="FF0000"/>
                </a:solidFill>
                <a:latin typeface="Open Sans Bold"/>
              </a:rPr>
              <a:t>: </a:t>
            </a:r>
            <a:r>
              <a:rPr lang="en-US" sz="4400" dirty="0">
                <a:solidFill>
                  <a:srgbClr val="FF0000"/>
                </a:solidFill>
                <a:latin typeface="Open Sans Bold"/>
              </a:rPr>
              <a:t>TIẾNG VIỆT</a:t>
            </a:r>
          </a:p>
        </p:txBody>
      </p:sp>
      <p:sp>
        <p:nvSpPr>
          <p:cNvPr id="17" name="TextBox 17"/>
          <p:cNvSpPr txBox="1"/>
          <p:nvPr/>
        </p:nvSpPr>
        <p:spPr>
          <a:xfrm>
            <a:off x="3893176" y="6511542"/>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920" y="330199"/>
            <a:ext cx="1755422" cy="1755422"/>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05761"/>
          </a:xfrm>
          <a:prstGeom prst="rect">
            <a:avLst/>
          </a:prstGeom>
        </p:spPr>
        <p:txBody>
          <a:bodyPr lIns="0" tIns="0" rIns="0" bIns="0" rtlCol="0" anchor="t">
            <a:spAutoFit/>
          </a:bodyPr>
          <a:lstStyle/>
          <a:p>
            <a:pPr algn="ctr" defTabSz="609630">
              <a:lnSpc>
                <a:spcPts val="7919"/>
              </a:lnSpc>
              <a:spcBef>
                <a:spcPct val="0"/>
              </a:spcBef>
            </a:pPr>
            <a:r>
              <a:rPr lang="en-US" sz="5000" dirty="0" err="1">
                <a:solidFill>
                  <a:srgbClr val="002060"/>
                </a:solidFill>
                <a:latin typeface="Open Sans Bold"/>
              </a:rPr>
              <a:t>KHỐI</a:t>
            </a:r>
            <a:r>
              <a:rPr lang="en-US" sz="5000" dirty="0">
                <a:solidFill>
                  <a:srgbClr val="002060"/>
                </a:solidFill>
                <a:latin typeface="Open Sans Bold"/>
              </a:rPr>
              <a:t> </a:t>
            </a:r>
            <a:r>
              <a:rPr lang="vi-VN" sz="5000" dirty="0">
                <a:solidFill>
                  <a:srgbClr val="002060"/>
                </a:solidFill>
                <a:latin typeface="Open Sans Bold"/>
              </a:rPr>
              <a:t>2</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2943225" y="453422"/>
            <a:ext cx="6328999" cy="474489"/>
          </a:xfrm>
          <a:prstGeom prst="rect">
            <a:avLst/>
          </a:prstGeom>
        </p:spPr>
        <p:txBody>
          <a:bodyPr wrap="square" lIns="0" tIns="0" rIns="0" bIns="0" rtlCol="0" anchor="t">
            <a:spAutoFit/>
          </a:bodyPr>
          <a:lstStyle/>
          <a:p>
            <a:pPr algn="ctr" defTabSz="609630">
              <a:lnSpc>
                <a:spcPts val="3659"/>
              </a:lnSpc>
            </a:pPr>
            <a:r>
              <a:rPr lang="en-US" sz="3000" b="1" dirty="0" err="1">
                <a:solidFill>
                  <a:srgbClr val="000000"/>
                </a:solidFill>
                <a:latin typeface="Times New Roman" panose="02020603050405020304" pitchFamily="18" charset="0"/>
                <a:cs typeface="Times New Roman" panose="02020603050405020304" pitchFamily="18" charset="0"/>
              </a:rPr>
              <a:t>Trường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Tiểu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học</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Nguyễn</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Bỉnh</a:t>
            </a:r>
            <a:r>
              <a:rPr lang="en-US" sz="3000" b="1" dirty="0">
                <a:solidFill>
                  <a:srgbClr val="000000"/>
                </a:solidFill>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943048" y="3681604"/>
            <a:ext cx="10289764" cy="875689"/>
          </a:xfrm>
          <a:prstGeom prst="rect">
            <a:avLst/>
          </a:prstGeom>
        </p:spPr>
        <p:txBody>
          <a:bodyPr lIns="0" tIns="0" rIns="0" bIns="0" rtlCol="0" anchor="t">
            <a:spAutoFit/>
          </a:bodyPr>
          <a:lstStyle/>
          <a:p>
            <a:pPr algn="ctr" defTabSz="609630">
              <a:lnSpc>
                <a:spcPts val="7919"/>
              </a:lnSpc>
              <a:spcBef>
                <a:spcPct val="0"/>
              </a:spcBef>
            </a:pPr>
            <a:r>
              <a:rPr lang="en-US" sz="3500" dirty="0" err="1">
                <a:solidFill>
                  <a:srgbClr val="002060"/>
                </a:solidFill>
                <a:latin typeface="Open Sans Bold"/>
              </a:rPr>
              <a:t>Tên</a:t>
            </a:r>
            <a:r>
              <a:rPr lang="en-US" sz="3500" dirty="0">
                <a:solidFill>
                  <a:srgbClr val="002060"/>
                </a:solidFill>
                <a:latin typeface="Open Sans Bold"/>
              </a:rPr>
              <a:t> </a:t>
            </a:r>
            <a:r>
              <a:rPr lang="en-US" sz="3500" dirty="0" err="1">
                <a:solidFill>
                  <a:srgbClr val="002060"/>
                </a:solidFill>
                <a:latin typeface="Open Sans Bold"/>
              </a:rPr>
              <a:t>bài</a:t>
            </a:r>
            <a:r>
              <a:rPr lang="en-US" sz="3500" dirty="0">
                <a:solidFill>
                  <a:srgbClr val="002060"/>
                </a:solidFill>
                <a:latin typeface="Open Sans Bold"/>
              </a:rPr>
              <a:t>: ÔN TẬP GIỮA HỌC KÌ TIẾT 1,2</a:t>
            </a:r>
          </a:p>
        </p:txBody>
      </p:sp>
    </p:spTree>
    <p:extLst>
      <p:ext uri="{BB962C8B-B14F-4D97-AF65-F5344CB8AC3E}">
        <p14:creationId xmlns:p14="http://schemas.microsoft.com/office/powerpoint/2010/main" val="2243237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968454" y="-140538"/>
            <a:ext cx="91907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369607D2-FAD8-4092-AAFB-8D30F0F97674}"/>
              </a:ext>
            </a:extLst>
          </p:cNvPr>
          <p:cNvPicPr>
            <a:picLocks noChangeAspect="1"/>
          </p:cNvPicPr>
          <p:nvPr/>
        </p:nvPicPr>
        <p:blipFill>
          <a:blip r:embed="rId2"/>
          <a:stretch>
            <a:fillRect/>
          </a:stretch>
        </p:blipFill>
        <p:spPr>
          <a:xfrm>
            <a:off x="3934046" y="762774"/>
            <a:ext cx="3815655" cy="1674517"/>
          </a:xfrm>
          <a:prstGeom prst="rect">
            <a:avLst/>
          </a:prstGeom>
        </p:spPr>
      </p:pic>
      <p:pic>
        <p:nvPicPr>
          <p:cNvPr id="6" name="Picture 5">
            <a:extLst>
              <a:ext uri="{FF2B5EF4-FFF2-40B4-BE49-F238E27FC236}">
                <a16:creationId xmlns:a16="http://schemas.microsoft.com/office/drawing/2014/main" id="{0618EEF5-B666-460C-99FF-1EEE64800AA8}"/>
              </a:ext>
            </a:extLst>
          </p:cNvPr>
          <p:cNvPicPr>
            <a:picLocks noChangeAspect="1"/>
          </p:cNvPicPr>
          <p:nvPr/>
        </p:nvPicPr>
        <p:blipFill>
          <a:blip r:embed="rId3"/>
          <a:stretch>
            <a:fillRect/>
          </a:stretch>
        </p:blipFill>
        <p:spPr>
          <a:xfrm>
            <a:off x="7950494" y="733314"/>
            <a:ext cx="3638993" cy="1733439"/>
          </a:xfrm>
          <a:prstGeom prst="rect">
            <a:avLst/>
          </a:prstGeom>
        </p:spPr>
      </p:pic>
      <p:pic>
        <p:nvPicPr>
          <p:cNvPr id="8" name="Picture 7">
            <a:extLst>
              <a:ext uri="{FF2B5EF4-FFF2-40B4-BE49-F238E27FC236}">
                <a16:creationId xmlns:a16="http://schemas.microsoft.com/office/drawing/2014/main" id="{B697EFBF-ED19-4D1B-AFE6-44AF1E6B2226}"/>
              </a:ext>
            </a:extLst>
          </p:cNvPr>
          <p:cNvPicPr>
            <a:picLocks noChangeAspect="1"/>
          </p:cNvPicPr>
          <p:nvPr/>
        </p:nvPicPr>
        <p:blipFill>
          <a:blip r:embed="rId4"/>
          <a:stretch>
            <a:fillRect/>
          </a:stretch>
        </p:blipFill>
        <p:spPr>
          <a:xfrm>
            <a:off x="8229600" y="2727251"/>
            <a:ext cx="3551273" cy="1828800"/>
          </a:xfrm>
          <a:prstGeom prst="rect">
            <a:avLst/>
          </a:prstGeom>
        </p:spPr>
      </p:pic>
      <p:pic>
        <p:nvPicPr>
          <p:cNvPr id="12" name="Picture 11">
            <a:extLst>
              <a:ext uri="{FF2B5EF4-FFF2-40B4-BE49-F238E27FC236}">
                <a16:creationId xmlns:a16="http://schemas.microsoft.com/office/drawing/2014/main" id="{C76BCDA5-C601-4C3A-B9AC-992713087873}"/>
              </a:ext>
            </a:extLst>
          </p:cNvPr>
          <p:cNvPicPr>
            <a:picLocks noChangeAspect="1"/>
          </p:cNvPicPr>
          <p:nvPr/>
        </p:nvPicPr>
        <p:blipFill>
          <a:blip r:embed="rId5"/>
          <a:stretch>
            <a:fillRect/>
          </a:stretch>
        </p:blipFill>
        <p:spPr>
          <a:xfrm>
            <a:off x="8452884" y="4747437"/>
            <a:ext cx="3252012" cy="1771650"/>
          </a:xfrm>
          <a:prstGeom prst="rect">
            <a:avLst/>
          </a:prstGeom>
        </p:spPr>
      </p:pic>
      <p:pic>
        <p:nvPicPr>
          <p:cNvPr id="14" name="Picture 13">
            <a:extLst>
              <a:ext uri="{FF2B5EF4-FFF2-40B4-BE49-F238E27FC236}">
                <a16:creationId xmlns:a16="http://schemas.microsoft.com/office/drawing/2014/main" id="{9B607F25-4858-49FC-A94A-A83A95F98B34}"/>
              </a:ext>
            </a:extLst>
          </p:cNvPr>
          <p:cNvPicPr>
            <a:picLocks noChangeAspect="1"/>
          </p:cNvPicPr>
          <p:nvPr/>
        </p:nvPicPr>
        <p:blipFill>
          <a:blip r:embed="rId6"/>
          <a:stretch>
            <a:fillRect/>
          </a:stretch>
        </p:blipFill>
        <p:spPr>
          <a:xfrm>
            <a:off x="4218466" y="4860574"/>
            <a:ext cx="3732028" cy="1545375"/>
          </a:xfrm>
          <a:prstGeom prst="rect">
            <a:avLst/>
          </a:prstGeom>
        </p:spPr>
      </p:pic>
      <p:pic>
        <p:nvPicPr>
          <p:cNvPr id="16" name="Picture 15">
            <a:extLst>
              <a:ext uri="{FF2B5EF4-FFF2-40B4-BE49-F238E27FC236}">
                <a16:creationId xmlns:a16="http://schemas.microsoft.com/office/drawing/2014/main" id="{C701F717-EBDE-4529-822B-76B07ACAB3CF}"/>
              </a:ext>
            </a:extLst>
          </p:cNvPr>
          <p:cNvPicPr>
            <a:picLocks noChangeAspect="1"/>
          </p:cNvPicPr>
          <p:nvPr/>
        </p:nvPicPr>
        <p:blipFill>
          <a:blip r:embed="rId7"/>
          <a:stretch>
            <a:fillRect/>
          </a:stretch>
        </p:blipFill>
        <p:spPr>
          <a:xfrm>
            <a:off x="4278719" y="2783601"/>
            <a:ext cx="3634562" cy="1963836"/>
          </a:xfrm>
          <a:prstGeom prst="rect">
            <a:avLst/>
          </a:prstGeom>
        </p:spPr>
      </p:pic>
      <p:sp>
        <p:nvSpPr>
          <p:cNvPr id="17" name="Rectangle: Rounded Corners 16">
            <a:extLst>
              <a:ext uri="{FF2B5EF4-FFF2-40B4-BE49-F238E27FC236}">
                <a16:creationId xmlns:a16="http://schemas.microsoft.com/office/drawing/2014/main" id="{1C7E9930-08B9-41B1-9287-4E9CED4B99AD}"/>
              </a:ext>
            </a:extLst>
          </p:cNvPr>
          <p:cNvSpPr/>
          <p:nvPr/>
        </p:nvSpPr>
        <p:spPr>
          <a:xfrm>
            <a:off x="0" y="891916"/>
            <a:ext cx="4029740" cy="851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1C3722C0-524A-4377-96C5-B4329580F094}"/>
              </a:ext>
            </a:extLst>
          </p:cNvPr>
          <p:cNvSpPr/>
          <p:nvPr/>
        </p:nvSpPr>
        <p:spPr>
          <a:xfrm>
            <a:off x="60253" y="1807480"/>
            <a:ext cx="3815655" cy="8518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2251F93B-4E27-4FBA-9150-6346E838A1EF}"/>
              </a:ext>
            </a:extLst>
          </p:cNvPr>
          <p:cNvSpPr/>
          <p:nvPr/>
        </p:nvSpPr>
        <p:spPr>
          <a:xfrm>
            <a:off x="60253" y="2791601"/>
            <a:ext cx="3815655" cy="85182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6ACBE1D6-C802-4D56-B4DF-A8626DFD1C6F}"/>
              </a:ext>
            </a:extLst>
          </p:cNvPr>
          <p:cNvSpPr/>
          <p:nvPr/>
        </p:nvSpPr>
        <p:spPr>
          <a:xfrm>
            <a:off x="118391" y="3765519"/>
            <a:ext cx="3815655" cy="851824"/>
          </a:xfrm>
          <a:prstGeom prst="round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17C1A51C-7D33-443B-A1CB-D0EA9E485537}"/>
              </a:ext>
            </a:extLst>
          </p:cNvPr>
          <p:cNvSpPr/>
          <p:nvPr/>
        </p:nvSpPr>
        <p:spPr>
          <a:xfrm>
            <a:off x="107042" y="4681083"/>
            <a:ext cx="3815655" cy="851824"/>
          </a:xfrm>
          <a:prstGeom prst="roundRect">
            <a:avLst/>
          </a:prstGeom>
          <a:solidFill>
            <a:schemeClr val="accent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thóc</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F579EA16-2B95-4596-A755-8651F195AFDF}"/>
              </a:ext>
            </a:extLst>
          </p:cNvPr>
          <p:cNvSpPr/>
          <p:nvPr/>
        </p:nvSpPr>
        <p:spPr>
          <a:xfrm>
            <a:off x="64816" y="5633261"/>
            <a:ext cx="3815655" cy="8518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6.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Lũy</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1"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1"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0" presetClass="path" presetSubtype="0" accel="50000" decel="50000" fill="hold" grpId="1" nodeType="clickEffect">
                                  <p:stCondLst>
                                    <p:cond delay="0"/>
                                  </p:stCondLst>
                                  <p:childTnLst>
                                    <p:animMotion origin="layout" path="M -4.375E-6 3.7037E-7 L 0.31928 3.7037E-7 C 0.46237 3.7037E-7 0.63881 0.04491 0.63881 0.08148 L 0.63881 0.16319 " pathEditMode="relative" rAng="0" ptsTypes="AAAA">
                                      <p:cBhvr>
                                        <p:cTn id="77" dur="2000" fill="hold"/>
                                        <p:tgtEl>
                                          <p:spTgt spid="17"/>
                                        </p:tgtEl>
                                        <p:attrNameLst>
                                          <p:attrName>ppt_x</p:attrName>
                                          <p:attrName>ppt_y</p:attrName>
                                        </p:attrNameLst>
                                      </p:cBhvr>
                                      <p:rCtr x="31940" y="8148"/>
                                    </p:animMotion>
                                  </p:childTnLst>
                                </p:cTn>
                              </p:par>
                            </p:childTnLst>
                          </p:cTn>
                        </p:par>
                      </p:childTnLst>
                    </p:cTn>
                  </p:par>
                  <p:par>
                    <p:cTn id="78" fill="hold">
                      <p:stCondLst>
                        <p:cond delay="indefinite"/>
                      </p:stCondLst>
                      <p:childTnLst>
                        <p:par>
                          <p:cTn id="79" fill="hold">
                            <p:stCondLst>
                              <p:cond delay="0"/>
                            </p:stCondLst>
                            <p:childTnLst>
                              <p:par>
                                <p:cTn id="80" presetID="50" presetClass="path" presetSubtype="0" accel="50000" decel="50000" fill="hold" grpId="0" nodeType="clickEffect">
                                  <p:stCondLst>
                                    <p:cond delay="0"/>
                                  </p:stCondLst>
                                  <p:childTnLst>
                                    <p:animMotion origin="layout" path="M 1.66667E-6 -4.44444E-6 L 0.16523 -4.44444E-6 C 0.23919 -4.44444E-6 0.33047 0.01829 0.33047 0.03334 L 0.33047 0.06667 " pathEditMode="relative" rAng="0" ptsTypes="AAAA">
                                      <p:cBhvr>
                                        <p:cTn id="81" dur="2000" fill="hold"/>
                                        <p:tgtEl>
                                          <p:spTgt spid="18"/>
                                        </p:tgtEl>
                                        <p:attrNameLst>
                                          <p:attrName>ppt_x</p:attrName>
                                          <p:attrName>ppt_y</p:attrName>
                                        </p:attrNameLst>
                                      </p:cBhvr>
                                      <p:rCtr x="16523" y="3333"/>
                                    </p:animMotion>
                                  </p:childTnLst>
                                </p:cTn>
                              </p:par>
                            </p:childTnLst>
                          </p:cTn>
                        </p:par>
                      </p:childTnLst>
                    </p:cTn>
                  </p:par>
                  <p:par>
                    <p:cTn id="82" fill="hold">
                      <p:stCondLst>
                        <p:cond delay="indefinite"/>
                      </p:stCondLst>
                      <p:childTnLst>
                        <p:par>
                          <p:cTn id="83" fill="hold">
                            <p:stCondLst>
                              <p:cond delay="0"/>
                            </p:stCondLst>
                            <p:childTnLst>
                              <p:par>
                                <p:cTn id="84" presetID="50" presetClass="path" presetSubtype="0" accel="50000" decel="50000" fill="hold" grpId="1" nodeType="clickEffect">
                                  <p:stCondLst>
                                    <p:cond delay="0"/>
                                  </p:stCondLst>
                                  <p:childTnLst>
                                    <p:animMotion origin="layout" path="M 1.66667E-6 -1.48148E-6 L 0.33737 -1.48148E-6 C 0.48854 -1.48148E-6 0.67487 0.125 0.67487 0.22662 L 0.67487 0.45347 " pathEditMode="relative" rAng="0" ptsTypes="AAAA">
                                      <p:cBhvr>
                                        <p:cTn id="85" dur="2000" fill="hold"/>
                                        <p:tgtEl>
                                          <p:spTgt spid="19"/>
                                        </p:tgtEl>
                                        <p:attrNameLst>
                                          <p:attrName>ppt_x</p:attrName>
                                          <p:attrName>ppt_y</p:attrName>
                                        </p:attrNameLst>
                                      </p:cBhvr>
                                      <p:rCtr x="33737" y="22662"/>
                                    </p:animMotion>
                                  </p:childTnLst>
                                </p:cTn>
                              </p:par>
                            </p:childTnLst>
                          </p:cTn>
                        </p:par>
                      </p:childTnLst>
                    </p:cTn>
                  </p:par>
                  <p:par>
                    <p:cTn id="86" fill="hold">
                      <p:stCondLst>
                        <p:cond delay="indefinite"/>
                      </p:stCondLst>
                      <p:childTnLst>
                        <p:par>
                          <p:cTn id="87" fill="hold">
                            <p:stCondLst>
                              <p:cond delay="0"/>
                            </p:stCondLst>
                            <p:childTnLst>
                              <p:par>
                                <p:cTn id="88" presetID="50" presetClass="path" presetSubtype="0" accel="50000" decel="50000" fill="hold" grpId="1" nodeType="clickEffect">
                                  <p:stCondLst>
                                    <p:cond delay="0"/>
                                  </p:stCondLst>
                                  <p:childTnLst>
                                    <p:animMotion origin="layout" path="M 4.16667E-6 -1.11111E-6 L 0.16692 -1.11111E-6 C 0.24166 -1.11111E-6 0.33385 0.07894 0.33385 0.14306 L 0.33385 0.28634 " pathEditMode="relative" rAng="0" ptsTypes="AAAA">
                                      <p:cBhvr>
                                        <p:cTn id="89" dur="2000" fill="hold"/>
                                        <p:tgtEl>
                                          <p:spTgt spid="20"/>
                                        </p:tgtEl>
                                        <p:attrNameLst>
                                          <p:attrName>ppt_x</p:attrName>
                                          <p:attrName>ppt_y</p:attrName>
                                        </p:attrNameLst>
                                      </p:cBhvr>
                                      <p:rCtr x="16693" y="14306"/>
                                    </p:animMotion>
                                  </p:childTnLst>
                                </p:cTn>
                              </p:par>
                            </p:childTnLst>
                          </p:cTn>
                        </p:par>
                      </p:childTnLst>
                    </p:cTn>
                  </p:par>
                  <p:par>
                    <p:cTn id="90" fill="hold">
                      <p:stCondLst>
                        <p:cond delay="indefinite"/>
                      </p:stCondLst>
                      <p:childTnLst>
                        <p:par>
                          <p:cTn id="91" fill="hold">
                            <p:stCondLst>
                              <p:cond delay="0"/>
                            </p:stCondLst>
                            <p:childTnLst>
                              <p:par>
                                <p:cTn id="92" presetID="50" presetClass="path" presetSubtype="0" accel="50000" decel="50000" fill="hold" grpId="0" nodeType="clickEffect">
                                  <p:stCondLst>
                                    <p:cond delay="0"/>
                                  </p:stCondLst>
                                  <p:childTnLst>
                                    <p:animMotion origin="layout" path="M -4.375E-6 4.07407E-6 L 0.1642 4.07407E-6 C 0.23763 4.07407E-6 0.32839 -0.03797 0.32839 -0.06852 L 0.32839 -0.13704 " pathEditMode="relative" rAng="0" ptsTypes="AAAA">
                                      <p:cBhvr>
                                        <p:cTn id="93" dur="2000" fill="hold"/>
                                        <p:tgtEl>
                                          <p:spTgt spid="21"/>
                                        </p:tgtEl>
                                        <p:attrNameLst>
                                          <p:attrName>ppt_x</p:attrName>
                                          <p:attrName>ppt_y</p:attrName>
                                        </p:attrNameLst>
                                      </p:cBhvr>
                                      <p:rCtr x="16419" y="-6852"/>
                                    </p:animMotion>
                                  </p:childTnLst>
                                </p:cTn>
                              </p:par>
                            </p:childTnLst>
                          </p:cTn>
                        </p:par>
                      </p:childTnLst>
                    </p:cTn>
                  </p:par>
                  <p:par>
                    <p:cTn id="94" fill="hold">
                      <p:stCondLst>
                        <p:cond delay="indefinite"/>
                      </p:stCondLst>
                      <p:childTnLst>
                        <p:par>
                          <p:cTn id="95" fill="hold">
                            <p:stCondLst>
                              <p:cond delay="0"/>
                            </p:stCondLst>
                            <p:childTnLst>
                              <p:par>
                                <p:cTn id="96" presetID="50" presetClass="path" presetSubtype="0" accel="50000" decel="50000" fill="hold" grpId="1" nodeType="clickEffect">
                                  <p:stCondLst>
                                    <p:cond delay="0"/>
                                  </p:stCondLst>
                                  <p:childTnLst>
                                    <p:animMotion origin="layout" path="M 1.66667E-6 -4.07407E-6 L 0.33177 -4.07407E-6 C 0.48034 -4.07407E-6 0.66354 -0.07777 0.66354 -0.14027 L 0.66354 -0.27963 " pathEditMode="relative" rAng="0" ptsTypes="AAAA">
                                      <p:cBhvr>
                                        <p:cTn id="97" dur="2000" fill="hold"/>
                                        <p:tgtEl>
                                          <p:spTgt spid="22"/>
                                        </p:tgtEl>
                                        <p:attrNameLst>
                                          <p:attrName>ppt_x</p:attrName>
                                          <p:attrName>ppt_y</p:attrName>
                                        </p:attrNameLst>
                                      </p:cBhvr>
                                      <p:rCtr x="33177" y="-1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3A33DF-D310-49A8-940B-7C603510C9B2}"/>
              </a:ext>
            </a:extLst>
          </p:cNvPr>
          <p:cNvSpPr txBox="1"/>
          <p:nvPr/>
        </p:nvSpPr>
        <p:spPr>
          <a:xfrm>
            <a:off x="1110344" y="11151"/>
            <a:ext cx="109401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thích</a:t>
            </a:r>
            <a:endPar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C406EDCC-5442-48F2-BAF2-583B492DC18E}"/>
              </a:ext>
            </a:extLst>
          </p:cNvPr>
          <p:cNvPicPr>
            <a:picLocks noChangeAspect="1"/>
          </p:cNvPicPr>
          <p:nvPr/>
        </p:nvPicPr>
        <p:blipFill>
          <a:blip r:embed="rId2"/>
          <a:stretch>
            <a:fillRect/>
          </a:stretch>
        </p:blipFill>
        <p:spPr>
          <a:xfrm>
            <a:off x="2445884" y="882322"/>
            <a:ext cx="7822302" cy="4647620"/>
          </a:xfrm>
          <a:prstGeom prst="rect">
            <a:avLst/>
          </a:prstGeom>
        </p:spPr>
      </p:pic>
    </p:spTree>
    <p:extLst>
      <p:ext uri="{BB962C8B-B14F-4D97-AF65-F5344CB8AC3E}">
        <p14:creationId xmlns:p14="http://schemas.microsoft.com/office/powerpoint/2010/main" val="4094495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sinh</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đọc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bài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861459" y="261257"/>
            <a:ext cx="9699172"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trong bài đọc những câu văn, câu thơ hay nói về cây cối hoặc loài vật, cảnh vật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937658" y="1997528"/>
            <a:ext cx="9699172" cy="286294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chợt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xòe</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đủ</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tươi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055543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480458" y="413658"/>
            <a:ext cx="9699172"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654629" y="2264229"/>
            <a:ext cx="9699172" cy="2623456"/>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nhân vật chim họa mi. Vì mỗi lần chim cất lên tiếng hót vang lừng, mọi vật như có sự thay đổi kỳ diệu.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255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a:extLst>
              <a:ext uri="{FF2B5EF4-FFF2-40B4-BE49-F238E27FC236}">
                <a16:creationId xmlns:a16="http://schemas.microsoft.com/office/drawing/2014/main" id="{BF3E3577-B85D-41BE-934A-3E5A7188D767}"/>
              </a:ext>
            </a:extLst>
          </p:cNvPr>
          <p:cNvSpPr/>
          <p:nvPr/>
        </p:nvSpPr>
        <p:spPr>
          <a:xfrm>
            <a:off x="3922485"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hought Bubble: Cloud 6">
            <a:extLst>
              <a:ext uri="{FF2B5EF4-FFF2-40B4-BE49-F238E27FC236}">
                <a16:creationId xmlns:a16="http://schemas.microsoft.com/office/drawing/2014/main" id="{1FEFA608-B261-4936-86EB-83ACE6DBA845}"/>
              </a:ext>
            </a:extLst>
          </p:cNvPr>
          <p:cNvSpPr/>
          <p:nvPr/>
        </p:nvSpPr>
        <p:spPr>
          <a:xfrm>
            <a:off x="3922484"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iếp tục luyện đọc các bài tập đọc đã học</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7327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4287398"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Tạm</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biệt</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cánh</a:t>
            </a:r>
            <a:r>
              <a:rPr kumimoji="0" lang="en-US" sz="3600" b="1" i="0" u="none" strike="noStrike" kern="1200" cap="none" spc="0" normalizeH="0" baseline="0" noProof="0" dirty="0">
                <a:ln>
                  <a:noFill/>
                </a:ln>
                <a:solidFill>
                  <a:prstClr val="white"/>
                </a:solidFill>
                <a:effectLst/>
                <a:uLnTx/>
                <a:uFillTx/>
                <a:latin typeface="Calibri"/>
                <a:ea typeface="+mn-ea"/>
                <a:cs typeface="+mn-cs"/>
              </a:rPr>
              <a:t> cam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498086" cy="3686085"/>
            <a:chOff x="-182990" y="575905"/>
            <a:chExt cx="6252021"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22000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701055" cy="3686085"/>
            <a:chOff x="-262148" y="491767"/>
            <a:chExt cx="6067527"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53128"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chiếu</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83915"/>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Ôn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27</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389</Words>
  <Application>Microsoft Office PowerPoint</Application>
  <PresentationFormat>Widescreen</PresentationFormat>
  <Paragraphs>43</Paragraphs>
  <Slides>15</Slides>
  <Notes>5</Notes>
  <HiddenSlides>0</HiddenSlides>
  <MMClips>11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15</vt:i4>
      </vt:variant>
    </vt:vector>
  </HeadingPairs>
  <TitlesOfParts>
    <vt:vector size="32" baseType="lpstr">
      <vt:lpstr>等线</vt:lpstr>
      <vt:lpstr>等线 Light</vt:lpstr>
      <vt:lpstr>Microsoft YaHei</vt:lpstr>
      <vt:lpstr>Microsoft YaHei</vt:lpstr>
      <vt:lpstr>Arial</vt:lpstr>
      <vt:lpstr>Arial Rounded MT Bold</vt:lpstr>
      <vt:lpstr>Arial-Rounded</vt:lpstr>
      <vt:lpstr>Calibri</vt:lpstr>
      <vt:lpstr>Calibri Light</vt:lpstr>
      <vt:lpstr>Lobster</vt:lpstr>
      <vt:lpstr>Open Sans Bold</vt:lpstr>
      <vt:lpstr>Times New Roman</vt:lpstr>
      <vt:lpstr>1_Office Theme</vt:lpstr>
      <vt:lpstr>2_Office Theme</vt:lpstr>
      <vt:lpstr>包图主题2</vt:lpstr>
      <vt:lpstr>千图网拥有20W+精美PPT模板 更多PPT模板下载至：www.58pic.com/office/ppt​​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cp:revision>
  <dcterms:created xsi:type="dcterms:W3CDTF">2021-07-04T15:04:52Z</dcterms:created>
  <dcterms:modified xsi:type="dcterms:W3CDTF">2024-03-11T03:35:32Z</dcterms:modified>
</cp:coreProperties>
</file>