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509" r:id="rId2"/>
    <p:sldId id="256" r:id="rId3"/>
    <p:sldId id="290" r:id="rId4"/>
    <p:sldId id="2007577129" r:id="rId5"/>
    <p:sldId id="2007577134" r:id="rId6"/>
    <p:sldId id="289" r:id="rId7"/>
    <p:sldId id="297" r:id="rId8"/>
    <p:sldId id="291" r:id="rId9"/>
    <p:sldId id="298" r:id="rId10"/>
    <p:sldId id="2007577135" r:id="rId11"/>
    <p:sldId id="299" r:id="rId1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FFFAC2"/>
    <a:srgbClr val="D34CD6"/>
    <a:srgbClr val="FCDFDC"/>
    <a:srgbClr val="FFFBCD"/>
    <a:srgbClr val="FFF789"/>
    <a:srgbClr val="E07235"/>
    <a:srgbClr val="EB54E9"/>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249" autoAdjust="0"/>
  </p:normalViewPr>
  <p:slideViewPr>
    <p:cSldViewPr snapToGrid="0">
      <p:cViewPr varScale="1">
        <p:scale>
          <a:sx n="104" d="100"/>
          <a:sy n="104" d="100"/>
        </p:scale>
        <p:origin x="33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9A61A-466B-44F6-B44B-AA5EB5419573}" type="datetimeFigureOut">
              <a:rPr lang="vi-VN" smtClean="0"/>
              <a:t>06/02/2024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EFB06-5F17-49C2-91DA-F48D8E806B19}" type="slidenum">
              <a:rPr lang="vi-VN" smtClean="0"/>
              <a:t>‹#›</a:t>
            </a:fld>
            <a:endParaRPr lang="vi-VN"/>
          </a:p>
        </p:txBody>
      </p:sp>
    </p:spTree>
    <p:extLst>
      <p:ext uri="{BB962C8B-B14F-4D97-AF65-F5344CB8AC3E}">
        <p14:creationId xmlns:p14="http://schemas.microsoft.com/office/powerpoint/2010/main" val="132725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5</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351A-30F0-412C-B057-2A87A6142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D7766F-0083-4C80-8BFC-91FB574181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29B05D-B614-4D37-9A59-CC50B88FC8BD}"/>
              </a:ext>
            </a:extLst>
          </p:cNvPr>
          <p:cNvSpPr>
            <a:spLocks noGrp="1"/>
          </p:cNvSpPr>
          <p:nvPr>
            <p:ph type="dt" sz="half" idx="10"/>
          </p:nvPr>
        </p:nvSpPr>
        <p:spPr>
          <a:xfrm>
            <a:off x="838200" y="6356350"/>
            <a:ext cx="2743200" cy="365125"/>
          </a:xfrm>
          <a:prstGeom prst="rect">
            <a:avLst/>
          </a:prstGeom>
        </p:spPr>
        <p:txBody>
          <a:bodyPr/>
          <a:lstStyle/>
          <a:p>
            <a:fld id="{80E956C0-84CB-4FAB-BED0-64DE07A026AD}" type="datetimeFigureOut">
              <a:rPr lang="en-US" smtClean="0"/>
              <a:t>2/6/2024</a:t>
            </a:fld>
            <a:endParaRPr lang="en-US"/>
          </a:p>
        </p:txBody>
      </p:sp>
      <p:sp>
        <p:nvSpPr>
          <p:cNvPr id="5" name="Footer Placeholder 4">
            <a:extLst>
              <a:ext uri="{FF2B5EF4-FFF2-40B4-BE49-F238E27FC236}">
                <a16:creationId xmlns:a16="http://schemas.microsoft.com/office/drawing/2014/main" id="{F330B0B7-0F6A-4B28-9096-38B13E9BCE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E6A0C1-E3EE-4E77-9CE0-332D2A24F316}"/>
              </a:ext>
            </a:extLst>
          </p:cNvPr>
          <p:cNvSpPr>
            <a:spLocks noGrp="1"/>
          </p:cNvSpPr>
          <p:nvPr>
            <p:ph type="sldNum" sz="quarter" idx="12"/>
          </p:nvPr>
        </p:nvSpPr>
        <p:spPr>
          <a:xfrm>
            <a:off x="8610600" y="6356350"/>
            <a:ext cx="2743200" cy="365125"/>
          </a:xfrm>
          <a:prstGeom prst="rect">
            <a:avLst/>
          </a:prstGeom>
        </p:spPr>
        <p:txBody>
          <a:bodyPr/>
          <a:lstStyle/>
          <a:p>
            <a:fld id="{94F10A7C-E07B-4F18-92E7-43BF93096CF9}" type="slidenum">
              <a:rPr lang="en-US" smtClean="0"/>
              <a:t>‹#›</a:t>
            </a:fld>
            <a:endParaRPr lang="en-US"/>
          </a:p>
        </p:txBody>
      </p:sp>
    </p:spTree>
    <p:extLst>
      <p:ext uri="{BB962C8B-B14F-4D97-AF65-F5344CB8AC3E}">
        <p14:creationId xmlns:p14="http://schemas.microsoft.com/office/powerpoint/2010/main" val="167223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lIns="57607" tIns="28804" rIns="57607" bIns="28804"/>
          <a:lstStyle/>
          <a:p>
            <a:fld id="{D997B5FA-0921-464F-AAE1-844C04324D75}" type="datetimeFigureOut">
              <a:rPr lang="zh-CN" altLang="en-US" smtClean="0"/>
              <a:t>2024/2/6</a:t>
            </a:fld>
            <a:endParaRPr lang="zh-CN" altLang="en-US"/>
          </a:p>
        </p:txBody>
      </p:sp>
      <p:sp>
        <p:nvSpPr>
          <p:cNvPr id="5" name="Footer Placeholder 4"/>
          <p:cNvSpPr>
            <a:spLocks noGrp="1"/>
          </p:cNvSpPr>
          <p:nvPr>
            <p:ph type="ftr" sz="quarter" idx="11"/>
          </p:nvPr>
        </p:nvSpPr>
        <p:spPr>
          <a:xfrm>
            <a:off x="4038602" y="6356352"/>
            <a:ext cx="4114800" cy="365125"/>
          </a:xfrm>
          <a:prstGeom prst="rect">
            <a:avLst/>
          </a:prstGeom>
        </p:spPr>
        <p:txBody>
          <a:bodyPr lIns="57607" tIns="28804" rIns="57607" bIns="28804"/>
          <a:lstStyle/>
          <a:p>
            <a:endParaRPr lang="zh-CN" altLang="en-US"/>
          </a:p>
        </p:txBody>
      </p:sp>
      <p:sp>
        <p:nvSpPr>
          <p:cNvPr id="6" name="Slide Number Placeholder 5"/>
          <p:cNvSpPr>
            <a:spLocks noGrp="1"/>
          </p:cNvSpPr>
          <p:nvPr>
            <p:ph type="sldNum" sz="quarter" idx="12"/>
          </p:nvPr>
        </p:nvSpPr>
        <p:spPr>
          <a:xfrm>
            <a:off x="8610601" y="6356352"/>
            <a:ext cx="2743200" cy="365125"/>
          </a:xfrm>
          <a:prstGeom prst="rect">
            <a:avLst/>
          </a:prstGeom>
        </p:spPr>
        <p:txBody>
          <a:bodyPr lIns="57607" tIns="28804" rIns="57607" bIns="28804"/>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9179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7155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046988"/>
          </a:xfrm>
          <a:prstGeom prst="rect">
            <a:avLst/>
          </a:prstGeom>
          <a:noFill/>
        </p:spPr>
        <p:txBody>
          <a:bodyPr wrap="square" rtlCol="0">
            <a:spAutoFit/>
          </a:bodyPr>
          <a:lstStyle/>
          <a:p>
            <a:pPr algn="ctr"/>
            <a:r>
              <a:rPr lang="vi-VN" sz="9600">
                <a:solidFill>
                  <a:srgbClr val="002060"/>
                </a:solidFill>
                <a:latin typeface="+mj-lt"/>
              </a:rPr>
              <a:t>LUYỆN TẬP</a:t>
            </a:r>
            <a:endParaRPr lang="vi-VN" sz="96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gif"/><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gif"/><Relationship Id="rId2" Type="http://schemas.openxmlformats.org/officeDocument/2006/relationships/image" Target="../media/image1.gif"/><Relationship Id="rId16" Type="http://schemas.openxmlformats.org/officeDocument/2006/relationships/image" Target="../media/image15.png"/><Relationship Id="rId1" Type="http://schemas.openxmlformats.org/officeDocument/2006/relationships/slideLayout" Target="../slideLayouts/slideLayout28.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5000" dirty="0">
                <a:solidFill>
                  <a:srgbClr val="FF0000"/>
                </a:solidFill>
                <a:effectLst>
                  <a:outerShdw dist="50800" dir="5400000" algn="ctr" rotWithShape="0">
                    <a:srgbClr val="F79646">
                      <a:lumMod val="40000"/>
                      <a:lumOff val="60000"/>
                    </a:srgbClr>
                  </a:outerShdw>
                </a:effectLst>
                <a:latin typeface="Open Sans Bold"/>
              </a:rPr>
              <a:t>BÀI GIẢNG ĐIỆN </a:t>
            </a:r>
            <a:r>
              <a:rPr lang="en-US" sz="5000" dirty="0" err="1">
                <a:solidFill>
                  <a:srgbClr val="FF0000"/>
                </a:solidFill>
                <a:effectLst>
                  <a:outerShdw dist="50800" dir="5400000" algn="ctr" rotWithShape="0">
                    <a:srgbClr val="F79646">
                      <a:lumMod val="40000"/>
                      <a:lumOff val="60000"/>
                    </a:srgbClr>
                  </a:outerShdw>
                </a:effectLst>
                <a:latin typeface="Open Sans Bold"/>
              </a:rPr>
              <a:t>TỬ</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en-US" sz="5000" dirty="0" err="1">
                <a:solidFill>
                  <a:srgbClr val="FF0000"/>
                </a:solidFill>
                <a:effectLst>
                  <a:outerShdw dist="50800" dir="5400000" algn="ctr" rotWithShape="0">
                    <a:srgbClr val="F79646">
                      <a:lumMod val="40000"/>
                      <a:lumOff val="60000"/>
                    </a:srgbClr>
                  </a:outerShdw>
                </a:effectLst>
                <a:latin typeface="Open Sans Bold"/>
              </a:rPr>
              <a:t>THÁNG</a:t>
            </a:r>
            <a:r>
              <a:rPr lang="en-US" sz="5000" dirty="0">
                <a:solidFill>
                  <a:srgbClr val="FF0000"/>
                </a:solidFill>
                <a:effectLst>
                  <a:outerShdw dist="50800" dir="5400000" algn="ctr" rotWithShape="0">
                    <a:srgbClr val="F79646">
                      <a:lumMod val="40000"/>
                      <a:lumOff val="60000"/>
                    </a:srgbClr>
                  </a:outerShdw>
                </a:effectLst>
                <a:latin typeface="Open Sans Bold"/>
              </a:rPr>
              <a:t> </a:t>
            </a:r>
            <a:r>
              <a:rPr lang="vi-VN" sz="5000" dirty="0">
                <a:solidFill>
                  <a:srgbClr val="FF0000"/>
                </a:solidFill>
                <a:effectLst>
                  <a:outerShdw dist="50800" dir="5400000" algn="ctr" rotWithShape="0">
                    <a:srgbClr val="F79646">
                      <a:lumMod val="40000"/>
                      <a:lumOff val="60000"/>
                    </a:srgbClr>
                  </a:outerShdw>
                </a:effectLst>
                <a:latin typeface="Open Sans Bold"/>
              </a:rPr>
              <a:t>2</a:t>
            </a:r>
            <a:endParaRPr lang="en-US" sz="500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FF0000"/>
                </a:solidFill>
                <a:latin typeface="Open Sans Bold"/>
              </a:rPr>
              <a:t>Môn</a:t>
            </a:r>
            <a:r>
              <a:rPr lang="vi-VN" sz="4400" dirty="0">
                <a:solidFill>
                  <a:srgbClr val="FF0000"/>
                </a:solidFill>
                <a:latin typeface="Open Sans Bold"/>
              </a:rPr>
              <a:t>: </a:t>
            </a:r>
            <a:r>
              <a:rPr lang="en-US" sz="4400" dirty="0">
                <a:solidFill>
                  <a:srgbClr val="FF0000"/>
                </a:solidFill>
                <a:latin typeface="Open Sans Bold"/>
              </a:rPr>
              <a:t>TOÁN</a:t>
            </a: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5"/>
            <a:ext cx="10289764" cy="892232"/>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a:solidFill>
                  <a:srgbClr val="002060"/>
                </a:solidFill>
                <a:latin typeface="Open Sans Bold"/>
              </a:rPr>
              <a:t>: BẢNG CHIA 2</a:t>
            </a:r>
            <a:endParaRPr lang="en-US" sz="4000" dirty="0">
              <a:solidFill>
                <a:srgbClr val="002060"/>
              </a:solidFill>
              <a:latin typeface="Open Sans Bold"/>
            </a:endParaRPr>
          </a:p>
        </p:txBody>
      </p:sp>
    </p:spTree>
    <p:extLst>
      <p:ext uri="{BB962C8B-B14F-4D97-AF65-F5344CB8AC3E}">
        <p14:creationId xmlns:p14="http://schemas.microsoft.com/office/powerpoint/2010/main" val="22432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p:blipFill>
        <p:spPr>
          <a:xfrm>
            <a:off x="2033335" y="226723"/>
            <a:ext cx="7856997" cy="5810251"/>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2459832" y="617842"/>
            <a:ext cx="7167231" cy="549549"/>
          </a:xfrm>
          <a:prstGeom prst="rect">
            <a:avLst/>
          </a:prstGeom>
          <a:noFill/>
        </p:spPr>
        <p:txBody>
          <a:bodyPr wrap="none" lIns="76809" tIns="38405" rIns="76809" bIns="38405" rtlCol="0">
            <a:spAutoFit/>
          </a:bodyPr>
          <a:lstStyle/>
          <a:p>
            <a:r>
              <a:rPr lang="vi-VN" sz="3067" b="1" dirty="0">
                <a:solidFill>
                  <a:prstClr val="white"/>
                </a:solidFill>
                <a:latin typeface="HP001 4 hàng" panose="020B0603050302020204" pitchFamily="34" charset="-93"/>
              </a:rPr>
              <a:t>Thứ</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năm</a:t>
            </a:r>
            <a:r>
              <a:rPr lang="en-US" sz="3067" b="1" dirty="0">
                <a:solidFill>
                  <a:prstClr val="white"/>
                </a:solidFill>
                <a:latin typeface="HP001 4 hàng" panose="020B0603050302020204" pitchFamily="34" charset="-93"/>
              </a:rPr>
              <a:t> </a:t>
            </a:r>
            <a:r>
              <a:rPr lang="vi-VN" sz="3067" b="1" dirty="0">
                <a:solidFill>
                  <a:prstClr val="white"/>
                </a:solidFill>
                <a:latin typeface="HP001 4 hàng" panose="020B0603050302020204" pitchFamily="34" charset="-93"/>
              </a:rPr>
              <a:t>ngày</a:t>
            </a:r>
            <a:r>
              <a:rPr lang="en-US" sz="3067" b="1" dirty="0">
                <a:solidFill>
                  <a:prstClr val="white"/>
                </a:solidFill>
                <a:latin typeface="HP001 4 hàng" panose="020B0603050302020204" pitchFamily="34" charset="-93"/>
              </a:rPr>
              <a:t> 10 </a:t>
            </a:r>
            <a:r>
              <a:rPr lang="vi-VN" sz="3067" b="1" dirty="0">
                <a:solidFill>
                  <a:prstClr val="white"/>
                </a:solidFill>
                <a:latin typeface="HP001 4 hàng" panose="020B0603050302020204" pitchFamily="34" charset="-93"/>
              </a:rPr>
              <a:t>Ǉháng</a:t>
            </a:r>
            <a:r>
              <a:rPr lang="en-US" sz="3067" b="1" dirty="0">
                <a:solidFill>
                  <a:prstClr val="white"/>
                </a:solidFill>
                <a:latin typeface="HP001 4 hàng" panose="020B0603050302020204" pitchFamily="34" charset="-93"/>
              </a:rPr>
              <a:t> 2 </a:t>
            </a:r>
            <a:r>
              <a:rPr lang="en-US" sz="3067" b="1" dirty="0" err="1">
                <a:solidFill>
                  <a:prstClr val="white"/>
                </a:solidFill>
                <a:latin typeface="HP001 4 hàng" panose="020B0603050302020204" pitchFamily="34" charset="-93"/>
              </a:rPr>
              <a:t>năm</a:t>
            </a:r>
            <a:r>
              <a:rPr lang="en-US" sz="3067" b="1" dirty="0">
                <a:solidFill>
                  <a:prstClr val="white"/>
                </a:solidFill>
                <a:latin typeface="HP001 4 hàng" panose="020B0603050302020204" pitchFamily="34" charset="-93"/>
              </a:rPr>
              <a:t> 202</a:t>
            </a:r>
            <a:r>
              <a:rPr lang="vi-VN" sz="3067" b="1" dirty="0">
                <a:solidFill>
                  <a:prstClr val="white"/>
                </a:solidFill>
                <a:latin typeface="HP001 4 hàng" panose="020B0603050302020204" pitchFamily="34" charset="-93"/>
              </a:rPr>
              <a:t>2</a:t>
            </a:r>
          </a:p>
        </p:txBody>
      </p:sp>
      <p:sp>
        <p:nvSpPr>
          <p:cNvPr id="6" name="TextBox 5"/>
          <p:cNvSpPr txBox="1"/>
          <p:nvPr/>
        </p:nvSpPr>
        <p:spPr>
          <a:xfrm>
            <a:off x="4113591" y="1376283"/>
            <a:ext cx="4098904" cy="549549"/>
          </a:xfrm>
          <a:prstGeom prst="rect">
            <a:avLst/>
          </a:prstGeom>
          <a:noFill/>
        </p:spPr>
        <p:txBody>
          <a:bodyPr wrap="square" lIns="76809" tIns="38405" rIns="76809" bIns="38405" rtlCol="0">
            <a:spAutoFit/>
          </a:bodyPr>
          <a:lstStyle/>
          <a:p>
            <a:r>
              <a:rPr lang="vi-VN" sz="3067" b="1" dirty="0">
                <a:solidFill>
                  <a:prstClr val="white"/>
                </a:solidFill>
                <a:latin typeface="HP001 4 hàng" panose="020B0603050302020204" pitchFamily="34" charset="-93"/>
              </a:rPr>
              <a:t>Toán</a:t>
            </a:r>
          </a:p>
        </p:txBody>
      </p:sp>
      <p:sp>
        <p:nvSpPr>
          <p:cNvPr id="7" name="TextBox 6"/>
          <p:cNvSpPr txBox="1"/>
          <p:nvPr/>
        </p:nvSpPr>
        <p:spPr>
          <a:xfrm>
            <a:off x="2088047" y="2077034"/>
            <a:ext cx="6102259" cy="549549"/>
          </a:xfrm>
          <a:prstGeom prst="rect">
            <a:avLst/>
          </a:prstGeom>
          <a:noFill/>
        </p:spPr>
        <p:txBody>
          <a:bodyPr wrap="none" lIns="76809" tIns="38405" rIns="76809" bIns="38405" rtlCol="0">
            <a:spAutoFit/>
          </a:bodyPr>
          <a:lstStyle/>
          <a:p>
            <a:pPr lvl="1"/>
            <a:r>
              <a:rPr lang="vi-VN" sz="3067" b="1" dirty="0">
                <a:solidFill>
                  <a:prstClr val="white"/>
                </a:solidFill>
                <a:latin typeface="HP001 4 hàng" panose="020B0603050302020204" pitchFamily="34" charset="-93"/>
              </a:rPr>
              <a:t>Bài 43: Luyện tập </a:t>
            </a:r>
            <a:r>
              <a:rPr lang="en-US" sz="3067" b="1" dirty="0">
                <a:solidFill>
                  <a:prstClr val="white"/>
                </a:solidFill>
                <a:latin typeface="HP001 4 hàng" panose="020B0603050302020204" pitchFamily="34" charset="-93"/>
              </a:rPr>
              <a:t>(t</a:t>
            </a:r>
            <a:r>
              <a:rPr lang="vi-VN" sz="3067" b="1" dirty="0">
                <a:solidFill>
                  <a:prstClr val="white"/>
                </a:solidFill>
                <a:latin typeface="HP001 4 hàng" panose="020B0603050302020204" pitchFamily="34" charset="-93"/>
              </a:rPr>
              <a:t>r 22, 23</a:t>
            </a:r>
            <a:r>
              <a:rPr lang="en-US" sz="3067" b="1" dirty="0">
                <a:solidFill>
                  <a:prstClr val="white"/>
                </a:solidFill>
                <a:latin typeface="HP001 4 hàng" panose="020B0603050302020204" pitchFamily="34" charset="-93"/>
              </a:rPr>
              <a:t>)</a:t>
            </a:r>
            <a:endParaRPr lang="vi-VN" sz="3067" b="1" dirty="0">
              <a:solidFill>
                <a:prstClr val="white"/>
              </a:solidFill>
              <a:latin typeface="HP001 4 hàng" panose="020B0603050302020204" pitchFamily="34" charset="-93"/>
            </a:endParaRPr>
          </a:p>
        </p:txBody>
      </p:sp>
      <p:sp>
        <p:nvSpPr>
          <p:cNvPr id="8" name="TextBox 7"/>
          <p:cNvSpPr txBox="1"/>
          <p:nvPr/>
        </p:nvSpPr>
        <p:spPr>
          <a:xfrm>
            <a:off x="2088046" y="2806704"/>
            <a:ext cx="1811021" cy="549549"/>
          </a:xfrm>
          <a:prstGeom prst="rect">
            <a:avLst/>
          </a:prstGeom>
          <a:noFill/>
        </p:spPr>
        <p:txBody>
          <a:bodyPr wrap="none" lIns="76809" tIns="38405" rIns="76809" bIns="38405" rtlCol="0">
            <a:spAutoFit/>
          </a:bodyPr>
          <a:lstStyle/>
          <a:p>
            <a:pPr lvl="1"/>
            <a:r>
              <a:rPr lang="vi-VN" sz="3067" b="1" dirty="0">
                <a:solidFill>
                  <a:prstClr val="white"/>
                </a:solidFill>
                <a:latin typeface="HP001 4 hàng" panose="020B0603050302020204" pitchFamily="34" charset="-93"/>
              </a:rPr>
              <a:t>Bài 4:</a:t>
            </a:r>
          </a:p>
        </p:txBody>
      </p:sp>
      <p:sp>
        <p:nvSpPr>
          <p:cNvPr id="10" name="TextBox 9"/>
          <p:cNvSpPr txBox="1"/>
          <p:nvPr/>
        </p:nvSpPr>
        <p:spPr>
          <a:xfrm>
            <a:off x="4309158" y="3536226"/>
            <a:ext cx="2061089" cy="549549"/>
          </a:xfrm>
          <a:prstGeom prst="rect">
            <a:avLst/>
          </a:prstGeom>
          <a:noFill/>
        </p:spPr>
        <p:txBody>
          <a:bodyPr wrap="none" lIns="76809" tIns="38405" rIns="76809" bIns="38405" rtlCol="0">
            <a:spAutoFit/>
          </a:bodyPr>
          <a:lstStyle/>
          <a:p>
            <a:pPr lvl="1"/>
            <a:r>
              <a:rPr lang="vi-VN" sz="3067" b="1" dirty="0">
                <a:solidFill>
                  <a:prstClr val="white"/>
                </a:solidFill>
                <a:latin typeface="HP001 4 hàng" panose="020B0603050302020204" pitchFamily="34" charset="-93"/>
              </a:rPr>
              <a:t>Bài </a:t>
            </a:r>
            <a:r>
              <a:rPr lang="en-US" sz="3067" b="1" dirty="0" err="1">
                <a:solidFill>
                  <a:prstClr val="white"/>
                </a:solidFill>
                <a:latin typeface="HP001 4 hàng" panose="020B0603050302020204" pitchFamily="34" charset="-93"/>
              </a:rPr>
              <a:t>giải</a:t>
            </a:r>
            <a:endParaRPr lang="vi-VN" sz="3067" b="1" dirty="0">
              <a:solidFill>
                <a:prstClr val="white"/>
              </a:solidFill>
              <a:latin typeface="HP001 4 hàng" panose="020B0603050302020204" pitchFamily="34" charset="-93"/>
            </a:endParaRPr>
          </a:p>
        </p:txBody>
      </p:sp>
      <p:sp>
        <p:nvSpPr>
          <p:cNvPr id="11" name="TextBox 10"/>
          <p:cNvSpPr txBox="1"/>
          <p:nvPr/>
        </p:nvSpPr>
        <p:spPr>
          <a:xfrm>
            <a:off x="2628086" y="4245326"/>
            <a:ext cx="5222211" cy="549549"/>
          </a:xfrm>
          <a:prstGeom prst="rect">
            <a:avLst/>
          </a:prstGeom>
          <a:noFill/>
        </p:spPr>
        <p:txBody>
          <a:bodyPr wrap="none" lIns="76809" tIns="38405" rIns="76809" bIns="38405" rtlCol="0">
            <a:spAutoFit/>
          </a:bodyPr>
          <a:lstStyle/>
          <a:p>
            <a:pPr lvl="1"/>
            <a:r>
              <a:rPr lang="en-US" sz="3067" b="1" dirty="0" err="1">
                <a:solidFill>
                  <a:prstClr val="white"/>
                </a:solidFill>
                <a:latin typeface="HP001 4 hàng" panose="020B0603050302020204" pitchFamily="34" charset="-93"/>
              </a:rPr>
              <a:t>Mỗi</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đôi</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đũa</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có</a:t>
            </a:r>
            <a:r>
              <a:rPr lang="en-US" sz="3067" b="1" dirty="0">
                <a:solidFill>
                  <a:prstClr val="white"/>
                </a:solidFill>
                <a:latin typeface="HP001 4 hàng" panose="020B0603050302020204" pitchFamily="34" charset="-93"/>
              </a:rPr>
              <a:t> 2 </a:t>
            </a:r>
            <a:r>
              <a:rPr lang="en-US" sz="3067" b="1" dirty="0" err="1">
                <a:solidFill>
                  <a:prstClr val="white"/>
                </a:solidFill>
                <a:latin typeface="HP001 4 hàng" panose="020B0603050302020204" pitchFamily="34" charset="-93"/>
              </a:rPr>
              <a:t>chiếc</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đũa</a:t>
            </a:r>
            <a:r>
              <a:rPr lang="en-US" sz="3067" b="1" dirty="0">
                <a:solidFill>
                  <a:prstClr val="white"/>
                </a:solidFill>
                <a:latin typeface="HP001 4 hàng" panose="020B0603050302020204" pitchFamily="34" charset="-93"/>
              </a:rPr>
              <a:t>.</a:t>
            </a:r>
            <a:endParaRPr lang="vi-VN" sz="3067" b="1" dirty="0">
              <a:solidFill>
                <a:prstClr val="white"/>
              </a:solidFill>
              <a:latin typeface="HP001 4 hàng" panose="020B0603050302020204" pitchFamily="34" charset="-93"/>
            </a:endParaRPr>
          </a:p>
        </p:txBody>
      </p:sp>
      <p:sp>
        <p:nvSpPr>
          <p:cNvPr id="12" name="TextBox 11"/>
          <p:cNvSpPr txBox="1"/>
          <p:nvPr/>
        </p:nvSpPr>
        <p:spPr>
          <a:xfrm>
            <a:off x="2628086" y="4946272"/>
            <a:ext cx="5130839" cy="549549"/>
          </a:xfrm>
          <a:prstGeom prst="rect">
            <a:avLst/>
          </a:prstGeom>
          <a:noFill/>
        </p:spPr>
        <p:txBody>
          <a:bodyPr wrap="none" lIns="76809" tIns="38405" rIns="76809" bIns="38405" rtlCol="0">
            <a:spAutoFit/>
          </a:bodyPr>
          <a:lstStyle/>
          <a:p>
            <a:pPr lvl="1"/>
            <a:r>
              <a:rPr lang="en-US" sz="3067" b="1" dirty="0">
                <a:solidFill>
                  <a:prstClr val="white"/>
                </a:solidFill>
                <a:latin typeface="HP001 4 hàng" panose="020B0603050302020204" pitchFamily="34" charset="-93"/>
              </a:rPr>
              <a:t>………………………………………………</a:t>
            </a:r>
            <a:endParaRPr lang="vi-VN" sz="3067" b="1" dirty="0">
              <a:solidFill>
                <a:prstClr val="white"/>
              </a:solidFill>
              <a:latin typeface="HP001 4 hàng" panose="020B0603050302020204" pitchFamily="34" charset="-93"/>
            </a:endParaRPr>
          </a:p>
        </p:txBody>
      </p:sp>
    </p:spTree>
    <p:extLst>
      <p:ext uri="{BB962C8B-B14F-4D97-AF65-F5344CB8AC3E}">
        <p14:creationId xmlns:p14="http://schemas.microsoft.com/office/powerpoint/2010/main" val="258786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7">
            <a:extLst>
              <a:ext uri="{FF2B5EF4-FFF2-40B4-BE49-F238E27FC236}">
                <a16:creationId xmlns:a16="http://schemas.microsoft.com/office/drawing/2014/main" id="{A74DE11A-01D2-431B-A58E-F7D56BB21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5"/>
            <a:ext cx="12230410" cy="6921391"/>
          </a:xfrm>
          <a:prstGeom prst="rect">
            <a:avLst/>
          </a:prstGeom>
        </p:spPr>
      </p:pic>
      <p:pic>
        <p:nvPicPr>
          <p:cNvPr id="15" name="图片 1">
            <a:extLst>
              <a:ext uri="{FF2B5EF4-FFF2-40B4-BE49-F238E27FC236}">
                <a16:creationId xmlns:a16="http://schemas.microsoft.com/office/drawing/2014/main" id="{DD3F6845-D14E-4477-BDDB-1236351A2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 y="2550840"/>
            <a:ext cx="12228484" cy="4307160"/>
          </a:xfrm>
          <a:prstGeom prst="rect">
            <a:avLst/>
          </a:prstGeom>
        </p:spPr>
      </p:pic>
      <p:pic>
        <p:nvPicPr>
          <p:cNvPr id="16" name="图片 2">
            <a:extLst>
              <a:ext uri="{FF2B5EF4-FFF2-40B4-BE49-F238E27FC236}">
                <a16:creationId xmlns:a16="http://schemas.microsoft.com/office/drawing/2014/main" id="{B273A01A-DBB4-495A-B9CF-6ED2622D2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0" y="828598"/>
            <a:ext cx="16347367" cy="2209405"/>
          </a:xfrm>
          <a:prstGeom prst="rect">
            <a:avLst/>
          </a:prstGeom>
        </p:spPr>
      </p:pic>
      <p:pic>
        <p:nvPicPr>
          <p:cNvPr id="17" name="图片 3">
            <a:extLst>
              <a:ext uri="{FF2B5EF4-FFF2-40B4-BE49-F238E27FC236}">
                <a16:creationId xmlns:a16="http://schemas.microsoft.com/office/drawing/2014/main" id="{018C178A-896C-4E94-8AB5-526E98DE2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54" y="206148"/>
            <a:ext cx="1641597" cy="2275481"/>
          </a:xfrm>
          <a:prstGeom prst="rect">
            <a:avLst/>
          </a:prstGeom>
        </p:spPr>
      </p:pic>
      <p:pic>
        <p:nvPicPr>
          <p:cNvPr id="18" name="图片 8">
            <a:extLst>
              <a:ext uri="{FF2B5EF4-FFF2-40B4-BE49-F238E27FC236}">
                <a16:creationId xmlns:a16="http://schemas.microsoft.com/office/drawing/2014/main" id="{6D18978E-34CE-4A73-978C-5339F194F7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452" y="4870829"/>
            <a:ext cx="5471431" cy="1781023"/>
          </a:xfrm>
          <a:prstGeom prst="rect">
            <a:avLst/>
          </a:prstGeom>
        </p:spPr>
      </p:pic>
      <p:sp>
        <p:nvSpPr>
          <p:cNvPr id="9" name="文本框 22">
            <a:extLst>
              <a:ext uri="{FF2B5EF4-FFF2-40B4-BE49-F238E27FC236}">
                <a16:creationId xmlns:a16="http://schemas.microsoft.com/office/drawing/2014/main" id="{AB5745BD-0E13-4A2C-B56B-81F76B9E9B79}"/>
              </a:ext>
            </a:extLst>
          </p:cNvPr>
          <p:cNvSpPr txBox="1"/>
          <p:nvPr/>
        </p:nvSpPr>
        <p:spPr>
          <a:xfrm>
            <a:off x="1127452" y="2646601"/>
            <a:ext cx="7563417" cy="923330"/>
          </a:xfrm>
          <a:prstGeom prst="rect">
            <a:avLst/>
          </a:prstGeom>
          <a:noFill/>
        </p:spPr>
        <p:txBody>
          <a:bodyPr wrap="none" numCol="1" rtlCol="0">
            <a:prstTxWarp prst="textWave2">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5400" dirty="0">
                <a:solidFill>
                  <a:srgbClr val="FF0000"/>
                </a:solidFill>
                <a:latin typeface="iCiel Cadena" panose="02000503000000020004" pitchFamily="2" charset="0"/>
                <a:ea typeface="思源黑体 CN Bold" panose="020B0800000000000000" pitchFamily="34" charset="-122"/>
              </a:rPr>
              <a:t>CHÀO TẠM BIỆT </a:t>
            </a:r>
            <a:r>
              <a:rPr lang="en-US" altLang="zh-CN" sz="5400" dirty="0" err="1">
                <a:solidFill>
                  <a:srgbClr val="FF0000"/>
                </a:solidFill>
                <a:latin typeface="iCiel Cadena" panose="02000503000000020004" pitchFamily="2" charset="0"/>
                <a:ea typeface="思源黑体 CN Bold" panose="020B0800000000000000" pitchFamily="34" charset="-122"/>
              </a:rPr>
              <a:t>các</a:t>
            </a:r>
            <a:r>
              <a:rPr lang="en-US" altLang="zh-CN" sz="5400" dirty="0">
                <a:solidFill>
                  <a:srgbClr val="FF0000"/>
                </a:solidFill>
                <a:latin typeface="iCiel Cadena" panose="02000503000000020004" pitchFamily="2" charset="0"/>
                <a:ea typeface="思源黑体 CN Bold" panose="020B0800000000000000" pitchFamily="34" charset="-122"/>
              </a:rPr>
              <a:t> con!</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1548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ĐỀ 8</a:t>
              </a: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651702" y="41736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PHÉP NHÂN, PHÉP CHIA</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868070" y="2191642"/>
            <a:ext cx="5966698" cy="2474716"/>
          </a:xfrm>
          <a:prstGeom prst="rect">
            <a:avLst/>
          </a:prstGeom>
          <a:noFill/>
          <a:ln>
            <a:noFill/>
          </a:ln>
        </p:spPr>
        <p:txBody>
          <a:bodyPr wrap="none" rtlCol="0">
            <a:spAutoFit/>
          </a:bodyPr>
          <a:lstStyle/>
          <a:p>
            <a:pPr algn="ctr">
              <a:lnSpc>
                <a:spcPct val="120000"/>
              </a:lnSpc>
            </a:pPr>
            <a:r>
              <a:rPr lang="vi-VN" sz="6000" dirty="0">
                <a:ln>
                  <a:solidFill>
                    <a:schemeClr val="accent6">
                      <a:lumMod val="50000"/>
                    </a:schemeClr>
                  </a:solidFill>
                </a:ln>
                <a:solidFill>
                  <a:schemeClr val="bg1"/>
                </a:solidFill>
                <a:latin typeface="+mj-lt"/>
              </a:rPr>
              <a:t>BÀI 43</a:t>
            </a:r>
          </a:p>
          <a:p>
            <a:pPr algn="ctr">
              <a:lnSpc>
                <a:spcPct val="120000"/>
              </a:lnSpc>
            </a:pPr>
            <a:r>
              <a:rPr lang="vi-VN" sz="8000" dirty="0">
                <a:ln>
                  <a:solidFill>
                    <a:schemeClr val="accent6">
                      <a:lumMod val="50000"/>
                    </a:schemeClr>
                  </a:solidFill>
                </a:ln>
                <a:solidFill>
                  <a:schemeClr val="bg1"/>
                </a:solidFill>
                <a:latin typeface="+mj-lt"/>
              </a:rPr>
              <a:t>BẢNG CHIA 2</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0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p:blipFill>
        <p:spPr>
          <a:xfrm>
            <a:off x="2033335" y="226723"/>
            <a:ext cx="7856997" cy="5810251"/>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2459832" y="617842"/>
            <a:ext cx="7167231" cy="549549"/>
          </a:xfrm>
          <a:prstGeom prst="rect">
            <a:avLst/>
          </a:prstGeom>
          <a:noFill/>
        </p:spPr>
        <p:txBody>
          <a:bodyPr wrap="none" lIns="76809" tIns="38405" rIns="76809" bIns="38405" rtlCol="0">
            <a:spAutoFit/>
          </a:bodyPr>
          <a:lstStyle/>
          <a:p>
            <a:r>
              <a:rPr lang="vi-VN" sz="3067" b="1" dirty="0">
                <a:solidFill>
                  <a:prstClr val="white"/>
                </a:solidFill>
                <a:latin typeface="HP001 4 hàng" panose="020B0603050302020204" pitchFamily="34" charset="-93"/>
              </a:rPr>
              <a:t>Thứ</a:t>
            </a:r>
            <a:r>
              <a:rPr lang="en-US" sz="3067" b="1" dirty="0">
                <a:solidFill>
                  <a:prstClr val="white"/>
                </a:solidFill>
                <a:latin typeface="HP001 4 hàng" panose="020B0603050302020204" pitchFamily="34" charset="-93"/>
              </a:rPr>
              <a:t> </a:t>
            </a:r>
            <a:r>
              <a:rPr lang="en-US" sz="3067" b="1" dirty="0" err="1">
                <a:solidFill>
                  <a:prstClr val="white"/>
                </a:solidFill>
                <a:latin typeface="HP001 4 hàng" panose="020B0603050302020204" pitchFamily="34" charset="-93"/>
              </a:rPr>
              <a:t>năm</a:t>
            </a:r>
            <a:r>
              <a:rPr lang="en-US" sz="3067" b="1" dirty="0">
                <a:solidFill>
                  <a:prstClr val="white"/>
                </a:solidFill>
                <a:latin typeface="HP001 4 hàng" panose="020B0603050302020204" pitchFamily="34" charset="-93"/>
              </a:rPr>
              <a:t> </a:t>
            </a:r>
            <a:r>
              <a:rPr lang="vi-VN" sz="3067" b="1" dirty="0">
                <a:solidFill>
                  <a:prstClr val="white"/>
                </a:solidFill>
                <a:latin typeface="HP001 4 hàng" panose="020B0603050302020204" pitchFamily="34" charset="-93"/>
              </a:rPr>
              <a:t>ngày</a:t>
            </a:r>
            <a:r>
              <a:rPr lang="en-US" sz="3067" b="1" dirty="0">
                <a:solidFill>
                  <a:prstClr val="white"/>
                </a:solidFill>
                <a:latin typeface="HP001 4 hàng" panose="020B0603050302020204" pitchFamily="34" charset="-93"/>
              </a:rPr>
              <a:t> 10 </a:t>
            </a:r>
            <a:r>
              <a:rPr lang="vi-VN" sz="3067" b="1" dirty="0">
                <a:solidFill>
                  <a:prstClr val="white"/>
                </a:solidFill>
                <a:latin typeface="HP001 4 hàng" panose="020B0603050302020204" pitchFamily="34" charset="-93"/>
              </a:rPr>
              <a:t>Ǉháng</a:t>
            </a:r>
            <a:r>
              <a:rPr lang="en-US" sz="3067" b="1" dirty="0">
                <a:solidFill>
                  <a:prstClr val="white"/>
                </a:solidFill>
                <a:latin typeface="HP001 4 hàng" panose="020B0603050302020204" pitchFamily="34" charset="-93"/>
              </a:rPr>
              <a:t> 2 </a:t>
            </a:r>
            <a:r>
              <a:rPr lang="en-US" sz="3067" b="1" dirty="0" err="1">
                <a:solidFill>
                  <a:prstClr val="white"/>
                </a:solidFill>
                <a:latin typeface="HP001 4 hàng" panose="020B0603050302020204" pitchFamily="34" charset="-93"/>
              </a:rPr>
              <a:t>năm</a:t>
            </a:r>
            <a:r>
              <a:rPr lang="en-US" sz="3067" b="1" dirty="0">
                <a:solidFill>
                  <a:prstClr val="white"/>
                </a:solidFill>
                <a:latin typeface="HP001 4 hàng" panose="020B0603050302020204" pitchFamily="34" charset="-93"/>
              </a:rPr>
              <a:t> 202</a:t>
            </a:r>
            <a:r>
              <a:rPr lang="vi-VN" sz="3067" b="1" dirty="0">
                <a:solidFill>
                  <a:prstClr val="white"/>
                </a:solidFill>
                <a:latin typeface="HP001 4 hàng" panose="020B0603050302020204" pitchFamily="34" charset="-93"/>
              </a:rPr>
              <a:t>2</a:t>
            </a:r>
          </a:p>
        </p:txBody>
      </p:sp>
      <p:sp>
        <p:nvSpPr>
          <p:cNvPr id="6" name="TextBox 5"/>
          <p:cNvSpPr txBox="1"/>
          <p:nvPr/>
        </p:nvSpPr>
        <p:spPr>
          <a:xfrm>
            <a:off x="4113591" y="1376283"/>
            <a:ext cx="4098904" cy="549549"/>
          </a:xfrm>
          <a:prstGeom prst="rect">
            <a:avLst/>
          </a:prstGeom>
          <a:noFill/>
        </p:spPr>
        <p:txBody>
          <a:bodyPr wrap="square" lIns="76809" tIns="38405" rIns="76809" bIns="38405" rtlCol="0">
            <a:spAutoFit/>
          </a:bodyPr>
          <a:lstStyle/>
          <a:p>
            <a:r>
              <a:rPr lang="vi-VN" sz="3067" b="1" dirty="0">
                <a:solidFill>
                  <a:prstClr val="white"/>
                </a:solidFill>
                <a:latin typeface="HP001 4 hàng" panose="020B0603050302020204" pitchFamily="34" charset="-93"/>
              </a:rPr>
              <a:t>Toán</a:t>
            </a:r>
          </a:p>
        </p:txBody>
      </p:sp>
      <p:sp>
        <p:nvSpPr>
          <p:cNvPr id="7" name="TextBox 6"/>
          <p:cNvSpPr txBox="1"/>
          <p:nvPr/>
        </p:nvSpPr>
        <p:spPr>
          <a:xfrm>
            <a:off x="2088047" y="2077034"/>
            <a:ext cx="6102259" cy="549549"/>
          </a:xfrm>
          <a:prstGeom prst="rect">
            <a:avLst/>
          </a:prstGeom>
          <a:noFill/>
        </p:spPr>
        <p:txBody>
          <a:bodyPr wrap="none" lIns="76809" tIns="38405" rIns="76809" bIns="38405" rtlCol="0">
            <a:spAutoFit/>
          </a:bodyPr>
          <a:lstStyle/>
          <a:p>
            <a:pPr lvl="1"/>
            <a:r>
              <a:rPr lang="vi-VN" sz="3067" b="1" dirty="0">
                <a:solidFill>
                  <a:prstClr val="white"/>
                </a:solidFill>
                <a:latin typeface="HP001 4 hàng" panose="020B0603050302020204" pitchFamily="34" charset="-93"/>
              </a:rPr>
              <a:t>Bài 43: Luyện tập </a:t>
            </a:r>
            <a:r>
              <a:rPr lang="en-US" sz="3067" b="1" dirty="0">
                <a:solidFill>
                  <a:prstClr val="white"/>
                </a:solidFill>
                <a:latin typeface="HP001 4 hàng" panose="020B0603050302020204" pitchFamily="34" charset="-93"/>
              </a:rPr>
              <a:t>(t</a:t>
            </a:r>
            <a:r>
              <a:rPr lang="vi-VN" sz="3067" b="1" dirty="0">
                <a:solidFill>
                  <a:prstClr val="white"/>
                </a:solidFill>
                <a:latin typeface="HP001 4 hàng" panose="020B0603050302020204" pitchFamily="34" charset="-93"/>
              </a:rPr>
              <a:t>r 22, 23</a:t>
            </a:r>
            <a:r>
              <a:rPr lang="en-US" sz="3067" b="1" dirty="0">
                <a:solidFill>
                  <a:prstClr val="white"/>
                </a:solidFill>
                <a:latin typeface="HP001 4 hàng" panose="020B0603050302020204" pitchFamily="34" charset="-93"/>
              </a:rPr>
              <a:t>)</a:t>
            </a:r>
            <a:endParaRPr lang="vi-VN" sz="3067" b="1" dirty="0">
              <a:solidFill>
                <a:prstClr val="white"/>
              </a:solidFill>
              <a:latin typeface="HP001 4 hàng" panose="020B0603050302020204" pitchFamily="34" charset="-93"/>
            </a:endParaRPr>
          </a:p>
        </p:txBody>
      </p:sp>
    </p:spTree>
    <p:extLst>
      <p:ext uri="{BB962C8B-B14F-4D97-AF65-F5344CB8AC3E}">
        <p14:creationId xmlns:p14="http://schemas.microsoft.com/office/powerpoint/2010/main" val="5384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31AFA33-AE91-4A61-A807-3A28EC760284}"/>
              </a:ext>
            </a:extLst>
          </p:cNvPr>
          <p:cNvPicPr>
            <a:picLocks noChangeAspect="1"/>
          </p:cNvPicPr>
          <p:nvPr/>
        </p:nvPicPr>
        <p:blipFill rotWithShape="1">
          <a:blip r:embed="rId3"/>
          <a:srcRect l="45559" t="6591" b="4038"/>
          <a:stretch/>
        </p:blipFill>
        <p:spPr>
          <a:xfrm>
            <a:off x="1524000" y="857251"/>
            <a:ext cx="3635251" cy="5143500"/>
          </a:xfrm>
          <a:prstGeom prst="rect">
            <a:avLst/>
          </a:prstGeom>
        </p:spPr>
      </p:pic>
      <p:pic>
        <p:nvPicPr>
          <p:cNvPr id="14" name="图片 13">
            <a:extLst>
              <a:ext uri="{FF2B5EF4-FFF2-40B4-BE49-F238E27FC236}">
                <a16:creationId xmlns:a16="http://schemas.microsoft.com/office/drawing/2014/main" id="{F6AFA1B4-2960-4D3C-8A16-63FD261FE6CC}"/>
              </a:ext>
            </a:extLst>
          </p:cNvPr>
          <p:cNvPicPr>
            <a:picLocks noChangeAspect="1"/>
          </p:cNvPicPr>
          <p:nvPr/>
        </p:nvPicPr>
        <p:blipFill rotWithShape="1">
          <a:blip r:embed="rId4"/>
          <a:srcRect t="4941" r="81278" b="5687"/>
          <a:stretch/>
        </p:blipFill>
        <p:spPr>
          <a:xfrm>
            <a:off x="9205875" y="857251"/>
            <a:ext cx="1462125" cy="5143500"/>
          </a:xfrm>
          <a:prstGeom prst="rect">
            <a:avLst/>
          </a:prstGeom>
        </p:spPr>
      </p:pic>
      <p:pic>
        <p:nvPicPr>
          <p:cNvPr id="54" name="图片 53">
            <a:extLst>
              <a:ext uri="{FF2B5EF4-FFF2-40B4-BE49-F238E27FC236}">
                <a16:creationId xmlns:a16="http://schemas.microsoft.com/office/drawing/2014/main" id="{B084D209-23B3-4351-8DDB-9DF7E55EAE1B}"/>
              </a:ext>
            </a:extLst>
          </p:cNvPr>
          <p:cNvPicPr>
            <a:picLocks noChangeAspect="1"/>
          </p:cNvPicPr>
          <p:nvPr/>
        </p:nvPicPr>
        <p:blipFill>
          <a:blip r:embed="rId5"/>
          <a:stretch>
            <a:fillRect/>
          </a:stretch>
        </p:blipFill>
        <p:spPr>
          <a:xfrm>
            <a:off x="2510951" y="2153527"/>
            <a:ext cx="792549" cy="755971"/>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3789360" y="747163"/>
            <a:ext cx="5416515" cy="789896"/>
          </a:xfrm>
          <a:prstGeom prst="rect">
            <a:avLst/>
          </a:prstGeom>
          <a:noFill/>
        </p:spPr>
        <p:txBody>
          <a:bodyPr wrap="square" rtlCol="0">
            <a:spAutoFit/>
          </a:bodyPr>
          <a:lstStyle/>
          <a:p>
            <a:r>
              <a:rPr lang="vi-VN" altLang="zh-CN" sz="4533"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4533" dirty="0">
              <a:solidFill>
                <a:srgbClr val="FF0000"/>
              </a:solidFill>
              <a:latin typeface="iCiel Cadena" panose="02000503000000020004" pitchFamily="2" charset="0"/>
              <a:ea typeface="思源黑体 CN Bold" panose="020B0800000000000000" pitchFamily="34" charset="-122"/>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3607773" y="1973534"/>
            <a:ext cx="6849959" cy="634341"/>
          </a:xfrm>
          <a:prstGeom prst="rect">
            <a:avLst/>
          </a:prstGeom>
          <a:noFill/>
        </p:spPr>
        <p:txBody>
          <a:bodyPr wrap="square">
            <a:spAutoFit/>
          </a:bodyPr>
          <a:lstStyle/>
          <a:p>
            <a:pPr>
              <a:lnSpc>
                <a:spcPct val="150000"/>
              </a:lnSpc>
              <a:spcAft>
                <a:spcPts val="1067"/>
              </a:spcAft>
            </a:pPr>
            <a:r>
              <a:rPr lang="vi-VN" sz="2667" dirty="0">
                <a:solidFill>
                  <a:srgbClr val="0070C0"/>
                </a:solidFill>
                <a:latin typeface="Times New Roman" panose="02020603050405020304" pitchFamily="18" charset="0"/>
                <a:ea typeface="SimSun" panose="02010600030101010101" pitchFamily="2" charset="-122"/>
              </a:rPr>
              <a:t>- Củng cố bảng chia 2.</a:t>
            </a:r>
            <a:endParaRPr lang="en-US" sz="2667" dirty="0">
              <a:solidFill>
                <a:srgbClr val="0070C0"/>
              </a:solidFill>
              <a:latin typeface="Times New Roman" panose="02020603050405020304" pitchFamily="18" charset="0"/>
              <a:ea typeface="SimSun" panose="02010600030101010101" pitchFamily="2" charset="-122"/>
            </a:endParaRPr>
          </a:p>
        </p:txBody>
      </p:sp>
      <p:pic>
        <p:nvPicPr>
          <p:cNvPr id="7" name="图片 53">
            <a:extLst>
              <a:ext uri="{FF2B5EF4-FFF2-40B4-BE49-F238E27FC236}">
                <a16:creationId xmlns:a16="http://schemas.microsoft.com/office/drawing/2014/main" id="{FA2CC3DF-CDF1-442F-AAC6-21576DB1759B}"/>
              </a:ext>
            </a:extLst>
          </p:cNvPr>
          <p:cNvPicPr>
            <a:picLocks noChangeAspect="1"/>
          </p:cNvPicPr>
          <p:nvPr/>
        </p:nvPicPr>
        <p:blipFill>
          <a:blip r:embed="rId5"/>
          <a:stretch>
            <a:fillRect/>
          </a:stretch>
        </p:blipFill>
        <p:spPr>
          <a:xfrm>
            <a:off x="2510950" y="3699153"/>
            <a:ext cx="792549" cy="755971"/>
          </a:xfrm>
          <a:prstGeom prst="rect">
            <a:avLst/>
          </a:prstGeom>
        </p:spPr>
      </p:pic>
      <p:sp>
        <p:nvSpPr>
          <p:cNvPr id="9" name="TextBox 8">
            <a:extLst>
              <a:ext uri="{FF2B5EF4-FFF2-40B4-BE49-F238E27FC236}">
                <a16:creationId xmlns:a16="http://schemas.microsoft.com/office/drawing/2014/main" id="{FC7E5D8C-E523-4EB3-B597-5A3779438E63}"/>
              </a:ext>
            </a:extLst>
          </p:cNvPr>
          <p:cNvSpPr txBox="1"/>
          <p:nvPr/>
        </p:nvSpPr>
        <p:spPr>
          <a:xfrm>
            <a:off x="3607773" y="3543957"/>
            <a:ext cx="6668372" cy="913199"/>
          </a:xfrm>
          <a:prstGeom prst="rect">
            <a:avLst/>
          </a:prstGeom>
          <a:noFill/>
        </p:spPr>
        <p:txBody>
          <a:bodyPr wrap="square">
            <a:spAutoFit/>
          </a:bodyPr>
          <a:lstStyle/>
          <a:p>
            <a:r>
              <a:rPr lang="vi-VN" sz="2667" dirty="0">
                <a:solidFill>
                  <a:srgbClr val="C00000"/>
                </a:solidFill>
                <a:latin typeface="Times New Roman" panose="02020603050405020304" pitchFamily="18" charset="0"/>
                <a:ea typeface="SimSun" panose="02010600030101010101" pitchFamily="2" charset="-122"/>
              </a:rPr>
              <a:t>- Vận dụng bảng chia 2 để tính  nhẩm và giải quyết một số tình huống gắn với thực tiễn.</a:t>
            </a:r>
            <a:endParaRPr lang="en-US" sz="2667" dirty="0">
              <a:solidFill>
                <a:srgbClr val="C00000"/>
              </a:solidFill>
            </a:endParaRPr>
          </a:p>
        </p:txBody>
      </p:sp>
    </p:spTree>
    <p:extLst>
      <p:ext uri="{BB962C8B-B14F-4D97-AF65-F5344CB8AC3E}">
        <p14:creationId xmlns:p14="http://schemas.microsoft.com/office/powerpoint/2010/main" val="428951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anim calcmode="lin" valueType="num">
                                      <p:cBhvr>
                                        <p:cTn id="18" dur="500" fill="hold"/>
                                        <p:tgtEl>
                                          <p:spTgt spid="54"/>
                                        </p:tgtEl>
                                        <p:attrNameLst>
                                          <p:attrName>style.rotation</p:attrName>
                                        </p:attrNameLst>
                                      </p:cBhvr>
                                      <p:tavLst>
                                        <p:tav tm="0">
                                          <p:val>
                                            <p:fltVal val="720"/>
                                          </p:val>
                                        </p:tav>
                                        <p:tav tm="100000">
                                          <p:val>
                                            <p:fltVal val="0"/>
                                          </p:val>
                                        </p:tav>
                                      </p:tavLst>
                                    </p:anim>
                                    <p:anim calcmode="lin" valueType="num">
                                      <p:cBhvr>
                                        <p:cTn id="19" dur="500" fill="hold"/>
                                        <p:tgtEl>
                                          <p:spTgt spid="54"/>
                                        </p:tgtEl>
                                        <p:attrNameLst>
                                          <p:attrName>ppt_h</p:attrName>
                                        </p:attrNameLst>
                                      </p:cBhvr>
                                      <p:tavLst>
                                        <p:tav tm="0">
                                          <p:val>
                                            <p:fltVal val="0"/>
                                          </p:val>
                                        </p:tav>
                                        <p:tav tm="100000">
                                          <p:val>
                                            <p:strVal val="#ppt_h"/>
                                          </p:val>
                                        </p:tav>
                                      </p:tavLst>
                                    </p:anim>
                                    <p:anim calcmode="lin" valueType="num">
                                      <p:cBhvr>
                                        <p:cTn id="20" dur="500" fill="hold"/>
                                        <p:tgtEl>
                                          <p:spTgt spid="54"/>
                                        </p:tgtEl>
                                        <p:attrNameLst>
                                          <p:attrName>ppt_w</p:attrName>
                                        </p:attrNameLst>
                                      </p:cBhvr>
                                      <p:tavLst>
                                        <p:tav tm="0">
                                          <p:val>
                                            <p:fltVal val="0"/>
                                          </p:val>
                                        </p:tav>
                                        <p:tav tm="100000">
                                          <p:val>
                                            <p:strVal val="#ppt_w"/>
                                          </p:val>
                                        </p:tav>
                                      </p:tavLst>
                                    </p:anim>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0">
                                            <p:txEl>
                                              <p:pRg st="0" end="0"/>
                                            </p:txEl>
                                          </p:spTgt>
                                        </p:tgtEl>
                                        <p:attrNameLst>
                                          <p:attrName>ppt_w</p:attrName>
                                        </p:attrNameLst>
                                      </p:cBhvr>
                                    </p:anim>
                                    <p:anim by="(#ppt_w*0.50)" calcmode="lin" valueType="num">
                                      <p:cBhvr>
                                        <p:cTn id="24" dur="500" decel="50000" autoRev="1" fill="hold">
                                          <p:stCondLst>
                                            <p:cond delay="0"/>
                                          </p:stCondLst>
                                        </p:cTn>
                                        <p:tgtEl>
                                          <p:spTgt spid="10">
                                            <p:txEl>
                                              <p:pRg st="0" end="0"/>
                                            </p:txEl>
                                          </p:spTgt>
                                        </p:tgtEl>
                                        <p:attrNameLst>
                                          <p:attrName>ppt_x</p:attrName>
                                        </p:attrNameLst>
                                      </p:cBhvr>
                                    </p:anim>
                                    <p:anim from="(-#ppt_h/2)" to="(#ppt_y)" calcmode="lin" valueType="num">
                                      <p:cBhvr>
                                        <p:cTn id="25" dur="1000" fill="hold">
                                          <p:stCondLst>
                                            <p:cond delay="0"/>
                                          </p:stCondLst>
                                        </p:cTn>
                                        <p:tgtEl>
                                          <p:spTgt spid="10">
                                            <p:txEl>
                                              <p:pRg st="0" end="0"/>
                                            </p:txEl>
                                          </p:spTgt>
                                        </p:tgtEl>
                                        <p:attrNameLst>
                                          <p:attrName>ppt_y</p:attrName>
                                        </p:attrNameLst>
                                      </p:cBhvr>
                                    </p:anim>
                                    <p:animRot by="21600000">
                                      <p:cBhvr>
                                        <p:cTn id="26" dur="1000" fill="hold">
                                          <p:stCondLst>
                                            <p:cond delay="0"/>
                                          </p:stCondLst>
                                        </p:cTn>
                                        <p:tgtEl>
                                          <p:spTgt spid="10">
                                            <p:txEl>
                                              <p:pRg st="0" end="0"/>
                                            </p:txEl>
                                          </p:spTgt>
                                        </p:tgtEl>
                                        <p:attrNameLst>
                                          <p:attrName>r</p:attrName>
                                        </p:attrNameLst>
                                      </p:cBhvr>
                                    </p:animRot>
                                  </p:childTnLst>
                                </p:cTn>
                              </p:par>
                              <p:par>
                                <p:cTn id="27" presetID="35"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style.rotation</p:attrName>
                                        </p:attrNameLst>
                                      </p:cBhvr>
                                      <p:tavLst>
                                        <p:tav tm="0">
                                          <p:val>
                                            <p:fltVal val="720"/>
                                          </p:val>
                                        </p:tav>
                                        <p:tav tm="100000">
                                          <p:val>
                                            <p:fltVal val="0"/>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 calcmode="lin" valueType="num">
                                      <p:cBhvr>
                                        <p:cTn id="32" dur="500" fill="hold"/>
                                        <p:tgtEl>
                                          <p:spTgt spid="7"/>
                                        </p:tgtEl>
                                        <p:attrNameLst>
                                          <p:attrName>ppt_w</p:attrName>
                                        </p:attrNameLst>
                                      </p:cBhvr>
                                      <p:tavLst>
                                        <p:tav tm="0">
                                          <p:val>
                                            <p:fltVal val="0"/>
                                          </p:val>
                                        </p:tav>
                                        <p:tav tm="100000">
                                          <p:val>
                                            <p:strVal val="#ppt_w"/>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5C96F048-4A9E-42E4-9725-5ACBEC462366}"/>
              </a:ext>
            </a:extLst>
          </p:cNvPr>
          <p:cNvPicPr>
            <a:picLocks noChangeAspect="1" noChangeArrowheads="1"/>
          </p:cNvPicPr>
          <p:nvPr/>
        </p:nvPicPr>
        <p:blipFill>
          <a:blip r:embed="rId2" cstate="print"/>
          <a:srcRect/>
          <a:stretch>
            <a:fillRect/>
          </a:stretch>
        </p:blipFill>
        <p:spPr bwMode="auto">
          <a:xfrm>
            <a:off x="730152" y="328812"/>
            <a:ext cx="2237784" cy="863493"/>
          </a:xfrm>
          <a:prstGeom prst="rect">
            <a:avLst/>
          </a:prstGeom>
          <a:noFill/>
        </p:spPr>
      </p:pic>
      <p:sp>
        <p:nvSpPr>
          <p:cNvPr id="37" name="Oval 36">
            <a:extLst>
              <a:ext uri="{FF2B5EF4-FFF2-40B4-BE49-F238E27FC236}">
                <a16:creationId xmlns:a16="http://schemas.microsoft.com/office/drawing/2014/main" id="{2155A534-EBB2-49E3-8AA8-B413183B4D30}"/>
              </a:ext>
            </a:extLst>
          </p:cNvPr>
          <p:cNvSpPr/>
          <p:nvPr/>
        </p:nvSpPr>
        <p:spPr>
          <a:xfrm>
            <a:off x="2967362" y="691216"/>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grpSp>
        <p:nvGrpSpPr>
          <p:cNvPr id="38" name="Group 37">
            <a:extLst>
              <a:ext uri="{FF2B5EF4-FFF2-40B4-BE49-F238E27FC236}">
                <a16:creationId xmlns:a16="http://schemas.microsoft.com/office/drawing/2014/main" id="{5AA1502A-EA8A-4353-86DD-AC0511A98A7F}"/>
              </a:ext>
            </a:extLst>
          </p:cNvPr>
          <p:cNvGrpSpPr/>
          <p:nvPr/>
        </p:nvGrpSpPr>
        <p:grpSpPr>
          <a:xfrm>
            <a:off x="3585169" y="711180"/>
            <a:ext cx="1116312" cy="472051"/>
            <a:chOff x="1870518" y="1440653"/>
            <a:chExt cx="1116312" cy="461666"/>
          </a:xfrm>
        </p:grpSpPr>
        <p:grpSp>
          <p:nvGrpSpPr>
            <p:cNvPr id="39" name="Group 38">
              <a:extLst>
                <a:ext uri="{FF2B5EF4-FFF2-40B4-BE49-F238E27FC236}">
                  <a16:creationId xmlns:a16="http://schemas.microsoft.com/office/drawing/2014/main" id="{703CC182-F82F-4244-AA31-675DDB88360B}"/>
                </a:ext>
              </a:extLst>
            </p:cNvPr>
            <p:cNvGrpSpPr/>
            <p:nvPr/>
          </p:nvGrpSpPr>
          <p:grpSpPr>
            <a:xfrm>
              <a:off x="1870518" y="1440654"/>
              <a:ext cx="758382" cy="461665"/>
              <a:chOff x="1870518" y="1440654"/>
              <a:chExt cx="758382" cy="461665"/>
            </a:xfrm>
          </p:grpSpPr>
          <p:sp>
            <p:nvSpPr>
              <p:cNvPr id="41" name="Rectangle: Rounded Corners 40">
                <a:extLst>
                  <a:ext uri="{FF2B5EF4-FFF2-40B4-BE49-F238E27FC236}">
                    <a16:creationId xmlns:a16="http://schemas.microsoft.com/office/drawing/2014/main" id="{9C650665-3942-48FD-B756-23DB7DEE23FC}"/>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2" name="TextBox 41">
                <a:extLst>
                  <a:ext uri="{FF2B5EF4-FFF2-40B4-BE49-F238E27FC236}">
                    <a16:creationId xmlns:a16="http://schemas.microsoft.com/office/drawing/2014/main" id="{6002C2DF-0FDE-435C-BDAC-9F37791846F8}"/>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40" name="TextBox 39">
              <a:extLst>
                <a:ext uri="{FF2B5EF4-FFF2-40B4-BE49-F238E27FC236}">
                  <a16:creationId xmlns:a16="http://schemas.microsoft.com/office/drawing/2014/main" id="{B9256252-15D2-42B4-8A74-0D82E4916DC4}"/>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graphicFrame>
        <p:nvGraphicFramePr>
          <p:cNvPr id="21" name="Table 17">
            <a:extLst>
              <a:ext uri="{FF2B5EF4-FFF2-40B4-BE49-F238E27FC236}">
                <a16:creationId xmlns:a16="http://schemas.microsoft.com/office/drawing/2014/main" id="{F59F50FF-82CB-4E48-85B6-AFC3E4268E27}"/>
              </a:ext>
            </a:extLst>
          </p:cNvPr>
          <p:cNvGraphicFramePr>
            <a:graphicFrameLocks noGrp="1"/>
          </p:cNvGraphicFramePr>
          <p:nvPr>
            <p:extLst>
              <p:ext uri="{D42A27DB-BD31-4B8C-83A1-F6EECF244321}">
                <p14:modId xmlns:p14="http://schemas.microsoft.com/office/powerpoint/2010/main" val="3237003012"/>
              </p:ext>
            </p:extLst>
          </p:nvPr>
        </p:nvGraphicFramePr>
        <p:xfrm>
          <a:off x="1978480" y="1598489"/>
          <a:ext cx="8235043" cy="183051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933725870"/>
                  </a:ext>
                </a:extLst>
              </a:tr>
              <a:tr h="597884">
                <a:tc>
                  <a:txBody>
                    <a:bodyPr/>
                    <a:lstStyle/>
                    <a:p>
                      <a:pPr algn="ctr"/>
                      <a:r>
                        <a:rPr lang="vi-VN" sz="2800" dirty="0"/>
                        <a:t>Thừa số</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4</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6</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5</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9</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10</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854868410"/>
                  </a:ext>
                </a:extLst>
              </a:tr>
              <a:tr h="634743">
                <a:tc>
                  <a:txBody>
                    <a:bodyPr/>
                    <a:lstStyle/>
                    <a:p>
                      <a:pPr algn="ctr"/>
                      <a:r>
                        <a:rPr lang="vi-VN" sz="2800" dirty="0"/>
                        <a:t>Tích</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800" dirty="0"/>
                        <a:t>8</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800" dirty="0"/>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22" name="TextBox 21">
            <a:extLst>
              <a:ext uri="{FF2B5EF4-FFF2-40B4-BE49-F238E27FC236}">
                <a16:creationId xmlns:a16="http://schemas.microsoft.com/office/drawing/2014/main" id="{911C4983-9467-4392-A27B-3524CDAB76F9}"/>
              </a:ext>
            </a:extLst>
          </p:cNvPr>
          <p:cNvSpPr txBox="1"/>
          <p:nvPr/>
        </p:nvSpPr>
        <p:spPr>
          <a:xfrm>
            <a:off x="4869200" y="2844225"/>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12</a:t>
            </a:r>
          </a:p>
        </p:txBody>
      </p:sp>
      <p:sp>
        <p:nvSpPr>
          <p:cNvPr id="23" name="TextBox 22">
            <a:extLst>
              <a:ext uri="{FF2B5EF4-FFF2-40B4-BE49-F238E27FC236}">
                <a16:creationId xmlns:a16="http://schemas.microsoft.com/office/drawing/2014/main" id="{E1C0A655-2A55-41AA-B88B-F9D5FC1DF13A}"/>
              </a:ext>
            </a:extLst>
          </p:cNvPr>
          <p:cNvSpPr txBox="1"/>
          <p:nvPr/>
        </p:nvSpPr>
        <p:spPr>
          <a:xfrm>
            <a:off x="5921933" y="2839244"/>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24" name="TextBox 23">
            <a:extLst>
              <a:ext uri="{FF2B5EF4-FFF2-40B4-BE49-F238E27FC236}">
                <a16:creationId xmlns:a16="http://schemas.microsoft.com/office/drawing/2014/main" id="{22EA18D8-8DD1-4CE6-957F-99FAFC31A75D}"/>
              </a:ext>
            </a:extLst>
          </p:cNvPr>
          <p:cNvSpPr txBox="1"/>
          <p:nvPr/>
        </p:nvSpPr>
        <p:spPr>
          <a:xfrm>
            <a:off x="7010044" y="2834263"/>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16</a:t>
            </a:r>
          </a:p>
        </p:txBody>
      </p:sp>
      <p:sp>
        <p:nvSpPr>
          <p:cNvPr id="25" name="TextBox 24">
            <a:extLst>
              <a:ext uri="{FF2B5EF4-FFF2-40B4-BE49-F238E27FC236}">
                <a16:creationId xmlns:a16="http://schemas.microsoft.com/office/drawing/2014/main" id="{250815CA-38BE-482D-82BE-585A5614CF31}"/>
              </a:ext>
            </a:extLst>
          </p:cNvPr>
          <p:cNvSpPr txBox="1"/>
          <p:nvPr/>
        </p:nvSpPr>
        <p:spPr>
          <a:xfrm>
            <a:off x="8125369" y="2829282"/>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18</a:t>
            </a:r>
          </a:p>
        </p:txBody>
      </p:sp>
      <p:sp>
        <p:nvSpPr>
          <p:cNvPr id="26" name="TextBox 25">
            <a:extLst>
              <a:ext uri="{FF2B5EF4-FFF2-40B4-BE49-F238E27FC236}">
                <a16:creationId xmlns:a16="http://schemas.microsoft.com/office/drawing/2014/main" id="{931C7202-C140-4B29-B9C5-8E27B91FD76F}"/>
              </a:ext>
            </a:extLst>
          </p:cNvPr>
          <p:cNvSpPr txBox="1"/>
          <p:nvPr/>
        </p:nvSpPr>
        <p:spPr>
          <a:xfrm>
            <a:off x="9308728" y="2824301"/>
            <a:ext cx="748822"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20</a:t>
            </a:r>
          </a:p>
        </p:txBody>
      </p:sp>
      <p:sp>
        <p:nvSpPr>
          <p:cNvPr id="27" name="TextBox 26">
            <a:extLst>
              <a:ext uri="{FF2B5EF4-FFF2-40B4-BE49-F238E27FC236}">
                <a16:creationId xmlns:a16="http://schemas.microsoft.com/office/drawing/2014/main" id="{EFE19124-57BC-413B-A05D-75F7B2699ADD}"/>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28" name="TextBox 27">
            <a:extLst>
              <a:ext uri="{FF2B5EF4-FFF2-40B4-BE49-F238E27FC236}">
                <a16:creationId xmlns:a16="http://schemas.microsoft.com/office/drawing/2014/main" id="{52A07B63-F68A-4286-8641-95E92C8993F0}"/>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graphicFrame>
        <p:nvGraphicFramePr>
          <p:cNvPr id="29" name="Table 17">
            <a:extLst>
              <a:ext uri="{FF2B5EF4-FFF2-40B4-BE49-F238E27FC236}">
                <a16:creationId xmlns:a16="http://schemas.microsoft.com/office/drawing/2014/main" id="{8277CB5C-81BE-493D-9E11-D2A84DD7E6A8}"/>
              </a:ext>
            </a:extLst>
          </p:cNvPr>
          <p:cNvGraphicFramePr>
            <a:graphicFrameLocks noGrp="1"/>
          </p:cNvGraphicFramePr>
          <p:nvPr>
            <p:extLst>
              <p:ext uri="{D42A27DB-BD31-4B8C-83A1-F6EECF244321}">
                <p14:modId xmlns:p14="http://schemas.microsoft.com/office/powerpoint/2010/main" val="3870864548"/>
              </p:ext>
            </p:extLst>
          </p:nvPr>
        </p:nvGraphicFramePr>
        <p:xfrm>
          <a:off x="1978480" y="3925558"/>
          <a:ext cx="8235043" cy="1996271"/>
        </p:xfrm>
        <a:graphic>
          <a:graphicData uri="http://schemas.openxmlformats.org/drawingml/2006/table">
            <a:tbl>
              <a:tblPr firstRow="1" bandRow="1">
                <a:tableStyleId>{2D5ABB26-0587-4C30-8999-92F81FD0307C}</a:tableStyleId>
              </a:tblPr>
              <a:tblGrid>
                <a:gridCol w="1765666">
                  <a:extLst>
                    <a:ext uri="{9D8B030D-6E8A-4147-A177-3AD203B41FA5}">
                      <a16:colId xmlns:a16="http://schemas.microsoft.com/office/drawing/2014/main" val="3750429237"/>
                    </a:ext>
                  </a:extLst>
                </a:gridCol>
                <a:gridCol w="1011898">
                  <a:extLst>
                    <a:ext uri="{9D8B030D-6E8A-4147-A177-3AD203B41FA5}">
                      <a16:colId xmlns:a16="http://schemas.microsoft.com/office/drawing/2014/main" val="892396866"/>
                    </a:ext>
                  </a:extLst>
                </a:gridCol>
                <a:gridCol w="1023275">
                  <a:extLst>
                    <a:ext uri="{9D8B030D-6E8A-4147-A177-3AD203B41FA5}">
                      <a16:colId xmlns:a16="http://schemas.microsoft.com/office/drawing/2014/main" val="1994511951"/>
                    </a:ext>
                  </a:extLst>
                </a:gridCol>
                <a:gridCol w="1085295">
                  <a:extLst>
                    <a:ext uri="{9D8B030D-6E8A-4147-A177-3AD203B41FA5}">
                      <a16:colId xmlns:a16="http://schemas.microsoft.com/office/drawing/2014/main" val="1764713203"/>
                    </a:ext>
                  </a:extLst>
                </a:gridCol>
                <a:gridCol w="1116303">
                  <a:extLst>
                    <a:ext uri="{9D8B030D-6E8A-4147-A177-3AD203B41FA5}">
                      <a16:colId xmlns:a16="http://schemas.microsoft.com/office/drawing/2014/main" val="2253912237"/>
                    </a:ext>
                  </a:extLst>
                </a:gridCol>
                <a:gridCol w="1116303">
                  <a:extLst>
                    <a:ext uri="{9D8B030D-6E8A-4147-A177-3AD203B41FA5}">
                      <a16:colId xmlns:a16="http://schemas.microsoft.com/office/drawing/2014/main" val="1514898112"/>
                    </a:ext>
                  </a:extLst>
                </a:gridCol>
                <a:gridCol w="1116303">
                  <a:extLst>
                    <a:ext uri="{9D8B030D-6E8A-4147-A177-3AD203B41FA5}">
                      <a16:colId xmlns:a16="http://schemas.microsoft.com/office/drawing/2014/main" val="177573286"/>
                    </a:ext>
                  </a:extLst>
                </a:gridCol>
              </a:tblGrid>
              <a:tr h="652025">
                <a:tc>
                  <a:txBody>
                    <a:bodyPr/>
                    <a:lstStyle/>
                    <a:p>
                      <a:pPr algn="ctr"/>
                      <a:r>
                        <a:rPr lang="vi-VN" sz="2800" dirty="0"/>
                        <a:t>Số bị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16</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20</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18</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933725870"/>
                  </a:ext>
                </a:extLst>
              </a:tr>
              <a:tr h="652025">
                <a:tc>
                  <a:txBody>
                    <a:bodyPr/>
                    <a:lstStyle/>
                    <a:p>
                      <a:pPr algn="ctr"/>
                      <a:r>
                        <a:rPr lang="vi-VN" sz="2800" dirty="0"/>
                        <a:t>Số chia</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2</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2</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2854868410"/>
                  </a:ext>
                </a:extLst>
              </a:tr>
              <a:tr h="692221">
                <a:tc>
                  <a:txBody>
                    <a:bodyPr/>
                    <a:lstStyle/>
                    <a:p>
                      <a:pPr algn="ctr"/>
                      <a:r>
                        <a:rPr lang="vi-VN" sz="2800" dirty="0"/>
                        <a:t>Thương</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800" dirty="0"/>
                        <a:t>4</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800" dirty="0"/>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a:ea typeface="+mn-ea"/>
                          <a:cs typeface="+mn-cs"/>
                        </a:rPr>
                        <a:t>?</a:t>
                      </a:r>
                      <a:endParaRPr kumimoji="0" lang="vi-VN" sz="2800" b="0" i="0" u="none" strike="noStrike" kern="1200" cap="none" spc="0" normalizeH="0" baseline="0" noProof="0" dirty="0">
                        <a:ln>
                          <a:noFill/>
                        </a:ln>
                        <a:solidFill>
                          <a:prstClr val="black"/>
                        </a:solidFill>
                        <a:effectLst/>
                        <a:uLnTx/>
                        <a:uFillTx/>
                        <a:latin typeface="Arial"/>
                        <a:ea typeface="+mn-ea"/>
                        <a:cs typeface="+mn-cs"/>
                      </a:endParaRP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a:t>
                      </a:r>
                    </a:p>
                  </a:txBody>
                  <a:tcPr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3030421308"/>
                  </a:ext>
                </a:extLst>
              </a:tr>
            </a:tbl>
          </a:graphicData>
        </a:graphic>
      </p:graphicFrame>
      <p:sp>
        <p:nvSpPr>
          <p:cNvPr id="30" name="TextBox 29">
            <a:extLst>
              <a:ext uri="{FF2B5EF4-FFF2-40B4-BE49-F238E27FC236}">
                <a16:creationId xmlns:a16="http://schemas.microsoft.com/office/drawing/2014/main" id="{334C9750-663A-47C3-B718-238EEF88738D}"/>
              </a:ext>
            </a:extLst>
          </p:cNvPr>
          <p:cNvSpPr txBox="1"/>
          <p:nvPr/>
        </p:nvSpPr>
        <p:spPr>
          <a:xfrm>
            <a:off x="4869200"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3</a:t>
            </a:r>
          </a:p>
        </p:txBody>
      </p:sp>
      <p:sp>
        <p:nvSpPr>
          <p:cNvPr id="31" name="TextBox 30">
            <a:extLst>
              <a:ext uri="{FF2B5EF4-FFF2-40B4-BE49-F238E27FC236}">
                <a16:creationId xmlns:a16="http://schemas.microsoft.com/office/drawing/2014/main" id="{7A3F3B80-2FE3-4D00-913F-060AFFFEDB93}"/>
              </a:ext>
            </a:extLst>
          </p:cNvPr>
          <p:cNvSpPr txBox="1"/>
          <p:nvPr/>
        </p:nvSpPr>
        <p:spPr>
          <a:xfrm>
            <a:off x="5940983"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8</a:t>
            </a:r>
          </a:p>
        </p:txBody>
      </p:sp>
      <p:sp>
        <p:nvSpPr>
          <p:cNvPr id="32" name="TextBox 31">
            <a:extLst>
              <a:ext uri="{FF2B5EF4-FFF2-40B4-BE49-F238E27FC236}">
                <a16:creationId xmlns:a16="http://schemas.microsoft.com/office/drawing/2014/main" id="{E1D23206-1F5E-4415-96A4-1A4C59006688}"/>
              </a:ext>
            </a:extLst>
          </p:cNvPr>
          <p:cNvSpPr txBox="1"/>
          <p:nvPr/>
        </p:nvSpPr>
        <p:spPr>
          <a:xfrm>
            <a:off x="7010044" y="5286469"/>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10</a:t>
            </a:r>
          </a:p>
        </p:txBody>
      </p:sp>
      <p:sp>
        <p:nvSpPr>
          <p:cNvPr id="33" name="TextBox 32">
            <a:extLst>
              <a:ext uri="{FF2B5EF4-FFF2-40B4-BE49-F238E27FC236}">
                <a16:creationId xmlns:a16="http://schemas.microsoft.com/office/drawing/2014/main" id="{B04D8916-4051-48E7-9FF0-7E92BF2DFD71}"/>
              </a:ext>
            </a:extLst>
          </p:cNvPr>
          <p:cNvSpPr txBox="1"/>
          <p:nvPr/>
        </p:nvSpPr>
        <p:spPr>
          <a:xfrm>
            <a:off x="8157639" y="5278998"/>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7</a:t>
            </a:r>
          </a:p>
        </p:txBody>
      </p:sp>
      <p:sp>
        <p:nvSpPr>
          <p:cNvPr id="34" name="TextBox 33">
            <a:extLst>
              <a:ext uri="{FF2B5EF4-FFF2-40B4-BE49-F238E27FC236}">
                <a16:creationId xmlns:a16="http://schemas.microsoft.com/office/drawing/2014/main" id="{CA48F70B-62B9-4B14-A832-07C3B49A00B7}"/>
              </a:ext>
            </a:extLst>
          </p:cNvPr>
          <p:cNvSpPr txBox="1"/>
          <p:nvPr/>
        </p:nvSpPr>
        <p:spPr>
          <a:xfrm>
            <a:off x="9282555" y="5293941"/>
            <a:ext cx="771304" cy="584775"/>
          </a:xfrm>
          <a:prstGeom prst="rect">
            <a:avLst/>
          </a:prstGeom>
          <a:solidFill>
            <a:schemeClr val="bg1"/>
          </a:solidFill>
          <a:effectLst>
            <a:softEdge rad="63500"/>
          </a:effectLst>
        </p:spPr>
        <p:txBody>
          <a:bodyPr wrap="square" rtlCol="0">
            <a:spAutoFit/>
          </a:bodyPr>
          <a:lstStyle/>
          <a:p>
            <a:pPr algn="ctr"/>
            <a:r>
              <a:rPr lang="vi-VN" sz="3200" dirty="0">
                <a:solidFill>
                  <a:srgbClr val="FF0000"/>
                </a:solidFill>
              </a:rPr>
              <a:t>9</a:t>
            </a:r>
          </a:p>
        </p:txBody>
      </p:sp>
    </p:spTree>
    <p:extLst>
      <p:ext uri="{BB962C8B-B14F-4D97-AF65-F5344CB8AC3E}">
        <p14:creationId xmlns:p14="http://schemas.microsoft.com/office/powerpoint/2010/main" val="4559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par>
                          <p:cTn id="60" fill="hold">
                            <p:stCondLst>
                              <p:cond delay="500"/>
                            </p:stCondLst>
                            <p:childTnLst>
                              <p:par>
                                <p:cTn id="61" presetID="16" presetClass="entr" presetSubtype="21"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p:cTn id="68" dur="500" fill="hold"/>
                                        <p:tgtEl>
                                          <p:spTgt spid="30"/>
                                        </p:tgtEl>
                                        <p:attrNameLst>
                                          <p:attrName>ppt_w</p:attrName>
                                        </p:attrNameLst>
                                      </p:cBhvr>
                                      <p:tavLst>
                                        <p:tav tm="0">
                                          <p:val>
                                            <p:fltVal val="0"/>
                                          </p:val>
                                        </p:tav>
                                        <p:tav tm="100000">
                                          <p:val>
                                            <p:strVal val="#ppt_w"/>
                                          </p:val>
                                        </p:tav>
                                      </p:tavLst>
                                    </p:anim>
                                    <p:anim calcmode="lin" valueType="num">
                                      <p:cBhvr>
                                        <p:cTn id="69" dur="500" fill="hold"/>
                                        <p:tgtEl>
                                          <p:spTgt spid="30"/>
                                        </p:tgtEl>
                                        <p:attrNameLst>
                                          <p:attrName>ppt_h</p:attrName>
                                        </p:attrNameLst>
                                      </p:cBhvr>
                                      <p:tavLst>
                                        <p:tav tm="0">
                                          <p:val>
                                            <p:fltVal val="0"/>
                                          </p:val>
                                        </p:tav>
                                        <p:tav tm="100000">
                                          <p:val>
                                            <p:strVal val="#ppt_h"/>
                                          </p:val>
                                        </p:tav>
                                      </p:tavLst>
                                    </p:anim>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fltVal val="0"/>
                                          </p:val>
                                        </p:tav>
                                        <p:tav tm="100000">
                                          <p:val>
                                            <p:strVal val="#ppt_w"/>
                                          </p:val>
                                        </p:tav>
                                      </p:tavLst>
                                    </p:anim>
                                    <p:anim calcmode="lin" valueType="num">
                                      <p:cBhvr>
                                        <p:cTn id="76" dur="500" fill="hold"/>
                                        <p:tgtEl>
                                          <p:spTgt spid="31"/>
                                        </p:tgtEl>
                                        <p:attrNameLst>
                                          <p:attrName>ppt_h</p:attrName>
                                        </p:attrNameLst>
                                      </p:cBhvr>
                                      <p:tavLst>
                                        <p:tav tm="0">
                                          <p:val>
                                            <p:fltVal val="0"/>
                                          </p:val>
                                        </p:tav>
                                        <p:tav tm="100000">
                                          <p:val>
                                            <p:strVal val="#ppt_h"/>
                                          </p:val>
                                        </p:tav>
                                      </p:tavLst>
                                    </p:anim>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 calcmode="lin" valueType="num">
                                      <p:cBhvr>
                                        <p:cTn id="96" dur="500" fill="hold"/>
                                        <p:tgtEl>
                                          <p:spTgt spid="34"/>
                                        </p:tgtEl>
                                        <p:attrNameLst>
                                          <p:attrName>ppt_w</p:attrName>
                                        </p:attrNameLst>
                                      </p:cBhvr>
                                      <p:tavLst>
                                        <p:tav tm="0">
                                          <p:val>
                                            <p:fltVal val="0"/>
                                          </p:val>
                                        </p:tav>
                                        <p:tav tm="100000">
                                          <p:val>
                                            <p:strVal val="#ppt_w"/>
                                          </p:val>
                                        </p:tav>
                                      </p:tavLst>
                                    </p:anim>
                                    <p:anim calcmode="lin" valueType="num">
                                      <p:cBhvr>
                                        <p:cTn id="97" dur="500" fill="hold"/>
                                        <p:tgtEl>
                                          <p:spTgt spid="34"/>
                                        </p:tgtEl>
                                        <p:attrNameLst>
                                          <p:attrName>ppt_h</p:attrName>
                                        </p:attrNameLst>
                                      </p:cBhvr>
                                      <p:tavLst>
                                        <p:tav tm="0">
                                          <p:val>
                                            <p:fltVal val="0"/>
                                          </p:val>
                                        </p:tav>
                                        <p:tav tm="100000">
                                          <p:val>
                                            <p:strVal val="#ppt_h"/>
                                          </p:val>
                                        </p:tav>
                                      </p:tavLst>
                                    </p:anim>
                                    <p:animEffect transition="in" filter="fade">
                                      <p:cBhvr>
                                        <p:cTn id="9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2" grpId="0" animBg="1"/>
      <p:bldP spid="23" grpId="0" animBg="1"/>
      <p:bldP spid="24" grpId="0" animBg="1"/>
      <p:bldP spid="25" grpId="0" animBg="1"/>
      <p:bldP spid="26" grpId="0" animBg="1"/>
      <p:bldP spid="27" grpId="0"/>
      <p:bldP spid="28" grpId="0"/>
      <p:bldP spid="30" grpId="0" animBg="1"/>
      <p:bldP spid="31" grpId="0" animBg="1"/>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3419-15C7-4AC1-9519-DF8A133C92B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582276" y="768171"/>
            <a:ext cx="8981777" cy="2615973"/>
          </a:xfrm>
          <a:prstGeom prst="rect">
            <a:avLst/>
          </a:prstGeom>
        </p:spPr>
      </p:pic>
      <p:pic>
        <p:nvPicPr>
          <p:cNvPr id="3" name="Picture 2">
            <a:extLst>
              <a:ext uri="{FF2B5EF4-FFF2-40B4-BE49-F238E27FC236}">
                <a16:creationId xmlns:a16="http://schemas.microsoft.com/office/drawing/2014/main" id="{EAC1D425-B68A-4BD0-978C-1E5FBCAFA6FC}"/>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712467" y="3232925"/>
            <a:ext cx="8897257" cy="3030175"/>
          </a:xfrm>
          <a:prstGeom prst="rect">
            <a:avLst/>
          </a:prstGeom>
        </p:spPr>
      </p:pic>
      <p:pic>
        <p:nvPicPr>
          <p:cNvPr id="4" name="Picture 3" descr="C:\Users\TUAN\Downloads\Luyện tập 1.png">
            <a:extLst>
              <a:ext uri="{FF2B5EF4-FFF2-40B4-BE49-F238E27FC236}">
                <a16:creationId xmlns:a16="http://schemas.microsoft.com/office/drawing/2014/main" id="{586929EC-FC82-477A-9443-E9AD60803021}"/>
              </a:ext>
            </a:extLst>
          </p:cNvPr>
          <p:cNvPicPr>
            <a:picLocks noChangeAspect="1" noChangeArrowheads="1"/>
          </p:cNvPicPr>
          <p:nvPr/>
        </p:nvPicPr>
        <p:blipFill>
          <a:blip r:embed="rId6" cstate="print"/>
          <a:srcRect/>
          <a:stretch>
            <a:fillRect/>
          </a:stretch>
        </p:blipFill>
        <p:spPr bwMode="auto">
          <a:xfrm>
            <a:off x="730152" y="328812"/>
            <a:ext cx="2237784" cy="863493"/>
          </a:xfrm>
          <a:prstGeom prst="rect">
            <a:avLst/>
          </a:prstGeom>
          <a:noFill/>
        </p:spPr>
      </p:pic>
      <p:sp>
        <p:nvSpPr>
          <p:cNvPr id="5" name="Oval 4">
            <a:extLst>
              <a:ext uri="{FF2B5EF4-FFF2-40B4-BE49-F238E27FC236}">
                <a16:creationId xmlns:a16="http://schemas.microsoft.com/office/drawing/2014/main" id="{449081EC-AA8B-4BC4-8E78-4B05C0A55405}"/>
              </a:ext>
            </a:extLst>
          </p:cNvPr>
          <p:cNvSpPr/>
          <p:nvPr/>
        </p:nvSpPr>
        <p:spPr>
          <a:xfrm>
            <a:off x="2967362" y="691216"/>
            <a:ext cx="437322" cy="447159"/>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grpSp>
        <p:nvGrpSpPr>
          <p:cNvPr id="6" name="Group 5">
            <a:extLst>
              <a:ext uri="{FF2B5EF4-FFF2-40B4-BE49-F238E27FC236}">
                <a16:creationId xmlns:a16="http://schemas.microsoft.com/office/drawing/2014/main" id="{08F10CBA-D707-4B0F-85E1-157D78133DF7}"/>
              </a:ext>
            </a:extLst>
          </p:cNvPr>
          <p:cNvGrpSpPr/>
          <p:nvPr/>
        </p:nvGrpSpPr>
        <p:grpSpPr>
          <a:xfrm>
            <a:off x="3585169" y="711180"/>
            <a:ext cx="1116312" cy="472051"/>
            <a:chOff x="1870518" y="1440653"/>
            <a:chExt cx="1116312" cy="461666"/>
          </a:xfrm>
        </p:grpSpPr>
        <p:grpSp>
          <p:nvGrpSpPr>
            <p:cNvPr id="7" name="Group 6">
              <a:extLst>
                <a:ext uri="{FF2B5EF4-FFF2-40B4-BE49-F238E27FC236}">
                  <a16:creationId xmlns:a16="http://schemas.microsoft.com/office/drawing/2014/main" id="{FEA7477F-D35E-4987-844E-9F0DFAFBCB51}"/>
                </a:ext>
              </a:extLst>
            </p:cNvPr>
            <p:cNvGrpSpPr/>
            <p:nvPr/>
          </p:nvGrpSpPr>
          <p:grpSpPr>
            <a:xfrm>
              <a:off x="1870518" y="1440654"/>
              <a:ext cx="758382" cy="461665"/>
              <a:chOff x="1870518" y="1440654"/>
              <a:chExt cx="758382" cy="461665"/>
            </a:xfrm>
          </p:grpSpPr>
          <p:sp>
            <p:nvSpPr>
              <p:cNvPr id="9" name="Rectangle: Rounded Corners 8">
                <a:extLst>
                  <a:ext uri="{FF2B5EF4-FFF2-40B4-BE49-F238E27FC236}">
                    <a16:creationId xmlns:a16="http://schemas.microsoft.com/office/drawing/2014/main" id="{DA604F7C-15BA-42ED-80EF-D37AC8270E6E}"/>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AEFA7A72-6FB6-40FC-8637-3E2EB199C1E5}"/>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8" name="TextBox 7">
              <a:extLst>
                <a:ext uri="{FF2B5EF4-FFF2-40B4-BE49-F238E27FC236}">
                  <a16:creationId xmlns:a16="http://schemas.microsoft.com/office/drawing/2014/main" id="{1565E9FF-5C72-47F5-9AA6-9D62C0384D52}"/>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1" name="TextBox 10">
            <a:extLst>
              <a:ext uri="{FF2B5EF4-FFF2-40B4-BE49-F238E27FC236}">
                <a16:creationId xmlns:a16="http://schemas.microsoft.com/office/drawing/2014/main" id="{CB73B4B3-D423-4B57-9574-2511BFFA4292}"/>
              </a:ext>
            </a:extLst>
          </p:cNvPr>
          <p:cNvSpPr txBox="1"/>
          <p:nvPr/>
        </p:nvSpPr>
        <p:spPr>
          <a:xfrm>
            <a:off x="1077010" y="1598489"/>
            <a:ext cx="505267" cy="523220"/>
          </a:xfrm>
          <a:prstGeom prst="rect">
            <a:avLst/>
          </a:prstGeom>
          <a:noFill/>
        </p:spPr>
        <p:txBody>
          <a:bodyPr wrap="none" rtlCol="0">
            <a:spAutoFit/>
          </a:bodyPr>
          <a:lstStyle/>
          <a:p>
            <a:r>
              <a:rPr lang="vi-VN" sz="2800" dirty="0"/>
              <a:t>a)</a:t>
            </a:r>
          </a:p>
        </p:txBody>
      </p:sp>
      <p:sp>
        <p:nvSpPr>
          <p:cNvPr id="12" name="TextBox 11">
            <a:extLst>
              <a:ext uri="{FF2B5EF4-FFF2-40B4-BE49-F238E27FC236}">
                <a16:creationId xmlns:a16="http://schemas.microsoft.com/office/drawing/2014/main" id="{DF1C50EE-7D54-49DE-84CA-9A4F02083A31}"/>
              </a:ext>
            </a:extLst>
          </p:cNvPr>
          <p:cNvSpPr txBox="1"/>
          <p:nvPr/>
        </p:nvSpPr>
        <p:spPr>
          <a:xfrm>
            <a:off x="1077009" y="3666774"/>
            <a:ext cx="505267" cy="523220"/>
          </a:xfrm>
          <a:prstGeom prst="rect">
            <a:avLst/>
          </a:prstGeom>
          <a:noFill/>
        </p:spPr>
        <p:txBody>
          <a:bodyPr wrap="none" rtlCol="0">
            <a:spAutoFit/>
          </a:bodyPr>
          <a:lstStyle/>
          <a:p>
            <a:r>
              <a:rPr lang="vi-VN" sz="2800" dirty="0"/>
              <a:t>b)</a:t>
            </a:r>
          </a:p>
        </p:txBody>
      </p:sp>
      <p:sp>
        <p:nvSpPr>
          <p:cNvPr id="13" name="TextBox 12">
            <a:extLst>
              <a:ext uri="{FF2B5EF4-FFF2-40B4-BE49-F238E27FC236}">
                <a16:creationId xmlns:a16="http://schemas.microsoft.com/office/drawing/2014/main" id="{DCB58457-D9E3-40FA-8423-CAB5D93324E9}"/>
              </a:ext>
            </a:extLst>
          </p:cNvPr>
          <p:cNvSpPr txBox="1"/>
          <p:nvPr/>
        </p:nvSpPr>
        <p:spPr>
          <a:xfrm>
            <a:off x="5289625" y="2092681"/>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5</a:t>
            </a:r>
          </a:p>
        </p:txBody>
      </p:sp>
      <p:sp>
        <p:nvSpPr>
          <p:cNvPr id="14" name="TextBox 13">
            <a:extLst>
              <a:ext uri="{FF2B5EF4-FFF2-40B4-BE49-F238E27FC236}">
                <a16:creationId xmlns:a16="http://schemas.microsoft.com/office/drawing/2014/main" id="{EB3020B6-6CAB-48F3-BD29-3F8B3AD2CA62}"/>
              </a:ext>
            </a:extLst>
          </p:cNvPr>
          <p:cNvSpPr txBox="1"/>
          <p:nvPr/>
        </p:nvSpPr>
        <p:spPr>
          <a:xfrm>
            <a:off x="8144071" y="2092681"/>
            <a:ext cx="697628"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10</a:t>
            </a:r>
          </a:p>
        </p:txBody>
      </p:sp>
      <p:sp>
        <p:nvSpPr>
          <p:cNvPr id="15" name="TextBox 14">
            <a:extLst>
              <a:ext uri="{FF2B5EF4-FFF2-40B4-BE49-F238E27FC236}">
                <a16:creationId xmlns:a16="http://schemas.microsoft.com/office/drawing/2014/main" id="{E8DEBDFB-E27C-455C-8470-36174CF53B30}"/>
              </a:ext>
            </a:extLst>
          </p:cNvPr>
          <p:cNvSpPr txBox="1"/>
          <p:nvPr/>
        </p:nvSpPr>
        <p:spPr>
          <a:xfrm>
            <a:off x="4672453" y="4014597"/>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8</a:t>
            </a:r>
          </a:p>
        </p:txBody>
      </p:sp>
      <p:sp>
        <p:nvSpPr>
          <p:cNvPr id="16" name="TextBox 15">
            <a:extLst>
              <a:ext uri="{FF2B5EF4-FFF2-40B4-BE49-F238E27FC236}">
                <a16:creationId xmlns:a16="http://schemas.microsoft.com/office/drawing/2014/main" id="{8D5D58E7-CD38-4E98-8022-D94AEAC1A779}"/>
              </a:ext>
            </a:extLst>
          </p:cNvPr>
          <p:cNvSpPr txBox="1"/>
          <p:nvPr/>
        </p:nvSpPr>
        <p:spPr>
          <a:xfrm>
            <a:off x="6791539" y="4733498"/>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4</a:t>
            </a:r>
          </a:p>
        </p:txBody>
      </p:sp>
      <p:sp>
        <p:nvSpPr>
          <p:cNvPr id="17" name="TextBox 16">
            <a:extLst>
              <a:ext uri="{FF2B5EF4-FFF2-40B4-BE49-F238E27FC236}">
                <a16:creationId xmlns:a16="http://schemas.microsoft.com/office/drawing/2014/main" id="{B8C3AE04-DAE0-4C7B-AE84-9014172BBC1D}"/>
              </a:ext>
            </a:extLst>
          </p:cNvPr>
          <p:cNvSpPr txBox="1"/>
          <p:nvPr/>
        </p:nvSpPr>
        <p:spPr>
          <a:xfrm>
            <a:off x="9186396" y="3928384"/>
            <a:ext cx="441147" cy="646331"/>
          </a:xfrm>
          <a:prstGeom prst="rect">
            <a:avLst/>
          </a:prstGeom>
          <a:solidFill>
            <a:schemeClr val="bg1"/>
          </a:solidFill>
          <a:effectLst>
            <a:softEdge rad="76200"/>
          </a:effectLst>
        </p:spPr>
        <p:txBody>
          <a:bodyPr wrap="none" rtlCol="0">
            <a:spAutoFit/>
          </a:bodyPr>
          <a:lstStyle/>
          <a:p>
            <a:pPr algn="ctr"/>
            <a:r>
              <a:rPr lang="vi-VN" sz="3600" b="1" dirty="0">
                <a:solidFill>
                  <a:srgbClr val="FF0000"/>
                </a:solidFill>
              </a:rPr>
              <a:t>2</a:t>
            </a:r>
          </a:p>
        </p:txBody>
      </p:sp>
    </p:spTree>
    <p:extLst>
      <p:ext uri="{BB962C8B-B14F-4D97-AF65-F5344CB8AC3E}">
        <p14:creationId xmlns:p14="http://schemas.microsoft.com/office/powerpoint/2010/main" val="44993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BB616-2529-425C-B6AD-BA9E8A9497B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411401" y="760558"/>
            <a:ext cx="9369198" cy="4915264"/>
          </a:xfrm>
          <a:prstGeom prst="rect">
            <a:avLst/>
          </a:prstGeom>
        </p:spPr>
      </p:pic>
      <p:pic>
        <p:nvPicPr>
          <p:cNvPr id="2" name="Picture 1" descr="C:\Users\TUAN\Downloads\Luyện tập 1.png">
            <a:extLst>
              <a:ext uri="{FF2B5EF4-FFF2-40B4-BE49-F238E27FC236}">
                <a16:creationId xmlns:a16="http://schemas.microsoft.com/office/drawing/2014/main" id="{5E7E28DD-E688-432A-A09A-0DC87EA7699D}"/>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sp>
        <p:nvSpPr>
          <p:cNvPr id="3" name="Oval 2">
            <a:extLst>
              <a:ext uri="{FF2B5EF4-FFF2-40B4-BE49-F238E27FC236}">
                <a16:creationId xmlns:a16="http://schemas.microsoft.com/office/drawing/2014/main" id="{4E64D23C-F136-470B-A0CA-546F6A7411D2}"/>
              </a:ext>
            </a:extLst>
          </p:cNvPr>
          <p:cNvSpPr/>
          <p:nvPr/>
        </p:nvSpPr>
        <p:spPr>
          <a:xfrm>
            <a:off x="2967936" y="531770"/>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20F5152C-49CF-47DC-9F61-F0644EC70708}"/>
              </a:ext>
            </a:extLst>
          </p:cNvPr>
          <p:cNvSpPr txBox="1"/>
          <p:nvPr/>
        </p:nvSpPr>
        <p:spPr>
          <a:xfrm>
            <a:off x="3405258" y="361308"/>
            <a:ext cx="7828799" cy="830997"/>
          </a:xfrm>
          <a:prstGeom prst="rect">
            <a:avLst/>
          </a:prstGeom>
          <a:noFill/>
        </p:spPr>
        <p:txBody>
          <a:bodyPr wrap="square" rtlCol="0">
            <a:spAutoFit/>
          </a:bodyPr>
          <a:lstStyle/>
          <a:p>
            <a:r>
              <a:rPr lang="vi-VN" sz="2400" dirty="0"/>
              <a:t>Mèo câu được các con cá ghi phép tính có kết quả là số trên áo của nó.</a:t>
            </a:r>
          </a:p>
        </p:txBody>
      </p:sp>
      <p:sp>
        <p:nvSpPr>
          <p:cNvPr id="17" name="TextBox 16">
            <a:extLst>
              <a:ext uri="{FF2B5EF4-FFF2-40B4-BE49-F238E27FC236}">
                <a16:creationId xmlns:a16="http://schemas.microsoft.com/office/drawing/2014/main" id="{ACDE1234-27E9-4282-88B4-3610EB5EE940}"/>
              </a:ext>
            </a:extLst>
          </p:cNvPr>
          <p:cNvSpPr txBox="1"/>
          <p:nvPr/>
        </p:nvSpPr>
        <p:spPr>
          <a:xfrm>
            <a:off x="1411401" y="5442945"/>
            <a:ext cx="6311343" cy="461665"/>
          </a:xfrm>
          <a:prstGeom prst="rect">
            <a:avLst/>
          </a:prstGeom>
          <a:noFill/>
        </p:spPr>
        <p:txBody>
          <a:bodyPr wrap="none" rtlCol="0">
            <a:spAutoFit/>
          </a:bodyPr>
          <a:lstStyle/>
          <a:p>
            <a:r>
              <a:rPr lang="vi-VN" sz="2400" dirty="0"/>
              <a:t>a) Mỗi con mèo câu được bao nhiêu con cá?</a:t>
            </a:r>
          </a:p>
        </p:txBody>
      </p:sp>
      <p:grpSp>
        <p:nvGrpSpPr>
          <p:cNvPr id="18" name="Group 17">
            <a:extLst>
              <a:ext uri="{FF2B5EF4-FFF2-40B4-BE49-F238E27FC236}">
                <a16:creationId xmlns:a16="http://schemas.microsoft.com/office/drawing/2014/main" id="{C003CC90-DA3C-480A-8AEE-6EA42DFC5BFF}"/>
              </a:ext>
            </a:extLst>
          </p:cNvPr>
          <p:cNvGrpSpPr/>
          <p:nvPr/>
        </p:nvGrpSpPr>
        <p:grpSpPr>
          <a:xfrm>
            <a:off x="3665484" y="1633759"/>
            <a:ext cx="662828" cy="662828"/>
            <a:chOff x="1750173" y="2926500"/>
            <a:chExt cx="662828" cy="662828"/>
          </a:xfrm>
        </p:grpSpPr>
        <p:sp>
          <p:nvSpPr>
            <p:cNvPr id="19" name="Oval 18">
              <a:extLst>
                <a:ext uri="{FF2B5EF4-FFF2-40B4-BE49-F238E27FC236}">
                  <a16:creationId xmlns:a16="http://schemas.microsoft.com/office/drawing/2014/main" id="{91BB0B88-202B-48FD-A924-9F3D4EE139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0" name="TextBox 19">
              <a:extLst>
                <a:ext uri="{FF2B5EF4-FFF2-40B4-BE49-F238E27FC236}">
                  <a16:creationId xmlns:a16="http://schemas.microsoft.com/office/drawing/2014/main" id="{186F3BB2-6AA2-41AC-AF0D-873457BCCF1A}"/>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4</a:t>
              </a:r>
              <a:endParaRPr lang="vi-VN" sz="3200" b="1" dirty="0">
                <a:solidFill>
                  <a:srgbClr val="FF0000"/>
                </a:solidFill>
              </a:endParaRPr>
            </a:p>
          </p:txBody>
        </p:sp>
      </p:grpSp>
      <p:grpSp>
        <p:nvGrpSpPr>
          <p:cNvPr id="10" name="Group 9">
            <a:extLst>
              <a:ext uri="{FF2B5EF4-FFF2-40B4-BE49-F238E27FC236}">
                <a16:creationId xmlns:a16="http://schemas.microsoft.com/office/drawing/2014/main" id="{AED3B013-15F4-458A-9E79-F435AA33BD1F}"/>
              </a:ext>
            </a:extLst>
          </p:cNvPr>
          <p:cNvGrpSpPr/>
          <p:nvPr/>
        </p:nvGrpSpPr>
        <p:grpSpPr>
          <a:xfrm>
            <a:off x="5576346" y="1421093"/>
            <a:ext cx="662828" cy="662828"/>
            <a:chOff x="1750173" y="2926500"/>
            <a:chExt cx="662828" cy="662828"/>
          </a:xfrm>
        </p:grpSpPr>
        <p:sp>
          <p:nvSpPr>
            <p:cNvPr id="11" name="Oval 10">
              <a:extLst>
                <a:ext uri="{FF2B5EF4-FFF2-40B4-BE49-F238E27FC236}">
                  <a16:creationId xmlns:a16="http://schemas.microsoft.com/office/drawing/2014/main" id="{77D36549-57F3-4478-ABB8-3B5CACC2C5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12" name="TextBox 11">
              <a:extLst>
                <a:ext uri="{FF2B5EF4-FFF2-40B4-BE49-F238E27FC236}">
                  <a16:creationId xmlns:a16="http://schemas.microsoft.com/office/drawing/2014/main" id="{1D0B5BC0-B22D-44C9-818A-A8BC3BE78BDD}"/>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2</a:t>
              </a:r>
              <a:endParaRPr lang="vi-VN" sz="3200" b="1" dirty="0">
                <a:solidFill>
                  <a:srgbClr val="FF0000"/>
                </a:solidFill>
              </a:endParaRPr>
            </a:p>
          </p:txBody>
        </p:sp>
      </p:grpSp>
      <p:grpSp>
        <p:nvGrpSpPr>
          <p:cNvPr id="13" name="Group 12">
            <a:extLst>
              <a:ext uri="{FF2B5EF4-FFF2-40B4-BE49-F238E27FC236}">
                <a16:creationId xmlns:a16="http://schemas.microsoft.com/office/drawing/2014/main" id="{E8234485-8478-49E7-A3A5-64F1B57FAA1C}"/>
              </a:ext>
            </a:extLst>
          </p:cNvPr>
          <p:cNvGrpSpPr/>
          <p:nvPr/>
        </p:nvGrpSpPr>
        <p:grpSpPr>
          <a:xfrm>
            <a:off x="3242869" y="2714892"/>
            <a:ext cx="662828" cy="662828"/>
            <a:chOff x="1750173" y="2926500"/>
            <a:chExt cx="662828" cy="662828"/>
          </a:xfrm>
        </p:grpSpPr>
        <p:sp>
          <p:nvSpPr>
            <p:cNvPr id="14" name="Oval 13">
              <a:extLst>
                <a:ext uri="{FF2B5EF4-FFF2-40B4-BE49-F238E27FC236}">
                  <a16:creationId xmlns:a16="http://schemas.microsoft.com/office/drawing/2014/main" id="{4B7CAB0C-F4E3-4728-9629-01EFD1F8A9A5}"/>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15" name="TextBox 14">
              <a:extLst>
                <a:ext uri="{FF2B5EF4-FFF2-40B4-BE49-F238E27FC236}">
                  <a16:creationId xmlns:a16="http://schemas.microsoft.com/office/drawing/2014/main" id="{E04F3442-3AEF-418C-93E4-DCE591A0D010}"/>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2</a:t>
              </a:r>
              <a:endParaRPr lang="vi-VN" sz="3200" b="1" dirty="0">
                <a:solidFill>
                  <a:srgbClr val="FF0000"/>
                </a:solidFill>
              </a:endParaRPr>
            </a:p>
          </p:txBody>
        </p:sp>
      </p:grpSp>
      <p:grpSp>
        <p:nvGrpSpPr>
          <p:cNvPr id="16" name="Group 15">
            <a:extLst>
              <a:ext uri="{FF2B5EF4-FFF2-40B4-BE49-F238E27FC236}">
                <a16:creationId xmlns:a16="http://schemas.microsoft.com/office/drawing/2014/main" id="{B5FD5540-881B-4023-AEF4-6AB696FDDC2C}"/>
              </a:ext>
            </a:extLst>
          </p:cNvPr>
          <p:cNvGrpSpPr/>
          <p:nvPr/>
        </p:nvGrpSpPr>
        <p:grpSpPr>
          <a:xfrm>
            <a:off x="4858104" y="2211777"/>
            <a:ext cx="662828" cy="662828"/>
            <a:chOff x="1750173" y="2926500"/>
            <a:chExt cx="662828" cy="662828"/>
          </a:xfrm>
        </p:grpSpPr>
        <p:sp>
          <p:nvSpPr>
            <p:cNvPr id="21" name="Oval 20">
              <a:extLst>
                <a:ext uri="{FF2B5EF4-FFF2-40B4-BE49-F238E27FC236}">
                  <a16:creationId xmlns:a16="http://schemas.microsoft.com/office/drawing/2014/main" id="{A0332728-6B98-40FC-B7B7-6B6EE94DEB8E}"/>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2" name="TextBox 21">
              <a:extLst>
                <a:ext uri="{FF2B5EF4-FFF2-40B4-BE49-F238E27FC236}">
                  <a16:creationId xmlns:a16="http://schemas.microsoft.com/office/drawing/2014/main" id="{A005305A-BBD2-4FAB-BA2A-3ED17E8CCF63}"/>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23" name="Group 22">
            <a:extLst>
              <a:ext uri="{FF2B5EF4-FFF2-40B4-BE49-F238E27FC236}">
                <a16:creationId xmlns:a16="http://schemas.microsoft.com/office/drawing/2014/main" id="{B577E254-E54C-4948-B72F-9E23C7407B89}"/>
              </a:ext>
            </a:extLst>
          </p:cNvPr>
          <p:cNvGrpSpPr/>
          <p:nvPr/>
        </p:nvGrpSpPr>
        <p:grpSpPr>
          <a:xfrm>
            <a:off x="6598105" y="2383478"/>
            <a:ext cx="662828" cy="662828"/>
            <a:chOff x="1750173" y="2926500"/>
            <a:chExt cx="662828" cy="662828"/>
          </a:xfrm>
        </p:grpSpPr>
        <p:sp>
          <p:nvSpPr>
            <p:cNvPr id="24" name="Oval 23">
              <a:extLst>
                <a:ext uri="{FF2B5EF4-FFF2-40B4-BE49-F238E27FC236}">
                  <a16:creationId xmlns:a16="http://schemas.microsoft.com/office/drawing/2014/main" id="{727EC612-49BA-401A-B880-1DE9A54D40A4}"/>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5" name="TextBox 24">
              <a:extLst>
                <a:ext uri="{FF2B5EF4-FFF2-40B4-BE49-F238E27FC236}">
                  <a16:creationId xmlns:a16="http://schemas.microsoft.com/office/drawing/2014/main" id="{0577D0E9-79C3-4E48-BCAE-1A4A7341FC3E}"/>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26" name="Group 25">
            <a:extLst>
              <a:ext uri="{FF2B5EF4-FFF2-40B4-BE49-F238E27FC236}">
                <a16:creationId xmlns:a16="http://schemas.microsoft.com/office/drawing/2014/main" id="{7E440FF2-B75E-4872-B6C2-1EE54FCDC3B6}"/>
              </a:ext>
            </a:extLst>
          </p:cNvPr>
          <p:cNvGrpSpPr/>
          <p:nvPr/>
        </p:nvGrpSpPr>
        <p:grpSpPr>
          <a:xfrm>
            <a:off x="7550512" y="1880363"/>
            <a:ext cx="662828" cy="662828"/>
            <a:chOff x="1750173" y="2926500"/>
            <a:chExt cx="662828" cy="662828"/>
          </a:xfrm>
        </p:grpSpPr>
        <p:sp>
          <p:nvSpPr>
            <p:cNvPr id="27" name="Oval 26">
              <a:extLst>
                <a:ext uri="{FF2B5EF4-FFF2-40B4-BE49-F238E27FC236}">
                  <a16:creationId xmlns:a16="http://schemas.microsoft.com/office/drawing/2014/main" id="{88129B21-9DBA-4F8E-B63A-BA706CBDDCC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28" name="TextBox 27">
              <a:extLst>
                <a:ext uri="{FF2B5EF4-FFF2-40B4-BE49-F238E27FC236}">
                  <a16:creationId xmlns:a16="http://schemas.microsoft.com/office/drawing/2014/main" id="{EF3CBB94-A5ED-4D17-9779-DA5371F4685F}"/>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8</a:t>
              </a:r>
              <a:endParaRPr lang="vi-VN" sz="3200" b="1" dirty="0">
                <a:solidFill>
                  <a:srgbClr val="FF0000"/>
                </a:solidFill>
              </a:endParaRPr>
            </a:p>
          </p:txBody>
        </p:sp>
      </p:grpSp>
      <p:grpSp>
        <p:nvGrpSpPr>
          <p:cNvPr id="29" name="Group 28">
            <a:extLst>
              <a:ext uri="{FF2B5EF4-FFF2-40B4-BE49-F238E27FC236}">
                <a16:creationId xmlns:a16="http://schemas.microsoft.com/office/drawing/2014/main" id="{8437DA79-9DD3-48FD-AAD7-912027B1CD55}"/>
              </a:ext>
            </a:extLst>
          </p:cNvPr>
          <p:cNvGrpSpPr/>
          <p:nvPr/>
        </p:nvGrpSpPr>
        <p:grpSpPr>
          <a:xfrm>
            <a:off x="5433172" y="3054033"/>
            <a:ext cx="662828" cy="662828"/>
            <a:chOff x="1750173" y="2926500"/>
            <a:chExt cx="662828" cy="662828"/>
          </a:xfrm>
        </p:grpSpPr>
        <p:sp>
          <p:nvSpPr>
            <p:cNvPr id="30" name="Oval 29">
              <a:extLst>
                <a:ext uri="{FF2B5EF4-FFF2-40B4-BE49-F238E27FC236}">
                  <a16:creationId xmlns:a16="http://schemas.microsoft.com/office/drawing/2014/main" id="{FF75DA04-B24F-4FFA-9F6B-4B2CFCCB273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31" name="TextBox 30">
              <a:extLst>
                <a:ext uri="{FF2B5EF4-FFF2-40B4-BE49-F238E27FC236}">
                  <a16:creationId xmlns:a16="http://schemas.microsoft.com/office/drawing/2014/main" id="{1830166A-8974-4BAD-BBA1-1E4A29CF95D5}"/>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8</a:t>
              </a:r>
              <a:endParaRPr lang="vi-VN" sz="3200" b="1" dirty="0">
                <a:solidFill>
                  <a:srgbClr val="FF0000"/>
                </a:solidFill>
              </a:endParaRPr>
            </a:p>
          </p:txBody>
        </p:sp>
      </p:grpSp>
      <p:grpSp>
        <p:nvGrpSpPr>
          <p:cNvPr id="32" name="Group 31">
            <a:extLst>
              <a:ext uri="{FF2B5EF4-FFF2-40B4-BE49-F238E27FC236}">
                <a16:creationId xmlns:a16="http://schemas.microsoft.com/office/drawing/2014/main" id="{CCC1C983-69A6-44C4-BF66-562BD84FC9A4}"/>
              </a:ext>
            </a:extLst>
          </p:cNvPr>
          <p:cNvGrpSpPr/>
          <p:nvPr/>
        </p:nvGrpSpPr>
        <p:grpSpPr>
          <a:xfrm>
            <a:off x="6087534" y="3900920"/>
            <a:ext cx="662828" cy="662828"/>
            <a:chOff x="1750173" y="2926500"/>
            <a:chExt cx="662828" cy="662828"/>
          </a:xfrm>
        </p:grpSpPr>
        <p:sp>
          <p:nvSpPr>
            <p:cNvPr id="33" name="Oval 32">
              <a:extLst>
                <a:ext uri="{FF2B5EF4-FFF2-40B4-BE49-F238E27FC236}">
                  <a16:creationId xmlns:a16="http://schemas.microsoft.com/office/drawing/2014/main" id="{02E9E2C5-D143-45A7-A5D9-1FABD54F2E5A}"/>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34" name="TextBox 33">
              <a:extLst>
                <a:ext uri="{FF2B5EF4-FFF2-40B4-BE49-F238E27FC236}">
                  <a16:creationId xmlns:a16="http://schemas.microsoft.com/office/drawing/2014/main" id="{FE79C729-D36E-49BF-8645-0E000E1C86FB}"/>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10</a:t>
              </a:r>
              <a:endParaRPr lang="vi-VN" sz="3200" b="1" dirty="0">
                <a:solidFill>
                  <a:srgbClr val="FF0000"/>
                </a:solidFill>
              </a:endParaRPr>
            </a:p>
          </p:txBody>
        </p:sp>
      </p:grpSp>
      <p:grpSp>
        <p:nvGrpSpPr>
          <p:cNvPr id="35" name="Group 34">
            <a:extLst>
              <a:ext uri="{FF2B5EF4-FFF2-40B4-BE49-F238E27FC236}">
                <a16:creationId xmlns:a16="http://schemas.microsoft.com/office/drawing/2014/main" id="{A4708202-EAAD-4A8D-BA17-CFB03C0DCB09}"/>
              </a:ext>
            </a:extLst>
          </p:cNvPr>
          <p:cNvGrpSpPr/>
          <p:nvPr/>
        </p:nvGrpSpPr>
        <p:grpSpPr>
          <a:xfrm>
            <a:off x="8006692" y="2771235"/>
            <a:ext cx="662828" cy="662828"/>
            <a:chOff x="1750173" y="2926500"/>
            <a:chExt cx="662828" cy="662828"/>
          </a:xfrm>
        </p:grpSpPr>
        <p:sp>
          <p:nvSpPr>
            <p:cNvPr id="36" name="Oval 35">
              <a:extLst>
                <a:ext uri="{FF2B5EF4-FFF2-40B4-BE49-F238E27FC236}">
                  <a16:creationId xmlns:a16="http://schemas.microsoft.com/office/drawing/2014/main" id="{36097D49-5F1E-456C-AEF1-09D5A61F3703}"/>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37" name="TextBox 36">
              <a:extLst>
                <a:ext uri="{FF2B5EF4-FFF2-40B4-BE49-F238E27FC236}">
                  <a16:creationId xmlns:a16="http://schemas.microsoft.com/office/drawing/2014/main" id="{DC70170C-ACB3-4642-8C85-C26F47E69F25}"/>
                </a:ext>
              </a:extLst>
            </p:cNvPr>
            <p:cNvSpPr txBox="1"/>
            <p:nvPr/>
          </p:nvSpPr>
          <p:spPr>
            <a:xfrm>
              <a:off x="1776676" y="2967336"/>
              <a:ext cx="636325" cy="584775"/>
            </a:xfrm>
            <a:prstGeom prst="rect">
              <a:avLst/>
            </a:prstGeom>
            <a:noFill/>
          </p:spPr>
          <p:txBody>
            <a:bodyPr wrap="square" rtlCol="0">
              <a:spAutoFit/>
            </a:bodyPr>
            <a:lstStyle/>
            <a:p>
              <a:pPr algn="ctr"/>
              <a:r>
                <a:rPr lang="en-US" sz="3200" b="1" dirty="0">
                  <a:solidFill>
                    <a:srgbClr val="FF0000"/>
                  </a:solidFill>
                </a:rPr>
                <a:t>4</a:t>
              </a:r>
              <a:endParaRPr lang="vi-VN" sz="3200" b="1" dirty="0">
                <a:solidFill>
                  <a:srgbClr val="FF0000"/>
                </a:solidFill>
              </a:endParaRPr>
            </a:p>
          </p:txBody>
        </p:sp>
      </p:grpSp>
      <p:sp>
        <p:nvSpPr>
          <p:cNvPr id="38" name="Rectangle: Rounded Corners 37">
            <a:extLst>
              <a:ext uri="{FF2B5EF4-FFF2-40B4-BE49-F238E27FC236}">
                <a16:creationId xmlns:a16="http://schemas.microsoft.com/office/drawing/2014/main" id="{C704D3B5-CC30-4FE5-B342-E7C896D0DC24}"/>
              </a:ext>
            </a:extLst>
          </p:cNvPr>
          <p:cNvSpPr/>
          <p:nvPr/>
        </p:nvSpPr>
        <p:spPr>
          <a:xfrm>
            <a:off x="824020" y="2132528"/>
            <a:ext cx="1170815" cy="582364"/>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39" name="Rectangle: Rounded Corners 38">
            <a:extLst>
              <a:ext uri="{FF2B5EF4-FFF2-40B4-BE49-F238E27FC236}">
                <a16:creationId xmlns:a16="http://schemas.microsoft.com/office/drawing/2014/main" id="{2D048613-96F2-4F05-AC06-5C20320EB687}"/>
              </a:ext>
            </a:extLst>
          </p:cNvPr>
          <p:cNvSpPr/>
          <p:nvPr/>
        </p:nvSpPr>
        <p:spPr>
          <a:xfrm>
            <a:off x="10039166" y="2234389"/>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40" name="Rectangle: Rounded Corners 39">
            <a:extLst>
              <a:ext uri="{FF2B5EF4-FFF2-40B4-BE49-F238E27FC236}">
                <a16:creationId xmlns:a16="http://schemas.microsoft.com/office/drawing/2014/main" id="{49A8396D-160D-47E5-A701-A2B8ACD9B71C}"/>
              </a:ext>
            </a:extLst>
          </p:cNvPr>
          <p:cNvSpPr/>
          <p:nvPr/>
        </p:nvSpPr>
        <p:spPr>
          <a:xfrm>
            <a:off x="824020" y="4799267"/>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3 con</a:t>
            </a:r>
          </a:p>
        </p:txBody>
      </p:sp>
      <p:sp>
        <p:nvSpPr>
          <p:cNvPr id="41" name="Rectangle: Rounded Corners 40">
            <a:extLst>
              <a:ext uri="{FF2B5EF4-FFF2-40B4-BE49-F238E27FC236}">
                <a16:creationId xmlns:a16="http://schemas.microsoft.com/office/drawing/2014/main" id="{1FF01535-CCA9-4687-A297-E34F2F339E68}"/>
              </a:ext>
            </a:extLst>
          </p:cNvPr>
          <p:cNvSpPr/>
          <p:nvPr/>
        </p:nvSpPr>
        <p:spPr>
          <a:xfrm>
            <a:off x="10039166" y="4799266"/>
            <a:ext cx="1170815" cy="62452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0070C0"/>
                </a:solidFill>
              </a:rPr>
              <a:t>2 con</a:t>
            </a:r>
          </a:p>
        </p:txBody>
      </p:sp>
      <p:sp>
        <p:nvSpPr>
          <p:cNvPr id="42" name="TextBox 41">
            <a:extLst>
              <a:ext uri="{FF2B5EF4-FFF2-40B4-BE49-F238E27FC236}">
                <a16:creationId xmlns:a16="http://schemas.microsoft.com/office/drawing/2014/main" id="{BF669857-EF60-4CDB-B541-22DF46A25F32}"/>
              </a:ext>
            </a:extLst>
          </p:cNvPr>
          <p:cNvSpPr txBox="1"/>
          <p:nvPr/>
        </p:nvSpPr>
        <p:spPr>
          <a:xfrm>
            <a:off x="1411401" y="5926594"/>
            <a:ext cx="5900974" cy="461665"/>
          </a:xfrm>
          <a:prstGeom prst="rect">
            <a:avLst/>
          </a:prstGeom>
          <a:noFill/>
        </p:spPr>
        <p:txBody>
          <a:bodyPr wrap="none" rtlCol="0">
            <a:spAutoFit/>
          </a:bodyPr>
          <a:lstStyle/>
          <a:p>
            <a:r>
              <a:rPr lang="vi-VN" sz="2400" dirty="0"/>
              <a:t>b) Con mèo nào câu được nhiều cá nhất?</a:t>
            </a:r>
          </a:p>
        </p:txBody>
      </p:sp>
      <p:sp>
        <p:nvSpPr>
          <p:cNvPr id="6" name="Oval 5">
            <a:extLst>
              <a:ext uri="{FF2B5EF4-FFF2-40B4-BE49-F238E27FC236}">
                <a16:creationId xmlns:a16="http://schemas.microsoft.com/office/drawing/2014/main" id="{045313C7-BEBC-48EE-BB73-B167349FA65E}"/>
              </a:ext>
            </a:extLst>
          </p:cNvPr>
          <p:cNvSpPr/>
          <p:nvPr/>
        </p:nvSpPr>
        <p:spPr>
          <a:xfrm>
            <a:off x="1662545" y="3716861"/>
            <a:ext cx="2029442" cy="17633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701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ppt_y</p:attrName>
                                        </p:attrNameLst>
                                      </p:cBhvr>
                                      <p:tavLst>
                                        <p:tav tm="0">
                                          <p:val>
                                            <p:strVal val="#ppt_y+#ppt_h*1.125000"/>
                                          </p:val>
                                        </p:tav>
                                        <p:tav tm="100000">
                                          <p:val>
                                            <p:strVal val="#ppt_y"/>
                                          </p:val>
                                        </p:tav>
                                      </p:tavLst>
                                    </p:anim>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p:tgtEl>
                                          <p:spTgt spid="32"/>
                                        </p:tgtEl>
                                        <p:attrNameLst>
                                          <p:attrName>ppt_y</p:attrName>
                                        </p:attrNameLst>
                                      </p:cBhvr>
                                      <p:tavLst>
                                        <p:tav tm="0">
                                          <p:val>
                                            <p:strVal val="#ppt_y+#ppt_h*1.125000"/>
                                          </p:val>
                                        </p:tav>
                                        <p:tav tm="100000">
                                          <p:val>
                                            <p:strVal val="#ppt_y"/>
                                          </p:val>
                                        </p:tav>
                                      </p:tavLst>
                                    </p:anim>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ppt_y</p:attrName>
                                        </p:attrNameLst>
                                      </p:cBhvr>
                                      <p:tavLst>
                                        <p:tav tm="0">
                                          <p:val>
                                            <p:strVal val="#ppt_y+#ppt_h*1.125000"/>
                                          </p:val>
                                        </p:tav>
                                        <p:tav tm="100000">
                                          <p:val>
                                            <p:strVal val="#ppt_y"/>
                                          </p:val>
                                        </p:tav>
                                      </p:tavLst>
                                    </p:anim>
                                    <p:animEffect transition="in" filter="wipe(up)">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18"/>
                                        </p:tgtEl>
                                      </p:cBhvr>
                                    </p:animEffect>
                                    <p:animScale>
                                      <p:cBhvr>
                                        <p:cTn id="79" dur="250" autoRev="1" fill="hold"/>
                                        <p:tgtEl>
                                          <p:spTgt spid="18"/>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35"/>
                                        </p:tgtEl>
                                      </p:cBhvr>
                                    </p:animEffect>
                                    <p:animScale>
                                      <p:cBhvr>
                                        <p:cTn id="82" dur="250" autoRev="1" fill="hold"/>
                                        <p:tgtEl>
                                          <p:spTgt spid="35"/>
                                        </p:tgtEl>
                                      </p:cBhvr>
                                      <p:by x="105000" y="105000"/>
                                    </p:animScale>
                                  </p:childTnLst>
                                </p:cTn>
                              </p:par>
                            </p:childTnLst>
                          </p:cTn>
                        </p:par>
                        <p:par>
                          <p:cTn id="83" fill="hold">
                            <p:stCondLst>
                              <p:cond delay="1500"/>
                            </p:stCondLst>
                            <p:childTnLst>
                              <p:par>
                                <p:cTn id="84" presetID="53" presetClass="entr" presetSubtype="16"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mph" presetSubtype="0" repeatCount="3000" fill="hold" nodeType="clickEffect">
                                  <p:stCondLst>
                                    <p:cond delay="0"/>
                                  </p:stCondLst>
                                  <p:childTnLst>
                                    <p:animEffect transition="out" filter="fade">
                                      <p:cBhvr>
                                        <p:cTn id="92" dur="500" tmFilter="0, 0; .2, .5; .8, .5; 1, 0"/>
                                        <p:tgtEl>
                                          <p:spTgt spid="10"/>
                                        </p:tgtEl>
                                      </p:cBhvr>
                                    </p:animEffect>
                                    <p:animScale>
                                      <p:cBhvr>
                                        <p:cTn id="93" dur="250" autoRev="1" fill="hold"/>
                                        <p:tgtEl>
                                          <p:spTgt spid="10"/>
                                        </p:tgtEl>
                                      </p:cBhvr>
                                      <p:by x="105000" y="105000"/>
                                    </p:animScale>
                                  </p:childTnLst>
                                </p:cTn>
                              </p:par>
                              <p:par>
                                <p:cTn id="94" presetID="26" presetClass="emph" presetSubtype="0" repeatCount="3000" fill="hold" nodeType="withEffect">
                                  <p:stCondLst>
                                    <p:cond delay="0"/>
                                  </p:stCondLst>
                                  <p:childTnLst>
                                    <p:animEffect transition="out" filter="fade">
                                      <p:cBhvr>
                                        <p:cTn id="95" dur="500" tmFilter="0, 0; .2, .5; .8, .5; 1, 0"/>
                                        <p:tgtEl>
                                          <p:spTgt spid="13"/>
                                        </p:tgtEl>
                                      </p:cBhvr>
                                    </p:animEffect>
                                    <p:animScale>
                                      <p:cBhvr>
                                        <p:cTn id="96" dur="250" autoRev="1" fill="hold"/>
                                        <p:tgtEl>
                                          <p:spTgt spid="13"/>
                                        </p:tgtEl>
                                      </p:cBhvr>
                                      <p:by x="105000" y="105000"/>
                                    </p:animScale>
                                  </p:childTnLst>
                                </p:cTn>
                              </p:par>
                            </p:childTnLst>
                          </p:cTn>
                        </p:par>
                        <p:par>
                          <p:cTn id="97" fill="hold">
                            <p:stCondLst>
                              <p:cond delay="1500"/>
                            </p:stCondLst>
                            <p:childTnLst>
                              <p:par>
                                <p:cTn id="98" presetID="53" presetClass="entr" presetSubtype="16"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animEffect transition="in" filter="fade">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mph" presetSubtype="0" repeatCount="3000" fill="hold" nodeType="clickEffect">
                                  <p:stCondLst>
                                    <p:cond delay="0"/>
                                  </p:stCondLst>
                                  <p:childTnLst>
                                    <p:animEffect transition="out" filter="fade">
                                      <p:cBhvr>
                                        <p:cTn id="106" dur="500" tmFilter="0, 0; .2, .5; .8, .5; 1, 0"/>
                                        <p:tgtEl>
                                          <p:spTgt spid="16"/>
                                        </p:tgtEl>
                                      </p:cBhvr>
                                    </p:animEffect>
                                    <p:animScale>
                                      <p:cBhvr>
                                        <p:cTn id="107" dur="250" autoRev="1" fill="hold"/>
                                        <p:tgtEl>
                                          <p:spTgt spid="16"/>
                                        </p:tgtEl>
                                      </p:cBhvr>
                                      <p:by x="105000" y="105000"/>
                                    </p:animScale>
                                  </p:childTnLst>
                                </p:cTn>
                              </p:par>
                              <p:par>
                                <p:cTn id="108" presetID="26" presetClass="emph" presetSubtype="0" repeatCount="3000" fill="hold" nodeType="withEffect">
                                  <p:stCondLst>
                                    <p:cond delay="0"/>
                                  </p:stCondLst>
                                  <p:childTnLst>
                                    <p:animEffect transition="out" filter="fade">
                                      <p:cBhvr>
                                        <p:cTn id="109" dur="500" tmFilter="0, 0; .2, .5; .8, .5; 1, 0"/>
                                        <p:tgtEl>
                                          <p:spTgt spid="23"/>
                                        </p:tgtEl>
                                      </p:cBhvr>
                                    </p:animEffect>
                                    <p:animScale>
                                      <p:cBhvr>
                                        <p:cTn id="110" dur="250" autoRev="1" fill="hold"/>
                                        <p:tgtEl>
                                          <p:spTgt spid="23"/>
                                        </p:tgtEl>
                                      </p:cBhvr>
                                      <p:by x="105000" y="105000"/>
                                    </p:animScale>
                                  </p:childTnLst>
                                </p:cTn>
                              </p:par>
                              <p:par>
                                <p:cTn id="111" presetID="26" presetClass="emph" presetSubtype="0" repeatCount="3000" fill="hold" nodeType="withEffect">
                                  <p:stCondLst>
                                    <p:cond delay="0"/>
                                  </p:stCondLst>
                                  <p:childTnLst>
                                    <p:animEffect transition="out" filter="fade">
                                      <p:cBhvr>
                                        <p:cTn id="112" dur="500" tmFilter="0, 0; .2, .5; .8, .5; 1, 0"/>
                                        <p:tgtEl>
                                          <p:spTgt spid="32"/>
                                        </p:tgtEl>
                                      </p:cBhvr>
                                    </p:animEffect>
                                    <p:animScale>
                                      <p:cBhvr>
                                        <p:cTn id="113" dur="250" autoRev="1" fill="hold"/>
                                        <p:tgtEl>
                                          <p:spTgt spid="32"/>
                                        </p:tgtEl>
                                      </p:cBhvr>
                                      <p:by x="105000" y="105000"/>
                                    </p:animScale>
                                  </p:childTnLst>
                                </p:cTn>
                              </p:par>
                            </p:childTnLst>
                          </p:cTn>
                        </p:par>
                        <p:par>
                          <p:cTn id="114" fill="hold">
                            <p:stCondLst>
                              <p:cond delay="1500"/>
                            </p:stCondLst>
                            <p:childTnLst>
                              <p:par>
                                <p:cTn id="115" presetID="53" presetClass="entr" presetSubtype="16"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childTnLst>
                          </p:cTn>
                        </p:par>
                      </p:childTnLst>
                    </p:cTn>
                  </p:par>
                  <p:par>
                    <p:cTn id="120" fill="hold">
                      <p:stCondLst>
                        <p:cond delay="indefinite"/>
                      </p:stCondLst>
                      <p:childTnLst>
                        <p:par>
                          <p:cTn id="121" fill="hold">
                            <p:stCondLst>
                              <p:cond delay="0"/>
                            </p:stCondLst>
                            <p:childTnLst>
                              <p:par>
                                <p:cTn id="122" presetID="26" presetClass="emph" presetSubtype="0" repeatCount="3000" fill="hold" nodeType="clickEffect">
                                  <p:stCondLst>
                                    <p:cond delay="0"/>
                                  </p:stCondLst>
                                  <p:childTnLst>
                                    <p:animEffect transition="out" filter="fade">
                                      <p:cBhvr>
                                        <p:cTn id="123" dur="500" tmFilter="0, 0; .2, .5; .8, .5; 1, 0"/>
                                        <p:tgtEl>
                                          <p:spTgt spid="26"/>
                                        </p:tgtEl>
                                      </p:cBhvr>
                                    </p:animEffect>
                                    <p:animScale>
                                      <p:cBhvr>
                                        <p:cTn id="124" dur="250" autoRev="1" fill="hold"/>
                                        <p:tgtEl>
                                          <p:spTgt spid="26"/>
                                        </p:tgtEl>
                                      </p:cBhvr>
                                      <p:by x="105000" y="105000"/>
                                    </p:animScale>
                                  </p:childTnLst>
                                </p:cTn>
                              </p:par>
                              <p:par>
                                <p:cTn id="125" presetID="26" presetClass="emph" presetSubtype="0" repeatCount="3000" fill="hold" nodeType="withEffect">
                                  <p:stCondLst>
                                    <p:cond delay="0"/>
                                  </p:stCondLst>
                                  <p:childTnLst>
                                    <p:animEffect transition="out" filter="fade">
                                      <p:cBhvr>
                                        <p:cTn id="126" dur="500" tmFilter="0, 0; .2, .5; .8, .5; 1, 0"/>
                                        <p:tgtEl>
                                          <p:spTgt spid="29"/>
                                        </p:tgtEl>
                                      </p:cBhvr>
                                    </p:animEffect>
                                    <p:animScale>
                                      <p:cBhvr>
                                        <p:cTn id="127" dur="250" autoRev="1" fill="hold"/>
                                        <p:tgtEl>
                                          <p:spTgt spid="29"/>
                                        </p:tgtEl>
                                      </p:cBhvr>
                                      <p:by x="105000" y="105000"/>
                                    </p:animScale>
                                  </p:childTnLst>
                                </p:cTn>
                              </p:par>
                            </p:childTnLst>
                          </p:cTn>
                        </p:par>
                        <p:par>
                          <p:cTn id="128" fill="hold">
                            <p:stCondLst>
                              <p:cond delay="1500"/>
                            </p:stCondLst>
                            <p:childTnLst>
                              <p:par>
                                <p:cTn id="129" presetID="53" presetClass="entr" presetSubtype="16" fill="hold" grpId="0"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42"/>
                                        </p:tgtEl>
                                        <p:attrNameLst>
                                          <p:attrName>style.visibility</p:attrName>
                                        </p:attrNameLst>
                                      </p:cBhvr>
                                      <p:to>
                                        <p:strVal val="visible"/>
                                      </p:to>
                                    </p:set>
                                    <p:animEffect transition="in" filter="wipe(left)">
                                      <p:cBhvr>
                                        <p:cTn id="138" dur="500"/>
                                        <p:tgtEl>
                                          <p:spTgt spid="42"/>
                                        </p:tgtEl>
                                      </p:cBhvr>
                                    </p:animEffect>
                                  </p:childTnLst>
                                </p:cTn>
                              </p:par>
                            </p:childTnLst>
                          </p:cTn>
                        </p:par>
                      </p:childTnLst>
                    </p:cTn>
                  </p:par>
                  <p:par>
                    <p:cTn id="139" fill="hold">
                      <p:stCondLst>
                        <p:cond delay="indefinite"/>
                      </p:stCondLst>
                      <p:childTnLst>
                        <p:par>
                          <p:cTn id="140" fill="hold">
                            <p:stCondLst>
                              <p:cond delay="0"/>
                            </p:stCondLst>
                            <p:childTnLst>
                              <p:par>
                                <p:cTn id="141" presetID="21" presetClass="entr" presetSubtype="1" fill="hold" grpId="0" nodeType="click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wheel(1)">
                                      <p:cBhvr>
                                        <p:cTn id="1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7" grpId="0"/>
      <p:bldP spid="38" grpId="0" animBg="1"/>
      <p:bldP spid="39" grpId="0" animBg="1"/>
      <p:bldP spid="40" grpId="0" animBg="1"/>
      <p:bldP spid="41" grpId="0" animBg="1"/>
      <p:bldP spid="42"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381BD-D29A-40ED-B2B1-E94133F38F9B}"/>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508995" y="352246"/>
            <a:ext cx="6867568" cy="3470634"/>
          </a:xfrm>
          <a:prstGeom prst="rect">
            <a:avLst/>
          </a:prstGeom>
        </p:spPr>
      </p:pic>
      <p:sp>
        <p:nvSpPr>
          <p:cNvPr id="4" name="Oval 3">
            <a:extLst>
              <a:ext uri="{FF2B5EF4-FFF2-40B4-BE49-F238E27FC236}">
                <a16:creationId xmlns:a16="http://schemas.microsoft.com/office/drawing/2014/main" id="{0A6BFAE3-118E-4721-83E0-5CFCD2AF6A78}"/>
              </a:ext>
            </a:extLst>
          </p:cNvPr>
          <p:cNvSpPr/>
          <p:nvPr/>
        </p:nvSpPr>
        <p:spPr>
          <a:xfrm>
            <a:off x="856535" y="1299803"/>
            <a:ext cx="437322" cy="43732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5" name="TextBox 4">
            <a:extLst>
              <a:ext uri="{FF2B5EF4-FFF2-40B4-BE49-F238E27FC236}">
                <a16:creationId xmlns:a16="http://schemas.microsoft.com/office/drawing/2014/main" id="{C5941E68-4475-4EC1-BC23-0874DA548BD0}"/>
              </a:ext>
            </a:extLst>
          </p:cNvPr>
          <p:cNvSpPr txBox="1"/>
          <p:nvPr/>
        </p:nvSpPr>
        <p:spPr>
          <a:xfrm>
            <a:off x="1293858" y="1299803"/>
            <a:ext cx="3503226" cy="2677656"/>
          </a:xfrm>
          <a:prstGeom prst="rect">
            <a:avLst/>
          </a:prstGeom>
          <a:noFill/>
        </p:spPr>
        <p:txBody>
          <a:bodyPr wrap="square" rtlCol="0">
            <a:spAutoFit/>
          </a:bodyPr>
          <a:lstStyle/>
          <a:p>
            <a:pPr algn="just"/>
            <a:r>
              <a:rPr lang="vi-VN" sz="2400" dirty="0"/>
              <a:t>Vào bữa cơm gia đình, Mai lấy đũa cho cả nhà. Mai lấy 12 chiếc đũa chia thành các đôi thì vừa đủ mỗi người một đôi. Hỏi gia đình Mai có mấy người?</a:t>
            </a:r>
          </a:p>
        </p:txBody>
      </p:sp>
      <p:sp>
        <p:nvSpPr>
          <p:cNvPr id="6" name="TextBox 5">
            <a:extLst>
              <a:ext uri="{FF2B5EF4-FFF2-40B4-BE49-F238E27FC236}">
                <a16:creationId xmlns:a16="http://schemas.microsoft.com/office/drawing/2014/main" id="{A2B55210-62C6-44EB-AA83-6E300278EA77}"/>
              </a:ext>
            </a:extLst>
          </p:cNvPr>
          <p:cNvSpPr txBox="1"/>
          <p:nvPr/>
        </p:nvSpPr>
        <p:spPr>
          <a:xfrm>
            <a:off x="5130089" y="3727961"/>
            <a:ext cx="1551369" cy="523220"/>
          </a:xfrm>
          <a:prstGeom prst="rect">
            <a:avLst/>
          </a:prstGeom>
          <a:noFill/>
        </p:spPr>
        <p:txBody>
          <a:bodyPr wrap="square" rtlCol="0">
            <a:spAutoFit/>
          </a:bodyPr>
          <a:lstStyle/>
          <a:p>
            <a:pPr algn="ctr"/>
            <a:r>
              <a:rPr lang="vi-VN" sz="2800" i="1" dirty="0"/>
              <a:t>Bài giải</a:t>
            </a:r>
          </a:p>
        </p:txBody>
      </p:sp>
      <p:sp>
        <p:nvSpPr>
          <p:cNvPr id="8" name="TextBox 7">
            <a:extLst>
              <a:ext uri="{FF2B5EF4-FFF2-40B4-BE49-F238E27FC236}">
                <a16:creationId xmlns:a16="http://schemas.microsoft.com/office/drawing/2014/main" id="{8F8D8B04-4D55-464B-95B5-23FFBCBDEFFA}"/>
              </a:ext>
            </a:extLst>
          </p:cNvPr>
          <p:cNvSpPr txBox="1"/>
          <p:nvPr/>
        </p:nvSpPr>
        <p:spPr>
          <a:xfrm>
            <a:off x="2967936" y="4770437"/>
            <a:ext cx="5176796" cy="523220"/>
          </a:xfrm>
          <a:prstGeom prst="rect">
            <a:avLst/>
          </a:prstGeom>
          <a:noFill/>
        </p:spPr>
        <p:txBody>
          <a:bodyPr wrap="square" rtlCol="0">
            <a:spAutoFit/>
          </a:bodyPr>
          <a:lstStyle/>
          <a:p>
            <a:pPr algn="ctr"/>
            <a:r>
              <a:rPr lang="vi-VN" sz="2800" dirty="0">
                <a:solidFill>
                  <a:srgbClr val="FF0000"/>
                </a:solidFill>
              </a:rPr>
              <a:t>Gia đình Mai có số người là:</a:t>
            </a:r>
          </a:p>
        </p:txBody>
      </p:sp>
      <p:sp>
        <p:nvSpPr>
          <p:cNvPr id="9" name="TextBox 8">
            <a:extLst>
              <a:ext uri="{FF2B5EF4-FFF2-40B4-BE49-F238E27FC236}">
                <a16:creationId xmlns:a16="http://schemas.microsoft.com/office/drawing/2014/main" id="{FC070F70-9756-439E-A0D1-98836C8EC122}"/>
              </a:ext>
            </a:extLst>
          </p:cNvPr>
          <p:cNvSpPr txBox="1"/>
          <p:nvPr/>
        </p:nvSpPr>
        <p:spPr>
          <a:xfrm>
            <a:off x="2967936" y="5297621"/>
            <a:ext cx="5065485" cy="523220"/>
          </a:xfrm>
          <a:prstGeom prst="rect">
            <a:avLst/>
          </a:prstGeom>
          <a:noFill/>
        </p:spPr>
        <p:txBody>
          <a:bodyPr wrap="square" rtlCol="0">
            <a:spAutoFit/>
          </a:bodyPr>
          <a:lstStyle/>
          <a:p>
            <a:pPr algn="ctr"/>
            <a:r>
              <a:rPr lang="vi-VN" sz="2800" dirty="0">
                <a:solidFill>
                  <a:srgbClr val="FF0000"/>
                </a:solidFill>
              </a:rPr>
              <a:t>12 : 2 = 6 (người)</a:t>
            </a:r>
          </a:p>
        </p:txBody>
      </p:sp>
      <p:sp>
        <p:nvSpPr>
          <p:cNvPr id="10" name="TextBox 9">
            <a:extLst>
              <a:ext uri="{FF2B5EF4-FFF2-40B4-BE49-F238E27FC236}">
                <a16:creationId xmlns:a16="http://schemas.microsoft.com/office/drawing/2014/main" id="{55F65825-2D33-4DB7-8AC0-B9F8AD84D04D}"/>
              </a:ext>
            </a:extLst>
          </p:cNvPr>
          <p:cNvSpPr txBox="1"/>
          <p:nvPr/>
        </p:nvSpPr>
        <p:spPr>
          <a:xfrm>
            <a:off x="3931944" y="5816877"/>
            <a:ext cx="4010835" cy="523220"/>
          </a:xfrm>
          <a:prstGeom prst="rect">
            <a:avLst/>
          </a:prstGeom>
          <a:noFill/>
        </p:spPr>
        <p:txBody>
          <a:bodyPr wrap="square" rtlCol="0">
            <a:spAutoFit/>
          </a:bodyPr>
          <a:lstStyle/>
          <a:p>
            <a:pPr algn="r"/>
            <a:r>
              <a:rPr lang="vi-VN" sz="2800" dirty="0">
                <a:solidFill>
                  <a:srgbClr val="FF0000"/>
                </a:solidFill>
              </a:rPr>
              <a:t>Đáp số: 6 người.</a:t>
            </a:r>
          </a:p>
        </p:txBody>
      </p:sp>
      <p:sp>
        <p:nvSpPr>
          <p:cNvPr id="11" name="TextBox 10">
            <a:extLst>
              <a:ext uri="{FF2B5EF4-FFF2-40B4-BE49-F238E27FC236}">
                <a16:creationId xmlns:a16="http://schemas.microsoft.com/office/drawing/2014/main" id="{EB98E412-E5A7-407C-9B22-5733AB7EB0D1}"/>
              </a:ext>
            </a:extLst>
          </p:cNvPr>
          <p:cNvSpPr txBox="1"/>
          <p:nvPr/>
        </p:nvSpPr>
        <p:spPr>
          <a:xfrm>
            <a:off x="2856625" y="4243253"/>
            <a:ext cx="5176796" cy="523220"/>
          </a:xfrm>
          <a:prstGeom prst="rect">
            <a:avLst/>
          </a:prstGeom>
          <a:noFill/>
        </p:spPr>
        <p:txBody>
          <a:bodyPr wrap="square" rtlCol="0">
            <a:spAutoFit/>
          </a:bodyPr>
          <a:lstStyle/>
          <a:p>
            <a:pPr algn="ctr"/>
            <a:r>
              <a:rPr lang="vi-VN" sz="2800" dirty="0">
                <a:solidFill>
                  <a:srgbClr val="FF0000"/>
                </a:solidFill>
              </a:rPr>
              <a:t>Mỗi đôi đũa có 2 chiếc đũa.</a:t>
            </a:r>
          </a:p>
        </p:txBody>
      </p:sp>
      <p:pic>
        <p:nvPicPr>
          <p:cNvPr id="12" name="Picture 11" descr="C:\Users\TUAN\Downloads\Luyện tập 1.png">
            <a:extLst>
              <a:ext uri="{FF2B5EF4-FFF2-40B4-BE49-F238E27FC236}">
                <a16:creationId xmlns:a16="http://schemas.microsoft.com/office/drawing/2014/main" id="{4BF2F9CB-CB3D-4782-8695-AEF903E6FC12}"/>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spTree>
    <p:extLst>
      <p:ext uri="{BB962C8B-B14F-4D97-AF65-F5344CB8AC3E}">
        <p14:creationId xmlns:p14="http://schemas.microsoft.com/office/powerpoint/2010/main" val="157362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P spid="9" grpId="0"/>
      <p:bldP spid="10" grpId="0"/>
      <p:bldP spid="11"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2060</TotalTime>
  <Words>355</Words>
  <Application>Microsoft Office PowerPoint</Application>
  <PresentationFormat>Widescreen</PresentationFormat>
  <Paragraphs>125</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HP001 4 hàng</vt:lpstr>
      <vt:lpstr>iCiel Cadena</vt:lpstr>
      <vt:lpstr>Lobster</vt:lpstr>
      <vt:lpstr>Open Sans Bold</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179</cp:revision>
  <dcterms:created xsi:type="dcterms:W3CDTF">2021-06-02T01:34:28Z</dcterms:created>
  <dcterms:modified xsi:type="dcterms:W3CDTF">2024-02-06T05:02:33Z</dcterms:modified>
</cp:coreProperties>
</file>