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1"/>
  </p:notesMasterIdLst>
  <p:sldIdLst>
    <p:sldId id="509" r:id="rId2"/>
    <p:sldId id="257" r:id="rId3"/>
    <p:sldId id="258" r:id="rId4"/>
    <p:sldId id="259" r:id="rId5"/>
    <p:sldId id="260" r:id="rId6"/>
    <p:sldId id="266" r:id="rId7"/>
    <p:sldId id="345" r:id="rId8"/>
    <p:sldId id="346" r:id="rId9"/>
    <p:sldId id="360" r:id="rId10"/>
    <p:sldId id="351" r:id="rId11"/>
    <p:sldId id="350" r:id="rId12"/>
    <p:sldId id="347" r:id="rId13"/>
    <p:sldId id="353" r:id="rId14"/>
    <p:sldId id="348" r:id="rId15"/>
    <p:sldId id="325" r:id="rId16"/>
    <p:sldId id="339" r:id="rId17"/>
    <p:sldId id="358" r:id="rId18"/>
    <p:sldId id="359" r:id="rId19"/>
    <p:sldId id="327" r:id="rId20"/>
  </p:sldIdLst>
  <p:sldSz cx="12161838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Arial Black" panose="020B0A04020102020204" pitchFamily="34" charset="0"/>
      <p:bold r:id="rId23"/>
    </p:embeddedFont>
    <p:embeddedFont>
      <p:font typeface="Arial Rounded MT Bold" panose="020F0704030504030204" pitchFamily="34" charset="0"/>
      <p:regular r:id="rId24"/>
    </p:embeddedFont>
    <p:embeddedFont>
      <p:font typeface="Arial-Rounded" panose="020B0500000000000000" charset="0"/>
      <p:regular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ooper Black" panose="0208090404030B020404" pitchFamily="18" charset="0"/>
      <p:regular r:id="rId30"/>
    </p:embeddedFont>
    <p:embeddedFont>
      <p:font typeface="Dosis" pitchFamily="2" charset="0"/>
      <p:regular r:id="rId31"/>
      <p:bold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Lobster" panose="00000500000000000000" pitchFamily="2" charset="0"/>
      <p:regular r:id="rId37"/>
    </p:embeddedFont>
    <p:embeddedFont>
      <p:font typeface="Open Sans Bold" pitchFamily="2" charset="0"/>
      <p:bold r:id="rId38"/>
    </p:embeddedFont>
    <p:embeddedFont>
      <p:font typeface="Quicksand" panose="020B0604020202020204" charset="0"/>
      <p:regular r:id="rId39"/>
      <p:bold r:id="rId40"/>
    </p:embeddedFont>
    <p:embeddedFont>
      <p:font typeface="Ravie" panose="04040805050809020602" pitchFamily="82" charset="0"/>
      <p:regular r:id="rId41"/>
    </p:embeddedFont>
    <p:embeddedFont>
      <p:font typeface="Roboto Condensed Light" panose="02000000000000000000" pitchFamily="2" charset="0"/>
      <p:regular r:id="rId42"/>
      <p:italic r:id="rId43"/>
    </p:embeddedFont>
    <p:embeddedFont>
      <p:font typeface="Source Sans Pro" panose="020B0503030403020204" pitchFamily="34" charset="0"/>
      <p:regular r:id="rId44"/>
      <p:bold r:id="rId45"/>
      <p:italic r:id="rId46"/>
      <p:boldItalic r:id="rId47"/>
    </p:embeddedFont>
    <p:embeddedFont>
      <p:font typeface="Titan One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>
      <p:cViewPr varScale="1">
        <p:scale>
          <a:sx n="111" d="100"/>
          <a:sy n="111" d="100"/>
        </p:scale>
        <p:origin x="486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99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965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55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078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09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Chưa hài lòng về cách diễn đạt câu hỏi. Thầy cô có cách nói hay hơn thì thay đổi giúp em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5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BF90-0866-4898-912C-981F6655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B28F1-0C16-4B55-A1CF-C22183B40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785BF-8618-4DA0-877A-75605F83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57">
              <a:buClrTx/>
              <a:defRPr/>
            </a:pPr>
            <a:fld id="{87D4D131-4C36-48B0-83DA-53000810C0F7}" type="datetimeFigureOut">
              <a:rPr lang="en-US" sz="1197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456057">
                <a:buClrTx/>
                <a:defRPr/>
              </a:pPr>
              <a:t>2/6/2024</a:t>
            </a:fld>
            <a:endParaRPr lang="en-US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6250C-3C10-4C5B-9AD0-55746D37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6057">
              <a:buClrTx/>
              <a:defRPr/>
            </a:pPr>
            <a:endParaRPr lang="en-US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38553-8EC0-4B51-ABD5-E0A354FEB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6057">
              <a:buClrTx/>
              <a:defRPr/>
            </a:pPr>
            <a:fld id="{B564FFC6-DE7A-43C8-B41F-A0928E15FE8D}" type="slidenum">
              <a:rPr lang="en-US" sz="1197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456057">
                <a:buClrTx/>
                <a:defRPr/>
              </a:pPr>
              <a:t>‹#›</a:t>
            </a:fld>
            <a:endParaRPr lang="en-US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0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4" r:id="rId4"/>
    <p:sldLayoutId id="2147483669" r:id="rId5"/>
    <p:sldLayoutId id="2147483682" r:id="rId6"/>
    <p:sldLayoutId id="2147483683" r:id="rId7"/>
    <p:sldLayoutId id="2147483687" r:id="rId8"/>
    <p:sldLayoutId id="2147483688" r:id="rId9"/>
    <p:sldLayoutId id="214748368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jpe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410" y="78625"/>
            <a:ext cx="11647381" cy="652000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10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106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32909" y="5411101"/>
            <a:ext cx="520476" cy="754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49406" y="5752279"/>
            <a:ext cx="6196163" cy="1171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21556" y="3832634"/>
            <a:ext cx="3640282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97902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88443" y="4703776"/>
            <a:ext cx="1795000" cy="16312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7195" y="4486843"/>
            <a:ext cx="2346675" cy="20650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70244" y="4601213"/>
            <a:ext cx="1083606" cy="17337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04744" y="4703776"/>
            <a:ext cx="1160851" cy="17071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29342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5096" y="1607914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106">
              <a:lnSpc>
                <a:spcPts val="6410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4988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988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9430" y="2890507"/>
            <a:ext cx="10264308" cy="902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Tiếng Việt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32300" y="4704830"/>
            <a:ext cx="4378650" cy="43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606" dirty="0" err="1">
                <a:latin typeface="Lobster"/>
              </a:rPr>
              <a:t>Năm</a:t>
            </a:r>
            <a:r>
              <a:rPr lang="en-US" sz="2606" dirty="0">
                <a:latin typeface="Lobster"/>
              </a:rPr>
              <a:t> </a:t>
            </a:r>
            <a:r>
              <a:rPr lang="en-US" sz="2606" dirty="0" err="1">
                <a:latin typeface="Lobster"/>
              </a:rPr>
              <a:t>học</a:t>
            </a:r>
            <a:r>
              <a:rPr lang="en-US" sz="2606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83443" y="5341076"/>
            <a:ext cx="1915376" cy="1374282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5" y="337865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58920" y="2021016"/>
            <a:ext cx="10264308" cy="92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35944" y="460783"/>
            <a:ext cx="6313341" cy="44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2590" y="3690517"/>
            <a:ext cx="10264308" cy="88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0">
                <a:solidFill>
                  <a:srgbClr val="002060"/>
                </a:solidFill>
                <a:latin typeface="Open Sans Bold"/>
              </a:rPr>
              <a:t>: NÓI VÀ NGHE: CẢM ƠN HOẠ MI</a:t>
            </a:r>
            <a:endParaRPr lang="en-US" sz="399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D939D015-CFC0-43E9-8BBF-B43F9D307B85}"/>
              </a:ext>
            </a:extLst>
          </p:cNvPr>
          <p:cNvSpPr txBox="1">
            <a:spLocks/>
          </p:cNvSpPr>
          <p:nvPr/>
        </p:nvSpPr>
        <p:spPr>
          <a:xfrm>
            <a:off x="2901601" y="4953000"/>
            <a:ext cx="6227318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vua được tặng gì? Vì sao hoạ mi trở về rừng xanh?</a:t>
            </a:r>
            <a:endParaRPr lang="en-US" sz="2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4293F-424D-4ADB-8742-27C0648C2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0519" y="1066800"/>
            <a:ext cx="6006679" cy="360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>
            <a:extLst>
              <a:ext uri="{FF2B5EF4-FFF2-40B4-BE49-F238E27FC236}">
                <a16:creationId xmlns:a16="http://schemas.microsoft.com/office/drawing/2014/main" id="{FC3C49A9-9C23-4B5B-947B-3990BE319DA3}"/>
              </a:ext>
            </a:extLst>
          </p:cNvPr>
          <p:cNvSpPr txBox="1">
            <a:spLocks/>
          </p:cNvSpPr>
          <p:nvPr/>
        </p:nvSpPr>
        <p:spPr>
          <a:xfrm>
            <a:off x="3413919" y="5171000"/>
            <a:ext cx="5334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gì đã xảy ra với món quà nhà vua được tặng?</a:t>
            </a:r>
            <a:endParaRPr 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FFAB9-58B5-4E8B-8C00-0D2FD30F4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7669" y="1143000"/>
            <a:ext cx="628649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0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33;p36">
            <a:extLst>
              <a:ext uri="{FF2B5EF4-FFF2-40B4-BE49-F238E27FC236}">
                <a16:creationId xmlns:a16="http://schemas.microsoft.com/office/drawing/2014/main" id="{6AC77A50-EA4A-4F84-90E5-A73A3A34CDA0}"/>
              </a:ext>
            </a:extLst>
          </p:cNvPr>
          <p:cNvSpPr txBox="1">
            <a:spLocks/>
          </p:cNvSpPr>
          <p:nvPr/>
        </p:nvSpPr>
        <p:spPr>
          <a:xfrm>
            <a:off x="3375819" y="5029200"/>
            <a:ext cx="54102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hoạ mi quay trở về hoàng cung cất tiếng hót đầy xúc cảm?</a:t>
            </a:r>
            <a:endParaRPr 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14534-D3C6-431E-B491-515058828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9480" y="838200"/>
            <a:ext cx="6382877" cy="38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72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CADAF947-E26D-4FF4-88F7-AE5D26702031}"/>
              </a:ext>
            </a:extLst>
          </p:cNvPr>
          <p:cNvSpPr txBox="1">
            <a:spLocks/>
          </p:cNvSpPr>
          <p:nvPr/>
        </p:nvSpPr>
        <p:spPr>
          <a:xfrm>
            <a:off x="-498726" y="225890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hoạ mi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i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 cổ An-đéc-xen</a:t>
            </a:r>
            <a:r>
              <a:rPr lang="en-US" sz="32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i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F746F3-595D-4E4F-A286-36749A6FC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584" y="4260389"/>
            <a:ext cx="3602968" cy="21726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550B43-4728-4EE8-8AF1-F0FCCC6C9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392" y="4238495"/>
            <a:ext cx="3548565" cy="2107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DF00FA-8886-4085-93C4-EB75E8E33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1119" y="1603357"/>
            <a:ext cx="3390614" cy="2032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C82F5F-6003-442B-AAAD-BCA8F1641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564" y="1665313"/>
            <a:ext cx="3287555" cy="210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1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l Reading Story Book With Parents High-Res Vector Graphic - Getty Images">
            <a:extLst>
              <a:ext uri="{FF2B5EF4-FFF2-40B4-BE49-F238E27FC236}">
                <a16:creationId xmlns:a16="http://schemas.microsoft.com/office/drawing/2014/main" id="{497992C5-AACD-4633-B500-2733BBEC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117">
                        <a14:foregroundMark x1="33203" y1="59295" x2="80859" y2="68493"/>
                        <a14:foregroundMark x1="70801" y1="88258" x2="67188" y2="92857"/>
                        <a14:foregroundMark x1="44336" y1="54207" x2="50000" y2="80137"/>
                        <a14:foregroundMark x1="57031" y1="61840" x2="53027" y2="75049"/>
                        <a14:foregroundMark x1="40820" y1="57241" x2="69238" y2="75049"/>
                        <a14:foregroundMark x1="39844" y1="62329" x2="67676" y2="72994"/>
                        <a14:foregroundMark x1="38281" y1="63894" x2="71777" y2="69961"/>
                        <a14:foregroundMark x1="67676" y1="36399" x2="71289" y2="62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2871786"/>
            <a:ext cx="3055144" cy="30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A1D206-944A-40EF-B4A8-01A3D3A4E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736" y="609600"/>
            <a:ext cx="10587183" cy="138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/>
          </p:nvPr>
        </p:nvSpPr>
        <p:spPr>
          <a:xfrm>
            <a:off x="3913295" y="2373469"/>
            <a:ext cx="4335248" cy="825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ctr"/>
            <a:r>
              <a:rPr lang="en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9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6119" y="4064099"/>
            <a:ext cx="8229600" cy="101370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Chim hoạ mi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119" y="5410200"/>
            <a:ext cx="8229600" cy="103963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Thỏ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6119" y="2721221"/>
            <a:ext cx="8229600" cy="101048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Chim sáo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2168" y="566857"/>
            <a:ext cx="9957816" cy="160024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được nhắc đến </a:t>
            </a:r>
          </a:p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câu chuyện?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21" y="4284897"/>
            <a:ext cx="633852" cy="65916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521" y="2903864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50" y="5689374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6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6119" y="3187871"/>
            <a:ext cx="8229600" cy="101370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Giàu tình nghĩa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6119" y="4547019"/>
            <a:ext cx="8229600" cy="101048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Xấu xí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2011" y="914400"/>
            <a:ext cx="9957816" cy="1784906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 tiết “hoạ mi quay về hoàng cung cất tiếng hót đầy cảm xúc giúp nhà vua khỏi bệnh” cho thấy hoa mị là chú chim như thế nào?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26" y="3365144"/>
            <a:ext cx="633852" cy="65916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355" y="4800485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2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94700" y="2362200"/>
            <a:ext cx="7481455" cy="160024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 những việc em nên làm </a:t>
            </a:r>
          </a:p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 bảo vệ các loài chim.</a:t>
            </a:r>
          </a:p>
        </p:txBody>
      </p:sp>
    </p:spTree>
    <p:extLst>
      <p:ext uri="{BB962C8B-B14F-4D97-AF65-F5344CB8AC3E}">
        <p14:creationId xmlns:p14="http://schemas.microsoft.com/office/powerpoint/2010/main" val="30308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67528"/>
            <a:ext cx="12161838" cy="69930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47849" y="268476"/>
            <a:ext cx="759470" cy="923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1953" y="1394410"/>
            <a:ext cx="1246062" cy="19137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999771" y="305846"/>
            <a:ext cx="639513" cy="777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04" y="198665"/>
            <a:ext cx="678732" cy="825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8082" y="-48896"/>
            <a:ext cx="1946063" cy="863565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44081" y="8625229"/>
            <a:ext cx="18650000" cy="635460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16559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 defTabSz="456057">
              <a:buClrTx/>
              <a:defRPr/>
            </a:pPr>
            <a:r>
              <a:rPr lang="en-US" sz="16559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6559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49454" y="7419667"/>
            <a:ext cx="1574456" cy="1038851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2793" b="1" kern="120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74029" y="7064233"/>
            <a:ext cx="2045511" cy="745856"/>
          </a:xfrm>
          <a:prstGeom prst="roundRect">
            <a:avLst>
              <a:gd name="adj" fmla="val 50000"/>
            </a:avLst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2793" b="1" kern="120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7607" y="4733848"/>
            <a:ext cx="2286624" cy="99127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AC616F7-CA5E-4A9E-8D7F-FBEFA4784E95}"/>
              </a:ext>
            </a:extLst>
          </p:cNvPr>
          <p:cNvSpPr txBox="1">
            <a:spLocks/>
          </p:cNvSpPr>
          <p:nvPr/>
        </p:nvSpPr>
        <p:spPr>
          <a:xfrm>
            <a:off x="2030716" y="1533985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19" tIns="60859" rIns="121719" bIns="60859" rtlCol="0" anchor="ctr">
            <a:normAutofit fontScale="77500" lnSpcReduction="200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CÙNG SÓC HÁI SỒI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" y="4024502"/>
            <a:ext cx="2228696" cy="22523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21247"/>
            <a:ext cx="2271036" cy="19931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49340" y="3726019"/>
            <a:ext cx="2146782" cy="17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67528"/>
            <a:ext cx="12161838" cy="699305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0556" y="741481"/>
            <a:ext cx="5848044" cy="307636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6057">
                <a:buClrTx/>
                <a:defRPr/>
              </a:pPr>
              <a:endParaRPr lang="en-US" sz="3192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456057">
                <a:buClrTx/>
                <a:defRPr/>
              </a:pPr>
              <a:endParaRPr lang="en-US" sz="3591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258968" y="1513108"/>
            <a:ext cx="5013095" cy="138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lnSpc>
                <a:spcPct val="130000"/>
              </a:lnSpc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Đâu là tên câu chuyện em vừa được học?</a:t>
            </a:r>
            <a:endParaRPr lang="en-US" sz="36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47849" y="268476"/>
            <a:ext cx="759470" cy="92355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36990" y="4125175"/>
            <a:ext cx="5851610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Sự tích củ khoai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54484" y="5405711"/>
            <a:ext cx="5851610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Sự tích cây khoai lang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1953" y="1394410"/>
            <a:ext cx="1246062" cy="19137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38833"/>
            <a:ext cx="2502719" cy="2003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" y="4024502"/>
            <a:ext cx="2228696" cy="22523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999771" y="305846"/>
            <a:ext cx="639513" cy="777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04" y="198665"/>
            <a:ext cx="678732" cy="825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8082" y="-48896"/>
            <a:ext cx="1946063" cy="8635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21661"/>
            <a:ext cx="2502719" cy="200340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29115" y="5364732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21247"/>
            <a:ext cx="2271036" cy="19931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49340" y="3726019"/>
            <a:ext cx="2146782" cy="17184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859" y="2821246"/>
            <a:ext cx="2271036" cy="19931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04074"/>
            <a:ext cx="2271036" cy="1993196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4005" y="4746905"/>
            <a:ext cx="1337892" cy="90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67528"/>
            <a:ext cx="12161838" cy="699305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0556" y="741481"/>
            <a:ext cx="5848044" cy="307636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6057">
                <a:buClrTx/>
                <a:defRPr/>
              </a:pPr>
              <a:endParaRPr lang="en-US" sz="3192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456057">
                <a:buClrTx/>
                <a:defRPr/>
              </a:pPr>
              <a:endParaRPr lang="en-US" sz="3591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47849" y="268476"/>
            <a:ext cx="759470" cy="92355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36990" y="4125175"/>
            <a:ext cx="5851610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Giúp người dân có nước uống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36989" y="5507911"/>
            <a:ext cx="5851610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Giúp người dân hết đói khổ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1953" y="1394410"/>
            <a:ext cx="1246062" cy="19137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38833"/>
            <a:ext cx="2502719" cy="2003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" y="4024502"/>
            <a:ext cx="2228696" cy="22523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999771" y="305846"/>
            <a:ext cx="639513" cy="777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04" y="198665"/>
            <a:ext cx="678732" cy="825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8082" y="-48896"/>
            <a:ext cx="1946063" cy="8635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21661"/>
            <a:ext cx="2502719" cy="200340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29115" y="5364732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21247"/>
            <a:ext cx="2271036" cy="19931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49340" y="3726019"/>
            <a:ext cx="2146782" cy="17184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859" y="2821246"/>
            <a:ext cx="2271036" cy="19931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04074"/>
            <a:ext cx="2271036" cy="1993196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4005" y="4746905"/>
            <a:ext cx="1337892" cy="9039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D84BB7A-0868-4683-923F-634750A37F16}"/>
              </a:ext>
            </a:extLst>
          </p:cNvPr>
          <p:cNvSpPr/>
          <p:nvPr/>
        </p:nvSpPr>
        <p:spPr>
          <a:xfrm>
            <a:off x="3258968" y="1513108"/>
            <a:ext cx="5013095" cy="138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lnSpc>
                <a:spcPct val="130000"/>
              </a:lnSpc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Hai bà cháu đã giúp gì cho người dân?</a:t>
            </a:r>
            <a:endParaRPr lang="en-US" sz="36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67528"/>
            <a:ext cx="12161838" cy="699305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0556" y="741481"/>
            <a:ext cx="5848044" cy="307636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6057">
                <a:buClrTx/>
                <a:defRPr/>
              </a:pPr>
              <a:endParaRPr lang="en-US" sz="3192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456057">
                <a:buClrTx/>
                <a:defRPr/>
              </a:pPr>
              <a:endParaRPr lang="en-US" sz="3591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47849" y="268476"/>
            <a:ext cx="759470" cy="92355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0556" y="5351362"/>
            <a:ext cx="5864212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192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Chua và chát</a:t>
            </a:r>
            <a:endParaRPr lang="en-US" sz="3192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21849" y="4082927"/>
            <a:ext cx="5864212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192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Ngọt và bùi</a:t>
            </a:r>
            <a:endParaRPr lang="en-US" sz="3192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1953" y="1394410"/>
            <a:ext cx="1246062" cy="19137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38833"/>
            <a:ext cx="2502719" cy="2003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" y="4024502"/>
            <a:ext cx="2228696" cy="22523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999771" y="305846"/>
            <a:ext cx="639513" cy="777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04" y="198665"/>
            <a:ext cx="678732" cy="825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8082" y="-48896"/>
            <a:ext cx="1946063" cy="8635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21661"/>
            <a:ext cx="2502719" cy="200340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2435" y="3982784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21247"/>
            <a:ext cx="2271036" cy="19931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49340" y="3726019"/>
            <a:ext cx="2146782" cy="17184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859" y="2821246"/>
            <a:ext cx="2271036" cy="19931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04074"/>
            <a:ext cx="2271036" cy="1993196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29193" y="4805123"/>
            <a:ext cx="1337892" cy="90398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865589C-6E8A-4C27-A0B4-66BAAA4BB793}"/>
              </a:ext>
            </a:extLst>
          </p:cNvPr>
          <p:cNvSpPr/>
          <p:nvPr/>
        </p:nvSpPr>
        <p:spPr>
          <a:xfrm>
            <a:off x="3170923" y="1605046"/>
            <a:ext cx="5166064" cy="138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lnSpc>
                <a:spcPct val="130000"/>
              </a:lnSpc>
              <a:buClrTx/>
              <a:defRPr/>
            </a:pPr>
            <a:r>
              <a:rPr lang="en-US" sz="4400" b="1" kern="12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Đâu là vị của củ khoai lang?</a:t>
            </a:r>
            <a:endParaRPr lang="en-US" sz="44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67528"/>
            <a:ext cx="12161838" cy="69930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953" y="1394410"/>
            <a:ext cx="1246062" cy="19137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01" y="4549075"/>
            <a:ext cx="2271036" cy="1993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" y="4024502"/>
            <a:ext cx="2228696" cy="22523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361980" y="3910856"/>
            <a:ext cx="2146782" cy="17184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710700" y="4698595"/>
            <a:ext cx="639513" cy="777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030955" y="2576653"/>
            <a:ext cx="339366" cy="3392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262997" y="4755617"/>
            <a:ext cx="447526" cy="65711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1162" y="3276979"/>
            <a:ext cx="1337892" cy="903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6445" y="1897122"/>
            <a:ext cx="6895369" cy="1442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057">
              <a:buClrTx/>
              <a:defRPr/>
            </a:pPr>
            <a:r>
              <a:rPr lang="en-US" sz="8778" kern="1200" dirty="0">
                <a:ln w="28575">
                  <a:solidFill>
                    <a:srgbClr val="D8853A"/>
                  </a:solidFill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ea typeface="+mn-ea"/>
                <a:cs typeface="+mn-cs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0296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1905075" y="699401"/>
            <a:ext cx="8351688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53E8D-DA9D-47D4-9C84-53F5914C8091}"/>
              </a:ext>
            </a:extLst>
          </p:cNvPr>
          <p:cNvSpPr txBox="1"/>
          <p:nvPr/>
        </p:nvSpPr>
        <p:spPr>
          <a:xfrm>
            <a:off x="1825081" y="957994"/>
            <a:ext cx="8431683" cy="70788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…. ngày … tháng ….. năm 2021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340FB-0109-4362-AC77-36EDAB3F8440}"/>
              </a:ext>
            </a:extLst>
          </p:cNvPr>
          <p:cNvSpPr txBox="1"/>
          <p:nvPr/>
        </p:nvSpPr>
        <p:spPr>
          <a:xfrm>
            <a:off x="8120916" y="5277370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S/41</a:t>
            </a:r>
          </a:p>
        </p:txBody>
      </p:sp>
      <p:sp>
        <p:nvSpPr>
          <p:cNvPr id="6" name="Google Shape;145;p39">
            <a:extLst>
              <a:ext uri="{FF2B5EF4-FFF2-40B4-BE49-F238E27FC236}">
                <a16:creationId xmlns:a16="http://schemas.microsoft.com/office/drawing/2014/main" id="{7634278E-2522-4F80-86F8-AABD81876D5B}"/>
              </a:ext>
            </a:extLst>
          </p:cNvPr>
          <p:cNvSpPr txBox="1">
            <a:spLocks/>
          </p:cNvSpPr>
          <p:nvPr/>
        </p:nvSpPr>
        <p:spPr>
          <a:xfrm>
            <a:off x="1983975" y="1077619"/>
            <a:ext cx="8181353" cy="138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50000"/>
              </a:lnSpc>
            </a:pPr>
            <a:endParaRPr lang="vi-VN" b="1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858809" y="2604956"/>
            <a:ext cx="8431683" cy="187743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và nghe: 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 HOẠ MI</a:t>
            </a:r>
          </a:p>
        </p:txBody>
      </p:sp>
    </p:spTree>
    <p:extLst>
      <p:ext uri="{BB962C8B-B14F-4D97-AF65-F5344CB8AC3E}">
        <p14:creationId xmlns:p14="http://schemas.microsoft.com/office/powerpoint/2010/main" val="426422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2 -Cảm ơn họa mi- (Tuần 23, sách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730E3A1A-1770-486E-AFED-01B86A354D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35" end="153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295463" y="0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FFC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63410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33;p36">
            <a:extLst>
              <a:ext uri="{FF2B5EF4-FFF2-40B4-BE49-F238E27FC236}">
                <a16:creationId xmlns:a16="http://schemas.microsoft.com/office/drawing/2014/main" id="{3FEB222C-A5E7-4022-82F8-1A64C22D0DDD}"/>
              </a:ext>
            </a:extLst>
          </p:cNvPr>
          <p:cNvSpPr txBox="1">
            <a:spLocks/>
          </p:cNvSpPr>
          <p:nvPr/>
        </p:nvSpPr>
        <p:spPr>
          <a:xfrm>
            <a:off x="518319" y="285696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206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Kể lại từng đoạn của câu chuyện theo tranh.</a:t>
            </a:r>
          </a:p>
        </p:txBody>
      </p:sp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38E811ED-8D67-4AB4-AD8C-713EA28F9234}"/>
              </a:ext>
            </a:extLst>
          </p:cNvPr>
          <p:cNvSpPr txBox="1">
            <a:spLocks/>
          </p:cNvSpPr>
          <p:nvPr/>
        </p:nvSpPr>
        <p:spPr>
          <a:xfrm>
            <a:off x="3871119" y="5331904"/>
            <a:ext cx="44196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gì có ở vương quốc khiến nhà vua tự hào nhất?</a:t>
            </a:r>
            <a:endParaRPr 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34D80-B745-4E52-B48B-2436FE0F6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4265" y="2153192"/>
            <a:ext cx="4813308" cy="3085454"/>
          </a:xfrm>
          <a:prstGeom prst="rect">
            <a:avLst/>
          </a:prstGeom>
        </p:spPr>
      </p:pic>
      <p:sp>
        <p:nvSpPr>
          <p:cNvPr id="9" name="Google Shape;1333;p36">
            <a:extLst>
              <a:ext uri="{FF2B5EF4-FFF2-40B4-BE49-F238E27FC236}">
                <a16:creationId xmlns:a16="http://schemas.microsoft.com/office/drawing/2014/main" id="{ABAF6332-4185-4247-90A6-6C845006C3A6}"/>
              </a:ext>
            </a:extLst>
          </p:cNvPr>
          <p:cNvSpPr txBox="1">
            <a:spLocks/>
          </p:cNvSpPr>
          <p:nvPr/>
        </p:nvSpPr>
        <p:spPr>
          <a:xfrm>
            <a:off x="42419" y="795799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hoạ mi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i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 cổ An-đéc-xen</a:t>
            </a:r>
            <a:r>
              <a:rPr lang="en-US" sz="32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i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451909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415</Words>
  <Application>Microsoft Office PowerPoint</Application>
  <PresentationFormat>Custom</PresentationFormat>
  <Paragraphs>62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Times New Roman</vt:lpstr>
      <vt:lpstr>Open Sans Bold</vt:lpstr>
      <vt:lpstr>Arial Rounded MT Bold</vt:lpstr>
      <vt:lpstr>Ravie</vt:lpstr>
      <vt:lpstr>Lobster</vt:lpstr>
      <vt:lpstr>等线</vt:lpstr>
      <vt:lpstr>Century Gothic</vt:lpstr>
      <vt:lpstr>Cooper Black</vt:lpstr>
      <vt:lpstr>Quicksand</vt:lpstr>
      <vt:lpstr>Arial</vt:lpstr>
      <vt:lpstr>Source Sans Pro</vt:lpstr>
      <vt:lpstr>Dosis</vt:lpstr>
      <vt:lpstr>Arial-Rounded</vt:lpstr>
      <vt:lpstr>Titan One</vt:lpstr>
      <vt:lpstr>Roboto Condensed Light</vt:lpstr>
      <vt:lpstr>Fira Sans Extra Condensed Medium</vt:lpstr>
      <vt:lpstr>Calibri</vt:lpstr>
      <vt:lpstr>Arial Black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77</cp:revision>
  <dcterms:modified xsi:type="dcterms:W3CDTF">2024-02-06T05:07:31Z</dcterms:modified>
</cp:coreProperties>
</file>