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6"/>
  </p:notesMasterIdLst>
  <p:sldIdLst>
    <p:sldId id="509" r:id="rId2"/>
    <p:sldId id="377" r:id="rId3"/>
    <p:sldId id="376" r:id="rId4"/>
    <p:sldId id="378" r:id="rId5"/>
    <p:sldId id="379" r:id="rId6"/>
    <p:sldId id="380" r:id="rId7"/>
    <p:sldId id="256" r:id="rId8"/>
    <p:sldId id="317" r:id="rId9"/>
    <p:sldId id="362" r:id="rId10"/>
    <p:sldId id="375" r:id="rId11"/>
    <p:sldId id="365" r:id="rId12"/>
    <p:sldId id="372" r:id="rId13"/>
    <p:sldId id="353" r:id="rId14"/>
    <p:sldId id="327" r:id="rId15"/>
  </p:sldIdLst>
  <p:sldSz cx="12161838" cy="6858000"/>
  <p:notesSz cx="6858000" cy="9144000"/>
  <p:embeddedFontLst>
    <p:embeddedFont>
      <p:font typeface="Dosis" pitchFamily="2" charset="0"/>
      <p:regular r:id="rId17"/>
      <p:bold r:id="rId18"/>
    </p:embeddedFont>
    <p:embeddedFont>
      <p:font typeface="Fira Sans Extra Condensed Medium" panose="020B0604020202020204" charset="0"/>
      <p:regular r:id="rId19"/>
      <p:bold r:id="rId20"/>
      <p:italic r:id="rId21"/>
      <p:boldItalic r:id="rId22"/>
    </p:embeddedFont>
    <p:embeddedFont>
      <p:font typeface="Lobster" panose="00000500000000000000" pitchFamily="2" charset="0"/>
      <p:regular r:id="rId23"/>
    </p:embeddedFont>
    <p:embeddedFont>
      <p:font typeface="Open Sans Bold" pitchFamily="2" charset="0"/>
      <p:bold r:id="rId24"/>
    </p:embeddedFont>
    <p:embeddedFont>
      <p:font typeface="Quicksand" panose="020B0604020202020204" charset="0"/>
      <p:regular r:id="rId25"/>
      <p:bold r:id="rId26"/>
    </p:embeddedFont>
    <p:embeddedFont>
      <p:font typeface="Roboto Condensed Light" panose="02000000000000000000" pitchFamily="2" charset="0"/>
      <p:regular r:id="rId27"/>
      <p:italic r:id="rId28"/>
    </p:embeddedFont>
    <p:embeddedFont>
      <p:font typeface="Source Sans Pro" panose="020B0503030403020204" pitchFamily="34" charset="0"/>
      <p:regular r:id="rId29"/>
      <p:bold r:id="rId30"/>
      <p:italic r:id="rId31"/>
      <p:boldItalic r:id="rId32"/>
    </p:embeddedFont>
    <p:embeddedFont>
      <p:font typeface="Titan One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33CCFF"/>
    <a:srgbClr val="FF9933"/>
    <a:srgbClr val="FFDC79"/>
    <a:srgbClr val="A3FF75"/>
    <a:srgbClr val="FFAB81"/>
    <a:srgbClr val="FF99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8" autoAdjust="0"/>
    <p:restoredTop sz="94364" autoAdjust="0"/>
  </p:normalViewPr>
  <p:slideViewPr>
    <p:cSldViewPr>
      <p:cViewPr varScale="1">
        <p:scale>
          <a:sx n="111" d="100"/>
          <a:sy n="111" d="100"/>
        </p:scale>
        <p:origin x="630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LẬT TỪNG MẢNH GHÉP MỘT VÀ YÊU CẦU HS ĐOÁN NÓ CÓ DẠNG HÌNH GÌ?</a:t>
            </a:r>
          </a:p>
        </p:txBody>
      </p:sp>
    </p:spTree>
    <p:extLst>
      <p:ext uri="{BB962C8B-B14F-4D97-AF65-F5344CB8AC3E}">
        <p14:creationId xmlns:p14="http://schemas.microsoft.com/office/powerpoint/2010/main" val="2240648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Khối trụ</a:t>
            </a:r>
          </a:p>
        </p:txBody>
      </p:sp>
    </p:spTree>
    <p:extLst>
      <p:ext uri="{BB962C8B-B14F-4D97-AF65-F5344CB8AC3E}">
        <p14:creationId xmlns:p14="http://schemas.microsoft.com/office/powerpoint/2010/main" val="374656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Khối trụ</a:t>
            </a:r>
          </a:p>
        </p:txBody>
      </p:sp>
    </p:spTree>
    <p:extLst>
      <p:ext uri="{BB962C8B-B14F-4D97-AF65-F5344CB8AC3E}">
        <p14:creationId xmlns:p14="http://schemas.microsoft.com/office/powerpoint/2010/main" val="395198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Khối cầu</a:t>
            </a:r>
          </a:p>
        </p:txBody>
      </p:sp>
    </p:spTree>
    <p:extLst>
      <p:ext uri="{BB962C8B-B14F-4D97-AF65-F5344CB8AC3E}">
        <p14:creationId xmlns:p14="http://schemas.microsoft.com/office/powerpoint/2010/main" val="3332509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Khối lập phương đã học ở lớp 1</a:t>
            </a:r>
          </a:p>
        </p:txBody>
      </p:sp>
    </p:spTree>
    <p:extLst>
      <p:ext uri="{BB962C8B-B14F-4D97-AF65-F5344CB8AC3E}">
        <p14:creationId xmlns:p14="http://schemas.microsoft.com/office/powerpoint/2010/main" val="237882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số để 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722141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nêu xong GV mới chiếu hình minh hoạ ra</a:t>
            </a:r>
          </a:p>
        </p:txBody>
      </p:sp>
    </p:spTree>
    <p:extLst>
      <p:ext uri="{BB962C8B-B14F-4D97-AF65-F5344CB8AC3E}">
        <p14:creationId xmlns:p14="http://schemas.microsoft.com/office/powerpoint/2010/main" val="321396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410" y="78625"/>
            <a:ext cx="11647381" cy="652000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10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106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32909" y="5411101"/>
            <a:ext cx="520476" cy="754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49406" y="5752279"/>
            <a:ext cx="6196163" cy="1171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21556" y="3832634"/>
            <a:ext cx="3640282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97902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88443" y="4703776"/>
            <a:ext cx="1795000" cy="16312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7195" y="4486843"/>
            <a:ext cx="2346675" cy="20650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0244" y="4601213"/>
            <a:ext cx="1083606" cy="17337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04744" y="4703776"/>
            <a:ext cx="1160851" cy="17071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29342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5096" y="1607914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106">
              <a:lnSpc>
                <a:spcPts val="6410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4988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988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9430" y="2890507"/>
            <a:ext cx="10264308" cy="902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389" dirty="0">
                <a:solidFill>
                  <a:srgbClr val="FF0000"/>
                </a:solidFill>
                <a:latin typeface="Open Sans Bold"/>
              </a:rPr>
              <a:t>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32300" y="4704830"/>
            <a:ext cx="4378650" cy="43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606" dirty="0" err="1">
                <a:latin typeface="Lobster"/>
              </a:rPr>
              <a:t>Năm</a:t>
            </a:r>
            <a:r>
              <a:rPr lang="en-US" sz="2606" dirty="0">
                <a:latin typeface="Lobster"/>
              </a:rPr>
              <a:t> </a:t>
            </a:r>
            <a:r>
              <a:rPr lang="en-US" sz="2606" dirty="0" err="1">
                <a:latin typeface="Lobster"/>
              </a:rPr>
              <a:t>học</a:t>
            </a:r>
            <a:r>
              <a:rPr lang="en-US" sz="2606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83443" y="5341076"/>
            <a:ext cx="1915376" cy="1374282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5" y="337865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58920" y="2021016"/>
            <a:ext cx="10264308" cy="9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35944" y="460783"/>
            <a:ext cx="6313341" cy="44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2590" y="3690517"/>
            <a:ext cx="10264308" cy="88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0">
                <a:solidFill>
                  <a:srgbClr val="002060"/>
                </a:solidFill>
                <a:latin typeface="Open Sans Bold"/>
              </a:rPr>
              <a:t>: LUYỆN TẬP </a:t>
            </a:r>
            <a:endParaRPr lang="en-US" sz="399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3665E01-8FD5-49B5-9A5E-C28703BEF00B}"/>
              </a:ext>
            </a:extLst>
          </p:cNvPr>
          <p:cNvGrpSpPr/>
          <p:nvPr/>
        </p:nvGrpSpPr>
        <p:grpSpPr>
          <a:xfrm>
            <a:off x="934715" y="7620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2E008-4DB9-4337-8913-D03C0EB99BC3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Chọn hình thức hợp đặt vào dấu “?”.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81E9A4-39C7-44A0-B34E-80271AC49A64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9444C6-3265-4B86-AE0D-6212BC16A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7D582C-4E69-422B-BCBC-8582F2D35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D258BE-985C-4F6C-AA5E-D4AE9936DF03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0ED5DF-9CC8-43B9-9CCC-DBAB05C2B045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E2D939-4AEE-4E31-824D-7EEB95957C7C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2DB4CD-BB1A-4C38-913C-D793CF7B83A5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FFEB98-4AE8-4F20-9787-81D85E29C488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FDFCBF-82BC-4151-996C-F14297A9599D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C5606D6-FF58-4738-99C7-4E68E73344BE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2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518319" y="410616"/>
            <a:ext cx="3886200" cy="3166660"/>
            <a:chOff x="970111" y="734289"/>
            <a:chExt cx="3886200" cy="3166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315468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/>
                <a:t>Bạn khối cầu sẽ rơi vào khoang khi phép tính có kết quả lớn nhất. Khoang đó có dạng khối trụ hay khối cầu?</a:t>
              </a:r>
              <a:endParaRPr lang="vi-VN" sz="2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F299BEF-D1FD-4A5D-AABA-784DE2063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4788" y="381000"/>
            <a:ext cx="6666331" cy="617109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40A6F26-D13D-4FDE-9D66-B79FC14AD645}"/>
              </a:ext>
            </a:extLst>
          </p:cNvPr>
          <p:cNvGrpSpPr/>
          <p:nvPr/>
        </p:nvGrpSpPr>
        <p:grpSpPr>
          <a:xfrm>
            <a:off x="5769261" y="4134411"/>
            <a:ext cx="636325" cy="584775"/>
            <a:chOff x="1687955" y="3045826"/>
            <a:chExt cx="636325" cy="58477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BF3831A-99EA-4734-9CA6-F4BCEF893134}"/>
                </a:ext>
              </a:extLst>
            </p:cNvPr>
            <p:cNvSpPr/>
            <p:nvPr/>
          </p:nvSpPr>
          <p:spPr>
            <a:xfrm>
              <a:off x="1750173" y="3087100"/>
              <a:ext cx="502228" cy="502228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34CF39-7225-44A6-B803-EA0AFBCDD5B4}"/>
                </a:ext>
              </a:extLst>
            </p:cNvPr>
            <p:cNvSpPr txBox="1"/>
            <p:nvPr/>
          </p:nvSpPr>
          <p:spPr>
            <a:xfrm>
              <a:off x="1687955" y="304582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EFD962-DBDF-4C77-8476-997582C1E36B}"/>
              </a:ext>
            </a:extLst>
          </p:cNvPr>
          <p:cNvGrpSpPr/>
          <p:nvPr/>
        </p:nvGrpSpPr>
        <p:grpSpPr>
          <a:xfrm>
            <a:off x="9258643" y="2941792"/>
            <a:ext cx="636325" cy="584775"/>
            <a:chOff x="1744820" y="2965526"/>
            <a:chExt cx="636325" cy="58477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1A15942-E3BF-4582-BA1F-EC7B2E1574E3}"/>
                </a:ext>
              </a:extLst>
            </p:cNvPr>
            <p:cNvSpPr/>
            <p:nvPr/>
          </p:nvSpPr>
          <p:spPr>
            <a:xfrm>
              <a:off x="1832591" y="3008918"/>
              <a:ext cx="497993" cy="497993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CE5720-5B69-4EF6-9E6D-6C0378B6ED91}"/>
                </a:ext>
              </a:extLst>
            </p:cNvPr>
            <p:cNvSpPr txBox="1"/>
            <p:nvPr/>
          </p:nvSpPr>
          <p:spPr>
            <a:xfrm>
              <a:off x="1744820" y="296552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7C03C6-F012-4D2E-8910-26298C65E8C8}"/>
              </a:ext>
            </a:extLst>
          </p:cNvPr>
          <p:cNvGrpSpPr/>
          <p:nvPr/>
        </p:nvGrpSpPr>
        <p:grpSpPr>
          <a:xfrm>
            <a:off x="5937677" y="5693541"/>
            <a:ext cx="636325" cy="584775"/>
            <a:chOff x="1670476" y="3075627"/>
            <a:chExt cx="636325" cy="58477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37E4095-C709-4F33-B61A-D1F2E01910D2}"/>
                </a:ext>
              </a:extLst>
            </p:cNvPr>
            <p:cNvSpPr/>
            <p:nvPr/>
          </p:nvSpPr>
          <p:spPr>
            <a:xfrm>
              <a:off x="1750173" y="3113568"/>
              <a:ext cx="476933" cy="475759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6ECBE2-95D6-4F8A-9BB8-6F675867F3B5}"/>
                </a:ext>
              </a:extLst>
            </p:cNvPr>
            <p:cNvSpPr txBox="1"/>
            <p:nvPr/>
          </p:nvSpPr>
          <p:spPr>
            <a:xfrm>
              <a:off x="1670476" y="3075627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9F183A5-8342-43A8-A472-ED686BFAC9F7}"/>
              </a:ext>
            </a:extLst>
          </p:cNvPr>
          <p:cNvGrpSpPr/>
          <p:nvPr/>
        </p:nvGrpSpPr>
        <p:grpSpPr>
          <a:xfrm>
            <a:off x="9308238" y="4565403"/>
            <a:ext cx="574344" cy="584775"/>
            <a:chOff x="1813019" y="2965526"/>
            <a:chExt cx="574344" cy="58477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1FBD5F0-93C8-4F94-BF17-CF1A02F9CC63}"/>
                </a:ext>
              </a:extLst>
            </p:cNvPr>
            <p:cNvSpPr/>
            <p:nvPr/>
          </p:nvSpPr>
          <p:spPr>
            <a:xfrm>
              <a:off x="1832591" y="3008918"/>
              <a:ext cx="497993" cy="497993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608990-EE3D-4031-A563-9D606C6432B0}"/>
                </a:ext>
              </a:extLst>
            </p:cNvPr>
            <p:cNvSpPr txBox="1"/>
            <p:nvPr/>
          </p:nvSpPr>
          <p:spPr>
            <a:xfrm>
              <a:off x="1813019" y="2965526"/>
              <a:ext cx="574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C1BD510-2A05-4030-B506-50E47DC3E5DA}"/>
              </a:ext>
            </a:extLst>
          </p:cNvPr>
          <p:cNvSpPr/>
          <p:nvPr/>
        </p:nvSpPr>
        <p:spPr>
          <a:xfrm>
            <a:off x="7103168" y="1942534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D06F32-9507-4A8E-AEDC-7042BA9813EE}"/>
              </a:ext>
            </a:extLst>
          </p:cNvPr>
          <p:cNvSpPr txBox="1"/>
          <p:nvPr/>
        </p:nvSpPr>
        <p:spPr>
          <a:xfrm>
            <a:off x="518320" y="3813150"/>
            <a:ext cx="3949634" cy="95410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>
                <a:sym typeface="Wingdings" panose="05000000000000000000" pitchFamily="2" charset="2"/>
              </a:rPr>
              <a:t>Khoang </a:t>
            </a:r>
            <a:r>
              <a:rPr lang="vi-VN" sz="2800" b="1" dirty="0">
                <a:sym typeface="Wingdings" panose="05000000000000000000" pitchFamily="2" charset="2"/>
              </a:rPr>
              <a:t>đó có dạng </a:t>
            </a:r>
            <a:r>
              <a:rPr lang="vi-VN" sz="2800" b="1" i="1" dirty="0">
                <a:solidFill>
                  <a:srgbClr val="FF0000"/>
                </a:solidFill>
                <a:sym typeface="Wingdings" panose="05000000000000000000" pitchFamily="2" charset="2"/>
              </a:rPr>
              <a:t>khối trụ</a:t>
            </a: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52DB45-51A4-49C8-BD2B-6C885C66E542}"/>
              </a:ext>
            </a:extLst>
          </p:cNvPr>
          <p:cNvGrpSpPr/>
          <p:nvPr/>
        </p:nvGrpSpPr>
        <p:grpSpPr>
          <a:xfrm>
            <a:off x="594519" y="457200"/>
            <a:ext cx="10292408" cy="1012224"/>
            <a:chOff x="970111" y="734289"/>
            <a:chExt cx="10292408" cy="10122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3F5A0B-9559-4714-A851-DEFDBC3FB0AD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/>
                <a:t>Nếu xếp các hộp có dạng khối trụ theo cách dưới đây thì hình </a:t>
              </a:r>
              <a:r>
                <a:rPr lang="vi-VN" sz="2800">
                  <a:solidFill>
                    <a:srgbClr val="ED008C"/>
                  </a:solidFill>
                </a:rPr>
                <a:t>D</a:t>
              </a:r>
              <a:r>
                <a:rPr lang="vi-VN" sz="2800"/>
                <a:t> sẽ cần bao nhiêu hộp?</a:t>
              </a:r>
              <a:endParaRPr lang="vi-VN" sz="28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B44A2E4-C704-4B04-BAC7-61DE224089E6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4A5254F-130E-4DBD-8538-4D51A194B9DD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72FBAB-EC25-4F56-8978-82D5F0A64173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804DA62-7A0A-460A-AABB-5F24EE05C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FA425C6-38E6-450A-9E2C-51CF24F90F83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831193F-B8C0-406B-BAF7-395DB83432A6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EB6C730-72CC-46D4-9F05-B0B1D2F84A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F714417-5907-449B-92C7-22DD7A47B791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65008F5-93D8-4930-AC59-725F934E9B70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481F9AD-A5F3-46F1-922E-94FEBCAA307B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89F54FA-AE19-4731-A540-75CFE07742F8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5FB79FB-C2EC-430F-8F38-C118DBBB0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18EFCC8-ED5C-402D-8F58-32B05308F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0B2FE4E4-CF00-46B6-B018-45DE374D2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56F6364-8CD6-4C97-BEBC-A63DB3FD2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1019A68-3A91-4717-804B-07A51E4A2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AE628421-7923-489A-A68B-9A9E45F05E50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46B368B-4E15-4718-9D3D-BFCF977D10DF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FCF5686-9B80-4BFC-92B9-B01E0A1DF801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9640F36-D0F7-458F-AC1B-7B2174EA875E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CDD4950-196A-4B60-9851-E177EB0103AB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EDC894B-7D67-4E3E-B114-AB7BB0E5AFF9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BAEE23-3A44-47D6-AE74-A84C761FB301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F4B191E-D8A1-4D43-9B92-4F6E3E77E683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995C779-21F7-4EFF-A63E-97FA062FE64A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95C82A9-D1D0-45D1-9645-717BF396FD4F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DCA1B42-085F-40FE-B6EE-C22C425C3ADE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E1DFBF8-9BD8-430D-AB0D-C0FD7D8C79F9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7A15B8E-4163-415C-84BD-94FBADFC9870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14703-CA37-4E55-BBC6-501EC6E5C00F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39A0955-EED5-4598-869D-CDB1EE62F265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BAD24BF-A49F-4031-B80C-18FC614034CC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1CE5C5-C749-470A-8542-CB6EFEF9BA1C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21B2903-2A15-4215-9732-2B46E89368F4}"/>
              </a:ext>
            </a:extLst>
          </p:cNvPr>
          <p:cNvSpPr txBox="1"/>
          <p:nvPr/>
        </p:nvSpPr>
        <p:spPr>
          <a:xfrm>
            <a:off x="505783" y="4609014"/>
            <a:ext cx="11201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ym typeface="Wingdings" panose="05000000000000000000" pitchFamily="2" charset="2"/>
              </a:rPr>
              <a:t> Mỗi hình sẽ tăng thêm 1 hộp theo hàng ngang và tăng thêm 1 hàng theo hàng dọc. Vậy hình D sẽ có </a:t>
            </a:r>
            <a:r>
              <a:rPr lang="vi-VN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10 hộp</a:t>
            </a:r>
            <a:r>
              <a:rPr lang="vi-VN" sz="3200" b="1" dirty="0">
                <a:sym typeface="Wingdings" panose="05000000000000000000" pitchFamily="2" charset="2"/>
              </a:rPr>
              <a:t>.</a:t>
            </a:r>
            <a:endParaRPr lang="vi-VN" sz="3200" b="1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7181EA-6519-415E-95C8-09CF6BB7A4D3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30083A1-9811-477C-8F6A-413B9443BEA5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2E2540D-D7F2-4AA0-95D1-D470384FA023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8AB1F9-2199-4CEE-BE4B-5843226840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6918" y="4242439"/>
            <a:ext cx="106689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6" grpId="0" animBg="1"/>
      <p:bldP spid="77" grpId="0" animBg="1"/>
      <p:bldP spid="78" grpId="0" animBg="1"/>
      <p:bldP spid="79" grpId="0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79561" y="5334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Vận dụng: </a:t>
            </a:r>
            <a:br>
              <a:rPr lang="en" sz="4400" b="1">
                <a:latin typeface="+mj-lt"/>
              </a:rPr>
            </a:br>
            <a:r>
              <a:rPr lang="en" sz="4400" b="1">
                <a:solidFill>
                  <a:srgbClr val="FF0000"/>
                </a:solidFill>
                <a:latin typeface="+mj-lt"/>
              </a:rPr>
              <a:t>Ai nhanh mắt? Ai nhanh tay?</a:t>
            </a:r>
            <a:endParaRPr sz="44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Google Shape;415;p36">
            <a:extLst>
              <a:ext uri="{FF2B5EF4-FFF2-40B4-BE49-F238E27FC236}">
                <a16:creationId xmlns:a16="http://schemas.microsoft.com/office/drawing/2014/main" id="{A5AB853A-1FDD-4792-91D5-E9F9955ADBC2}"/>
              </a:ext>
            </a:extLst>
          </p:cNvPr>
          <p:cNvSpPr txBox="1">
            <a:spLocks/>
          </p:cNvSpPr>
          <p:nvPr/>
        </p:nvSpPr>
        <p:spPr>
          <a:xfrm>
            <a:off x="1129424" y="2590800"/>
            <a:ext cx="9902984" cy="2743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>
                <a:latin typeface="+mj-lt"/>
              </a:rPr>
              <a:t>Tìm trong lớp (nếu học trực tiếp); tìm trong nhà (nếu học online) những đồ vật có dạng khối cầu hoặc khối trụ. Có thể cầm lên trước màn hình cho cô và các bạn xem.</a:t>
            </a:r>
          </a:p>
        </p:txBody>
      </p:sp>
    </p:spTree>
    <p:extLst>
      <p:ext uri="{BB962C8B-B14F-4D97-AF65-F5344CB8AC3E}">
        <p14:creationId xmlns:p14="http://schemas.microsoft.com/office/powerpoint/2010/main" val="3351202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B623-7679-4774-B49E-20E46F60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633" y="1219200"/>
            <a:ext cx="6866571" cy="3570400"/>
          </a:xfrm>
        </p:spPr>
        <p:txBody>
          <a:bodyPr/>
          <a:lstStyle/>
          <a:p>
            <a:r>
              <a:rPr lang="en-US" sz="6600">
                <a:latin typeface="UTM Cookies" panose="02040603050506020204" pitchFamily="18" charset="0"/>
              </a:rPr>
              <a:t>Khởi động</a:t>
            </a:r>
            <a:br>
              <a:rPr lang="en-US" sz="6600">
                <a:latin typeface="UTM Cookies" panose="02040603050506020204" pitchFamily="18" charset="0"/>
              </a:rPr>
            </a:br>
            <a:br>
              <a:rPr lang="en-US" sz="6600">
                <a:latin typeface="UTM Cookies" panose="02040603050506020204" pitchFamily="18" charset="0"/>
              </a:rPr>
            </a:br>
            <a:r>
              <a:rPr lang="en-US" sz="6600">
                <a:latin typeface="UTM Cookies" panose="02040603050506020204" pitchFamily="18" charset="0"/>
              </a:rPr>
              <a:t>NHANH TAY NHANH MẮT</a:t>
            </a:r>
          </a:p>
        </p:txBody>
      </p:sp>
    </p:spTree>
    <p:extLst>
      <p:ext uri="{BB962C8B-B14F-4D97-AF65-F5344CB8AC3E}">
        <p14:creationId xmlns:p14="http://schemas.microsoft.com/office/powerpoint/2010/main" val="381399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F08609-7149-4B28-9C81-C1B0ED02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426" y="1066800"/>
            <a:ext cx="5830985" cy="472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ED354-D68A-4762-A8E3-FB81E218D1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47173" y="1906946"/>
            <a:ext cx="2133424" cy="1538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14C97-684F-4E1B-A7B1-4F46446D71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608568" y="1533795"/>
            <a:ext cx="1755503" cy="191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5CCC3-CADB-4F8A-BE45-E327587458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31190" y="388030"/>
            <a:ext cx="1749407" cy="1929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A4037-ED66-4397-B33B-C708676A14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606094" y="388030"/>
            <a:ext cx="2133424" cy="1545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E9FBB-1ABC-4F9C-8CED-FF2B7B56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422319" y="1906946"/>
            <a:ext cx="2133424" cy="1538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B65E73-D2CD-42D2-BDCF-2590C4B20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64664" y="1533795"/>
            <a:ext cx="1755503" cy="1911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43D27-B0EF-4C24-93C9-8B99B5403D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806336" y="388030"/>
            <a:ext cx="1749407" cy="1929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B48BD-EB19-4341-838E-DCBB5605A5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64664" y="388030"/>
            <a:ext cx="2133424" cy="1545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D5ED20-27FE-4658-8D7A-F3B998819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47173" y="4957754"/>
            <a:ext cx="2133424" cy="1512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D1125C-8092-4B5B-90D3-029FF9CA3C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608568" y="4584603"/>
            <a:ext cx="1755503" cy="1885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7CCE15-9AE9-4566-9CF4-C974D5E833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31190" y="3445555"/>
            <a:ext cx="1749407" cy="1918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37DBCB-5B87-470E-932C-A8E34BB161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608568" y="3445555"/>
            <a:ext cx="2133424" cy="1534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6EA6D9-C058-4E0C-89FC-DCC7EF2F6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422319" y="4957754"/>
            <a:ext cx="2133424" cy="15122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325A6-E824-43EB-9DFD-8915356A39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64664" y="4584603"/>
            <a:ext cx="1755503" cy="18853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4FBB37-61DB-4C05-877C-0C4ECFC17B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806336" y="3445555"/>
            <a:ext cx="1749407" cy="1918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9DA3FB-C1A6-4707-A7B0-5D13C14F9B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64664" y="3445555"/>
            <a:ext cx="2133424" cy="15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2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 lon nước ngọt Coca Cola 320ml giá tốt tại Bách hoá XANH">
            <a:extLst>
              <a:ext uri="{FF2B5EF4-FFF2-40B4-BE49-F238E27FC236}">
                <a16:creationId xmlns:a16="http://schemas.microsoft.com/office/drawing/2014/main" id="{C9FD17E5-21EE-4659-B97D-5E089740A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22" y="799802"/>
            <a:ext cx="7011194" cy="525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606AED-A11C-49CA-95EB-AF80A43454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47173" y="1906946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D4B09-DB33-466C-944F-22897DE84C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608568" y="1533795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D50373-A8CA-490F-B872-F292D0DB22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31190" y="388030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459FC-B949-405C-8F85-E62C398C1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606094" y="388030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64D0E-D424-45AD-A778-CF5066138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422319" y="1906946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68D38-5979-4FD3-B3D8-3C05DE6D33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64664" y="1533795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FEE5CF-31B5-4891-94C9-81451E7787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806336" y="388030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78E4A-E259-45AB-9B2E-F7A618F5D2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64664" y="388030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050D58-B125-4D14-8039-25C1F22B3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47173" y="4957754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7715F-43D9-48AD-BE05-2FC7B0F55A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608568" y="4584603"/>
            <a:ext cx="1755503" cy="1885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0D0CDF-6A1A-42C8-9E20-5612C081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31190" y="3445555"/>
            <a:ext cx="1749407" cy="1918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12FC7-7B9C-4277-BBD6-666AFAD089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608568" y="3445555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D23AB-7C6F-4E6D-8EE3-6870DC337C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422319" y="4957754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AB3006-BC45-456E-AF10-2B68815D6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64664" y="4584603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1DCA77-6706-48F8-B6CE-E304804A69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806336" y="3445555"/>
            <a:ext cx="1749407" cy="1918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D1D6E6-8231-4C98-8FD5-39C80C3D36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64664" y="3445555"/>
            <a:ext cx="2133424" cy="15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ả bóng chuyền tiêu chuẩn tập luyện và thi đấu giá rẻ Nhất !">
            <a:extLst>
              <a:ext uri="{FF2B5EF4-FFF2-40B4-BE49-F238E27FC236}">
                <a16:creationId xmlns:a16="http://schemas.microsoft.com/office/drawing/2014/main" id="{5362F476-932E-49A7-9731-E580A9CB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228725"/>
            <a:ext cx="62865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6938B-D3CF-40FE-A949-2D4FBB800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47173" y="1906946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DC7BD-2B46-4B56-AAFA-36E78EE4BC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608568" y="1533795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56DD62-FBDA-450A-ADD4-5A8ED0A07D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31190" y="388030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FF475F-5D1B-4DE5-A57A-1E673A17FC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606094" y="388030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5C4132-DCB9-4B72-91F9-7DDA60EDDD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422319" y="1906946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7CE1A8-B782-4512-8463-F17699700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64664" y="1533795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0AAB0-1D15-4F90-BF8A-16F8FEFD1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806336" y="388030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4CCCC3-5368-400E-8CA6-C7A882EA9E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64664" y="388030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AF5F5C-4043-4349-90F0-23495C357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47173" y="4957754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34D22E-3A33-47C5-A1A4-620D4B00E4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608568" y="4584603"/>
            <a:ext cx="1755503" cy="1885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56704-0F27-4323-BD3B-A076F1EA10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31190" y="3445555"/>
            <a:ext cx="1749407" cy="1918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924A19-A180-4D94-BE64-74E442D74F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608568" y="3445555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0A44EC-8721-4CE1-A1C0-1CC188541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422319" y="4957754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78A224-095D-49E5-83BF-13DEBE9CBF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64664" y="4584603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D78A8A-576D-4319-A22A-AEB93C3116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806336" y="3445555"/>
            <a:ext cx="1749407" cy="1918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A4543D-801F-49E7-8CE5-27ABB2DDBF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64664" y="3445555"/>
            <a:ext cx="2133424" cy="15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Rubik 3x3x3 khối lập phương đồ chơi trí tuệ dành cho bé trên 3 tuổi">
            <a:extLst>
              <a:ext uri="{FF2B5EF4-FFF2-40B4-BE49-F238E27FC236}">
                <a16:creationId xmlns:a16="http://schemas.microsoft.com/office/drawing/2014/main" id="{D92F4139-4E54-4365-B313-A5AB8FDC4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t="14096" r="12700" b="12450"/>
          <a:stretch/>
        </p:blipFill>
        <p:spPr bwMode="auto">
          <a:xfrm>
            <a:off x="3718719" y="1117318"/>
            <a:ext cx="4667535" cy="467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2470B7-ECA8-4837-B4F6-516FBC97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47173" y="1906946"/>
            <a:ext cx="2133424" cy="1538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D2B97E-FA8B-4ABD-AE95-A3A9846F8C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608568" y="1533795"/>
            <a:ext cx="1755503" cy="1911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85563-3BC6-48F1-9E74-BAE662E04D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31190" y="388030"/>
            <a:ext cx="1749407" cy="1929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F2897-B1E5-414B-9CE6-F23FF2BA91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606094" y="388030"/>
            <a:ext cx="2133424" cy="1545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603AF-3739-43E0-A354-77F9F93F58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422319" y="1906946"/>
            <a:ext cx="2133424" cy="1538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BF0B8-E758-4BE3-84A7-C2A78E78D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64664" y="1533795"/>
            <a:ext cx="1755503" cy="1911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E62C96-F906-459F-AF38-9C838E7EE2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806336" y="388030"/>
            <a:ext cx="1749407" cy="1929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61E582-97DA-4EEB-966F-01D0E3C9E0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64664" y="388030"/>
            <a:ext cx="2133424" cy="1545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EAEA9-56F8-4D38-ACE9-286420ED44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47173" y="4957754"/>
            <a:ext cx="2133424" cy="1512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D11E5-C07C-4212-84AA-FB140DC941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608568" y="4584603"/>
            <a:ext cx="1755503" cy="1885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85F9D-EA8B-41A2-8C11-74D2A99512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31190" y="3445555"/>
            <a:ext cx="1749407" cy="1918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0B407-1A48-4F26-8EE1-AB7FFD8D0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608568" y="3445555"/>
            <a:ext cx="2133424" cy="1534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6087DE-259C-4C9C-A354-83B67E0BD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422319" y="4957754"/>
            <a:ext cx="2133424" cy="15122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A9991F-22FE-47EF-BB7D-AF8C4BB485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64664" y="4584603"/>
            <a:ext cx="1755503" cy="18853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F2E2E0-F27A-48F2-AA22-7F083D4860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806336" y="3445555"/>
            <a:ext cx="1749407" cy="19182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92EDC6-0C6B-4434-AC52-C2C7648DFE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64664" y="3445555"/>
            <a:ext cx="2133424" cy="15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46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KHỐI TRỤ, KHỐI CẦU</a:t>
            </a:r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9: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 QUEN VỚI HÌNH KHỐI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8200E10-D8E3-45C3-999E-41D9E2DAD971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S/35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99D17-E9CC-4B56-B23D-118C9BED7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447800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3665E01-8FD5-49B5-9A5E-C28703BEF00B}"/>
              </a:ext>
            </a:extLst>
          </p:cNvPr>
          <p:cNvGrpSpPr/>
          <p:nvPr/>
        </p:nvGrpSpPr>
        <p:grpSpPr>
          <a:xfrm>
            <a:off x="934715" y="7620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2E008-4DB9-4337-8913-D03C0EB99BC3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Số?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81E9A4-39C7-44A0-B34E-80271AC49A64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5D84697-9040-4C74-BF34-6D20AE1D8B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EC0D7C-F267-4E33-8DA8-39C98798AAEB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Trong bức tranh có: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86C45B-9189-45EC-BC00-0EC90A13A5FA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B81962-67FF-42F6-B00F-C0250648D0D6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          đèn lồng dạng khối trụ.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3FA03F2-2A64-4577-B592-E3CACC6AEA05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7916B-C2EF-420A-8992-C1542FDBD849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AE6151-A2E8-4D33-B14E-47A408709048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           đèn lồng dạng khối cầu.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3CDCBA0-615E-4202-B4C1-BBD1AC086618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78F8007-9962-4D5E-B567-F72AE08F967B}"/>
              </a:ext>
            </a:extLst>
          </p:cNvPr>
          <p:cNvSpPr txBox="1"/>
          <p:nvPr/>
        </p:nvSpPr>
        <p:spPr>
          <a:xfrm>
            <a:off x="6804918" y="1366507"/>
            <a:ext cx="356188" cy="46166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50D33A-A996-4855-8AA1-1FA828BCE58D}"/>
              </a:ext>
            </a:extLst>
          </p:cNvPr>
          <p:cNvSpPr txBox="1"/>
          <p:nvPr/>
        </p:nvSpPr>
        <p:spPr>
          <a:xfrm>
            <a:off x="7254360" y="1348074"/>
            <a:ext cx="356188" cy="46166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100E89-1335-41E3-AC6F-E3452F5838CA}"/>
              </a:ext>
            </a:extLst>
          </p:cNvPr>
          <p:cNvSpPr txBox="1"/>
          <p:nvPr/>
        </p:nvSpPr>
        <p:spPr>
          <a:xfrm>
            <a:off x="7710795" y="1348074"/>
            <a:ext cx="356188" cy="46166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AA9D46-12A1-46D4-8E70-0EC615D81A4C}"/>
              </a:ext>
            </a:extLst>
          </p:cNvPr>
          <p:cNvSpPr txBox="1"/>
          <p:nvPr/>
        </p:nvSpPr>
        <p:spPr>
          <a:xfrm>
            <a:off x="8137968" y="1348074"/>
            <a:ext cx="356188" cy="46166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E435EA-39D1-4F1F-9E6D-252DB12A10F4}"/>
              </a:ext>
            </a:extLst>
          </p:cNvPr>
          <p:cNvSpPr txBox="1"/>
          <p:nvPr/>
        </p:nvSpPr>
        <p:spPr>
          <a:xfrm>
            <a:off x="8587410" y="1324122"/>
            <a:ext cx="356188" cy="46166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8E147D-03EE-45EE-97FD-A1C399BF86E9}"/>
              </a:ext>
            </a:extLst>
          </p:cNvPr>
          <p:cNvSpPr txBox="1"/>
          <p:nvPr/>
        </p:nvSpPr>
        <p:spPr>
          <a:xfrm>
            <a:off x="9134740" y="1242823"/>
            <a:ext cx="356188" cy="46166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CDD862-66D5-4B4A-8643-2054428249FE}"/>
              </a:ext>
            </a:extLst>
          </p:cNvPr>
          <p:cNvSpPr txBox="1"/>
          <p:nvPr/>
        </p:nvSpPr>
        <p:spPr>
          <a:xfrm>
            <a:off x="9682070" y="1144459"/>
            <a:ext cx="356188" cy="46166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F4DDF0-7351-4DD0-93BD-F2BC826FFB89}"/>
              </a:ext>
            </a:extLst>
          </p:cNvPr>
          <p:cNvSpPr txBox="1"/>
          <p:nvPr/>
        </p:nvSpPr>
        <p:spPr>
          <a:xfrm>
            <a:off x="4504976" y="2065579"/>
            <a:ext cx="327334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E9FBB1-8316-4350-8B1A-1CD9A5EFA393}"/>
              </a:ext>
            </a:extLst>
          </p:cNvPr>
          <p:cNvSpPr txBox="1"/>
          <p:nvPr/>
        </p:nvSpPr>
        <p:spPr>
          <a:xfrm>
            <a:off x="4885009" y="1676400"/>
            <a:ext cx="327334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 dirty="0"/>
              <a:t>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82A2917-6C89-471E-8C73-FC748ED21EBB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07E7DB-29D0-43A6-92D9-3F3AA45110AE}"/>
              </a:ext>
            </a:extLst>
          </p:cNvPr>
          <p:cNvSpPr txBox="1"/>
          <p:nvPr/>
        </p:nvSpPr>
        <p:spPr>
          <a:xfrm>
            <a:off x="5226193" y="1676400"/>
            <a:ext cx="327334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 dirty="0"/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9318B2-1F4C-47CF-93AC-F0FBD3ACF71D}"/>
              </a:ext>
            </a:extLst>
          </p:cNvPr>
          <p:cNvSpPr txBox="1"/>
          <p:nvPr/>
        </p:nvSpPr>
        <p:spPr>
          <a:xfrm>
            <a:off x="5634068" y="1781419"/>
            <a:ext cx="327334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/>
              <a:t>4</a:t>
            </a:r>
            <a:endParaRPr lang="vi-VN" sz="20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983343-2B04-4AB3-BACD-949BB5C8E77A}"/>
              </a:ext>
            </a:extLst>
          </p:cNvPr>
          <p:cNvSpPr txBox="1"/>
          <p:nvPr/>
        </p:nvSpPr>
        <p:spPr>
          <a:xfrm>
            <a:off x="5955348" y="1781419"/>
            <a:ext cx="327334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/>
              <a:t>5</a:t>
            </a:r>
            <a:endParaRPr lang="vi-VN" sz="2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B656E2-09B5-4AEF-B842-AFD147D7C5E9}"/>
              </a:ext>
            </a:extLst>
          </p:cNvPr>
          <p:cNvSpPr txBox="1"/>
          <p:nvPr/>
        </p:nvSpPr>
        <p:spPr>
          <a:xfrm>
            <a:off x="6272211" y="2261175"/>
            <a:ext cx="327334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/>
              <a:t>6</a:t>
            </a:r>
            <a:endParaRPr lang="vi-VN" sz="2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7DD80-CE54-4935-AFB6-C359B7AD39BB}"/>
              </a:ext>
            </a:extLst>
          </p:cNvPr>
          <p:cNvSpPr txBox="1"/>
          <p:nvPr/>
        </p:nvSpPr>
        <p:spPr>
          <a:xfrm>
            <a:off x="7460506" y="2613094"/>
            <a:ext cx="327334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 dirty="0"/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181020-FCDB-4304-9858-43A09FE0BF88}"/>
              </a:ext>
            </a:extLst>
          </p:cNvPr>
          <p:cNvSpPr txBox="1"/>
          <p:nvPr/>
        </p:nvSpPr>
        <p:spPr>
          <a:xfrm>
            <a:off x="7833300" y="2592137"/>
            <a:ext cx="327334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 dirty="0"/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87F622-E542-4BE7-B208-3D0B6B728A91}"/>
              </a:ext>
            </a:extLst>
          </p:cNvPr>
          <p:cNvSpPr txBox="1"/>
          <p:nvPr/>
        </p:nvSpPr>
        <p:spPr>
          <a:xfrm>
            <a:off x="8267878" y="2572632"/>
            <a:ext cx="327334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 dirty="0"/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CCFE27-904C-4842-8F18-5C345A804851}"/>
              </a:ext>
            </a:extLst>
          </p:cNvPr>
          <p:cNvSpPr txBox="1"/>
          <p:nvPr/>
        </p:nvSpPr>
        <p:spPr>
          <a:xfrm>
            <a:off x="8603506" y="2583110"/>
            <a:ext cx="470000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 dirty="0"/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980822-4422-4BE5-AF4C-6DA3C625627F}"/>
              </a:ext>
            </a:extLst>
          </p:cNvPr>
          <p:cNvSpPr txBox="1"/>
          <p:nvPr/>
        </p:nvSpPr>
        <p:spPr>
          <a:xfrm>
            <a:off x="9166761" y="2583110"/>
            <a:ext cx="470000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 dirty="0"/>
              <a:t>11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D1C884-2C63-4C4E-B583-A9E29F409150}"/>
              </a:ext>
            </a:extLst>
          </p:cNvPr>
          <p:cNvSpPr txBox="1"/>
          <p:nvPr/>
        </p:nvSpPr>
        <p:spPr>
          <a:xfrm>
            <a:off x="9700116" y="2500460"/>
            <a:ext cx="470000" cy="40011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000" b="1" dirty="0"/>
              <a:t>12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9283914-EFF6-4B68-BA8C-22AB0A4F598A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560</Words>
  <Application>Microsoft Office PowerPoint</Application>
  <PresentationFormat>Custom</PresentationFormat>
  <Paragraphs>90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Calibri</vt:lpstr>
      <vt:lpstr>Quicksand</vt:lpstr>
      <vt:lpstr>Arial</vt:lpstr>
      <vt:lpstr>Roboto Condensed Light</vt:lpstr>
      <vt:lpstr>Times New Roman</vt:lpstr>
      <vt:lpstr>Fira Sans Extra Condensed Medium</vt:lpstr>
      <vt:lpstr>Dosis</vt:lpstr>
      <vt:lpstr>UTM Cookies</vt:lpstr>
      <vt:lpstr>Wingdings</vt:lpstr>
      <vt:lpstr>Titan One</vt:lpstr>
      <vt:lpstr>Open Sans Bold</vt:lpstr>
      <vt:lpstr>Lobster</vt:lpstr>
      <vt:lpstr>Source Sans Pro</vt:lpstr>
      <vt:lpstr>Pre-K for Christian Schools: God Created Families to Love One Another by Slidesgo</vt:lpstr>
      <vt:lpstr>PowerPoint Presentation</vt:lpstr>
      <vt:lpstr>Khởi động  NHANH TAY NHANH MẮT</vt:lpstr>
      <vt:lpstr>PowerPoint Presentation</vt:lpstr>
      <vt:lpstr>PowerPoint Presentation</vt:lpstr>
      <vt:lpstr>PowerPoint Presentation</vt:lpstr>
      <vt:lpstr>PowerPoint Presentation</vt:lpstr>
      <vt:lpstr>BÀI 46 KHỐI TRỤ, KHỐI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  Ai nhanh mắt? Ai nhanh tay?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104</cp:revision>
  <dcterms:modified xsi:type="dcterms:W3CDTF">2024-02-06T05:05:54Z</dcterms:modified>
</cp:coreProperties>
</file>