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0"/>
  </p:notesMasterIdLst>
  <p:sldIdLst>
    <p:sldId id="509" r:id="rId2"/>
    <p:sldId id="354" r:id="rId3"/>
    <p:sldId id="269" r:id="rId4"/>
    <p:sldId id="355" r:id="rId5"/>
    <p:sldId id="356" r:id="rId6"/>
    <p:sldId id="264" r:id="rId7"/>
    <p:sldId id="266" r:id="rId8"/>
    <p:sldId id="256" r:id="rId9"/>
    <p:sldId id="317" r:id="rId10"/>
    <p:sldId id="361" r:id="rId11"/>
    <p:sldId id="367" r:id="rId12"/>
    <p:sldId id="368" r:id="rId13"/>
    <p:sldId id="366" r:id="rId14"/>
    <p:sldId id="369" r:id="rId15"/>
    <p:sldId id="373" r:id="rId16"/>
    <p:sldId id="374" r:id="rId17"/>
    <p:sldId id="371" r:id="rId18"/>
    <p:sldId id="360" r:id="rId19"/>
    <p:sldId id="359" r:id="rId20"/>
    <p:sldId id="362" r:id="rId21"/>
    <p:sldId id="375" r:id="rId22"/>
    <p:sldId id="365" r:id="rId23"/>
    <p:sldId id="372" r:id="rId24"/>
    <p:sldId id="376" r:id="rId25"/>
    <p:sldId id="377" r:id="rId26"/>
    <p:sldId id="353" r:id="rId27"/>
    <p:sldId id="327" r:id="rId28"/>
    <p:sldId id="329" r:id="rId29"/>
  </p:sldIdLst>
  <p:sldSz cx="12161838" cy="6858000"/>
  <p:notesSz cx="6858000" cy="9144000"/>
  <p:embeddedFontLst>
    <p:embeddedFont>
      <p:font typeface="Dosis" pitchFamily="2" charset="0"/>
      <p:regular r:id="rId31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Lobster" panose="00000500000000000000" pitchFamily="2" charset="0"/>
      <p:regular r:id="rId37"/>
    </p:embeddedFont>
    <p:embeddedFont>
      <p:font typeface="Open Sans Bold" pitchFamily="2" charset="0"/>
      <p:bold r:id="rId38"/>
    </p:embeddedFont>
    <p:embeddedFont>
      <p:font typeface="Quicksand" panose="020B0604020202020204" charset="0"/>
      <p:regular r:id="rId39"/>
      <p:bold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Source Sans Pro" panose="020B0503030403020204" pitchFamily="34" charset="0"/>
      <p:regular r:id="rId43"/>
      <p:bold r:id="rId44"/>
      <p:italic r:id="rId45"/>
      <p:boldItalic r:id="rId46"/>
    </p:embeddedFont>
    <p:embeddedFont>
      <p:font typeface="Source Sans Pro Black" panose="020B0803030403020204" pitchFamily="34" charset="0"/>
      <p:bold r:id="rId47"/>
    </p:embeddedFont>
    <p:embeddedFont>
      <p:font typeface="Titan On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8" autoAdjust="0"/>
    <p:restoredTop sz="94364" autoAdjust="0"/>
  </p:normalViewPr>
  <p:slideViewPr>
    <p:cSldViewPr>
      <p:cViewPr varScale="1">
        <p:scale>
          <a:sx n="111" d="100"/>
          <a:sy n="111" d="100"/>
        </p:scale>
        <p:origin x="63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33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số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xong GV mới chiếu hình minh hoạ ra</a:t>
            </a:r>
          </a:p>
        </p:txBody>
      </p:sp>
    </p:spTree>
    <p:extLst>
      <p:ext uri="{BB962C8B-B14F-4D97-AF65-F5344CB8AC3E}">
        <p14:creationId xmlns:p14="http://schemas.microsoft.com/office/powerpoint/2010/main" val="3213965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vệ sinh môi trường biển</a:t>
            </a:r>
          </a:p>
        </p:txBody>
      </p:sp>
    </p:spTree>
    <p:extLst>
      <p:ext uri="{BB962C8B-B14F-4D97-AF65-F5344CB8AC3E}">
        <p14:creationId xmlns:p14="http://schemas.microsoft.com/office/powerpoint/2010/main" val="353494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 từ tình huống này để vào bài hnay nhé</a:t>
            </a:r>
          </a:p>
          <a:p>
            <a:r>
              <a:rPr lang="en-US"/>
              <a:t>Quả bóng k có dạng hình tròn, vậy quả bóng có dạng hình gì? Chúng ta cùng khám phá bài học hnay nhé!</a:t>
            </a:r>
          </a:p>
        </p:txBody>
      </p:sp>
    </p:spTree>
    <p:extLst>
      <p:ext uri="{BB962C8B-B14F-4D97-AF65-F5344CB8AC3E}">
        <p14:creationId xmlns:p14="http://schemas.microsoft.com/office/powerpoint/2010/main" val="217083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30934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1674043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33524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tên đồ vật</a:t>
            </a:r>
          </a:p>
          <a:p>
            <a:r>
              <a:rPr lang="en-US"/>
              <a:t>Hỏi đồ vật có dạng khối gì</a:t>
            </a:r>
          </a:p>
        </p:txBody>
      </p:sp>
    </p:spTree>
    <p:extLst>
      <p:ext uri="{BB962C8B-B14F-4D97-AF65-F5344CB8AC3E}">
        <p14:creationId xmlns:p14="http://schemas.microsoft.com/office/powerpoint/2010/main" val="257003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2A54-63AC-498C-BF4E-8FC5DA65A0F1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44AE7-3663-43E3-96D6-7D84F93E52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6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53.png"/><Relationship Id="rId5" Type="http://schemas.microsoft.com/office/2007/relationships/hdphoto" Target="../media/hdphoto18.wdp"/><Relationship Id="rId10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6.gi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18" Type="http://schemas.openxmlformats.org/officeDocument/2006/relationships/image" Target="../media/image35.jpeg"/><Relationship Id="rId26" Type="http://schemas.openxmlformats.org/officeDocument/2006/relationships/image" Target="../media/image40.png"/><Relationship Id="rId3" Type="http://schemas.openxmlformats.org/officeDocument/2006/relationships/audio" Target="../media/audio2.wav"/><Relationship Id="rId21" Type="http://schemas.openxmlformats.org/officeDocument/2006/relationships/image" Target="../media/image26.gif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7.gif"/><Relationship Id="rId29" Type="http://schemas.microsoft.com/office/2007/relationships/hdphoto" Target="../media/hdphoto13.wdp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24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microsoft.com/office/2007/relationships/hdphoto" Target="../media/hdphoto10.wdp"/><Relationship Id="rId28" Type="http://schemas.openxmlformats.org/officeDocument/2006/relationships/image" Target="../media/image41.png"/><Relationship Id="rId10" Type="http://schemas.microsoft.com/office/2007/relationships/hdphoto" Target="../media/hdphoto7.wdp"/><Relationship Id="rId19" Type="http://schemas.openxmlformats.org/officeDocument/2006/relationships/image" Target="../media/image36.png"/><Relationship Id="rId31" Type="http://schemas.microsoft.com/office/2007/relationships/hdphoto" Target="../media/hdphoto14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microsoft.com/office/2007/relationships/hdphoto" Target="../media/hdphoto8.wdp"/><Relationship Id="rId22" Type="http://schemas.openxmlformats.org/officeDocument/2006/relationships/image" Target="../media/image38.png"/><Relationship Id="rId27" Type="http://schemas.microsoft.com/office/2007/relationships/hdphoto" Target="../media/hdphoto12.wdp"/><Relationship Id="rId30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8.wdp"/><Relationship Id="rId18" Type="http://schemas.openxmlformats.org/officeDocument/2006/relationships/image" Target="../media/image36.png"/><Relationship Id="rId26" Type="http://schemas.microsoft.com/office/2007/relationships/hdphoto" Target="../media/hdphoto14.wdp"/><Relationship Id="rId3" Type="http://schemas.openxmlformats.org/officeDocument/2006/relationships/audio" Target="../media/audio3.wav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openxmlformats.org/officeDocument/2006/relationships/image" Target="../media/image35.jpeg"/><Relationship Id="rId25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microsoft.com/office/2007/relationships/hdphoto" Target="../media/hdphoto9.wdp"/><Relationship Id="rId20" Type="http://schemas.openxmlformats.org/officeDocument/2006/relationships/image" Target="../media/image26.gif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24" Type="http://schemas.microsoft.com/office/2007/relationships/hdphoto" Target="../media/hdphoto13.wdp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28" Type="http://schemas.microsoft.com/office/2007/relationships/hdphoto" Target="../media/hdphoto11.wdp"/><Relationship Id="rId10" Type="http://schemas.openxmlformats.org/officeDocument/2006/relationships/image" Target="../media/image17.png"/><Relationship Id="rId19" Type="http://schemas.openxmlformats.org/officeDocument/2006/relationships/image" Target="../media/image37.gif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image" Target="../media/image33.png"/><Relationship Id="rId22" Type="http://schemas.microsoft.com/office/2007/relationships/hdphoto" Target="../media/hdphoto10.wdp"/><Relationship Id="rId27" Type="http://schemas.openxmlformats.org/officeDocument/2006/relationships/image" Target="../media/image39.png"/><Relationship Id="rId30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image" Target="../media/image36.png"/><Relationship Id="rId34" Type="http://schemas.openxmlformats.org/officeDocument/2006/relationships/image" Target="../media/image45.jpeg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5" Type="http://schemas.microsoft.com/office/2007/relationships/hdphoto" Target="../media/hdphoto13.wdp"/><Relationship Id="rId3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openxmlformats.org/officeDocument/2006/relationships/image" Target="../media/image35.jpeg"/><Relationship Id="rId29" Type="http://schemas.microsoft.com/office/2007/relationships/hdphoto" Target="../media/hdphoto11.wdp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24" Type="http://schemas.openxmlformats.org/officeDocument/2006/relationships/image" Target="../media/image41.png"/><Relationship Id="rId32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23" Type="http://schemas.openxmlformats.org/officeDocument/2006/relationships/image" Target="../media/image26.gif"/><Relationship Id="rId28" Type="http://schemas.openxmlformats.org/officeDocument/2006/relationships/image" Target="../media/image39.png"/><Relationship Id="rId10" Type="http://schemas.microsoft.com/office/2007/relationships/hdphoto" Target="../media/hdphoto10.wdp"/><Relationship Id="rId19" Type="http://schemas.microsoft.com/office/2007/relationships/hdphoto" Target="../media/hdphoto9.wdp"/><Relationship Id="rId31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31.png"/><Relationship Id="rId22" Type="http://schemas.openxmlformats.org/officeDocument/2006/relationships/image" Target="../media/image37.gif"/><Relationship Id="rId27" Type="http://schemas.microsoft.com/office/2007/relationships/hdphoto" Target="../media/hdphoto14.wdp"/><Relationship Id="rId30" Type="http://schemas.openxmlformats.org/officeDocument/2006/relationships/image" Target="../media/image40.png"/><Relationship Id="rId8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5.wdp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11" Type="http://schemas.openxmlformats.org/officeDocument/2006/relationships/image" Target="../media/image48.gif"/><Relationship Id="rId5" Type="http://schemas.openxmlformats.org/officeDocument/2006/relationships/image" Target="../media/image38.png"/><Relationship Id="rId15" Type="http://schemas.openxmlformats.org/officeDocument/2006/relationships/audio" Target="../media/audio1.wav"/><Relationship Id="rId10" Type="http://schemas.microsoft.com/office/2007/relationships/hdphoto" Target="../media/hdphoto13.wdp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410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32909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9406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21556" y="3832634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88443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7195" y="4486843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0244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04744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29342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5096" y="1607914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9430" y="2890507"/>
            <a:ext cx="10264308" cy="90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389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32300" y="4704830"/>
            <a:ext cx="4378650" cy="43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83443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5" y="337865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58920" y="2021016"/>
            <a:ext cx="10264308" cy="9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35944" y="460783"/>
            <a:ext cx="6313341" cy="44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2590" y="3690517"/>
            <a:ext cx="10264308" cy="8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: 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496" y="2235400"/>
            <a:ext cx="2936467" cy="71080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Lon sữa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303" t="28204" r="78167" b="32292"/>
          <a:stretch/>
        </p:blipFill>
        <p:spPr>
          <a:xfrm>
            <a:off x="7376319" y="2538845"/>
            <a:ext cx="1905000" cy="2337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Lon sữa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trụ.</a:t>
            </a:r>
          </a:p>
        </p:txBody>
      </p:sp>
    </p:spTree>
    <p:extLst>
      <p:ext uri="{BB962C8B-B14F-4D97-AF65-F5344CB8AC3E}">
        <p14:creationId xmlns:p14="http://schemas.microsoft.com/office/powerpoint/2010/main" val="40839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496" y="2235400"/>
            <a:ext cx="2936467" cy="710800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Khúc gỗ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36" t="68649" r="74563" b="6888"/>
          <a:stretch/>
        </p:blipFill>
        <p:spPr>
          <a:xfrm>
            <a:off x="7452519" y="2946200"/>
            <a:ext cx="2590800" cy="144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Khúc gỗ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</a:t>
            </a:r>
            <a:r>
              <a:rPr lang="en-US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3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05" y="2014123"/>
            <a:ext cx="4778644" cy="1305754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khối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035905" y="3928279"/>
            <a:ext cx="477864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trụ.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D1E7A50E-C54E-41A7-B330-1DC8E7044673}"/>
              </a:ext>
            </a:extLst>
          </p:cNvPr>
          <p:cNvSpPr/>
          <p:nvPr/>
        </p:nvSpPr>
        <p:spPr>
          <a:xfrm>
            <a:off x="8354283" y="1760523"/>
            <a:ext cx="1371600" cy="2024477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irect Access Storage 4">
            <a:extLst>
              <a:ext uri="{FF2B5EF4-FFF2-40B4-BE49-F238E27FC236}">
                <a16:creationId xmlns:a16="http://schemas.microsoft.com/office/drawing/2014/main" id="{7F843ABD-E512-4603-8279-44C6D550640D}"/>
              </a:ext>
            </a:extLst>
          </p:cNvPr>
          <p:cNvSpPr/>
          <p:nvPr/>
        </p:nvSpPr>
        <p:spPr>
          <a:xfrm rot="10800000">
            <a:off x="7954233" y="4171650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B97E75-9BA9-4C0E-AE70-C8CB7D18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124" t="28778" r="53732" b="6474"/>
          <a:stretch/>
        </p:blipFill>
        <p:spPr>
          <a:xfrm>
            <a:off x="3659307" y="2582877"/>
            <a:ext cx="4832986" cy="327660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008B8-CA7C-4F7D-A5F9-2EAFF98183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9F55417A-0D98-49AC-93D4-7962D28B1162}"/>
              </a:ext>
            </a:extLst>
          </p:cNvPr>
          <p:cNvSpPr/>
          <p:nvPr/>
        </p:nvSpPr>
        <p:spPr>
          <a:xfrm>
            <a:off x="6733173" y="2613873"/>
            <a:ext cx="1148130" cy="1855271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irect Access Storage 6">
            <a:extLst>
              <a:ext uri="{FF2B5EF4-FFF2-40B4-BE49-F238E27FC236}">
                <a16:creationId xmlns:a16="http://schemas.microsoft.com/office/drawing/2014/main" id="{FFE4556A-59E4-4C6D-9D58-2835A02CFCD9}"/>
              </a:ext>
            </a:extLst>
          </p:cNvPr>
          <p:cNvSpPr/>
          <p:nvPr/>
        </p:nvSpPr>
        <p:spPr>
          <a:xfrm rot="10800000">
            <a:off x="6236886" y="4683782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9DA60B-3A8D-4898-8615-8092A834D54F}"/>
              </a:ext>
            </a:extLst>
          </p:cNvPr>
          <p:cNvSpPr/>
          <p:nvPr/>
        </p:nvSpPr>
        <p:spPr>
          <a:xfrm>
            <a:off x="3337719" y="2362200"/>
            <a:ext cx="5486400" cy="37258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C957E-A898-4297-B4FD-76BDA84936F1}"/>
              </a:ext>
            </a:extLst>
          </p:cNvPr>
          <p:cNvGrpSpPr/>
          <p:nvPr/>
        </p:nvGrpSpPr>
        <p:grpSpPr>
          <a:xfrm>
            <a:off x="4499261" y="1213160"/>
            <a:ext cx="3153077" cy="1461182"/>
            <a:chOff x="1855021" y="1425767"/>
            <a:chExt cx="3153077" cy="1461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B80E0F-6256-45C7-8C5E-51BC057D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504D86-C2A2-4292-80BE-107FAD866308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trụ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9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B80DE4-A0E1-41ED-B612-857A20BE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2285603"/>
            <a:ext cx="2286794" cy="22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539F50-A463-4BB9-85BC-370147949864}"/>
              </a:ext>
            </a:extLst>
          </p:cNvPr>
          <p:cNvSpPr txBox="1">
            <a:spLocks/>
          </p:cNvSpPr>
          <p:nvPr/>
        </p:nvSpPr>
        <p:spPr>
          <a:xfrm>
            <a:off x="3122496" y="2235400"/>
            <a:ext cx="2936467" cy="710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12064B-DE92-4C05-819A-E4E194FF0770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</a:t>
            </a:r>
            <a:r>
              <a:rPr lang="en-US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1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539F50-A463-4BB9-85BC-370147949864}"/>
              </a:ext>
            </a:extLst>
          </p:cNvPr>
          <p:cNvSpPr txBox="1">
            <a:spLocks/>
          </p:cNvSpPr>
          <p:nvPr/>
        </p:nvSpPr>
        <p:spPr>
          <a:xfrm>
            <a:off x="2997628" y="1676400"/>
            <a:ext cx="3230114" cy="1269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tennis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12064B-DE92-4C05-819A-E4E194FF0770}"/>
              </a:ext>
            </a:extLst>
          </p:cNvPr>
          <p:cNvSpPr txBox="1">
            <a:spLocks/>
          </p:cNvSpPr>
          <p:nvPr/>
        </p:nvSpPr>
        <p:spPr>
          <a:xfrm>
            <a:off x="2997628" y="3429000"/>
            <a:ext cx="323011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Quả bóng 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</a:t>
            </a:r>
            <a:r>
              <a:rPr lang="en-US">
                <a:latin typeface="+mj-lt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6FB141-8771-4B78-A437-B57EB2CE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1336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7687-1150-45BE-98B3-8B513336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05" y="2014123"/>
            <a:ext cx="4778644" cy="1305754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khối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1B201-3399-48C0-8D0B-434E9E953E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DD8FB5-C05A-4035-B474-A1AC88A9A7E1}"/>
              </a:ext>
            </a:extLst>
          </p:cNvPr>
          <p:cNvSpPr txBox="1">
            <a:spLocks/>
          </p:cNvSpPr>
          <p:nvPr/>
        </p:nvSpPr>
        <p:spPr>
          <a:xfrm>
            <a:off x="2035905" y="3928279"/>
            <a:ext cx="4778644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>
                <a:latin typeface="+mj-lt"/>
              </a:rPr>
              <a:t>Hai hình bên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có dạng </a:t>
            </a:r>
            <a:r>
              <a:rPr lang="en-US">
                <a:solidFill>
                  <a:srgbClr val="FF0000"/>
                </a:solidFill>
                <a:latin typeface="+mj-lt"/>
              </a:rPr>
              <a:t>khối cầu.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914A7-D367-4981-9041-E6DAED0B2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644" t="27159" r="6057" b="10893"/>
          <a:stretch/>
        </p:blipFill>
        <p:spPr>
          <a:xfrm>
            <a:off x="7992333" y="2209800"/>
            <a:ext cx="2133600" cy="28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85163A-AC1C-438A-94E9-20B8650FF51D}"/>
              </a:ext>
            </a:extLst>
          </p:cNvPr>
          <p:cNvSpPr/>
          <p:nvPr/>
        </p:nvSpPr>
        <p:spPr>
          <a:xfrm>
            <a:off x="3337719" y="2362200"/>
            <a:ext cx="5486400" cy="372587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ABCD-A74D-46F2-A700-0041791C7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644" t="27159" r="6057" b="10893"/>
          <a:stretch/>
        </p:blipFill>
        <p:spPr>
          <a:xfrm>
            <a:off x="6385719" y="2717290"/>
            <a:ext cx="2133600" cy="287879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7D00CC-8966-474A-9A36-C60F3256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8" y="2659849"/>
            <a:ext cx="1677192" cy="16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A3C5E95-4013-4750-BEAF-6921DBCF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10" y="4314562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AA52E-2EF6-4404-8AAC-03C84E732A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319" y="454769"/>
            <a:ext cx="2611509" cy="13057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2F014D8-CCB8-48CB-83EE-26C1E6FE0797}"/>
              </a:ext>
            </a:extLst>
          </p:cNvPr>
          <p:cNvGrpSpPr/>
          <p:nvPr/>
        </p:nvGrpSpPr>
        <p:grpSpPr>
          <a:xfrm>
            <a:off x="4785518" y="955929"/>
            <a:ext cx="3054527" cy="1770402"/>
            <a:chOff x="7282451" y="721946"/>
            <a:chExt cx="3054527" cy="17704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D8AD38-84DF-49E5-B738-6C393EA9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181"/>
            <a:stretch/>
          </p:blipFill>
          <p:spPr>
            <a:xfrm>
              <a:off x="7282451" y="721946"/>
              <a:ext cx="3054527" cy="17704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603EEB-6E61-4D6C-80A4-FAE6D8C17D6A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cầu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6B2832-B46F-439B-AD0B-4731B54E1AE0}"/>
              </a:ext>
            </a:extLst>
          </p:cNvPr>
          <p:cNvSpPr/>
          <p:nvPr/>
        </p:nvSpPr>
        <p:spPr>
          <a:xfrm>
            <a:off x="6308050" y="172821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F2683-EF8E-481B-8CD3-4CCFD0296469}"/>
              </a:ext>
            </a:extLst>
          </p:cNvPr>
          <p:cNvSpPr/>
          <p:nvPr/>
        </p:nvSpPr>
        <p:spPr>
          <a:xfrm>
            <a:off x="1080623" y="172821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942873-FF72-4B57-AECF-8DF4508C7360}"/>
              </a:ext>
            </a:extLst>
          </p:cNvPr>
          <p:cNvGrpSpPr/>
          <p:nvPr/>
        </p:nvGrpSpPr>
        <p:grpSpPr>
          <a:xfrm>
            <a:off x="1812145" y="994712"/>
            <a:ext cx="3153077" cy="1461182"/>
            <a:chOff x="1855021" y="1425767"/>
            <a:chExt cx="3153077" cy="14611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20F923-F0FE-42D0-A6D2-94840F57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E7FA4F-1046-4170-9DC6-36E51A49E8F5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33E1AE6-29DE-432D-9AA0-8C3C71A965D5}"/>
              </a:ext>
            </a:extLst>
          </p:cNvPr>
          <p:cNvGrpSpPr/>
          <p:nvPr/>
        </p:nvGrpSpPr>
        <p:grpSpPr>
          <a:xfrm>
            <a:off x="6899632" y="609600"/>
            <a:ext cx="3518252" cy="1770402"/>
            <a:chOff x="6818727" y="721946"/>
            <a:chExt cx="3518252" cy="17704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67B165-3D8E-40E6-9FD5-8219395F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4D18BA-2C23-43AF-ABB9-9A3728460646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rgbClr val="FFFFFF"/>
                  </a:solidFill>
                </a:rPr>
                <a:t>Khối cầu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A2C91E8-14A4-42CB-8470-43CC0BF599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80623" y="2455894"/>
            <a:ext cx="2456827" cy="339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E7BDD-0D8C-4478-8FD3-C936397EC3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609670" y="2021786"/>
            <a:ext cx="2424249" cy="377811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762AE79-03B7-4EC3-9F53-2A11AC0B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78" y="2448145"/>
            <a:ext cx="1677192" cy="16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217B083-B751-4988-AB64-F4A5FCBC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60" y="410285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62A99FC3-9671-44C1-B23B-2AF161D7AA5F}"/>
              </a:ext>
            </a:extLst>
          </p:cNvPr>
          <p:cNvSpPr/>
          <p:nvPr/>
        </p:nvSpPr>
        <p:spPr>
          <a:xfrm>
            <a:off x="3891706" y="2473520"/>
            <a:ext cx="1148130" cy="1855271"/>
          </a:xfrm>
          <a:prstGeom prst="flowChartMagneticDisk">
            <a:avLst/>
          </a:prstGeom>
          <a:solidFill>
            <a:srgbClr val="33CC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irect Access Storage 17">
            <a:extLst>
              <a:ext uri="{FF2B5EF4-FFF2-40B4-BE49-F238E27FC236}">
                <a16:creationId xmlns:a16="http://schemas.microsoft.com/office/drawing/2014/main" id="{695EB992-C982-47BE-9B10-E779E79F580C}"/>
              </a:ext>
            </a:extLst>
          </p:cNvPr>
          <p:cNvSpPr/>
          <p:nvPr/>
        </p:nvSpPr>
        <p:spPr>
          <a:xfrm rot="10800000">
            <a:off x="3395419" y="4543429"/>
            <a:ext cx="2171700" cy="961057"/>
          </a:xfrm>
          <a:prstGeom prst="flowChartMagneticDrum">
            <a:avLst/>
          </a:prstGeom>
          <a:solidFill>
            <a:srgbClr val="FFC0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7F13C-3247-4CC7-AC96-928B5CA5BF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61838" cy="47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86732"/>
            <a:ext cx="12161838" cy="237335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9" name="38 Forma libre"/>
          <p:cNvSpPr/>
          <p:nvPr/>
        </p:nvSpPr>
        <p:spPr>
          <a:xfrm>
            <a:off x="526077" y="4961370"/>
            <a:ext cx="5181587" cy="95773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Picture 2" descr="http://us.123rf.com/400wm/400/400/clairev/clairev1211/clairev121100037/16272957-medieval-lady-theme-image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6907" y="4367329"/>
            <a:ext cx="640626" cy="12438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2582206" y="4255488"/>
            <a:ext cx="416076" cy="13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2998282" y="4252400"/>
            <a:ext cx="416076" cy="137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813719" y="152400"/>
            <a:ext cx="7282513" cy="2813352"/>
            <a:chOff x="1835696" y="-18288"/>
            <a:chExt cx="5475431" cy="2115247"/>
          </a:xfrm>
        </p:grpSpPr>
        <p:pic>
          <p:nvPicPr>
            <p:cNvPr id="40" name="Picture 4" descr="http://static.freepik.com/foto-gratis/de-fondo-de-cuero-fino-pergamino-antiguo-psd_54-10079.jpg"/>
            <p:cNvPicPr>
              <a:picLocks noChangeAspect="1" noChangeArrowheads="1"/>
            </p:cNvPicPr>
            <p:nvPr/>
          </p:nvPicPr>
          <p:blipFill rotWithShape="1">
            <a:blip r:embed="rId11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21 CuadroTexto"/>
            <p:cNvSpPr txBox="1"/>
            <p:nvPr/>
          </p:nvSpPr>
          <p:spPr>
            <a:xfrm>
              <a:off x="2919514" y="370516"/>
              <a:ext cx="3312368" cy="1319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400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Source Sans Pro Black" panose="020B0803030403020204" pitchFamily="34" charset="0"/>
                </a:rPr>
                <a:t>Cầu hôn </a:t>
              </a:r>
            </a:p>
            <a:p>
              <a:pPr algn="ctr"/>
              <a:r>
                <a:rPr lang="es-ES_tradnl" sz="5400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Source Sans Pro Black" panose="020B0803030403020204" pitchFamily="34" charset="0"/>
                </a:rPr>
                <a:t>công chúa</a:t>
              </a:r>
              <a:endPara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ource Sans Pro Black" panose="020B0803030403020204" pitchFamily="34" charset="0"/>
              </a:endParaRPr>
            </a:p>
          </p:txBody>
        </p:sp>
      </p:grpSp>
      <p:pic>
        <p:nvPicPr>
          <p:cNvPr id="42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609748" y="1012929"/>
            <a:ext cx="3735152" cy="53235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Rectángulo"/>
          <p:cNvSpPr/>
          <p:nvPr/>
        </p:nvSpPr>
        <p:spPr>
          <a:xfrm>
            <a:off x="127" y="-1"/>
            <a:ext cx="12161711" cy="677224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41" name="4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27" y="6589514"/>
            <a:ext cx="2101770" cy="1052599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247" y="3323065"/>
            <a:ext cx="4020070" cy="25410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132913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3395" y="85756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3828" y="5335408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22375" y="5333723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24 Grupo"/>
          <p:cNvGrpSpPr/>
          <p:nvPr/>
        </p:nvGrpSpPr>
        <p:grpSpPr>
          <a:xfrm>
            <a:off x="4404837" y="3046966"/>
            <a:ext cx="849929" cy="382035"/>
            <a:chOff x="7095095" y="1022843"/>
            <a:chExt cx="1133475" cy="509486"/>
          </a:xfrm>
        </p:grpSpPr>
        <p:pic>
          <p:nvPicPr>
            <p:cNvPr id="26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1617111" y="2921241"/>
            <a:ext cx="849929" cy="382035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2653539" y="2891416"/>
            <a:ext cx="721151" cy="7717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fanfare.wav"/>
          </p:stSnd>
        </p:sndAc>
      </p:transition>
    </mc:Choice>
    <mc:Fallback xmlns="">
      <p:transition spd="slow">
        <p:circle/>
        <p:sndAc>
          <p:stSnd>
            <p:snd r:embed="rId2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65806-D3AD-4F2F-A0F1-8D5AE5B3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90"/>
          <a:stretch/>
        </p:blipFill>
        <p:spPr>
          <a:xfrm>
            <a:off x="689321" y="2438400"/>
            <a:ext cx="10783196" cy="160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Khối nào là khối trụ?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703E87-D9C1-410E-8DBE-DBDAFFD1D0BF}"/>
              </a:ext>
            </a:extLst>
          </p:cNvPr>
          <p:cNvSpPr txBox="1"/>
          <p:nvPr/>
        </p:nvSpPr>
        <p:spPr>
          <a:xfrm>
            <a:off x="1666235" y="4241111"/>
            <a:ext cx="110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2E4CE-EBAE-4875-8501-69058F5973CB}"/>
              </a:ext>
            </a:extLst>
          </p:cNvPr>
          <p:cNvSpPr txBox="1"/>
          <p:nvPr/>
        </p:nvSpPr>
        <p:spPr>
          <a:xfrm>
            <a:off x="44045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ADA0-DC39-46F0-9E1A-11CCCCB05C1F}"/>
              </a:ext>
            </a:extLst>
          </p:cNvPr>
          <p:cNvSpPr txBox="1"/>
          <p:nvPr/>
        </p:nvSpPr>
        <p:spPr>
          <a:xfrm>
            <a:off x="704945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C10E-1FE7-48DB-AFDC-F2A79C9B9EC2}"/>
              </a:ext>
            </a:extLst>
          </p:cNvPr>
          <p:cNvSpPr txBox="1"/>
          <p:nvPr/>
        </p:nvSpPr>
        <p:spPr>
          <a:xfrm>
            <a:off x="98147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D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0CC4EB-1A80-4285-BBA9-BBF5C83852C9}"/>
              </a:ext>
            </a:extLst>
          </p:cNvPr>
          <p:cNvSpPr/>
          <p:nvPr/>
        </p:nvSpPr>
        <p:spPr>
          <a:xfrm>
            <a:off x="9702607" y="4233491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65806-D3AD-4F2F-A0F1-8D5AE5B32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090"/>
          <a:stretch/>
        </p:blipFill>
        <p:spPr>
          <a:xfrm>
            <a:off x="689321" y="2438400"/>
            <a:ext cx="10783196" cy="1600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65E01-8FD5-49B5-9A5E-C28703BEF00B}"/>
              </a:ext>
            </a:extLst>
          </p:cNvPr>
          <p:cNvGrpSpPr/>
          <p:nvPr/>
        </p:nvGrpSpPr>
        <p:grpSpPr>
          <a:xfrm>
            <a:off x="934715" y="7620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2E008-4DB9-4337-8913-D03C0EB99BC3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Khối nào là khối cầu?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81E9A4-39C7-44A0-B34E-80271AC49A64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703E87-D9C1-410E-8DBE-DBDAFFD1D0BF}"/>
              </a:ext>
            </a:extLst>
          </p:cNvPr>
          <p:cNvSpPr txBox="1"/>
          <p:nvPr/>
        </p:nvSpPr>
        <p:spPr>
          <a:xfrm>
            <a:off x="1666235" y="4241111"/>
            <a:ext cx="110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2E4CE-EBAE-4875-8501-69058F5973CB}"/>
              </a:ext>
            </a:extLst>
          </p:cNvPr>
          <p:cNvSpPr txBox="1"/>
          <p:nvPr/>
        </p:nvSpPr>
        <p:spPr>
          <a:xfrm>
            <a:off x="44045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ADA0-DC39-46F0-9E1A-11CCCCB05C1F}"/>
              </a:ext>
            </a:extLst>
          </p:cNvPr>
          <p:cNvSpPr txBox="1"/>
          <p:nvPr/>
        </p:nvSpPr>
        <p:spPr>
          <a:xfrm>
            <a:off x="704945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6C10E-1FE7-48DB-AFDC-F2A79C9B9EC2}"/>
              </a:ext>
            </a:extLst>
          </p:cNvPr>
          <p:cNvSpPr txBox="1"/>
          <p:nvPr/>
        </p:nvSpPr>
        <p:spPr>
          <a:xfrm>
            <a:off x="9814719" y="4241111"/>
            <a:ext cx="100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D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0CC4EB-1A80-4285-BBA9-BBF5C83852C9}"/>
              </a:ext>
            </a:extLst>
          </p:cNvPr>
          <p:cNvSpPr/>
          <p:nvPr/>
        </p:nvSpPr>
        <p:spPr>
          <a:xfrm>
            <a:off x="4281825" y="4241111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C6018-87C6-4166-9DB2-96706FD82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9919" y="1252817"/>
            <a:ext cx="8382000" cy="51988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18319" y="410616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a) Mỗi vật sau có dạng khối gì?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BC9F3C-7E1B-4999-8182-9B5C421E3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54" t="1" r="23958" b="55550"/>
          <a:stretch/>
        </p:blipFill>
        <p:spPr>
          <a:xfrm>
            <a:off x="1889919" y="1176619"/>
            <a:ext cx="2295969" cy="956981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721E5-BEDC-4B6F-8354-5FD1700E0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77" t="52791" r="1288" b="2760"/>
          <a:stretch/>
        </p:blipFill>
        <p:spPr>
          <a:xfrm>
            <a:off x="7757319" y="5369907"/>
            <a:ext cx="2491770" cy="1019360"/>
          </a:xfrm>
          <a:prstGeom prst="round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04781B-0A2D-4A61-9210-268DDBD6E32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956719" y="2133600"/>
            <a:ext cx="81185" cy="14478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0CA40F-178F-4473-AB82-2B5F99319905}"/>
              </a:ext>
            </a:extLst>
          </p:cNvPr>
          <p:cNvCxnSpPr>
            <a:cxnSpLocks/>
          </p:cNvCxnSpPr>
          <p:nvPr/>
        </p:nvCxnSpPr>
        <p:spPr>
          <a:xfrm>
            <a:off x="3490119" y="2133600"/>
            <a:ext cx="1371600" cy="12954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A043F2-E62B-44EC-A628-8667AC7B8950}"/>
              </a:ext>
            </a:extLst>
          </p:cNvPr>
          <p:cNvCxnSpPr>
            <a:cxnSpLocks/>
          </p:cNvCxnSpPr>
          <p:nvPr/>
        </p:nvCxnSpPr>
        <p:spPr>
          <a:xfrm>
            <a:off x="3238507" y="2167178"/>
            <a:ext cx="2690012" cy="371240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963C71-2E63-4B2F-B750-722618232C56}"/>
              </a:ext>
            </a:extLst>
          </p:cNvPr>
          <p:cNvCxnSpPr>
            <a:cxnSpLocks/>
          </p:cNvCxnSpPr>
          <p:nvPr/>
        </p:nvCxnSpPr>
        <p:spPr>
          <a:xfrm flipH="1">
            <a:off x="8824119" y="3973013"/>
            <a:ext cx="533400" cy="14630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4E8A92-6E7B-45AB-A001-7F7D57269DE3}"/>
              </a:ext>
            </a:extLst>
          </p:cNvPr>
          <p:cNvCxnSpPr>
            <a:cxnSpLocks/>
          </p:cNvCxnSpPr>
          <p:nvPr/>
        </p:nvCxnSpPr>
        <p:spPr>
          <a:xfrm>
            <a:off x="7734489" y="3744145"/>
            <a:ext cx="784830" cy="169188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69F1BB0-216C-4139-A562-A351693699CD}"/>
              </a:ext>
            </a:extLst>
          </p:cNvPr>
          <p:cNvSpPr/>
          <p:nvPr/>
        </p:nvSpPr>
        <p:spPr>
          <a:xfrm>
            <a:off x="6251018" y="2092271"/>
            <a:ext cx="1746234" cy="3448086"/>
          </a:xfrm>
          <a:custGeom>
            <a:avLst/>
            <a:gdLst>
              <a:gd name="connsiteX0" fmla="*/ 242772 w 1746234"/>
              <a:gd name="connsiteY0" fmla="*/ 0 h 3448086"/>
              <a:gd name="connsiteX1" fmla="*/ 25796 w 1746234"/>
              <a:gd name="connsiteY1" fmla="*/ 1565329 h 3448086"/>
              <a:gd name="connsiteX2" fmla="*/ 769714 w 1746234"/>
              <a:gd name="connsiteY2" fmla="*/ 2665709 h 3448086"/>
              <a:gd name="connsiteX3" fmla="*/ 1637619 w 1746234"/>
              <a:gd name="connsiteY3" fmla="*/ 3115160 h 3448086"/>
              <a:gd name="connsiteX4" fmla="*/ 1730609 w 1746234"/>
              <a:gd name="connsiteY4" fmla="*/ 3425126 h 3448086"/>
              <a:gd name="connsiteX5" fmla="*/ 1746107 w 1746234"/>
              <a:gd name="connsiteY5" fmla="*/ 3425126 h 3448086"/>
              <a:gd name="connsiteX6" fmla="*/ 1730609 w 1746234"/>
              <a:gd name="connsiteY6" fmla="*/ 3394129 h 344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34" h="3448086">
                <a:moveTo>
                  <a:pt x="242772" y="0"/>
                </a:moveTo>
                <a:cubicBezTo>
                  <a:pt x="90372" y="560522"/>
                  <a:pt x="-62028" y="1121044"/>
                  <a:pt x="25796" y="1565329"/>
                </a:cubicBezTo>
                <a:cubicBezTo>
                  <a:pt x="113620" y="2009614"/>
                  <a:pt x="501077" y="2407404"/>
                  <a:pt x="769714" y="2665709"/>
                </a:cubicBezTo>
                <a:cubicBezTo>
                  <a:pt x="1038351" y="2924014"/>
                  <a:pt x="1477470" y="2988590"/>
                  <a:pt x="1637619" y="3115160"/>
                </a:cubicBezTo>
                <a:cubicBezTo>
                  <a:pt x="1797768" y="3241730"/>
                  <a:pt x="1730609" y="3425126"/>
                  <a:pt x="1730609" y="3425126"/>
                </a:cubicBezTo>
                <a:cubicBezTo>
                  <a:pt x="1748690" y="3476787"/>
                  <a:pt x="1746107" y="3425126"/>
                  <a:pt x="1746107" y="3425126"/>
                </a:cubicBezTo>
                <a:cubicBezTo>
                  <a:pt x="1746107" y="3419960"/>
                  <a:pt x="1738358" y="3407044"/>
                  <a:pt x="1730609" y="33941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44659C-8709-4F01-BA43-FBDDC6A8584C}"/>
              </a:ext>
            </a:extLst>
          </p:cNvPr>
          <p:cNvSpPr/>
          <p:nvPr/>
        </p:nvSpPr>
        <p:spPr>
          <a:xfrm>
            <a:off x="2141948" y="3876617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407726-9829-46DE-8E10-2A1A14160AE4}"/>
              </a:ext>
            </a:extLst>
          </p:cNvPr>
          <p:cNvSpPr/>
          <p:nvPr/>
        </p:nvSpPr>
        <p:spPr>
          <a:xfrm>
            <a:off x="4946260" y="6101644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818B83-BC60-42A9-BA96-D28FB53ABF17}"/>
              </a:ext>
            </a:extLst>
          </p:cNvPr>
          <p:cNvSpPr/>
          <p:nvPr/>
        </p:nvSpPr>
        <p:spPr>
          <a:xfrm>
            <a:off x="5541751" y="3521448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1827A03-1D26-4CB0-8148-4705721AD24D}"/>
              </a:ext>
            </a:extLst>
          </p:cNvPr>
          <p:cNvSpPr/>
          <p:nvPr/>
        </p:nvSpPr>
        <p:spPr>
          <a:xfrm>
            <a:off x="6775416" y="1561292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6FC02E-1F18-4EA5-AB48-058CDF222C56}"/>
              </a:ext>
            </a:extLst>
          </p:cNvPr>
          <p:cNvSpPr/>
          <p:nvPr/>
        </p:nvSpPr>
        <p:spPr>
          <a:xfrm>
            <a:off x="7678045" y="2809429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B67F23E-25E7-40F6-9CC4-DDBD29136700}"/>
              </a:ext>
            </a:extLst>
          </p:cNvPr>
          <p:cNvSpPr/>
          <p:nvPr/>
        </p:nvSpPr>
        <p:spPr>
          <a:xfrm>
            <a:off x="9281537" y="2873012"/>
            <a:ext cx="364319" cy="293528"/>
          </a:xfrm>
          <a:prstGeom prst="ellipse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Xô nước 11 lít gấp gọn tiện lợi để xe hơi ô tô | Tiki">
            <a:extLst>
              <a:ext uri="{FF2B5EF4-FFF2-40B4-BE49-F238E27FC236}">
                <a16:creationId xmlns:a16="http://schemas.microsoft.com/office/drawing/2014/main" id="{AEDCCAAD-F8CA-460F-AB2E-F7573B4DF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95" y="306285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ếng – Wiktionary tiếng Việt">
            <a:extLst>
              <a:ext uri="{FF2B5EF4-FFF2-40B4-BE49-F238E27FC236}">
                <a16:creationId xmlns:a16="http://schemas.microsoft.com/office/drawing/2014/main" id="{F5F1BAF4-B737-4CD5-A703-54BBD554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94" y="3043480"/>
            <a:ext cx="3073831" cy="23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Quả bóng rổ Li-Ning ABQE346-1 – Li-Ning Việt Nam">
            <a:extLst>
              <a:ext uri="{FF2B5EF4-FFF2-40B4-BE49-F238E27FC236}">
                <a16:creationId xmlns:a16="http://schemas.microsoft.com/office/drawing/2014/main" id="{CA228D89-6B3C-4E1D-BFE6-A642D676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29" y="3012482"/>
            <a:ext cx="2336371" cy="23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52DB45-51A4-49C8-BD2B-6C885C66E542}"/>
              </a:ext>
            </a:extLst>
          </p:cNvPr>
          <p:cNvGrpSpPr/>
          <p:nvPr/>
        </p:nvGrpSpPr>
        <p:grpSpPr>
          <a:xfrm>
            <a:off x="934715" y="685800"/>
            <a:ext cx="10292408" cy="1381556"/>
            <a:chOff x="970111" y="734289"/>
            <a:chExt cx="10292408" cy="13815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3F5A0B-9559-4714-A851-DEFDBC3FB0AD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2060"/>
                  </a:solidFill>
                </a:rPr>
                <a:t>b) Hãy nêu tên một số đồ vật có dạng khối trụ hoặc khối cầu mà em biết.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44A2E4-C704-4B04-BAC7-61DE224089E6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084" name="Picture 12" descr="Bài học về 1000 viên bi">
            <a:extLst>
              <a:ext uri="{FF2B5EF4-FFF2-40B4-BE49-F238E27FC236}">
                <a16:creationId xmlns:a16="http://schemas.microsoft.com/office/drawing/2014/main" id="{54685136-92BD-4DCD-B198-A6F76563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475869"/>
            <a:ext cx="1950727" cy="13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769254" y="470425"/>
            <a:ext cx="11491236" cy="731520"/>
            <a:chOff x="970111" y="734289"/>
            <a:chExt cx="11491236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759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Quan sát tranh rồi chỉ ra hình có dạng khối trụ.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B5F83E-9E73-40C6-997F-64F03237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E262797-CD2F-4A3A-8342-366353A35D11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A8707B-FAAE-4DAA-ABA8-BD983DF9F219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208152-5F92-4821-9E5E-05E5913FB7EF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D2692E-A5ED-4E41-AF68-961703E9F85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C4B09C-5F8A-4B34-8783-05822125E8B9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6C89E6-E0EF-4FAB-B34B-ADACBB35681A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670602" y="317232"/>
            <a:ext cx="11221790" cy="731520"/>
            <a:chOff x="970111" y="734289"/>
            <a:chExt cx="11221790" cy="7315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792406"/>
              <a:ext cx="10490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2060"/>
                  </a:solidFill>
                </a:rPr>
                <a:t>Quan sát tranh rồi chỉ ra hình có dạng khối cầu.</a:t>
              </a:r>
              <a:endParaRPr lang="vi-VN" sz="3600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B5F83E-9E73-40C6-997F-64F0323752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5385-19FD-4320-A2D1-DDDBCF4542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A7DD9D-3EB1-48FF-8F83-D96F0C9CF398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9B0CF7-D483-49E0-969E-843DE885F87D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4C8B79-8F9C-41D1-92D3-4897A5E3AF30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E1AB0A-2C9A-4DCC-8BBE-CEEE912731BE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8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79561" y="5334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Vận dụng: </a:t>
            </a:r>
            <a:br>
              <a:rPr lang="en" sz="4400" b="1">
                <a:latin typeface="+mj-lt"/>
              </a:rPr>
            </a:br>
            <a:r>
              <a:rPr lang="en" sz="4400" b="1">
                <a:solidFill>
                  <a:srgbClr val="FF0000"/>
                </a:solidFill>
                <a:latin typeface="+mj-lt"/>
              </a:rPr>
              <a:t>Ai nhanh mắt? Ai nhanh tay?</a:t>
            </a:r>
            <a:endParaRPr sz="4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Google Shape;415;p36">
            <a:extLst>
              <a:ext uri="{FF2B5EF4-FFF2-40B4-BE49-F238E27FC236}">
                <a16:creationId xmlns:a16="http://schemas.microsoft.com/office/drawing/2014/main" id="{A5AB853A-1FDD-4792-91D5-E9F9955ADBC2}"/>
              </a:ext>
            </a:extLst>
          </p:cNvPr>
          <p:cNvSpPr txBox="1">
            <a:spLocks/>
          </p:cNvSpPr>
          <p:nvPr/>
        </p:nvSpPr>
        <p:spPr>
          <a:xfrm>
            <a:off x="1129424" y="2590800"/>
            <a:ext cx="9902984" cy="1260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dirty="0" err="1">
                <a:latin typeface="+mj-lt"/>
              </a:rPr>
              <a:t>Tìm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trong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lớp</a:t>
            </a:r>
            <a:r>
              <a:rPr lang="en-US" b="1" dirty="0">
                <a:latin typeface="+mj-lt"/>
              </a:rPr>
              <a:t> (</a:t>
            </a:r>
            <a:r>
              <a:rPr lang="en-US" b="1" dirty="0" err="1">
                <a:latin typeface="+mj-lt"/>
              </a:rPr>
              <a:t>nếu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trực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tiếp</a:t>
            </a:r>
            <a:r>
              <a:rPr lang="en-US" b="1" dirty="0">
                <a:latin typeface="+mj-lt"/>
              </a:rPr>
              <a:t>); </a:t>
            </a:r>
            <a:r>
              <a:rPr lang="en-US" b="1" dirty="0" err="1">
                <a:latin typeface="+mj-lt"/>
              </a:rPr>
              <a:t>tìm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trong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nhà</a:t>
            </a:r>
            <a:r>
              <a:rPr lang="en-US" b="1" dirty="0">
                <a:latin typeface="+mj-lt"/>
              </a:rPr>
              <a:t> (</a:t>
            </a:r>
            <a:r>
              <a:rPr lang="en-US" b="1" dirty="0" err="1">
                <a:latin typeface="+mj-lt"/>
              </a:rPr>
              <a:t>nếu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online) </a:t>
            </a:r>
            <a:r>
              <a:rPr lang="en-US" b="1" dirty="0" err="1">
                <a:latin typeface="+mj-lt"/>
              </a:rPr>
              <a:t>những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đồ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vật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dạng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khối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cầu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hoặc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khối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trụ</a:t>
            </a:r>
            <a:r>
              <a:rPr lang="en-US" b="1" dirty="0">
                <a:latin typeface="+mj-lt"/>
              </a:rPr>
              <a:t>. </a:t>
            </a:r>
            <a:r>
              <a:rPr lang="en-US" b="1" dirty="0" err="1">
                <a:latin typeface="+mj-lt"/>
              </a:rPr>
              <a:t>Có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thể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cầm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lên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trước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màn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hình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cho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cô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và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các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bạn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xem</a:t>
            </a:r>
            <a:r>
              <a:rPr lang="en-US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202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1214913"/>
            <a:ext cx="12161838" cy="60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86732"/>
            <a:ext cx="12161838" cy="360295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16" name="15 Llamada rectangular redondeada"/>
          <p:cNvSpPr/>
          <p:nvPr/>
        </p:nvSpPr>
        <p:spPr>
          <a:xfrm>
            <a:off x="2875070" y="592376"/>
            <a:ext cx="5917054" cy="2004378"/>
          </a:xfrm>
          <a:prstGeom prst="wedgeRoundRectCallout">
            <a:avLst>
              <a:gd name="adj1" fmla="val -38068"/>
              <a:gd name="adj2" fmla="val 8391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724" b="1"/>
              <a:t>Muốn cưới được ta, chàng phải vượt qua được các thử thách.</a:t>
            </a:r>
            <a:endParaRPr lang="es-ES" sz="3724" b="1" dirty="0"/>
          </a:p>
        </p:txBody>
      </p:sp>
      <p:sp>
        <p:nvSpPr>
          <p:cNvPr id="17" name="16 Llamada rectangular redondeada"/>
          <p:cNvSpPr/>
          <p:nvPr/>
        </p:nvSpPr>
        <p:spPr>
          <a:xfrm>
            <a:off x="6176692" y="2664371"/>
            <a:ext cx="3496076" cy="645638"/>
          </a:xfrm>
          <a:prstGeom prst="wedgeRoundRectCallout">
            <a:avLst>
              <a:gd name="adj1" fmla="val 28437"/>
              <a:gd name="adj2" fmla="val 10793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192" b="1"/>
              <a:t>Hãy giúp ta với!</a:t>
            </a:r>
            <a:endParaRPr lang="es-ES" sz="3192" b="1" dirty="0"/>
          </a:p>
        </p:txBody>
      </p:sp>
      <p:pic>
        <p:nvPicPr>
          <p:cNvPr id="10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8289539" y="3233486"/>
            <a:ext cx="3041722" cy="43352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55" y="2872856"/>
            <a:ext cx="2331865" cy="43870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27" y="-1131689"/>
            <a:ext cx="12161711" cy="9121378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53" y="5866921"/>
            <a:ext cx="2107009" cy="1051786"/>
          </a:xfrm>
          <a:prstGeom prst="rect">
            <a:avLst/>
          </a:prstGeom>
        </p:spPr>
      </p:pic>
      <p:pic>
        <p:nvPicPr>
          <p:cNvPr id="15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-1072338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6325" y="-1049876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909" y="6589514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35682" y="6589514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71942"/>
            <a:ext cx="12161838" cy="37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89029" y="324359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51988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67847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515274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8305" y="2948978"/>
            <a:ext cx="979100" cy="19342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56041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1880" y="1856042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313" y="926776"/>
            <a:ext cx="9866070" cy="4829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52602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8553701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123188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72" y="318966"/>
            <a:ext cx="815907" cy="77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1753808" y="5860498"/>
            <a:ext cx="3273606" cy="842377"/>
          </a:xfrm>
          <a:prstGeom prst="horizontalScroll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55" y="2597979"/>
            <a:ext cx="352898" cy="35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31472" y="483237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398839" y="265468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293855" y="241916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8757" y="-2021420"/>
            <a:ext cx="1121967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94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1/10</a:t>
            </a:r>
            <a:endParaRPr lang="es-ES" sz="2394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290404" y="6005762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4400" dirty="0">
              <a:solidFill>
                <a:srgbClr val="FFFFFF"/>
              </a:solidFill>
            </a:endParaRPr>
          </a:p>
        </p:txBody>
      </p:sp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1723300" y="5879820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106827" y="5899143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499672" y="5690150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691592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499997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127" y="-71942"/>
            <a:ext cx="12161711" cy="692994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sp>
        <p:nvSpPr>
          <p:cNvPr id="14" name="13 Rectángulo redondeado"/>
          <p:cNvSpPr/>
          <p:nvPr/>
        </p:nvSpPr>
        <p:spPr>
          <a:xfrm>
            <a:off x="7613846" y="1370384"/>
            <a:ext cx="3771771" cy="7831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/>
              <a:t>5 x 2 = ?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1.48148E-6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6E-6 -1.48148E-6 L 0.13484 -1.48148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33573"/>
            <a:ext cx="12161838" cy="37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50818" y="275121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62796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78655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526082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6690" y="3058701"/>
            <a:ext cx="929029" cy="183529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66849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89373" y="1859955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07" y="1231703"/>
            <a:ext cx="9812799" cy="4532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63410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7098685" y="1248451"/>
            <a:ext cx="2004487" cy="6456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192" b="1"/>
              <a:t>12 : 2 = ?</a:t>
            </a:r>
            <a:endParaRPr lang="es-ES" sz="3192" b="1" dirty="0"/>
          </a:p>
        </p:txBody>
      </p:sp>
      <p:sp>
        <p:nvSpPr>
          <p:cNvPr id="25" name="24 Pergamino horizontal"/>
          <p:cNvSpPr/>
          <p:nvPr/>
        </p:nvSpPr>
        <p:spPr>
          <a:xfrm>
            <a:off x="4757416" y="5871306"/>
            <a:ext cx="3830926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745247" y="5871306"/>
            <a:ext cx="3273606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29" y="380894"/>
            <a:ext cx="1108718" cy="105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1962674" y="5871306"/>
            <a:ext cx="2681648" cy="842377"/>
          </a:xfrm>
          <a:prstGeom prst="horizontalScroll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39" y="2626834"/>
            <a:ext cx="334851" cy="3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31474" y="780049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455559" y="691417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314734" y="228728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702400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510805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90404" y="6016570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4400" dirty="0">
              <a:solidFill>
                <a:srgbClr val="FFFFFF"/>
              </a:solidFill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578698" y="5952237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4628872" y="5951612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1866901" y="5783315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142985" y="-52549"/>
            <a:ext cx="12161711" cy="6921356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</p:spTree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1.11111E-6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53E-6 4.07407E-6 L 0.13483 4.0740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-24496"/>
            <a:ext cx="12161838" cy="36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314734" y="172714"/>
            <a:ext cx="1664762" cy="1308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19"/>
          <a:stretch/>
        </p:blipFill>
        <p:spPr bwMode="auto">
          <a:xfrm rot="21412955">
            <a:off x="5250818" y="275121"/>
            <a:ext cx="1179738" cy="1262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3533301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4" name="3 Forma libre"/>
          <p:cNvSpPr/>
          <p:nvPr/>
        </p:nvSpPr>
        <p:spPr>
          <a:xfrm>
            <a:off x="273021" y="3649160"/>
            <a:ext cx="11554287" cy="2192651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7" name="6 Rectángulo"/>
          <p:cNvSpPr/>
          <p:nvPr/>
        </p:nvSpPr>
        <p:spPr>
          <a:xfrm>
            <a:off x="4311623" y="1496587"/>
            <a:ext cx="3160514" cy="3368647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199" y="2087078"/>
            <a:ext cx="1405936" cy="277742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4962851" y="1837354"/>
            <a:ext cx="929029" cy="30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62638" y="1837355"/>
            <a:ext cx="929029" cy="30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298" y="550710"/>
            <a:ext cx="9845085" cy="5173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3878137" y="4833915"/>
            <a:ext cx="3927860" cy="1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6001221" y="1568750"/>
            <a:ext cx="5535614" cy="6456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192" b="1"/>
              <a:t>Vật nào có dạng hình tròn?</a:t>
            </a:r>
            <a:endParaRPr lang="es-ES" sz="3192" b="1" dirty="0"/>
          </a:p>
        </p:txBody>
      </p:sp>
      <p:sp>
        <p:nvSpPr>
          <p:cNvPr id="15" name="14 Pergamino horizontal"/>
          <p:cNvSpPr/>
          <p:nvPr/>
        </p:nvSpPr>
        <p:spPr>
          <a:xfrm>
            <a:off x="8553701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Đồng hồ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123188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 bóng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010" y="380622"/>
            <a:ext cx="1108718" cy="105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1753808" y="5841811"/>
            <a:ext cx="3273606" cy="8423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Khung tranh</a:t>
            </a:r>
            <a:endParaRPr lang="es-ES" sz="3724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48" y="2425446"/>
            <a:ext cx="506743" cy="5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9347339" y="228728"/>
            <a:ext cx="1507561" cy="677634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2370576" y="-26055"/>
            <a:ext cx="1507561" cy="677634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31 CuadroTexto"/>
          <p:cNvSpPr txBox="1"/>
          <p:nvPr/>
        </p:nvSpPr>
        <p:spPr>
          <a:xfrm>
            <a:off x="238757" y="-889731"/>
            <a:ext cx="1121967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94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3/10</a:t>
            </a:r>
            <a:endParaRPr lang="es-ES" sz="2394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" y="2672905"/>
            <a:ext cx="2308356" cy="32209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61" y="2481310"/>
            <a:ext cx="2342296" cy="3311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90404" y="5987075"/>
            <a:ext cx="1052925" cy="59049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s-ES" sz="3600" dirty="0">
              <a:solidFill>
                <a:srgbClr val="FFFFFF"/>
              </a:solidFill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1359100" y="5841789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056552" y="5861133"/>
            <a:ext cx="835328" cy="8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396794" y="5705828"/>
            <a:ext cx="1001918" cy="943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127" y="31517"/>
            <a:ext cx="12161711" cy="6807795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pic>
        <p:nvPicPr>
          <p:cNvPr id="2" name="Picture 2" descr="Clock - Ứng dụng trên Google Play">
            <a:extLst>
              <a:ext uri="{FF2B5EF4-FFF2-40B4-BE49-F238E27FC236}">
                <a16:creationId xmlns:a16="http://schemas.microsoft.com/office/drawing/2014/main" id="{4E355ABB-C06B-48A8-86F6-11CC4F38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33" y="2340305"/>
            <a:ext cx="1318478" cy="13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2F49A2CD-203E-4961-8F6B-9E79ADAC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078" y="2393453"/>
            <a:ext cx="1159912" cy="11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ung tranh 23*23*4.5cm RIBBA(đen)">
            <a:extLst>
              <a:ext uri="{FF2B5EF4-FFF2-40B4-BE49-F238E27FC236}">
                <a16:creationId xmlns:a16="http://schemas.microsoft.com/office/drawing/2014/main" id="{52343734-ED33-4DF7-8CEF-C5E677FD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02" y="2262978"/>
            <a:ext cx="1473131" cy="14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567E-6 -7.40741E-7 L -0.1509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45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998E-6 -3.7037E-6 L 0.13484 -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0"/>
            <a:ext cx="12161838" cy="47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683677"/>
            <a:ext cx="12161838" cy="330601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" name="1 Llamada ovalada"/>
          <p:cNvSpPr/>
          <p:nvPr/>
        </p:nvSpPr>
        <p:spPr>
          <a:xfrm>
            <a:off x="5101863" y="642924"/>
            <a:ext cx="3352060" cy="1084075"/>
          </a:xfrm>
          <a:prstGeom prst="wedgeEllipseCallout">
            <a:avLst>
              <a:gd name="adj1" fmla="val 23144"/>
              <a:gd name="adj2" fmla="val 140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>
                <a:solidFill>
                  <a:schemeClr val="tx1"/>
                </a:solidFill>
              </a:rPr>
              <a:t>Cảm ơn các bạn đã giúp ta!</a:t>
            </a:r>
            <a:endParaRPr lang="es-ES" sz="2394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621851" y="2758279"/>
            <a:ext cx="2624141" cy="249030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2.bp.blogspot.com/-PsCf_Ccnlzo/T9ObB5DFMjI/AAAAAAAAPVo/vX-P1QOSBc8/s1600/MeridaIntro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93" y="1581431"/>
            <a:ext cx="2873196" cy="54055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27" y="-1"/>
            <a:ext cx="12161711" cy="7989689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394"/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816071" y="6520424"/>
            <a:ext cx="1340824" cy="656081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 dirty="0"/>
              <a:t>EXIT</a:t>
            </a:r>
            <a:endParaRPr lang="es-ES" sz="3724" b="1" dirty="0"/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6015" y="1930081"/>
            <a:ext cx="3976595" cy="54055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45" y="1651795"/>
            <a:ext cx="1228852" cy="6460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jojo1065.files.wordpress.com/2013/05/merid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3" b="45833" l="30649" r="54805">
                        <a14:foregroundMark x1="42857" y1="16667" x2="46234" y2="19167"/>
                        <a14:backgroundMark x1="35325" y1="42083" x2="38182" y2="44583"/>
                        <a14:backgroundMark x1="45455" y1="43333" x2="41299" y2="45833"/>
                        <a14:backgroundMark x1="44935" y1="42500" x2="41039" y2="4458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11429" r="46754" b="55948"/>
          <a:stretch/>
        </p:blipFill>
        <p:spPr bwMode="auto">
          <a:xfrm>
            <a:off x="4103796" y="1984605"/>
            <a:ext cx="1805976" cy="14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9" y="110625"/>
            <a:ext cx="1325430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6325" y="133087"/>
            <a:ext cx="1239318" cy="13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909" y="6589514"/>
            <a:ext cx="1325430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735682" y="6589514"/>
            <a:ext cx="1345635" cy="136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46</a:t>
            </a:r>
            <a:b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TRỤ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54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5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9: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LÀM QUEN VỚI HÌNH KHỐI</a:t>
            </a:r>
          </a:p>
        </p:txBody>
      </p:sp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AAC932FB-52E3-4B06-B572-62FE4755BE63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2E065-8F69-4365-958C-348590DEA3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899</Words>
  <Application>Microsoft Office PowerPoint</Application>
  <PresentationFormat>Custom</PresentationFormat>
  <Paragraphs>129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</vt:lpstr>
      <vt:lpstr>Quicksand</vt:lpstr>
      <vt:lpstr>Arial</vt:lpstr>
      <vt:lpstr>Roboto Condensed Light</vt:lpstr>
      <vt:lpstr>Times New Roman</vt:lpstr>
      <vt:lpstr>Fira Sans Extra Condensed Medium</vt:lpstr>
      <vt:lpstr>Dosis</vt:lpstr>
      <vt:lpstr>Source Sans Pro Black</vt:lpstr>
      <vt:lpstr>Titan One</vt:lpstr>
      <vt:lpstr>Open Sans Bold</vt:lpstr>
      <vt:lpstr>Lobster</vt:lpstr>
      <vt:lpstr>Source Sans Pro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46 KHỐI TRỤ, KHỐI CẦU</vt:lpstr>
      <vt:lpstr>PowerPoint Presentation</vt:lpstr>
      <vt:lpstr>Lon sữa</vt:lpstr>
      <vt:lpstr>Khúc gỗ</vt:lpstr>
      <vt:lpstr>Hai hình bên  có dạng khối gì?</vt:lpstr>
      <vt:lpstr>PowerPoint Presentation</vt:lpstr>
      <vt:lpstr>PowerPoint Presentation</vt:lpstr>
      <vt:lpstr>PowerPoint Presentation</vt:lpstr>
      <vt:lpstr>Hai hình bên  có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 Ai nhanh mắt? Ai nhanh tay?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98</cp:revision>
  <dcterms:modified xsi:type="dcterms:W3CDTF">2024-02-06T05:05:13Z</dcterms:modified>
</cp:coreProperties>
</file>