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gif" ContentType="image/gif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4.svg" ContentType="image/svg+xml"/>
  <Override PartName="/ppt/media/image16.svg" ContentType="image/svg+xml"/>
  <Override PartName="/ppt/media/image19.svg" ContentType="image/svg+xml"/>
  <Override PartName="/ppt/media/image2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3"/>
    <p:sldMasterId id="2147483697" r:id="rId4"/>
    <p:sldMasterId id="2147483710" r:id="rId5"/>
    <p:sldMasterId id="2147483722" r:id="rId6"/>
    <p:sldMasterId id="2147483728" r:id="rId7"/>
  </p:sldMasterIdLst>
  <p:notesMasterIdLst>
    <p:notesMasterId r:id="rId9"/>
  </p:notesMasterIdLst>
  <p:sldIdLst>
    <p:sldId id="405" r:id="rId8"/>
    <p:sldId id="260" r:id="rId10"/>
    <p:sldId id="302" r:id="rId11"/>
    <p:sldId id="261" r:id="rId12"/>
    <p:sldId id="262" r:id="rId13"/>
    <p:sldId id="259" r:id="rId14"/>
    <p:sldId id="265" r:id="rId15"/>
    <p:sldId id="266" r:id="rId16"/>
    <p:sldId id="293" r:id="rId17"/>
    <p:sldId id="294" r:id="rId18"/>
    <p:sldId id="295" r:id="rId19"/>
    <p:sldId id="296" r:id="rId20"/>
    <p:sldId id="263" r:id="rId21"/>
    <p:sldId id="391" r:id="rId22"/>
    <p:sldId id="2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80A"/>
    <a:srgbClr val="FF1171"/>
    <a:srgbClr val="050AE7"/>
    <a:srgbClr val="C6EFF6"/>
    <a:srgbClr val="BAEBF9"/>
    <a:srgbClr val="FFFFC8"/>
    <a:srgbClr val="FDC6FB"/>
    <a:srgbClr val="1D41D5"/>
    <a:srgbClr val="50F335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8" Type="http://schemas.openxmlformats.org/officeDocument/2006/relationships/theme" Target="../theme/theme1.xml"/><Relationship Id="rId37" Type="http://schemas.openxmlformats.org/officeDocument/2006/relationships/image" Target="../media/image2.jpeg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3" Type="http://schemas.openxmlformats.org/officeDocument/2006/relationships/theme" Target="../theme/theme4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transition spd="slow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12" Type="http://schemas.openxmlformats.org/officeDocument/2006/relationships/image" Target="../media/image21.svg"/><Relationship Id="rId11" Type="http://schemas.openxmlformats.org/officeDocument/2006/relationships/image" Target="../media/image20.png"/><Relationship Id="rId10" Type="http://schemas.openxmlformats.org/officeDocument/2006/relationships/image" Target="../media/image19.svg"/><Relationship Id="rId1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7" Type="http://schemas.microsoft.com/office/2007/relationships/hdphoto" Target="../media/image66.wdp"/><Relationship Id="rId6" Type="http://schemas.openxmlformats.org/officeDocument/2006/relationships/image" Target="../media/image65.png"/><Relationship Id="rId5" Type="http://schemas.microsoft.com/office/2007/relationships/hdphoto" Target="../media/image64.wdp"/><Relationship Id="rId4" Type="http://schemas.openxmlformats.org/officeDocument/2006/relationships/image" Target="../media/image63.png"/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7" Type="http://schemas.microsoft.com/office/2007/relationships/hdphoto" Target="../media/image70.wdp"/><Relationship Id="rId6" Type="http://schemas.openxmlformats.org/officeDocument/2006/relationships/image" Target="../media/image69.png"/><Relationship Id="rId5" Type="http://schemas.microsoft.com/office/2007/relationships/hdphoto" Target="../media/image68.wdp"/><Relationship Id="rId4" Type="http://schemas.openxmlformats.org/officeDocument/2006/relationships/image" Target="../media/image67.png"/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7" Type="http://schemas.microsoft.com/office/2007/relationships/hdphoto" Target="../media/image74.wdp"/><Relationship Id="rId6" Type="http://schemas.openxmlformats.org/officeDocument/2006/relationships/image" Target="../media/image73.png"/><Relationship Id="rId5" Type="http://schemas.microsoft.com/office/2007/relationships/hdphoto" Target="../media/image72.wdp"/><Relationship Id="rId4" Type="http://schemas.openxmlformats.org/officeDocument/2006/relationships/image" Target="../media/image71.png"/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image" Target="../media/image76.png"/><Relationship Id="rId1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32.wdp"/><Relationship Id="rId8" Type="http://schemas.openxmlformats.org/officeDocument/2006/relationships/image" Target="../media/image31.png"/><Relationship Id="rId7" Type="http://schemas.microsoft.com/office/2007/relationships/hdphoto" Target="../media/image30.wdp"/><Relationship Id="rId6" Type="http://schemas.openxmlformats.org/officeDocument/2006/relationships/image" Target="../media/image29.png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3" Type="http://schemas.openxmlformats.org/officeDocument/2006/relationships/slideLayout" Target="../slideLayouts/slideLayout49.xml"/><Relationship Id="rId12" Type="http://schemas.openxmlformats.org/officeDocument/2006/relationships/image" Target="../media/image35.png"/><Relationship Id="rId11" Type="http://schemas.microsoft.com/office/2007/relationships/hdphoto" Target="../media/image34.wdp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84.png"/><Relationship Id="rId7" Type="http://schemas.openxmlformats.org/officeDocument/2006/relationships/image" Target="../media/image83.png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microsoft.com/office/2007/relationships/hdphoto" Target="../media/image78.wdp"/><Relationship Id="rId13" Type="http://schemas.openxmlformats.org/officeDocument/2006/relationships/slideLayout" Target="../slideLayouts/slideLayout82.xml"/><Relationship Id="rId12" Type="http://schemas.openxmlformats.org/officeDocument/2006/relationships/image" Target="../media/image88.png"/><Relationship Id="rId11" Type="http://schemas.openxmlformats.org/officeDocument/2006/relationships/image" Target="../media/image87.png"/><Relationship Id="rId10" Type="http://schemas.openxmlformats.org/officeDocument/2006/relationships/image" Target="../media/image86.png"/><Relationship Id="rId1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32.wdp"/><Relationship Id="rId8" Type="http://schemas.openxmlformats.org/officeDocument/2006/relationships/image" Target="../media/image31.png"/><Relationship Id="rId7" Type="http://schemas.microsoft.com/office/2007/relationships/hdphoto" Target="../media/image30.wdp"/><Relationship Id="rId6" Type="http://schemas.openxmlformats.org/officeDocument/2006/relationships/image" Target="../media/image29.png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3" Type="http://schemas.openxmlformats.org/officeDocument/2006/relationships/slideLayout" Target="../slideLayouts/slideLayout38.xml"/><Relationship Id="rId12" Type="http://schemas.openxmlformats.org/officeDocument/2006/relationships/image" Target="../media/image35.png"/><Relationship Id="rId11" Type="http://schemas.microsoft.com/office/2007/relationships/hdphoto" Target="../media/image34.wdp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4.xml"/><Relationship Id="rId6" Type="http://schemas.microsoft.com/office/2007/relationships/hdphoto" Target="../media/image4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73.xml"/><Relationship Id="rId14" Type="http://schemas.openxmlformats.org/officeDocument/2006/relationships/image" Target="../media/image56.png"/><Relationship Id="rId13" Type="http://schemas.openxmlformats.org/officeDocument/2006/relationships/image" Target="../media/image55.png"/><Relationship Id="rId12" Type="http://schemas.openxmlformats.org/officeDocument/2006/relationships/image" Target="../media/image54.png"/><Relationship Id="rId11" Type="http://schemas.openxmlformats.org/officeDocument/2006/relationships/image" Target="../media/image53.png"/><Relationship Id="rId10" Type="http://schemas.openxmlformats.org/officeDocument/2006/relationships/image" Target="../media/image52.png"/><Relationship Id="rId1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7.xml"/><Relationship Id="rId3" Type="http://schemas.openxmlformats.org/officeDocument/2006/relationships/image" Target="../media/image35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7.xml"/><Relationship Id="rId5" Type="http://schemas.microsoft.com/office/2007/relationships/hdphoto" Target="../media/image62.wdp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00">
              <a:lnSpc>
                <a:spcPts val="6425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 TỬ THÁNG 12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 panose="020B0806030504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Đạo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đức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 panose="020B0806030504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Năm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2024 - 2025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 panose="020B0806030504020204"/>
              </a:rPr>
              <a:t>KHỐI 2</a:t>
            </a:r>
            <a:endParaRPr lang="en-US" sz="50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Trường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Tiểu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Nguyễn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Bỉnh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Khiêm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774008" y="3668552"/>
            <a:ext cx="10289764" cy="67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: </a:t>
            </a:r>
            <a:r>
              <a:rPr lang="en-GB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Bảo quản đồ dùng gia đình</a:t>
            </a:r>
            <a:endParaRPr lang="en-US" sz="44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/>
          <p:cNvSpPr/>
          <p:nvPr/>
        </p:nvSpPr>
        <p:spPr>
          <a:xfrm>
            <a:off x="9452716" y="4256356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p:transition spd="slow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91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553" y="1256665"/>
            <a:ext cx="4436409" cy="462314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7416" y="1286539"/>
            <a:ext cx="4439300" cy="4578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9264" y="6027003"/>
            <a:ext cx="4003237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lấy đồ trong tủ lạnh nhưng quên đóng cửa tủ.</a:t>
            </a:r>
            <a:endParaRPr lang="vi-VN" sz="2400" i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12679" y="6029583"/>
            <a:ext cx="369632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Cả nhà đang vệ sinh các đồ dùng trong gia đình.</a:t>
            </a:r>
            <a:endParaRPr lang="vi-VN" sz="2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39" y="1327785"/>
            <a:ext cx="4352141" cy="4269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2649" y="1286539"/>
            <a:ext cx="4313314" cy="4391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674" y="5657671"/>
            <a:ext cx="4200391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  <a:endParaRPr lang="vi-VN" sz="2400" i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9559" y="5793379"/>
            <a:ext cx="382981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Hai anh em đùa nghịch, nhảy nhót lên bàn ghế.</a:t>
            </a:r>
            <a:endParaRPr lang="vi-VN" sz="2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807" y="479075"/>
            <a:ext cx="9141403" cy="99203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>
            <a:fillRect/>
          </a:stretch>
        </p:blipFill>
        <p:spPr bwMode="auto">
          <a:xfrm>
            <a:off x="114099" y="1292699"/>
            <a:ext cx="1636281" cy="13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1321472" y="1667734"/>
            <a:ext cx="6343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 Theo em, việc bảo quản đồ dùng gia đình có lợi ích gì?</a:t>
            </a:r>
            <a:endParaRPr lang="vi-VN" sz="2800" dirty="0">
              <a:solidFill>
                <a:srgbClr val="000000"/>
              </a:solidFill>
            </a:endParaRP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1" b="96676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" r="23202"/>
          <a:stretch>
            <a:fillRect/>
          </a:stretch>
        </p:blipFill>
        <p:spPr>
          <a:xfrm>
            <a:off x="3466213" y="2240187"/>
            <a:ext cx="8623005" cy="5016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4899" y="3171339"/>
            <a:ext cx="6268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Bảo quản đồ dùng gia đình giúp đồ dùng luôn sách sẽ, bền đẹp, sử dụng được lâu dài… </a:t>
            </a:r>
            <a:endParaRPr lang="en-US" sz="3000" dirty="0">
              <a:solidFill>
                <a:srgbClr val="050A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</a:t>
            </a:r>
            <a:r>
              <a:rPr lang="vi-VN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 em rèn luyện tính ngăn nắp, gọn gàng và ý thức trách nhiệm trong cuộc sống</a:t>
            </a:r>
            <a:r>
              <a:rPr lang="en-US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50AE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8990"/>
          <a:stretch>
            <a:fillRect/>
          </a:stretch>
        </p:blipFill>
        <p:spPr>
          <a:xfrm>
            <a:off x="-635" y="0"/>
            <a:ext cx="5411470" cy="685736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926455" y="1719580"/>
            <a:ext cx="5844540" cy="2736850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sym typeface="+mn-ea"/>
              </a:rPr>
              <a:t> Kể thêm những việc cần làm để bảo quản đồ dùng gia đình.</a:t>
            </a:r>
            <a:endParaRPr lang="vi-VN" altLang="en-US" sz="2800" b="1" dirty="0">
              <a:solidFill>
                <a:srgbClr val="0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02302" y="5726723"/>
            <a:ext cx="12294302" cy="1517081"/>
            <a:chOff x="-102302" y="5726723"/>
            <a:chExt cx="12294302" cy="15170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>
              <a:fillRect/>
            </a:stretch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5" name="图片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49205"/>
            <a:stretch>
              <a:fillRect/>
            </a:stretch>
          </p:blipFill>
          <p:spPr>
            <a:xfrm rot="3299304">
              <a:off x="-166032" y="5790453"/>
              <a:ext cx="1517081" cy="1389621"/>
            </a:xfrm>
            <a:prstGeom prst="rect">
              <a:avLst/>
            </a:prstGeom>
          </p:spPr>
        </p:pic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>
              <a:fillRect/>
            </a:stretch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>
              <a:fillRect/>
            </a:stretch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0" y="-1"/>
            <a:ext cx="12333834" cy="1454069"/>
            <a:chOff x="0" y="-1"/>
            <a:chExt cx="12333834" cy="145406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>
              <a:fillRect/>
            </a:stretch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20" name="图片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>
              <a:fillRect/>
            </a:stretch>
          </p:blipFill>
          <p:spPr>
            <a:xfrm rot="10800000">
              <a:off x="9978442" y="-1"/>
              <a:ext cx="2355392" cy="1454069"/>
            </a:xfrm>
            <a:prstGeom prst="rect">
              <a:avLst/>
            </a:prstGeom>
          </p:spPr>
        </p:pic>
      </p:grpSp>
      <p:sp>
        <p:nvSpPr>
          <p:cNvPr id="11" name="文本框 22"/>
          <p:cNvSpPr txBox="1"/>
          <p:nvPr/>
        </p:nvSpPr>
        <p:spPr>
          <a:xfrm>
            <a:off x="2955266" y="146654"/>
            <a:ext cx="5625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63110" y="810540"/>
            <a:ext cx="12177023" cy="1376748"/>
            <a:chOff x="263110" y="810540"/>
            <a:chExt cx="12177023" cy="1376748"/>
          </a:xfrm>
        </p:grpSpPr>
        <p:grpSp>
          <p:nvGrpSpPr>
            <p:cNvPr id="12" name="Group 11"/>
            <p:cNvGrpSpPr/>
            <p:nvPr/>
          </p:nvGrpSpPr>
          <p:grpSpPr>
            <a:xfrm>
              <a:off x="263110" y="810540"/>
              <a:ext cx="1631306" cy="1376748"/>
              <a:chOff x="1326142" y="875879"/>
              <a:chExt cx="1631306" cy="1376748"/>
            </a:xfrm>
          </p:grpSpPr>
          <p:pic>
            <p:nvPicPr>
              <p:cNvPr id="10" name="图片 7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>
                <a:fillRect/>
              </a:stretch>
            </p:blipFill>
            <p:spPr>
              <a:xfrm rot="20705450" flipH="1">
                <a:off x="1326142" y="875879"/>
                <a:ext cx="1631306" cy="137674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3" t="32423" r="79841" b="43971"/>
              <a:stretch>
                <a:fillRect/>
              </a:stretch>
            </p:blipFill>
            <p:spPr>
              <a:xfrm>
                <a:off x="2087690" y="1518911"/>
                <a:ext cx="453492" cy="700781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743354" y="990069"/>
              <a:ext cx="10696779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781610" y="4783558"/>
            <a:ext cx="9007043" cy="1381177"/>
            <a:chOff x="1781610" y="4783558"/>
            <a:chExt cx="9007043" cy="1381177"/>
          </a:xfrm>
        </p:grpSpPr>
        <p:grpSp>
          <p:nvGrpSpPr>
            <p:cNvPr id="22" name="Group 21"/>
            <p:cNvGrpSpPr/>
            <p:nvPr/>
          </p:nvGrpSpPr>
          <p:grpSpPr>
            <a:xfrm>
              <a:off x="1781610" y="4783558"/>
              <a:ext cx="1631306" cy="1381177"/>
              <a:chOff x="3180901" y="2917327"/>
              <a:chExt cx="1631306" cy="138117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92" t="34263" r="23333" b="44382"/>
              <a:stretch>
                <a:fillRect/>
              </a:stretch>
            </p:blipFill>
            <p:spPr>
              <a:xfrm>
                <a:off x="3996553" y="3607916"/>
                <a:ext cx="571573" cy="690588"/>
              </a:xfrm>
              <a:prstGeom prst="rect">
                <a:avLst/>
              </a:prstGeom>
            </p:spPr>
          </p:pic>
          <p:pic>
            <p:nvPicPr>
              <p:cNvPr id="18" name="图片 7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>
                <a:fillRect/>
              </a:stretch>
            </p:blipFill>
            <p:spPr>
              <a:xfrm rot="20705450" flipH="1">
                <a:off x="3180901" y="2917327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3475610" y="5024340"/>
              <a:ext cx="7313043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Nhắc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nhở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70266" y="3439486"/>
            <a:ext cx="11351120" cy="1376748"/>
            <a:chOff x="270266" y="3439486"/>
            <a:chExt cx="11351120" cy="1376748"/>
          </a:xfrm>
        </p:grpSpPr>
        <p:grpSp>
          <p:nvGrpSpPr>
            <p:cNvPr id="13" name="Group 12"/>
            <p:cNvGrpSpPr/>
            <p:nvPr/>
          </p:nvGrpSpPr>
          <p:grpSpPr>
            <a:xfrm>
              <a:off x="270266" y="3439486"/>
              <a:ext cx="1631306" cy="1376748"/>
              <a:chOff x="959507" y="4676471"/>
              <a:chExt cx="1631306" cy="137674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60" t="34263" r="42765" b="44382"/>
              <a:stretch>
                <a:fillRect/>
              </a:stretch>
            </p:blipFill>
            <p:spPr>
              <a:xfrm>
                <a:off x="1775160" y="5394419"/>
                <a:ext cx="531057" cy="641635"/>
              </a:xfrm>
              <a:prstGeom prst="rect">
                <a:avLst/>
              </a:prstGeom>
            </p:spPr>
          </p:pic>
          <p:pic>
            <p:nvPicPr>
              <p:cNvPr id="21" name="图片 7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>
                <a:fillRect/>
              </a:stretch>
            </p:blipFill>
            <p:spPr>
              <a:xfrm rot="20705450" flipH="1">
                <a:off x="959507" y="4676471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1829867" y="3667221"/>
              <a:ext cx="9791519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829867" y="2066493"/>
            <a:ext cx="9697982" cy="1376748"/>
            <a:chOff x="1840692" y="2123349"/>
            <a:chExt cx="9697982" cy="1376748"/>
          </a:xfrm>
        </p:grpSpPr>
        <p:grpSp>
          <p:nvGrpSpPr>
            <p:cNvPr id="23" name="Group 22"/>
            <p:cNvGrpSpPr/>
            <p:nvPr/>
          </p:nvGrpSpPr>
          <p:grpSpPr>
            <a:xfrm>
              <a:off x="1840692" y="2123349"/>
              <a:ext cx="1631306" cy="1376748"/>
              <a:chOff x="1093468" y="2250622"/>
              <a:chExt cx="1631306" cy="137674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9" t="34401" r="61577" b="43465"/>
              <a:stretch>
                <a:fillRect/>
              </a:stretch>
            </p:blipFill>
            <p:spPr>
              <a:xfrm>
                <a:off x="1926516" y="2972198"/>
                <a:ext cx="496651" cy="647946"/>
              </a:xfrm>
              <a:prstGeom prst="rect">
                <a:avLst/>
              </a:prstGeom>
            </p:spPr>
          </p:pic>
          <p:pic>
            <p:nvPicPr>
              <p:cNvPr id="17" name="图片 7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>
                <a:fillRect/>
              </a:stretch>
            </p:blipFill>
            <p:spPr>
              <a:xfrm rot="20705450" flipH="1">
                <a:off x="1093468" y="2250622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3262996" y="2319253"/>
              <a:ext cx="8275678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图片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7077" y="2790289"/>
            <a:ext cx="1103377" cy="1795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/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662349" y="3430922"/>
            <a:ext cx="6826124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5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Chúc</a:t>
            </a:r>
            <a:r>
              <a:rPr lang="en-GB" altLang="zh-CN" sz="5335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5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5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con </a:t>
            </a:r>
            <a:endParaRPr lang="en-GB" altLang="zh-CN" sz="5335" b="1" dirty="0">
              <a:solidFill>
                <a:srgbClr val="FF1171"/>
              </a:solidFill>
              <a:latin typeface="Times New Roman" panose="02020603050405020304" pitchFamily="18" charset="0"/>
              <a:ea typeface="Arial-Rounded" panose="020B0500000000000000"/>
              <a:cs typeface="Times New Roman" panose="02020603050405020304" pitchFamily="18" charset="0"/>
              <a:sym typeface="+mn-lt"/>
            </a:endParaRPr>
          </a:p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5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chăm</a:t>
            </a:r>
            <a:r>
              <a:rPr lang="en-GB" altLang="zh-CN" sz="5335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5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ngoan</a:t>
            </a:r>
            <a:r>
              <a:rPr lang="en-GB" altLang="zh-CN" sz="5335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, </a:t>
            </a:r>
            <a:r>
              <a:rPr lang="en-GB" altLang="zh-CN" sz="5335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học</a:t>
            </a:r>
            <a:r>
              <a:rPr lang="en-GB" altLang="zh-CN" sz="5335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5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tốt</a:t>
            </a:r>
            <a:r>
              <a:rPr lang="en-GB" altLang="zh-CN" sz="5335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!</a:t>
            </a:r>
            <a:endParaRPr lang="en-GB" altLang="zh-CN" sz="5335" b="1" dirty="0">
              <a:solidFill>
                <a:srgbClr val="FF1171"/>
              </a:solidFill>
              <a:latin typeface="Times New Roman" panose="02020603050405020304" pitchFamily="18" charset="0"/>
              <a:ea typeface="Arial-Rounded" panose="020B050000000000000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/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/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/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/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1619250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02302" y="5726723"/>
            <a:ext cx="12294302" cy="1517081"/>
            <a:chOff x="-102302" y="5726723"/>
            <a:chExt cx="12294302" cy="15170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>
              <a:fillRect/>
            </a:stretch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5" name="图片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49205"/>
            <a:stretch>
              <a:fillRect/>
            </a:stretch>
          </p:blipFill>
          <p:spPr>
            <a:xfrm rot="3299304">
              <a:off x="-166032" y="5790453"/>
              <a:ext cx="1517081" cy="1389621"/>
            </a:xfrm>
            <a:prstGeom prst="rect">
              <a:avLst/>
            </a:prstGeom>
          </p:spPr>
        </p:pic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>
              <a:fillRect/>
            </a:stretch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>
              <a:fillRect/>
            </a:stretch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0" y="-1"/>
            <a:ext cx="12333834" cy="1454069"/>
            <a:chOff x="0" y="-1"/>
            <a:chExt cx="12333834" cy="145406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>
              <a:fillRect/>
            </a:stretch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20" name="图片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>
              <a:fillRect/>
            </a:stretch>
          </p:blipFill>
          <p:spPr>
            <a:xfrm rot="10800000">
              <a:off x="9978442" y="-1"/>
              <a:ext cx="2355392" cy="1454069"/>
            </a:xfrm>
            <a:prstGeom prst="rect">
              <a:avLst/>
            </a:prstGeom>
          </p:spPr>
        </p:pic>
      </p:grpSp>
      <p:sp>
        <p:nvSpPr>
          <p:cNvPr id="11" name="文本框 22"/>
          <p:cNvSpPr txBox="1"/>
          <p:nvPr/>
        </p:nvSpPr>
        <p:spPr>
          <a:xfrm>
            <a:off x="2955266" y="146654"/>
            <a:ext cx="5625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63110" y="810540"/>
            <a:ext cx="12177023" cy="1376748"/>
            <a:chOff x="263110" y="810540"/>
            <a:chExt cx="12177023" cy="1376748"/>
          </a:xfrm>
        </p:grpSpPr>
        <p:grpSp>
          <p:nvGrpSpPr>
            <p:cNvPr id="12" name="Group 11"/>
            <p:cNvGrpSpPr/>
            <p:nvPr/>
          </p:nvGrpSpPr>
          <p:grpSpPr>
            <a:xfrm>
              <a:off x="263110" y="810540"/>
              <a:ext cx="1631306" cy="1376748"/>
              <a:chOff x="1326142" y="875879"/>
              <a:chExt cx="1631306" cy="1376748"/>
            </a:xfrm>
          </p:grpSpPr>
          <p:pic>
            <p:nvPicPr>
              <p:cNvPr id="10" name="图片 7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>
                <a:fillRect/>
              </a:stretch>
            </p:blipFill>
            <p:spPr>
              <a:xfrm rot="20705450" flipH="1">
                <a:off x="1326142" y="875879"/>
                <a:ext cx="1631306" cy="137674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3" t="32423" r="79841" b="43971"/>
              <a:stretch>
                <a:fillRect/>
              </a:stretch>
            </p:blipFill>
            <p:spPr>
              <a:xfrm>
                <a:off x="2087690" y="1518911"/>
                <a:ext cx="453492" cy="700781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743354" y="990069"/>
              <a:ext cx="10696779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781610" y="4783558"/>
            <a:ext cx="9007043" cy="1381177"/>
            <a:chOff x="1781610" y="4783558"/>
            <a:chExt cx="9007043" cy="1381177"/>
          </a:xfrm>
        </p:grpSpPr>
        <p:grpSp>
          <p:nvGrpSpPr>
            <p:cNvPr id="22" name="Group 21"/>
            <p:cNvGrpSpPr/>
            <p:nvPr/>
          </p:nvGrpSpPr>
          <p:grpSpPr>
            <a:xfrm>
              <a:off x="1781610" y="4783558"/>
              <a:ext cx="1631306" cy="1381177"/>
              <a:chOff x="3180901" y="2917327"/>
              <a:chExt cx="1631306" cy="138117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92" t="34263" r="23333" b="44382"/>
              <a:stretch>
                <a:fillRect/>
              </a:stretch>
            </p:blipFill>
            <p:spPr>
              <a:xfrm>
                <a:off x="3996553" y="3607916"/>
                <a:ext cx="571573" cy="690588"/>
              </a:xfrm>
              <a:prstGeom prst="rect">
                <a:avLst/>
              </a:prstGeom>
            </p:spPr>
          </p:pic>
          <p:pic>
            <p:nvPicPr>
              <p:cNvPr id="18" name="图片 7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>
                <a:fillRect/>
              </a:stretch>
            </p:blipFill>
            <p:spPr>
              <a:xfrm rot="20705450" flipH="1">
                <a:off x="3180901" y="2917327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3475610" y="5024340"/>
              <a:ext cx="7313043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Nhắc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nhở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70266" y="3439486"/>
            <a:ext cx="11351120" cy="1376748"/>
            <a:chOff x="270266" y="3439486"/>
            <a:chExt cx="11351120" cy="1376748"/>
          </a:xfrm>
        </p:grpSpPr>
        <p:grpSp>
          <p:nvGrpSpPr>
            <p:cNvPr id="13" name="Group 12"/>
            <p:cNvGrpSpPr/>
            <p:nvPr/>
          </p:nvGrpSpPr>
          <p:grpSpPr>
            <a:xfrm>
              <a:off x="270266" y="3439486"/>
              <a:ext cx="1631306" cy="1376748"/>
              <a:chOff x="959507" y="4676471"/>
              <a:chExt cx="1631306" cy="137674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60" t="34263" r="42765" b="44382"/>
              <a:stretch>
                <a:fillRect/>
              </a:stretch>
            </p:blipFill>
            <p:spPr>
              <a:xfrm>
                <a:off x="1775160" y="5394419"/>
                <a:ext cx="531057" cy="641635"/>
              </a:xfrm>
              <a:prstGeom prst="rect">
                <a:avLst/>
              </a:prstGeom>
            </p:spPr>
          </p:pic>
          <p:pic>
            <p:nvPicPr>
              <p:cNvPr id="21" name="图片 7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>
                <a:fillRect/>
              </a:stretch>
            </p:blipFill>
            <p:spPr>
              <a:xfrm rot="20705450" flipH="1">
                <a:off x="959507" y="4676471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1829867" y="3667221"/>
              <a:ext cx="9791519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829867" y="2066493"/>
            <a:ext cx="9697982" cy="1376748"/>
            <a:chOff x="1840692" y="2123349"/>
            <a:chExt cx="9697982" cy="1376748"/>
          </a:xfrm>
        </p:grpSpPr>
        <p:grpSp>
          <p:nvGrpSpPr>
            <p:cNvPr id="23" name="Group 22"/>
            <p:cNvGrpSpPr/>
            <p:nvPr/>
          </p:nvGrpSpPr>
          <p:grpSpPr>
            <a:xfrm>
              <a:off x="1840692" y="2123349"/>
              <a:ext cx="1631306" cy="1376748"/>
              <a:chOff x="1093468" y="2250622"/>
              <a:chExt cx="1631306" cy="137674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9" t="34401" r="61577" b="43465"/>
              <a:stretch>
                <a:fillRect/>
              </a:stretch>
            </p:blipFill>
            <p:spPr>
              <a:xfrm>
                <a:off x="1926516" y="2972198"/>
                <a:ext cx="496651" cy="647946"/>
              </a:xfrm>
              <a:prstGeom prst="rect">
                <a:avLst/>
              </a:prstGeom>
            </p:spPr>
          </p:pic>
          <p:pic>
            <p:nvPicPr>
              <p:cNvPr id="17" name="图片 7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>
                <a:fillRect/>
              </a:stretch>
            </p:blipFill>
            <p:spPr>
              <a:xfrm rot="20705450" flipH="1">
                <a:off x="1093468" y="2250622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3262996" y="2319253"/>
              <a:ext cx="8275678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图片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7077" y="2790289"/>
            <a:ext cx="1103377" cy="179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8889"/>
            <a:ext cx="12191999" cy="6849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3713" y="1996907"/>
            <a:ext cx="5298217" cy="1446546"/>
          </a:xfrm>
          <a:prstGeom prst="rect">
            <a:avLst/>
          </a:prstGeom>
          <a:noFill/>
        </p:spPr>
        <p:txBody>
          <a:bodyPr wrap="none" lIns="91426" tIns="45718" rIns="91426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5270" y="583423"/>
            <a:ext cx="853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HÁT BÀI HÁT “CÁI QUẠT MÁY”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Cái Quạt Máy - Bé Bào Ngư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858" y="1304712"/>
            <a:ext cx="10154285" cy="51398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8389" y="205904"/>
            <a:ext cx="2961934" cy="855958"/>
            <a:chOff x="500062" y="381715"/>
            <a:chExt cx="3128876" cy="9752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+mj-lt"/>
                </a:rPr>
                <a:t>KHỞI ĐỘNG</a:t>
              </a:r>
              <a:endParaRPr lang="vi-VN" sz="2400" b="1" dirty="0">
                <a:solidFill>
                  <a:srgbClr val="F78609"/>
                </a:solidFill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>
            <a:fillRect/>
          </a:stretch>
        </p:blipFill>
        <p:spPr bwMode="auto">
          <a:xfrm>
            <a:off x="278389" y="1848802"/>
            <a:ext cx="2317750" cy="41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>
            <a:fillRect/>
          </a:stretch>
        </p:blipFill>
        <p:spPr bwMode="auto">
          <a:xfrm>
            <a:off x="2529840" y="2726690"/>
            <a:ext cx="2274570" cy="42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>
            <a:fillRect/>
          </a:stretch>
        </p:blipFill>
        <p:spPr bwMode="auto">
          <a:xfrm>
            <a:off x="6075045" y="3534410"/>
            <a:ext cx="3242310" cy="33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>
            <a:fillRect/>
          </a:stretch>
        </p:blipFill>
        <p:spPr bwMode="auto">
          <a:xfrm>
            <a:off x="9541610" y="1080335"/>
            <a:ext cx="2762250" cy="35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flipH="1">
            <a:off x="2327375" y="1138544"/>
            <a:ext cx="7324725" cy="1076325"/>
          </a:xfrm>
          <a:prstGeom prst="rect">
            <a:avLst/>
          </a:prstGeom>
          <a:noFill/>
          <a:effectLst>
            <a:glow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-Kể tên những đồ dùng gia đình</a:t>
            </a:r>
            <a:endParaRPr lang="vi-VN" sz="3200" dirty="0">
              <a:solidFill>
                <a:srgbClr val="000000"/>
              </a:solidFill>
              <a:effectLst>
                <a:glow rad="368300">
                  <a:srgbClr val="97FA16">
                    <a:alpha val="62000"/>
                  </a:srgbClr>
                </a:glow>
              </a:effectLst>
            </a:endParaRPr>
          </a:p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 mà em biết.</a:t>
            </a:r>
            <a:endParaRPr lang="vi-VN" sz="3200" dirty="0">
              <a:solidFill>
                <a:srgbClr val="000000"/>
              </a:solidFill>
              <a:effectLst>
                <a:glow rad="368300">
                  <a:srgbClr val="97FA16">
                    <a:alpha val="62000"/>
                  </a:srgbClr>
                </a:glo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8389" y="224377"/>
            <a:ext cx="2961934" cy="855958"/>
            <a:chOff x="500062" y="381715"/>
            <a:chExt cx="3128876" cy="9752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lang="vi-VN" sz="2400" b="1" dirty="0">
                <a:solidFill>
                  <a:srgbClr val="F7860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641642" y="2491193"/>
            <a:ext cx="49087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14"/>
          <a:stretch>
            <a:fillRect/>
          </a:stretch>
        </p:blipFill>
        <p:spPr>
          <a:xfrm>
            <a:off x="116720" y="109483"/>
            <a:ext cx="1666875" cy="7715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3384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112" y="2286295"/>
            <a:ext cx="121380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cách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đình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endParaRPr lang="en-US" altLang="zh-CN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đó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74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1015837" y="1286539"/>
            <a:ext cx="4385502" cy="4245264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08" r="203"/>
          <a:stretch>
            <a:fillRect/>
          </a:stretch>
        </p:blipFill>
        <p:spPr>
          <a:xfrm>
            <a:off x="6996917" y="1312615"/>
            <a:ext cx="4157980" cy="4245264"/>
          </a:xfrm>
          <a:prstGeom prst="rect">
            <a:avLst/>
          </a:prstGeom>
        </p:spPr>
      </p:pic>
      <p:sp>
        <p:nvSpPr>
          <p:cNvPr id="9" name="TextBox 20"/>
          <p:cNvSpPr txBox="1"/>
          <p:nvPr/>
        </p:nvSpPr>
        <p:spPr>
          <a:xfrm>
            <a:off x="1081183" y="5647641"/>
            <a:ext cx="4320156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  <a:endParaRPr lang="vi-VN" sz="2400" i="1" dirty="0">
              <a:solidFill>
                <a:srgbClr val="000000"/>
              </a:solidFill>
            </a:endParaRPr>
          </a:p>
        </p:txBody>
      </p:sp>
      <p:sp>
        <p:nvSpPr>
          <p:cNvPr id="10" name="TextBox 22"/>
          <p:cNvSpPr txBox="1"/>
          <p:nvPr/>
        </p:nvSpPr>
        <p:spPr>
          <a:xfrm>
            <a:off x="6921359" y="5792441"/>
            <a:ext cx="4515936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  <a:endParaRPr lang="vi-VN" sz="2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1422</Words>
  <Application>WPS Presentation</Application>
  <PresentationFormat>Widescreen</PresentationFormat>
  <Paragraphs>74</Paragraphs>
  <Slides>15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15</vt:i4>
      </vt:variant>
    </vt:vector>
  </HeadingPairs>
  <TitlesOfParts>
    <vt:vector size="50" baseType="lpstr">
      <vt:lpstr>Arial</vt:lpstr>
      <vt:lpstr>SimSun</vt:lpstr>
      <vt:lpstr>Wingdings</vt:lpstr>
      <vt:lpstr>Calibri</vt:lpstr>
      <vt:lpstr>Calibri</vt:lpstr>
      <vt:lpstr>Averta Std CY Bold</vt:lpstr>
      <vt:lpstr>Segoe Print</vt:lpstr>
      <vt:lpstr>Arial-Rounded</vt:lpstr>
      <vt:lpstr>Segoe UI Symbol</vt:lpstr>
      <vt:lpstr>Quicksand Medium</vt:lpstr>
      <vt:lpstr>Arial-SGK-TV</vt:lpstr>
      <vt:lpstr>等线</vt:lpstr>
      <vt:lpstr>等线</vt:lpstr>
      <vt:lpstr>HP001 4 hàng</vt:lpstr>
      <vt:lpstr>Times New Roman</vt:lpstr>
      <vt:lpstr>HP001 4 hàng</vt:lpstr>
      <vt:lpstr>Times New Roman</vt:lpstr>
      <vt:lpstr>iCiel Cadena</vt:lpstr>
      <vt:lpstr>Corbel</vt:lpstr>
      <vt:lpstr>思源黑体 CN Bold</vt:lpstr>
      <vt:lpstr>iCiel Cucho</vt:lpstr>
      <vt:lpstr>方正粗圆_GBK</vt:lpstr>
      <vt:lpstr>Arial-Rounded</vt:lpstr>
      <vt:lpstr>Microsoft YaHei</vt:lpstr>
      <vt:lpstr>Arial Unicode MS</vt:lpstr>
      <vt:lpstr>Arial Black</vt:lpstr>
      <vt:lpstr>Open Sans Bold</vt:lpstr>
      <vt:lpstr>Lobster</vt:lpstr>
      <vt:lpstr>Lobster 1.4</vt:lpstr>
      <vt:lpstr>4_Office 主题</vt:lpstr>
      <vt:lpstr>1_Office Theme</vt:lpstr>
      <vt:lpstr>1_Office 主题</vt:lpstr>
      <vt:lpstr>2_Office Theme</vt:lpstr>
      <vt:lpstr>Hoạt động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Mỹ Linh</cp:lastModifiedBy>
  <cp:revision>18</cp:revision>
  <dcterms:created xsi:type="dcterms:W3CDTF">2021-07-18T04:20:00Z</dcterms:created>
  <dcterms:modified xsi:type="dcterms:W3CDTF">2024-12-27T05:12:24Z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1033-12.2.0.19307</vt:lpwstr>
  </property>
  <property fmtid="{D5CDD505-2E9C-101B-9397-08002B2CF9AE}" pid="3" name="ICV">
    <vt:lpwstr>B4DBCC7C66FD44ABB4CA2965476FFEE5_12</vt:lpwstr>
  </property>
</Properties>
</file>