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0"/>
  </p:notesMasterIdLst>
  <p:sldIdLst>
    <p:sldId id="275"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9Slide05 Aphrodite Pro" panose="020B0604020202020204" charset="0"/>
      <p:regular r:id="rId21"/>
    </p:embeddedFont>
    <p:embeddedFont>
      <p:font typeface="#9Slide07 HoneyCream" panose="020B0604020202020204" charset="0"/>
      <p:regular r:id="rId22"/>
    </p:embeddedFont>
    <p:embeddedFont>
      <p:font typeface="Lobster" panose="00000500000000000000" pitchFamily="2" charset="0"/>
      <p:regular r:id="rId23"/>
    </p:embeddedFont>
    <p:embeddedFont>
      <p:font typeface="Open Sans Bold" panose="020B0806030504020204" pitchFamily="34" charset="0"/>
      <p:bold r:id="rId24"/>
    </p:embeddedFont>
    <p:embeddedFont>
      <p:font typeface="UTM Avo" panose="02040603050506020204" pitchFamily="18"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1020" y="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7A16F-F2DC-448C-AE0F-7A98B2383DD6}"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E0F2C-E79F-4492-84AC-4F64B6865B40}" type="slidenum">
              <a:rPr lang="en-US" smtClean="0"/>
              <a:t>‹#›</a:t>
            </a:fld>
            <a:endParaRPr lang="en-US"/>
          </a:p>
        </p:txBody>
      </p:sp>
    </p:spTree>
    <p:extLst>
      <p:ext uri="{BB962C8B-B14F-4D97-AF65-F5344CB8AC3E}">
        <p14:creationId xmlns:p14="http://schemas.microsoft.com/office/powerpoint/2010/main" val="423215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242444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78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864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68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52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8E5E0F2C-E79F-4492-84AC-4F64B6865B40}" type="slidenum">
              <a:rPr lang="en-US" smtClean="0"/>
              <a:t>9</a:t>
            </a:fld>
            <a:endParaRPr lang="en-US"/>
          </a:p>
        </p:txBody>
      </p:sp>
    </p:spTree>
    <p:extLst>
      <p:ext uri="{BB962C8B-B14F-4D97-AF65-F5344CB8AC3E}">
        <p14:creationId xmlns:p14="http://schemas.microsoft.com/office/powerpoint/2010/main" val="2969415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18190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72602"/>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49699"/>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08320"/>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5025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1468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6222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44901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88190"/>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83106"/>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01655"/>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2" name="TextBox 2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4" name="TextBox 2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709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gif"/><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gif"/><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2 THÁNG 10</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chemeClr val="accent3">
                    <a:lumMod val="75000"/>
                  </a:schemeClr>
                </a:solidFill>
                <a:latin typeface="Open Sans Bold"/>
              </a:rPr>
              <a:t>Môn: </a:t>
            </a:r>
            <a:r>
              <a:rPr lang="en-US" sz="4400" dirty="0" err="1">
                <a:solidFill>
                  <a:schemeClr val="accent3">
                    <a:lumMod val="75000"/>
                  </a:schemeClr>
                </a:solidFill>
                <a:latin typeface="Open Sans Bold"/>
              </a:rPr>
              <a:t>Tiếng</a:t>
            </a:r>
            <a:r>
              <a:rPr lang="en-US" sz="4400" dirty="0">
                <a:solidFill>
                  <a:schemeClr val="accent3">
                    <a:lumMod val="75000"/>
                  </a:schemeClr>
                </a:solidFill>
                <a:latin typeface="Open Sans Bold"/>
              </a:rPr>
              <a:t> </a:t>
            </a:r>
            <a:r>
              <a:rPr lang="en-US" sz="4400" dirty="0" err="1">
                <a:solidFill>
                  <a:schemeClr val="accent3">
                    <a:lumMod val="75000"/>
                  </a:schemeClr>
                </a:solidFill>
                <a:latin typeface="Open Sans Bold"/>
              </a:rPr>
              <a:t>Việt</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2024 - 2025</a:t>
            </a: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74008" y="366855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 Nghe-</a:t>
            </a:r>
            <a:r>
              <a:rPr lang="en-US" sz="4400" dirty="0" err="1">
                <a:solidFill>
                  <a:srgbClr val="002060"/>
                </a:solidFill>
                <a:latin typeface="Open Sans Bold"/>
              </a:rPr>
              <a:t>viết</a:t>
            </a:r>
            <a:r>
              <a:rPr lang="en-US" sz="4400" dirty="0">
                <a:solidFill>
                  <a:srgbClr val="002060"/>
                </a:solidFill>
                <a:latin typeface="Open Sans Bold"/>
              </a:rPr>
              <a:t>: </a:t>
            </a:r>
            <a:r>
              <a:rPr lang="en-US" sz="4400" dirty="0" err="1">
                <a:solidFill>
                  <a:srgbClr val="002060"/>
                </a:solidFill>
                <a:latin typeface="Open Sans Bold"/>
              </a:rPr>
              <a:t>Thời</a:t>
            </a:r>
            <a:r>
              <a:rPr lang="en-US" sz="4400" dirty="0">
                <a:solidFill>
                  <a:srgbClr val="002060"/>
                </a:solidFill>
                <a:latin typeface="Open Sans Bold"/>
              </a:rPr>
              <a:t> </a:t>
            </a:r>
            <a:r>
              <a:rPr lang="en-US" sz="4400" dirty="0" err="1">
                <a:solidFill>
                  <a:srgbClr val="002060"/>
                </a:solidFill>
                <a:latin typeface="Open Sans Bold"/>
              </a:rPr>
              <a:t>khóa</a:t>
            </a:r>
            <a:r>
              <a:rPr lang="en-US" sz="4400" dirty="0">
                <a:solidFill>
                  <a:srgbClr val="002060"/>
                </a:solidFill>
                <a:latin typeface="Open Sans Bold"/>
              </a:rPr>
              <a:t> </a:t>
            </a:r>
            <a:r>
              <a:rPr lang="en-US" sz="4400" dirty="0" err="1">
                <a:solidFill>
                  <a:srgbClr val="002060"/>
                </a:solidFill>
                <a:latin typeface="Open Sans Bold"/>
              </a:rPr>
              <a:t>biểu</a:t>
            </a:r>
            <a:endParaRPr lang="en-US" sz="44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540034" y="4443785"/>
            <a:ext cx="2550435" cy="224290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extLst>
      <p:ext uri="{BB962C8B-B14F-4D97-AF65-F5344CB8AC3E}">
        <p14:creationId xmlns:p14="http://schemas.microsoft.com/office/powerpoint/2010/main" val="391135896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0213" y="1146104"/>
            <a:ext cx="9529763" cy="4657725"/>
          </a:xfrm>
          <a:prstGeom prst="roundRect">
            <a:avLst/>
          </a:prstGeom>
          <a:solidFill>
            <a:schemeClr val="accent4">
              <a:alpha val="7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Viết hoa tên bài và các chữ cái</a:t>
            </a:r>
            <a:r>
              <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đầu mỗi </a:t>
            </a:r>
            <a:r>
              <a:rPr kumimoji="0" lang="vi-VN"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câu</a:t>
            </a: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Rectangle 3"/>
          <p:cNvSpPr/>
          <p:nvPr/>
        </p:nvSpPr>
        <p:spPr>
          <a:xfrm>
            <a:off x="586996" y="361756"/>
            <a:ext cx="3113467" cy="1329595"/>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4">
              <a:lumMod val="75000"/>
              <a:alpha val="80000"/>
            </a:schemeClr>
          </a:solidFill>
          <a:ln>
            <a:solidFill>
              <a:schemeClr val="accent4">
                <a:lumMod val="75000"/>
              </a:schemeClr>
            </a:solidFill>
            <a:prstDash val="lgDash"/>
          </a:ln>
        </p:spPr>
        <p:txBody>
          <a:bodyPr wrap="square" lIns="108000" tIns="0" rIns="0" bIns="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Lưu</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 ý:</a:t>
            </a:r>
          </a:p>
        </p:txBody>
      </p:sp>
    </p:spTree>
    <p:extLst>
      <p:ext uri="{BB962C8B-B14F-4D97-AF65-F5344CB8AC3E}">
        <p14:creationId xmlns:p14="http://schemas.microsoft.com/office/powerpoint/2010/main" val="1160692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881" y="839597"/>
            <a:ext cx="12530138" cy="5700713"/>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2173706" y="202554"/>
            <a:ext cx="7132204" cy="828675"/>
          </a:xfrm>
          <a:prstGeom prst="rect">
            <a:avLst/>
          </a:prstGeom>
        </p:spPr>
      </p:pic>
      <p:grpSp>
        <p:nvGrpSpPr>
          <p:cNvPr id="24" name="Group 23"/>
          <p:cNvGrpSpPr/>
          <p:nvPr/>
        </p:nvGrpSpPr>
        <p:grpSpPr>
          <a:xfrm>
            <a:off x="637800" y="2357144"/>
            <a:ext cx="2814637" cy="1414764"/>
            <a:chOff x="585788" y="1399874"/>
            <a:chExt cx="2814637" cy="1414764"/>
          </a:xfrm>
        </p:grpSpPr>
        <p:sp>
          <p:nvSpPr>
            <p:cNvPr id="16" name="Rounded Rectangle 15"/>
            <p:cNvSpPr/>
            <p:nvPr/>
          </p:nvSpPr>
          <p:spPr>
            <a:xfrm>
              <a:off x="585788" y="1399874"/>
              <a:ext cx="2814637"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971663" y="1460242"/>
              <a:ext cx="207140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từng</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5" name="Group 24"/>
          <p:cNvGrpSpPr/>
          <p:nvPr/>
        </p:nvGrpSpPr>
        <p:grpSpPr>
          <a:xfrm>
            <a:off x="8144398" y="1885667"/>
            <a:ext cx="3937099" cy="1414764"/>
            <a:chOff x="8144398" y="1389903"/>
            <a:chExt cx="3937099" cy="1414764"/>
          </a:xfrm>
        </p:grpSpPr>
        <p:sp>
          <p:nvSpPr>
            <p:cNvPr id="18" name="Rounded Rectangle 15"/>
            <p:cNvSpPr/>
            <p:nvPr/>
          </p:nvSpPr>
          <p:spPr>
            <a:xfrm>
              <a:off x="8144398" y="1389903"/>
              <a:ext cx="3937099"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8376637" y="1515464"/>
              <a:ext cx="3490058"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cột dọc</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8" name="Group 27"/>
          <p:cNvGrpSpPr/>
          <p:nvPr/>
        </p:nvGrpSpPr>
        <p:grpSpPr>
          <a:xfrm>
            <a:off x="3657571" y="3271899"/>
            <a:ext cx="4634541" cy="1414764"/>
            <a:chOff x="7386638" y="3689954"/>
            <a:chExt cx="4634541" cy="1414764"/>
          </a:xfrm>
        </p:grpSpPr>
        <p:sp>
          <p:nvSpPr>
            <p:cNvPr id="19" name="Rounded Rectangle 15"/>
            <p:cNvSpPr/>
            <p:nvPr/>
          </p:nvSpPr>
          <p:spPr>
            <a:xfrm>
              <a:off x="7386638" y="3689954"/>
              <a:ext cx="4634541"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7608350" y="3784841"/>
              <a:ext cx="3775393"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thời</a:t>
              </a:r>
              <a:r>
                <a:rPr kumimoji="0" lang="nl-NL"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gian</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6" name="Group 25"/>
          <p:cNvGrpSpPr/>
          <p:nvPr/>
        </p:nvGrpSpPr>
        <p:grpSpPr>
          <a:xfrm>
            <a:off x="422517" y="4807422"/>
            <a:ext cx="5700881" cy="1414764"/>
            <a:chOff x="357188" y="3810813"/>
            <a:chExt cx="5700881" cy="1414764"/>
          </a:xfrm>
        </p:grpSpPr>
        <p:sp>
          <p:nvSpPr>
            <p:cNvPr id="21" name="Rounded Rectangle 15"/>
            <p:cNvSpPr/>
            <p:nvPr/>
          </p:nvSpPr>
          <p:spPr>
            <a:xfrm>
              <a:off x="357188" y="3810813"/>
              <a:ext cx="5700881"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585788" y="3925018"/>
              <a:ext cx="5344733"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hàng ngang</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967442" y="4796556"/>
            <a:ext cx="3587426" cy="1414764"/>
            <a:chOff x="4899349" y="3756877"/>
            <a:chExt cx="3587426" cy="1414764"/>
          </a:xfrm>
        </p:grpSpPr>
        <p:sp>
          <p:nvSpPr>
            <p:cNvPr id="20" name="Rounded Rectangle 15"/>
            <p:cNvSpPr/>
            <p:nvPr/>
          </p:nvSpPr>
          <p:spPr>
            <a:xfrm>
              <a:off x="4899349" y="3756877"/>
              <a:ext cx="3587426"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5149183" y="3910883"/>
              <a:ext cx="296267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trình tự</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cxnSp>
        <p:nvCxnSpPr>
          <p:cNvPr id="32" name="Straight Connector 31"/>
          <p:cNvCxnSpPr/>
          <p:nvPr/>
        </p:nvCxnSpPr>
        <p:spPr>
          <a:xfrm>
            <a:off x="1458930" y="3452514"/>
            <a:ext cx="142449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506948" y="2971510"/>
            <a:ext cx="56900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526992" y="4328244"/>
            <a:ext cx="56900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66862" y="5866928"/>
            <a:ext cx="42068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43515" y="5866928"/>
            <a:ext cx="90892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075956" y="2971510"/>
            <a:ext cx="7613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884502" y="4328244"/>
            <a:ext cx="57513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96000" y="4328244"/>
            <a:ext cx="94604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a:off x="1124756" y="5866928"/>
            <a:ext cx="124897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927295" y="5866928"/>
            <a:ext cx="105863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275832" y="2971510"/>
            <a:ext cx="7613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3410675" y="5871873"/>
            <a:ext cx="128581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24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par>
                                <p:cTn id="16" presetID="21" presetClass="entr" presetSubtype="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par>
                                <p:cTn id="19" presetID="21" presetClass="entr" presetSubtype="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2000"/>
                                        <p:tgtEl>
                                          <p:spTgt spid="28"/>
                                        </p:tgtEl>
                                      </p:cBhvr>
                                    </p:animEffect>
                                  </p:childTnLst>
                                </p:cTn>
                              </p:par>
                              <p:par>
                                <p:cTn id="22" presetID="21" presetClass="entr" presetSubtype="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heel(1)">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par>
                          <p:cTn id="49" fill="hold">
                            <p:stCondLst>
                              <p:cond delay="2500"/>
                            </p:stCondLst>
                            <p:childTnLst>
                              <p:par>
                                <p:cTn id="50" presetID="22" presetClass="entr" presetSubtype="8"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500"/>
                                        <p:tgtEl>
                                          <p:spTgt spid="38"/>
                                        </p:tgtEl>
                                      </p:cBhvr>
                                    </p:animEffect>
                                  </p:childTnLst>
                                </p:cTn>
                              </p:par>
                            </p:childTnLst>
                          </p:cTn>
                        </p:par>
                        <p:par>
                          <p:cTn id="53" fill="hold">
                            <p:stCondLst>
                              <p:cond delay="3000"/>
                            </p:stCondLst>
                            <p:childTnLst>
                              <p:par>
                                <p:cTn id="54" presetID="22" presetClass="entr" presetSubtype="8"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par>
                          <p:cTn id="61" fill="hold">
                            <p:stCondLst>
                              <p:cond delay="4000"/>
                            </p:stCondLst>
                            <p:childTnLst>
                              <p:par>
                                <p:cTn id="62" presetID="22" presetClass="entr" presetSubtype="8" fill="hold"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4500"/>
                            </p:stCondLst>
                            <p:childTnLst>
                              <p:par>
                                <p:cTn id="66" presetID="22" presetClass="entr" presetSubtype="8"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left)">
                                      <p:cBhvr>
                                        <p:cTn id="72" dur="500"/>
                                        <p:tgtEl>
                                          <p:spTgt spid="44"/>
                                        </p:tgtEl>
                                      </p:cBhvr>
                                    </p:animEffect>
                                  </p:childTnLst>
                                </p:cTn>
                              </p:par>
                            </p:childTnLst>
                          </p:cTn>
                        </p:par>
                        <p:par>
                          <p:cTn id="73" fill="hold">
                            <p:stCondLst>
                              <p:cond delay="5500"/>
                            </p:stCondLst>
                            <p:childTnLst>
                              <p:par>
                                <p:cTn id="74" presetID="22" presetClass="entr" presetSubtype="8"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279723" y="0"/>
            <a:ext cx="8501062" cy="3777964"/>
            <a:chOff x="2279723" y="0"/>
            <a:chExt cx="8501062" cy="3777964"/>
          </a:xfrm>
        </p:grpSpPr>
        <p:sp>
          <p:nvSpPr>
            <p:cNvPr id="5" name="Rounded Rectangle 4"/>
            <p:cNvSpPr/>
            <p:nvPr/>
          </p:nvSpPr>
          <p:spPr>
            <a:xfrm>
              <a:off x="2279723" y="0"/>
              <a:ext cx="8501062" cy="3777964"/>
            </a:xfrm>
            <a:custGeom>
              <a:avLst/>
              <a:gdLst>
                <a:gd name="connsiteX0" fmla="*/ 0 w 7672387"/>
                <a:gd name="connsiteY0" fmla="*/ 804879 h 4829175"/>
                <a:gd name="connsiteX1" fmla="*/ 804879 w 7672387"/>
                <a:gd name="connsiteY1" fmla="*/ 0 h 4829175"/>
                <a:gd name="connsiteX2" fmla="*/ 6867508 w 7672387"/>
                <a:gd name="connsiteY2" fmla="*/ 0 h 4829175"/>
                <a:gd name="connsiteX3" fmla="*/ 7672387 w 7672387"/>
                <a:gd name="connsiteY3" fmla="*/ 804879 h 4829175"/>
                <a:gd name="connsiteX4" fmla="*/ 7672387 w 7672387"/>
                <a:gd name="connsiteY4" fmla="*/ 4024296 h 4829175"/>
                <a:gd name="connsiteX5" fmla="*/ 6867508 w 7672387"/>
                <a:gd name="connsiteY5" fmla="*/ 4829175 h 4829175"/>
                <a:gd name="connsiteX6" fmla="*/ 804879 w 7672387"/>
                <a:gd name="connsiteY6" fmla="*/ 4829175 h 4829175"/>
                <a:gd name="connsiteX7" fmla="*/ 0 w 7672387"/>
                <a:gd name="connsiteY7" fmla="*/ 4024296 h 4829175"/>
                <a:gd name="connsiteX8" fmla="*/ 0 w 7672387"/>
                <a:gd name="connsiteY8" fmla="*/ 804879 h 4829175"/>
                <a:gd name="connsiteX0" fmla="*/ 400050 w 8072437"/>
                <a:gd name="connsiteY0" fmla="*/ 804879 h 4829175"/>
                <a:gd name="connsiteX1" fmla="*/ 1204929 w 8072437"/>
                <a:gd name="connsiteY1" fmla="*/ 0 h 4829175"/>
                <a:gd name="connsiteX2" fmla="*/ 7267558 w 8072437"/>
                <a:gd name="connsiteY2" fmla="*/ 0 h 4829175"/>
                <a:gd name="connsiteX3" fmla="*/ 8072437 w 8072437"/>
                <a:gd name="connsiteY3" fmla="*/ 804879 h 4829175"/>
                <a:gd name="connsiteX4" fmla="*/ 8072437 w 8072437"/>
                <a:gd name="connsiteY4" fmla="*/ 4024296 h 4829175"/>
                <a:gd name="connsiteX5" fmla="*/ 7267558 w 8072437"/>
                <a:gd name="connsiteY5" fmla="*/ 4829175 h 4829175"/>
                <a:gd name="connsiteX6" fmla="*/ 1204929 w 8072437"/>
                <a:gd name="connsiteY6" fmla="*/ 4829175 h 4829175"/>
                <a:gd name="connsiteX7" fmla="*/ 400050 w 8072437"/>
                <a:gd name="connsiteY7" fmla="*/ 4024296 h 4829175"/>
                <a:gd name="connsiteX8" fmla="*/ 0 w 8072437"/>
                <a:gd name="connsiteY8" fmla="*/ 1743075 h 4829175"/>
                <a:gd name="connsiteX9" fmla="*/ 400050 w 8072437"/>
                <a:gd name="connsiteY9" fmla="*/ 804879 h 4829175"/>
                <a:gd name="connsiteX0" fmla="*/ 400050 w 8072437"/>
                <a:gd name="connsiteY0" fmla="*/ 1062054 h 5086350"/>
                <a:gd name="connsiteX1" fmla="*/ 1204929 w 8072437"/>
                <a:gd name="connsiteY1" fmla="*/ 257175 h 5086350"/>
                <a:gd name="connsiteX2" fmla="*/ 3114675 w 8072437"/>
                <a:gd name="connsiteY2" fmla="*/ 0 h 5086350"/>
                <a:gd name="connsiteX3" fmla="*/ 7267558 w 8072437"/>
                <a:gd name="connsiteY3" fmla="*/ 257175 h 5086350"/>
                <a:gd name="connsiteX4" fmla="*/ 8072437 w 8072437"/>
                <a:gd name="connsiteY4" fmla="*/ 1062054 h 5086350"/>
                <a:gd name="connsiteX5" fmla="*/ 8072437 w 8072437"/>
                <a:gd name="connsiteY5" fmla="*/ 4281471 h 5086350"/>
                <a:gd name="connsiteX6" fmla="*/ 7267558 w 8072437"/>
                <a:gd name="connsiteY6" fmla="*/ 5086350 h 5086350"/>
                <a:gd name="connsiteX7" fmla="*/ 1204929 w 8072437"/>
                <a:gd name="connsiteY7" fmla="*/ 5086350 h 5086350"/>
                <a:gd name="connsiteX8" fmla="*/ 400050 w 8072437"/>
                <a:gd name="connsiteY8" fmla="*/ 4281471 h 5086350"/>
                <a:gd name="connsiteX9" fmla="*/ 0 w 8072437"/>
                <a:gd name="connsiteY9" fmla="*/ 2000250 h 5086350"/>
                <a:gd name="connsiteX10" fmla="*/ 400050 w 8072437"/>
                <a:gd name="connsiteY10" fmla="*/ 1062054 h 5086350"/>
                <a:gd name="connsiteX0" fmla="*/ 400050 w 8072437"/>
                <a:gd name="connsiteY0" fmla="*/ 1062054 h 5086350"/>
                <a:gd name="connsiteX1" fmla="*/ 1204929 w 8072437"/>
                <a:gd name="connsiteY1" fmla="*/ 257175 h 5086350"/>
                <a:gd name="connsiteX2" fmla="*/ 3114675 w 8072437"/>
                <a:gd name="connsiteY2" fmla="*/ 0 h 5086350"/>
                <a:gd name="connsiteX3" fmla="*/ 7143750 w 8072437"/>
                <a:gd name="connsiteY3" fmla="*/ 42863 h 5086350"/>
                <a:gd name="connsiteX4" fmla="*/ 7267558 w 8072437"/>
                <a:gd name="connsiteY4" fmla="*/ 257175 h 5086350"/>
                <a:gd name="connsiteX5" fmla="*/ 8072437 w 8072437"/>
                <a:gd name="connsiteY5" fmla="*/ 1062054 h 5086350"/>
                <a:gd name="connsiteX6" fmla="*/ 8072437 w 8072437"/>
                <a:gd name="connsiteY6" fmla="*/ 4281471 h 5086350"/>
                <a:gd name="connsiteX7" fmla="*/ 7267558 w 8072437"/>
                <a:gd name="connsiteY7" fmla="*/ 5086350 h 5086350"/>
                <a:gd name="connsiteX8" fmla="*/ 1204929 w 8072437"/>
                <a:gd name="connsiteY8" fmla="*/ 5086350 h 5086350"/>
                <a:gd name="connsiteX9" fmla="*/ 400050 w 8072437"/>
                <a:gd name="connsiteY9" fmla="*/ 4281471 h 5086350"/>
                <a:gd name="connsiteX10" fmla="*/ 0 w 8072437"/>
                <a:gd name="connsiteY10" fmla="*/ 2000250 h 5086350"/>
                <a:gd name="connsiteX11" fmla="*/ 400050 w 8072437"/>
                <a:gd name="connsiteY11" fmla="*/ 1062054 h 5086350"/>
                <a:gd name="connsiteX0" fmla="*/ 400050 w 8501062"/>
                <a:gd name="connsiteY0" fmla="*/ 1062054 h 5086350"/>
                <a:gd name="connsiteX1" fmla="*/ 1204929 w 8501062"/>
                <a:gd name="connsiteY1" fmla="*/ 257175 h 5086350"/>
                <a:gd name="connsiteX2" fmla="*/ 3114675 w 8501062"/>
                <a:gd name="connsiteY2" fmla="*/ 0 h 5086350"/>
                <a:gd name="connsiteX3" fmla="*/ 7143750 w 8501062"/>
                <a:gd name="connsiteY3" fmla="*/ 42863 h 5086350"/>
                <a:gd name="connsiteX4" fmla="*/ 7267558 w 8501062"/>
                <a:gd name="connsiteY4" fmla="*/ 257175 h 5086350"/>
                <a:gd name="connsiteX5" fmla="*/ 8072437 w 8501062"/>
                <a:gd name="connsiteY5" fmla="*/ 1062054 h 5086350"/>
                <a:gd name="connsiteX6" fmla="*/ 8501062 w 8501062"/>
                <a:gd name="connsiteY6" fmla="*/ 2043113 h 5086350"/>
                <a:gd name="connsiteX7" fmla="*/ 8072437 w 8501062"/>
                <a:gd name="connsiteY7" fmla="*/ 4281471 h 5086350"/>
                <a:gd name="connsiteX8" fmla="*/ 7267558 w 8501062"/>
                <a:gd name="connsiteY8" fmla="*/ 5086350 h 5086350"/>
                <a:gd name="connsiteX9" fmla="*/ 1204929 w 8501062"/>
                <a:gd name="connsiteY9" fmla="*/ 5086350 h 5086350"/>
                <a:gd name="connsiteX10" fmla="*/ 400050 w 8501062"/>
                <a:gd name="connsiteY10" fmla="*/ 4281471 h 5086350"/>
                <a:gd name="connsiteX11" fmla="*/ 0 w 8501062"/>
                <a:gd name="connsiteY11" fmla="*/ 2000250 h 5086350"/>
                <a:gd name="connsiteX12" fmla="*/ 400050 w 8501062"/>
                <a:gd name="connsiteY12" fmla="*/ 1062054 h 5086350"/>
                <a:gd name="connsiteX0" fmla="*/ 400050 w 8501062"/>
                <a:gd name="connsiteY0" fmla="*/ 1062054 h 5086350"/>
                <a:gd name="connsiteX1" fmla="*/ 1204929 w 8501062"/>
                <a:gd name="connsiteY1" fmla="*/ 257175 h 5086350"/>
                <a:gd name="connsiteX2" fmla="*/ 3114675 w 8501062"/>
                <a:gd name="connsiteY2" fmla="*/ 0 h 5086350"/>
                <a:gd name="connsiteX3" fmla="*/ 7143750 w 8501062"/>
                <a:gd name="connsiteY3" fmla="*/ 42863 h 5086350"/>
                <a:gd name="connsiteX4" fmla="*/ 7267558 w 8501062"/>
                <a:gd name="connsiteY4" fmla="*/ 257175 h 5086350"/>
                <a:gd name="connsiteX5" fmla="*/ 8072437 w 8501062"/>
                <a:gd name="connsiteY5" fmla="*/ 1062054 h 5086350"/>
                <a:gd name="connsiteX6" fmla="*/ 8501062 w 8501062"/>
                <a:gd name="connsiteY6" fmla="*/ 2043113 h 5086350"/>
                <a:gd name="connsiteX7" fmla="*/ 8286749 w 8501062"/>
                <a:gd name="connsiteY7" fmla="*/ 4114800 h 5086350"/>
                <a:gd name="connsiteX8" fmla="*/ 8072437 w 8501062"/>
                <a:gd name="connsiteY8" fmla="*/ 4281471 h 5086350"/>
                <a:gd name="connsiteX9" fmla="*/ 7267558 w 8501062"/>
                <a:gd name="connsiteY9" fmla="*/ 5086350 h 5086350"/>
                <a:gd name="connsiteX10" fmla="*/ 1204929 w 8501062"/>
                <a:gd name="connsiteY10" fmla="*/ 5086350 h 5086350"/>
                <a:gd name="connsiteX11" fmla="*/ 400050 w 8501062"/>
                <a:gd name="connsiteY11" fmla="*/ 4281471 h 5086350"/>
                <a:gd name="connsiteX12" fmla="*/ 0 w 8501062"/>
                <a:gd name="connsiteY12" fmla="*/ 2000250 h 5086350"/>
                <a:gd name="connsiteX13" fmla="*/ 400050 w 8501062"/>
                <a:gd name="connsiteY13" fmla="*/ 1062054 h 5086350"/>
                <a:gd name="connsiteX0" fmla="*/ 400050 w 8501062"/>
                <a:gd name="connsiteY0" fmla="*/ 1062054 h 5372100"/>
                <a:gd name="connsiteX1" fmla="*/ 1204929 w 8501062"/>
                <a:gd name="connsiteY1" fmla="*/ 257175 h 5372100"/>
                <a:gd name="connsiteX2" fmla="*/ 3114675 w 8501062"/>
                <a:gd name="connsiteY2" fmla="*/ 0 h 5372100"/>
                <a:gd name="connsiteX3" fmla="*/ 7143750 w 8501062"/>
                <a:gd name="connsiteY3" fmla="*/ 42863 h 5372100"/>
                <a:gd name="connsiteX4" fmla="*/ 7267558 w 8501062"/>
                <a:gd name="connsiteY4" fmla="*/ 257175 h 5372100"/>
                <a:gd name="connsiteX5" fmla="*/ 8072437 w 8501062"/>
                <a:gd name="connsiteY5" fmla="*/ 1062054 h 5372100"/>
                <a:gd name="connsiteX6" fmla="*/ 8501062 w 8501062"/>
                <a:gd name="connsiteY6" fmla="*/ 2043113 h 5372100"/>
                <a:gd name="connsiteX7" fmla="*/ 8286749 w 8501062"/>
                <a:gd name="connsiteY7" fmla="*/ 4114800 h 5372100"/>
                <a:gd name="connsiteX8" fmla="*/ 8072437 w 8501062"/>
                <a:gd name="connsiteY8" fmla="*/ 4281471 h 5372100"/>
                <a:gd name="connsiteX9" fmla="*/ 7267558 w 8501062"/>
                <a:gd name="connsiteY9" fmla="*/ 5086350 h 5372100"/>
                <a:gd name="connsiteX10" fmla="*/ 6515099 w 8501062"/>
                <a:gd name="connsiteY10" fmla="*/ 5372100 h 5372100"/>
                <a:gd name="connsiteX11" fmla="*/ 1204929 w 8501062"/>
                <a:gd name="connsiteY11" fmla="*/ 5086350 h 5372100"/>
                <a:gd name="connsiteX12" fmla="*/ 400050 w 8501062"/>
                <a:gd name="connsiteY12" fmla="*/ 4281471 h 5372100"/>
                <a:gd name="connsiteX13" fmla="*/ 0 w 8501062"/>
                <a:gd name="connsiteY13" fmla="*/ 2000250 h 5372100"/>
                <a:gd name="connsiteX14" fmla="*/ 400050 w 8501062"/>
                <a:gd name="connsiteY14" fmla="*/ 1062054 h 5372100"/>
                <a:gd name="connsiteX0" fmla="*/ 400050 w 8501062"/>
                <a:gd name="connsiteY0" fmla="*/ 1062054 h 5372100"/>
                <a:gd name="connsiteX1" fmla="*/ 1204929 w 8501062"/>
                <a:gd name="connsiteY1" fmla="*/ 257175 h 5372100"/>
                <a:gd name="connsiteX2" fmla="*/ 3114675 w 8501062"/>
                <a:gd name="connsiteY2" fmla="*/ 0 h 5372100"/>
                <a:gd name="connsiteX3" fmla="*/ 7143750 w 8501062"/>
                <a:gd name="connsiteY3" fmla="*/ 42863 h 5372100"/>
                <a:gd name="connsiteX4" fmla="*/ 7267558 w 8501062"/>
                <a:gd name="connsiteY4" fmla="*/ 257175 h 5372100"/>
                <a:gd name="connsiteX5" fmla="*/ 8072437 w 8501062"/>
                <a:gd name="connsiteY5" fmla="*/ 1062054 h 5372100"/>
                <a:gd name="connsiteX6" fmla="*/ 8501062 w 8501062"/>
                <a:gd name="connsiteY6" fmla="*/ 2043113 h 5372100"/>
                <a:gd name="connsiteX7" fmla="*/ 8286749 w 8501062"/>
                <a:gd name="connsiteY7" fmla="*/ 4114800 h 5372100"/>
                <a:gd name="connsiteX8" fmla="*/ 8072437 w 8501062"/>
                <a:gd name="connsiteY8" fmla="*/ 4281471 h 5372100"/>
                <a:gd name="connsiteX9" fmla="*/ 7267558 w 8501062"/>
                <a:gd name="connsiteY9" fmla="*/ 5086350 h 5372100"/>
                <a:gd name="connsiteX10" fmla="*/ 6515099 w 8501062"/>
                <a:gd name="connsiteY10" fmla="*/ 5372100 h 5372100"/>
                <a:gd name="connsiteX11" fmla="*/ 2757486 w 8501062"/>
                <a:gd name="connsiteY11" fmla="*/ 5329238 h 5372100"/>
                <a:gd name="connsiteX12" fmla="*/ 1204929 w 8501062"/>
                <a:gd name="connsiteY12" fmla="*/ 5086350 h 5372100"/>
                <a:gd name="connsiteX13" fmla="*/ 400050 w 8501062"/>
                <a:gd name="connsiteY13" fmla="*/ 4281471 h 5372100"/>
                <a:gd name="connsiteX14" fmla="*/ 0 w 8501062"/>
                <a:gd name="connsiteY14" fmla="*/ 2000250 h 5372100"/>
                <a:gd name="connsiteX15" fmla="*/ 400050 w 8501062"/>
                <a:gd name="connsiteY15" fmla="*/ 1062054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01062" h="5372100">
                  <a:moveTo>
                    <a:pt x="400050" y="1062054"/>
                  </a:moveTo>
                  <a:cubicBezTo>
                    <a:pt x="400050" y="617532"/>
                    <a:pt x="760407" y="257175"/>
                    <a:pt x="1204929" y="257175"/>
                  </a:cubicBezTo>
                  <a:cubicBezTo>
                    <a:pt x="1670061" y="257175"/>
                    <a:pt x="2649543" y="0"/>
                    <a:pt x="3114675" y="0"/>
                  </a:cubicBezTo>
                  <a:cubicBezTo>
                    <a:pt x="4405312" y="85725"/>
                    <a:pt x="5853113" y="-42862"/>
                    <a:pt x="7143750" y="42863"/>
                  </a:cubicBezTo>
                  <a:lnTo>
                    <a:pt x="7267558" y="257175"/>
                  </a:lnTo>
                  <a:cubicBezTo>
                    <a:pt x="7712080" y="257175"/>
                    <a:pt x="8072437" y="617532"/>
                    <a:pt x="8072437" y="1062054"/>
                  </a:cubicBezTo>
                  <a:cubicBezTo>
                    <a:pt x="8072437" y="1298586"/>
                    <a:pt x="8501062" y="1806581"/>
                    <a:pt x="8501062" y="2043113"/>
                  </a:cubicBezTo>
                  <a:cubicBezTo>
                    <a:pt x="8372474" y="2652713"/>
                    <a:pt x="8415337" y="3505200"/>
                    <a:pt x="8286749" y="4114800"/>
                  </a:cubicBezTo>
                  <a:lnTo>
                    <a:pt x="8072437" y="4281471"/>
                  </a:lnTo>
                  <a:cubicBezTo>
                    <a:pt x="8072437" y="4725993"/>
                    <a:pt x="7712080" y="5086350"/>
                    <a:pt x="7267558" y="5086350"/>
                  </a:cubicBezTo>
                  <a:cubicBezTo>
                    <a:pt x="7016738" y="5086350"/>
                    <a:pt x="6765919" y="5372100"/>
                    <a:pt x="6515099" y="5372100"/>
                  </a:cubicBezTo>
                  <a:cubicBezTo>
                    <a:pt x="5353049" y="5300663"/>
                    <a:pt x="3919536" y="5400675"/>
                    <a:pt x="2757486" y="5329238"/>
                  </a:cubicBezTo>
                  <a:lnTo>
                    <a:pt x="1204929" y="5086350"/>
                  </a:lnTo>
                  <a:cubicBezTo>
                    <a:pt x="760407" y="5086350"/>
                    <a:pt x="400050" y="4725993"/>
                    <a:pt x="400050" y="4281471"/>
                  </a:cubicBezTo>
                  <a:cubicBezTo>
                    <a:pt x="395287" y="3492489"/>
                    <a:pt x="4763" y="2789232"/>
                    <a:pt x="0" y="2000250"/>
                  </a:cubicBezTo>
                  <a:cubicBezTo>
                    <a:pt x="4763" y="1716093"/>
                    <a:pt x="395287" y="1346211"/>
                    <a:pt x="400050" y="1062054"/>
                  </a:cubicBezTo>
                  <a:close/>
                </a:path>
              </a:pathLst>
            </a:custGeom>
            <a:solidFill>
              <a:schemeClr val="accent2">
                <a:alpha val="73000"/>
              </a:schemeClr>
            </a:solidFill>
            <a:ln>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7"/>
            <p:cNvSpPr/>
            <p:nvPr/>
          </p:nvSpPr>
          <p:spPr>
            <a:xfrm>
              <a:off x="2279723" y="215997"/>
              <a:ext cx="8179340" cy="3088593"/>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noFill/>
            <a:ln>
              <a:noFill/>
            </a:ln>
          </p:spPr>
          <p:txBody>
            <a:bodyPr wrap="square" lIns="288000" tIns="252000" rIns="288000" bIns="32400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Học</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sinh</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viết</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bài</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vào</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vở</a:t>
              </a:r>
              <a:endPar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469" y="2521826"/>
            <a:ext cx="3792041" cy="47004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870" y="2742877"/>
            <a:ext cx="3822523" cy="4700423"/>
          </a:xfrm>
          <a:prstGeom prst="rect">
            <a:avLst/>
          </a:prstGeom>
        </p:spPr>
      </p:pic>
    </p:spTree>
    <p:extLst>
      <p:ext uri="{BB962C8B-B14F-4D97-AF65-F5344CB8AC3E}">
        <p14:creationId xmlns:p14="http://schemas.microsoft.com/office/powerpoint/2010/main" val="20651636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417382">
            <a:off x="463987" y="1814512"/>
            <a:ext cx="11251765" cy="2054411"/>
          </a:xfrm>
          <a:prstGeom prst="rect">
            <a:avLst/>
          </a:prstGeom>
        </p:spPr>
      </p:pic>
    </p:spTree>
    <p:extLst>
      <p:ext uri="{BB962C8B-B14F-4D97-AF65-F5344CB8AC3E}">
        <p14:creationId xmlns:p14="http://schemas.microsoft.com/office/powerpoint/2010/main" val="2815322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92881" y="839597"/>
            <a:ext cx="12530138" cy="5700713"/>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2160" y="670230"/>
            <a:ext cx="12530138" cy="5849426"/>
          </a:xfrm>
          <a:prstGeom prst="rect">
            <a:avLst/>
          </a:prstGeom>
          <a:solidFill>
            <a:srgbClr val="92D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7"/>
          <p:cNvSpPr/>
          <p:nvPr/>
        </p:nvSpPr>
        <p:spPr>
          <a:xfrm>
            <a:off x="0" y="274202"/>
            <a:ext cx="12265819" cy="580159"/>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Dựa vào tranh, viết tên đồ vật bắt đầu bằng </a:t>
            </a:r>
            <a:r>
              <a:rPr kumimoji="0" lang="vi-VN"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a:t>
            </a: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hay </a:t>
            </a:r>
            <a:r>
              <a:rPr kumimoji="0" lang="vi-VN"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k</a:t>
            </a:r>
            <a:endParaRPr kumimoji="0" lang="en-GB"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317" y="1063536"/>
            <a:ext cx="3097873" cy="30978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25" y="2011124"/>
            <a:ext cx="5288863" cy="528886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8351"/>
          <a:stretch/>
        </p:blipFill>
        <p:spPr>
          <a:xfrm rot="2848085">
            <a:off x="8470538" y="3332762"/>
            <a:ext cx="3570079" cy="2374788"/>
          </a:xfrm>
          <a:prstGeom prst="rect">
            <a:avLst/>
          </a:prstGeom>
        </p:spPr>
      </p:pic>
      <p:grpSp>
        <p:nvGrpSpPr>
          <p:cNvPr id="45" name="Group 44"/>
          <p:cNvGrpSpPr/>
          <p:nvPr/>
        </p:nvGrpSpPr>
        <p:grpSpPr>
          <a:xfrm>
            <a:off x="120255" y="1212354"/>
            <a:ext cx="4554487" cy="1480047"/>
            <a:chOff x="1643820" y="5382816"/>
            <a:chExt cx="3071813" cy="939042"/>
          </a:xfrm>
        </p:grpSpPr>
        <p:sp>
          <p:nvSpPr>
            <p:cNvPr id="46" name="Rectangle 45"/>
            <p:cNvSpPr/>
            <p:nvPr/>
          </p:nvSpPr>
          <p:spPr>
            <a:xfrm>
              <a:off x="1643820" y="538281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white"/>
                  </a:solidFill>
                  <a:effectLst/>
                  <a:uLnTx/>
                  <a:uFillTx/>
                  <a:latin typeface="UTM Avo" panose="02040603050506020204" pitchFamily="18" charset="0"/>
                  <a:ea typeface="+mn-ea"/>
                  <a:cs typeface="+mn-cs"/>
                </a:rPr>
                <a:t>cặp sách</a:t>
              </a:r>
              <a:endParaRPr kumimoji="0" lang="en-GB" sz="6600" b="0" i="0" u="none" strike="noStrike" kern="1200" cap="none" spc="0" normalizeH="0" baseline="0" noProof="0" dirty="0">
                <a:ln w="254000">
                  <a:solidFill>
                    <a:prstClr val="white"/>
                  </a:solidFill>
                </a:ln>
                <a:solidFill>
                  <a:prstClr val="white"/>
                </a:solidFill>
                <a:effectLst/>
                <a:uLnTx/>
                <a:uFillTx/>
                <a:latin typeface="UTM Avo" panose="02040603050506020204" pitchFamily="18" charset="0"/>
                <a:ea typeface="+mn-ea"/>
                <a:cs typeface="+mn-cs"/>
              </a:endParaRPr>
            </a:p>
          </p:txBody>
        </p:sp>
        <p:sp>
          <p:nvSpPr>
            <p:cNvPr id="47" name="Rectangle 46"/>
            <p:cNvSpPr/>
            <p:nvPr/>
          </p:nvSpPr>
          <p:spPr>
            <a:xfrm>
              <a:off x="1643820" y="5393171"/>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c</a:t>
              </a:r>
              <a:r>
                <a:rPr kumimoji="0" lang="vi-VN" sz="60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ặp sách</a:t>
              </a:r>
              <a:endParaRPr kumimoji="0" lang="en-GB" sz="60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p:txBody>
        </p:sp>
      </p:grpSp>
      <p:grpSp>
        <p:nvGrpSpPr>
          <p:cNvPr id="48" name="Group 47"/>
          <p:cNvGrpSpPr/>
          <p:nvPr/>
        </p:nvGrpSpPr>
        <p:grpSpPr>
          <a:xfrm>
            <a:off x="7779722" y="1743509"/>
            <a:ext cx="4587895" cy="1496368"/>
            <a:chOff x="1621288" y="5382816"/>
            <a:chExt cx="3094345" cy="949397"/>
          </a:xfrm>
        </p:grpSpPr>
        <p:sp>
          <p:nvSpPr>
            <p:cNvPr id="49" name="Rectangle 48"/>
            <p:cNvSpPr/>
            <p:nvPr/>
          </p:nvSpPr>
          <p:spPr>
            <a:xfrm>
              <a:off x="1643820" y="538281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rPr>
                <a:t>cái kéo</a:t>
              </a:r>
              <a:endParaRPr kumimoji="0" lang="en-GB"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endParaRPr>
            </a:p>
          </p:txBody>
        </p:sp>
        <p:sp>
          <p:nvSpPr>
            <p:cNvPr id="50" name="Rectangle 49"/>
            <p:cNvSpPr/>
            <p:nvPr/>
          </p:nvSpPr>
          <p:spPr>
            <a:xfrm>
              <a:off x="1621288" y="540352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cái </a:t>
              </a: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k</a:t>
              </a: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éo</a:t>
              </a:r>
              <a:endParaRPr kumimoji="0" lang="en-GB"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51" name="Group 50"/>
          <p:cNvGrpSpPr/>
          <p:nvPr/>
        </p:nvGrpSpPr>
        <p:grpSpPr>
          <a:xfrm>
            <a:off x="5805114" y="5050557"/>
            <a:ext cx="4616126" cy="1496368"/>
            <a:chOff x="1827245" y="5372870"/>
            <a:chExt cx="3113388" cy="949397"/>
          </a:xfrm>
        </p:grpSpPr>
        <p:sp>
          <p:nvSpPr>
            <p:cNvPr id="52" name="Rectangle 51"/>
            <p:cNvSpPr/>
            <p:nvPr/>
          </p:nvSpPr>
          <p:spPr>
            <a:xfrm>
              <a:off x="1827245" y="5372870"/>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rPr>
                <a:t>thước kẻ</a:t>
              </a:r>
              <a:endParaRPr kumimoji="0" lang="en-GB"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endParaRPr>
            </a:p>
          </p:txBody>
        </p:sp>
        <p:sp>
          <p:nvSpPr>
            <p:cNvPr id="53" name="Rectangle 52"/>
            <p:cNvSpPr/>
            <p:nvPr/>
          </p:nvSpPr>
          <p:spPr>
            <a:xfrm>
              <a:off x="1868820" y="5393580"/>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thước </a:t>
              </a: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k</a:t>
              </a: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ẻ</a:t>
              </a:r>
              <a:endParaRPr kumimoji="0" lang="en-GB"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816048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500" fill="hold"/>
                                        <p:tgtEl>
                                          <p:spTgt spid="48"/>
                                        </p:tgtEl>
                                        <p:attrNameLst>
                                          <p:attrName>ppt_w</p:attrName>
                                        </p:attrNameLst>
                                      </p:cBhvr>
                                      <p:tavLst>
                                        <p:tav tm="0">
                                          <p:val>
                                            <p:fltVal val="0"/>
                                          </p:val>
                                        </p:tav>
                                        <p:tav tm="100000">
                                          <p:val>
                                            <p:strVal val="#ppt_w"/>
                                          </p:val>
                                        </p:tav>
                                      </p:tavLst>
                                    </p:anim>
                                    <p:anim calcmode="lin" valueType="num">
                                      <p:cBhvr>
                                        <p:cTn id="31" dur="500" fill="hold"/>
                                        <p:tgtEl>
                                          <p:spTgt spid="48"/>
                                        </p:tgtEl>
                                        <p:attrNameLst>
                                          <p:attrName>ppt_h</p:attrName>
                                        </p:attrNameLst>
                                      </p:cBhvr>
                                      <p:tavLst>
                                        <p:tav tm="0">
                                          <p:val>
                                            <p:fltVal val="0"/>
                                          </p:val>
                                        </p:tav>
                                        <p:tav tm="100000">
                                          <p:val>
                                            <p:strVal val="#ppt_h"/>
                                          </p:val>
                                        </p:tav>
                                      </p:tavLst>
                                    </p:anim>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73819" y="72865"/>
            <a:ext cx="12265819" cy="664797"/>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6" name="Rectangle 7"/>
          <p:cNvSpPr/>
          <p:nvPr/>
        </p:nvSpPr>
        <p:spPr>
          <a:xfrm>
            <a:off x="2080998" y="1022058"/>
            <a:ext cx="7443145" cy="3831746"/>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88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Mặt trời mọc rồi lặn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Trên đôi chân lon ton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Hai chân trời của con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Là mẹ và cô giáo.</a:t>
            </a:r>
            <a:endParaRPr kumimoji="0" lang="en-GB"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7" name="Rectangle 3"/>
          <p:cNvSpPr/>
          <p:nvPr/>
        </p:nvSpPr>
        <p:spPr>
          <a:xfrm>
            <a:off x="5513408" y="4853804"/>
            <a:ext cx="4225124" cy="755931"/>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1">
              <a:lumMod val="60000"/>
              <a:lumOff val="40000"/>
              <a:alpha val="83000"/>
            </a:scheme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Theo</a:t>
            </a:r>
            <a:r>
              <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Trần Quốc Toàn</a:t>
            </a:r>
            <a:endPar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11" name="Rectangle 10"/>
          <p:cNvSpPr/>
          <p:nvPr/>
        </p:nvSpPr>
        <p:spPr>
          <a:xfrm>
            <a:off x="3585905" y="1442013"/>
            <a:ext cx="412794" cy="4572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586496" y="2198670"/>
            <a:ext cx="448106" cy="515798"/>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4522506" y="2232772"/>
            <a:ext cx="551911"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3478538" y="3029007"/>
            <a:ext cx="500065"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646374" y="3056789"/>
            <a:ext cx="428043"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0"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73820" y="420113"/>
            <a:ext cx="12265819" cy="664797"/>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93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v</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6" name="Rectangle 7"/>
          <p:cNvSpPr/>
          <p:nvPr/>
        </p:nvSpPr>
        <p:spPr>
          <a:xfrm>
            <a:off x="836229" y="1340432"/>
            <a:ext cx="10445722" cy="2354418"/>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3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Có con chim vành khuyên nhỏ</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Dáng trông thật ngoan ngoãn quá</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Gọi dạ, bảo vâng lễ phép ngoan nhất nhà.</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7" name="Rectangle 3"/>
          <p:cNvSpPr/>
          <p:nvPr/>
        </p:nvSpPr>
        <p:spPr>
          <a:xfrm>
            <a:off x="7550741" y="3882424"/>
            <a:ext cx="3958037" cy="755931"/>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1">
              <a:lumMod val="60000"/>
              <a:lumOff val="40000"/>
              <a:alpha val="83000"/>
            </a:scheme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Theo</a:t>
            </a:r>
            <a:r>
              <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Hoàng Vân</a:t>
            </a:r>
            <a:endPar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11" name="Rectangle 10"/>
          <p:cNvSpPr/>
          <p:nvPr/>
        </p:nvSpPr>
        <p:spPr>
          <a:xfrm>
            <a:off x="3968973" y="1608078"/>
            <a:ext cx="30084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168149" y="2813064"/>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854422" y="2838323"/>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388198" y="2255067"/>
            <a:ext cx="222846"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02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0213" y="1146104"/>
            <a:ext cx="9529763" cy="4657725"/>
          </a:xfrm>
          <a:prstGeom prst="roundRect">
            <a:avLst/>
          </a:prstGeom>
          <a:solidFill>
            <a:schemeClr val="accent4">
              <a:alpha val="7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Đọc lại bài </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Thời khóa biểu</a:t>
            </a: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Viết lại 3 lần các từ viết chưa đúng chính tả.</a:t>
            </a:r>
            <a:endPar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Rectangle 3"/>
          <p:cNvSpPr/>
          <p:nvPr/>
        </p:nvSpPr>
        <p:spPr>
          <a:xfrm>
            <a:off x="586996" y="361756"/>
            <a:ext cx="3113467" cy="1195968"/>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4">
              <a:lumMod val="75000"/>
              <a:alpha val="80000"/>
            </a:schemeClr>
          </a:solidFill>
          <a:ln>
            <a:solidFill>
              <a:schemeClr val="accent4">
                <a:lumMod val="75000"/>
              </a:schemeClr>
            </a:solidFill>
            <a:prstDash val="lgDash"/>
          </a:ln>
        </p:spPr>
        <p:txBody>
          <a:bodyPr wrap="square" lIns="108000" tIns="0" rIns="0" bIns="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Dặn</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 </a:t>
            </a: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dò</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a:t>
            </a:r>
          </a:p>
        </p:txBody>
      </p:sp>
    </p:spTree>
    <p:extLst>
      <p:ext uri="{BB962C8B-B14F-4D97-AF65-F5344CB8AC3E}">
        <p14:creationId xmlns:p14="http://schemas.microsoft.com/office/powerpoint/2010/main" val="22825736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7546" y="308422"/>
            <a:ext cx="9954454" cy="4862972"/>
          </a:xfrm>
          <a:prstGeom prst="rect">
            <a:avLst/>
          </a:prstGeom>
        </p:spPr>
      </p:pic>
    </p:spTree>
    <p:extLst>
      <p:ext uri="{BB962C8B-B14F-4D97-AF65-F5344CB8AC3E}">
        <p14:creationId xmlns:p14="http://schemas.microsoft.com/office/powerpoint/2010/main" val="2889680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000" b="-3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A0B4EA-91F8-1C02-3952-FB6BA18251EA}"/>
              </a:ext>
            </a:extLst>
          </p:cNvPr>
          <p:cNvSpPr txBox="1"/>
          <p:nvPr/>
        </p:nvSpPr>
        <p:spPr>
          <a:xfrm>
            <a:off x="7943606" y="591794"/>
            <a:ext cx="1817822" cy="465070"/>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Tiếng</a:t>
            </a:r>
            <a:r>
              <a:rPr kumimoji="0" lang="en-US"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en-US" sz="4800" b="0" i="0" u="none" strike="noStrike" kern="0" cap="none" spc="0" normalizeH="0" baseline="0" noProof="0" dirty="0" err="1">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việt</a:t>
            </a:r>
            <a:r>
              <a:rPr kumimoji="0" lang="en-US"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vi-VN"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2</a:t>
            </a:r>
            <a:endParaRPr kumimoji="0" lang="id-ID"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grpSp>
        <p:nvGrpSpPr>
          <p:cNvPr id="81" name="Group 80"/>
          <p:cNvGrpSpPr/>
          <p:nvPr/>
        </p:nvGrpSpPr>
        <p:grpSpPr>
          <a:xfrm>
            <a:off x="-491446" y="192031"/>
            <a:ext cx="5948562" cy="2045463"/>
            <a:chOff x="998307" y="109432"/>
            <a:chExt cx="5948562" cy="2045463"/>
          </a:xfrm>
        </p:grpSpPr>
        <p:pic>
          <p:nvPicPr>
            <p:cNvPr id="4" name="Picture 3"/>
            <p:cNvPicPr>
              <a:picLocks noChangeAspect="1"/>
            </p:cNvPicPr>
            <p:nvPr/>
          </p:nvPicPr>
          <p:blipFill rotWithShape="1">
            <a:blip r:embed="rId4"/>
            <a:srcRect r="56097"/>
            <a:stretch/>
          </p:blipFill>
          <p:spPr>
            <a:xfrm rot="21301934">
              <a:off x="998307" y="264971"/>
              <a:ext cx="3388520" cy="1889924"/>
            </a:xfrm>
            <a:prstGeom prst="rect">
              <a:avLst/>
            </a:prstGeom>
          </p:spPr>
        </p:pic>
        <p:pic>
          <p:nvPicPr>
            <p:cNvPr id="18" name="Picture 17"/>
            <p:cNvPicPr>
              <a:picLocks noChangeAspect="1"/>
            </p:cNvPicPr>
            <p:nvPr/>
          </p:nvPicPr>
          <p:blipFill rotWithShape="1">
            <a:blip r:embed="rId4"/>
            <a:srcRect l="54358" t="7385" r="22124" b="29790"/>
            <a:stretch/>
          </p:blipFill>
          <p:spPr>
            <a:xfrm rot="21316797">
              <a:off x="4802245" y="109432"/>
              <a:ext cx="2144624" cy="1402876"/>
            </a:xfrm>
            <a:prstGeom prst="rect">
              <a:avLst/>
            </a:prstGeom>
          </p:spPr>
        </p:pic>
        <p:pic>
          <p:nvPicPr>
            <p:cNvPr id="78" name="Picture 77"/>
            <p:cNvPicPr>
              <a:picLocks noChangeAspect="1"/>
            </p:cNvPicPr>
            <p:nvPr/>
          </p:nvPicPr>
          <p:blipFill rotWithShape="1">
            <a:blip r:embed="rId4"/>
            <a:srcRect l="43319" t="29076" r="45890" b="39801"/>
            <a:stretch/>
          </p:blipFill>
          <p:spPr>
            <a:xfrm rot="21301934">
              <a:off x="4303765" y="810130"/>
              <a:ext cx="529310" cy="37379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95" y="1086954"/>
            <a:ext cx="11885952" cy="3235553"/>
          </a:xfrm>
          <a:prstGeom prst="rect">
            <a:avLst/>
          </a:prstGeom>
        </p:spPr>
      </p:pic>
      <p:sp>
        <p:nvSpPr>
          <p:cNvPr id="19" name="TextBox 7">
            <a:extLst>
              <a:ext uri="{FF2B5EF4-FFF2-40B4-BE49-F238E27FC236}">
                <a16:creationId xmlns:a16="http://schemas.microsoft.com/office/drawing/2014/main" id="{4D16524A-8DD2-4A5E-A349-AA5A5E238EA7}"/>
              </a:ext>
            </a:extLst>
          </p:cNvPr>
          <p:cNvSpPr>
            <a:spLocks noChangeArrowheads="1"/>
          </p:cNvSpPr>
          <p:nvPr/>
        </p:nvSpPr>
        <p:spPr bwMode="auto">
          <a:xfrm>
            <a:off x="6386625" y="4231171"/>
            <a:ext cx="45526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Trang 45</a:t>
            </a:r>
            <a:endParaRPr kumimoji="0" lang="zh-CN" altLang="en-US"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spTree>
    <p:extLst>
      <p:ext uri="{BB962C8B-B14F-4D97-AF65-F5344CB8AC3E}">
        <p14:creationId xmlns:p14="http://schemas.microsoft.com/office/powerpoint/2010/main" val="168388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13"/>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down)">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iterate type="lt">
                                    <p:tmPct val="30000"/>
                                  </p:iterate>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1064525" y="655092"/>
            <a:ext cx="10391800" cy="3493827"/>
          </a:xfrm>
          <a:prstGeom prst="rect">
            <a:avLst/>
          </a:prstGeom>
        </p:spPr>
      </p:pic>
    </p:spTree>
    <p:extLst>
      <p:ext uri="{BB962C8B-B14F-4D97-AF65-F5344CB8AC3E}">
        <p14:creationId xmlns:p14="http://schemas.microsoft.com/office/powerpoint/2010/main" val="1578636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3511" y="291974"/>
            <a:ext cx="11016427" cy="1444877"/>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1"/>
            <a:ext cx="2606378" cy="4177869"/>
          </a:xfrm>
          <a:prstGeom prst="rect">
            <a:avLst/>
          </a:prstGeom>
        </p:spPr>
      </p:pic>
      <p:grpSp>
        <p:nvGrpSpPr>
          <p:cNvPr id="2" name="Group 1"/>
          <p:cNvGrpSpPr/>
          <p:nvPr/>
        </p:nvGrpSpPr>
        <p:grpSpPr>
          <a:xfrm>
            <a:off x="3159209" y="1736852"/>
            <a:ext cx="7999329" cy="3523518"/>
            <a:chOff x="3159209" y="1736851"/>
            <a:chExt cx="7999329" cy="4577151"/>
          </a:xfrm>
        </p:grpSpPr>
        <p:sp>
          <p:nvSpPr>
            <p:cNvPr id="5" name="Rectangular Callout 4"/>
            <p:cNvSpPr/>
            <p:nvPr/>
          </p:nvSpPr>
          <p:spPr>
            <a:xfrm>
              <a:off x="3159209" y="1736851"/>
              <a:ext cx="7999329" cy="4577151"/>
            </a:xfrm>
            <a:prstGeom prst="wedgeRectCallout">
              <a:avLst>
                <a:gd name="adj1" fmla="val -55027"/>
                <a:gd name="adj2" fmla="val -4563"/>
              </a:avLst>
            </a:prstGeom>
            <a:solidFill>
              <a:schemeClr val="bg2">
                <a:alpha val="7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525085" y="1789687"/>
              <a:ext cx="7267576" cy="3416320"/>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ơi</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ớ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có</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một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số</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bức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tranh</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hãy</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giúp</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mình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đoán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xem</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đồ</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con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xuất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hiện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trong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bức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tranh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là</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gì</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nhé</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hãy</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cố</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gắng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tìm</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tên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đồ</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bắt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đầu</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bằng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nhé</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Chúng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ta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cùng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bắt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đầu</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nào</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a:t>
              </a: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7091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pic>
        <p:nvPicPr>
          <p:cNvPr id="6" name="Picture 5" descr="Screen Clipping"/>
          <p:cNvPicPr>
            <a:picLocks noChangeAspect="1"/>
          </p:cNvPicPr>
          <p:nvPr/>
        </p:nvPicPr>
        <p:blipFill>
          <a:blip r:embed="rId6">
            <a:extLst>
              <a:ext uri="{BEBA8EAE-BF5A-486C-A8C5-ECC9F3942E4B}">
                <a14:imgProps xmlns:a14="http://schemas.microsoft.com/office/drawing/2010/main">
                  <a14:imgLayer r:embed="rId7">
                    <a14:imgEffect>
                      <a14:backgroundRemoval t="822" b="100000" l="9456" r="89685"/>
                    </a14:imgEffect>
                  </a14:imgLayer>
                </a14:imgProps>
              </a:ext>
              <a:ext uri="{28A0092B-C50C-407E-A947-70E740481C1C}">
                <a14:useLocalDpi xmlns:a14="http://schemas.microsoft.com/office/drawing/2010/main" val="0"/>
              </a:ext>
            </a:extLst>
          </a:blip>
          <a:stretch>
            <a:fillRect/>
          </a:stretch>
        </p:blipFill>
        <p:spPr>
          <a:xfrm>
            <a:off x="3276367" y="489923"/>
            <a:ext cx="4896083" cy="5120545"/>
          </a:xfrm>
          <a:prstGeom prst="rect">
            <a:avLst/>
          </a:prstGeom>
        </p:spPr>
      </p:pic>
      <p:sp>
        <p:nvSpPr>
          <p:cNvPr id="7" name="Oval Callout 6"/>
          <p:cNvSpPr/>
          <p:nvPr/>
        </p:nvSpPr>
        <p:spPr>
          <a:xfrm>
            <a:off x="7958138"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Cái</a:t>
            </a: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chổi</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spTree>
    <p:extLst>
      <p:ext uri="{BB962C8B-B14F-4D97-AF65-F5344CB8AC3E}">
        <p14:creationId xmlns:p14="http://schemas.microsoft.com/office/powerpoint/2010/main" val="3408927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sp>
        <p:nvSpPr>
          <p:cNvPr id="7" name="Oval Callout 6"/>
          <p:cNvSpPr/>
          <p:nvPr/>
        </p:nvSpPr>
        <p:spPr>
          <a:xfrm>
            <a:off x="7958138"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Con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chim</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487" b="95721" l="3256" r="97326"/>
                    </a14:imgEffect>
                  </a14:imgLayer>
                </a14:imgProps>
              </a:ext>
              <a:ext uri="{28A0092B-C50C-407E-A947-70E740481C1C}">
                <a14:useLocalDpi xmlns:a14="http://schemas.microsoft.com/office/drawing/2010/main" val="0"/>
              </a:ext>
            </a:extLst>
          </a:blip>
          <a:stretch>
            <a:fillRect/>
          </a:stretch>
        </p:blipFill>
        <p:spPr>
          <a:xfrm>
            <a:off x="2058672" y="320205"/>
            <a:ext cx="6659175" cy="4885976"/>
          </a:xfrm>
          <a:prstGeom prst="rect">
            <a:avLst/>
          </a:prstGeom>
        </p:spPr>
      </p:pic>
    </p:spTree>
    <p:extLst>
      <p:ext uri="{BB962C8B-B14F-4D97-AF65-F5344CB8AC3E}">
        <p14:creationId xmlns:p14="http://schemas.microsoft.com/office/powerpoint/2010/main" val="747251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sp>
        <p:nvSpPr>
          <p:cNvPr id="7" name="Oval Callout 6"/>
          <p:cNvSpPr/>
          <p:nvPr/>
        </p:nvSpPr>
        <p:spPr>
          <a:xfrm>
            <a:off x="8121131"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Cái</a:t>
            </a: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trống</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884" y="-902573"/>
            <a:ext cx="7777322" cy="7777322"/>
          </a:xfrm>
          <a:prstGeom prst="rect">
            <a:avLst/>
          </a:prstGeom>
        </p:spPr>
      </p:pic>
    </p:spTree>
    <p:extLst>
      <p:ext uri="{BB962C8B-B14F-4D97-AF65-F5344CB8AC3E}">
        <p14:creationId xmlns:p14="http://schemas.microsoft.com/office/powerpoint/2010/main" val="16035688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990" r="19698"/>
          <a:stretch/>
        </p:blipFill>
        <p:spPr>
          <a:xfrm>
            <a:off x="152400" y="1007807"/>
            <a:ext cx="11620500" cy="3222290"/>
          </a:xfrm>
          <a:prstGeom prst="rect">
            <a:avLst/>
          </a:prstGeom>
        </p:spPr>
      </p:pic>
    </p:spTree>
    <p:extLst>
      <p:ext uri="{BB962C8B-B14F-4D97-AF65-F5344CB8AC3E}">
        <p14:creationId xmlns:p14="http://schemas.microsoft.com/office/powerpoint/2010/main" val="36879193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ách làm thời khóa biểu cute, đẹp bằng giấy A4 - META.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81145">
            <a:off x="753368" y="3688351"/>
            <a:ext cx="4072107" cy="28798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set 10 Thời khóa biểu học sinh cute, đáng yêu, dễ thương ( mẫu ngẫu nhiên )  | MPPshop | Tiki"/>
          <p:cNvPicPr>
            <a:picLocks noChangeAspect="1" noChangeArrowheads="1"/>
          </p:cNvPicPr>
          <p:nvPr/>
        </p:nvPicPr>
        <p:blipFill rotWithShape="1">
          <a:blip r:embed="rId4">
            <a:extLst>
              <a:ext uri="{28A0092B-C50C-407E-A947-70E740481C1C}">
                <a14:useLocalDpi xmlns:a14="http://schemas.microsoft.com/office/drawing/2010/main" val="0"/>
              </a:ext>
            </a:extLst>
          </a:blip>
          <a:srcRect t="14292" b="14891"/>
          <a:stretch/>
        </p:blipFill>
        <p:spPr bwMode="auto">
          <a:xfrm rot="13774195">
            <a:off x="-228865" y="-5100669"/>
            <a:ext cx="5011626" cy="3549031"/>
          </a:xfrm>
          <a:prstGeom prst="rect">
            <a:avLst/>
          </a:prstGeom>
          <a:solidFill>
            <a:srgbClr val="FFFFFF">
              <a:shade val="85000"/>
            </a:srgbClr>
          </a:solidFill>
          <a:ln w="190500" cap="rnd">
            <a:solidFill>
              <a:srgbClr val="FFFFFF">
                <a:alpha val="80000"/>
              </a:srgbClr>
            </a:solidFill>
          </a:ln>
          <a:effectLst>
            <a:glow rad="127000">
              <a:schemeClr val="accent1">
                <a:alpha val="0"/>
              </a:schemeClr>
            </a:glow>
            <a:outerShdw blurRad="50000" algn="tl" rotWithShape="0">
              <a:srgbClr val="000000">
                <a:alpha val="41000"/>
              </a:srgbClr>
            </a:outerShdw>
            <a:reflection stA="79000" endPos="65000" dist="139700" dir="5400000" sy="-100000" algn="bl" rotWithShape="0"/>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rot="20458986">
            <a:off x="185840" y="110480"/>
            <a:ext cx="4182218" cy="1841152"/>
          </a:xfrm>
          <a:prstGeom prst="rect">
            <a:avLst/>
          </a:prstGeom>
        </p:spPr>
      </p:pic>
      <p:sp>
        <p:nvSpPr>
          <p:cNvPr id="4" name="Rectangle 3"/>
          <p:cNvSpPr/>
          <p:nvPr/>
        </p:nvSpPr>
        <p:spPr>
          <a:xfrm>
            <a:off x="4798031" y="1525931"/>
            <a:ext cx="7198760" cy="4500033"/>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rgbClr val="FFC000">
              <a:alpha val="80000"/>
            </a:srgb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8169" y="-866876"/>
            <a:ext cx="8023831" cy="2184219"/>
          </a:xfrm>
          <a:prstGeom prst="rect">
            <a:avLst/>
          </a:prstGeom>
        </p:spPr>
      </p:pic>
    </p:spTree>
    <p:extLst>
      <p:ext uri="{BB962C8B-B14F-4D97-AF65-F5344CB8AC3E}">
        <p14:creationId xmlns:p14="http://schemas.microsoft.com/office/powerpoint/2010/main" val="15971333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347</Words>
  <Application>Microsoft Office PowerPoint</Application>
  <PresentationFormat>Màn hình rộng</PresentationFormat>
  <Paragraphs>53</Paragraphs>
  <Slides>18</Slides>
  <Notes>6</Notes>
  <HiddenSlides>0</HiddenSlides>
  <MMClips>0</MMClips>
  <ScaleCrop>false</ScaleCrop>
  <HeadingPairs>
    <vt:vector size="6" baseType="variant">
      <vt:variant>
        <vt:lpstr>Phông được Dùng</vt:lpstr>
      </vt:variant>
      <vt:variant>
        <vt:i4>12</vt:i4>
      </vt:variant>
      <vt:variant>
        <vt:lpstr>Chủ đề</vt:lpstr>
      </vt:variant>
      <vt:variant>
        <vt:i4>1</vt:i4>
      </vt:variant>
      <vt:variant>
        <vt:lpstr>Tiêu đề Bản chiếu</vt:lpstr>
      </vt:variant>
      <vt:variant>
        <vt:i4>18</vt:i4>
      </vt:variant>
    </vt:vector>
  </HeadingPairs>
  <TitlesOfParts>
    <vt:vector size="31" baseType="lpstr">
      <vt:lpstr>#9Slide05 Aphrodite Pro</vt:lpstr>
      <vt:lpstr>#9Slide07 HoneyCream</vt:lpstr>
      <vt:lpstr>Times New Roman</vt:lpstr>
      <vt:lpstr>UVN Thang Vu</vt:lpstr>
      <vt:lpstr>SVN-Newton</vt:lpstr>
      <vt:lpstr>UTM Habano</vt:lpstr>
      <vt:lpstr>Lobster</vt:lpstr>
      <vt:lpstr>UVN Nguyen Du</vt:lpstr>
      <vt:lpstr>Open Sans Bold</vt:lpstr>
      <vt:lpstr>UTM Avo</vt:lpstr>
      <vt:lpstr>Calibri</vt:lpstr>
      <vt:lpstr>Arial</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thuy nga nguyen</cp:lastModifiedBy>
  <cp:revision>4</cp:revision>
  <dcterms:created xsi:type="dcterms:W3CDTF">2022-08-19T03:40:07Z</dcterms:created>
  <dcterms:modified xsi:type="dcterms:W3CDTF">2024-10-22T02:34:10Z</dcterms:modified>
</cp:coreProperties>
</file>