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484" r:id="rId2"/>
    <p:sldId id="257" r:id="rId3"/>
    <p:sldId id="259" r:id="rId4"/>
    <p:sldId id="260" r:id="rId5"/>
    <p:sldId id="268" r:id="rId6"/>
    <p:sldId id="262" r:id="rId7"/>
    <p:sldId id="267" r:id="rId8"/>
    <p:sldId id="296" r:id="rId9"/>
  </p:sldIdLst>
  <p:sldSz cx="12192000" cy="6858000"/>
  <p:notesSz cx="6858000" cy="9144000"/>
  <p:custDataLst>
    <p:tags r:id="rId1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39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A811D-8ED6-40DF-B5E6-BBDEFCD26BC1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DA1FD-5FA9-44AE-865C-7FCDF615DB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4228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A811D-8ED6-40DF-B5E6-BBDEFCD26BC1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DA1FD-5FA9-44AE-865C-7FCDF615DB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9288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A811D-8ED6-40DF-B5E6-BBDEFCD26BC1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DA1FD-5FA9-44AE-865C-7FCDF615DB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4344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89123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269857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053253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81500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141410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915301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582917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A811D-8ED6-40DF-B5E6-BBDEFCD26BC1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DA1FD-5FA9-44AE-865C-7FCDF615DB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7684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A811D-8ED6-40DF-B5E6-BBDEFCD26BC1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DA1FD-5FA9-44AE-865C-7FCDF615DB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7018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A811D-8ED6-40DF-B5E6-BBDEFCD26BC1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DA1FD-5FA9-44AE-865C-7FCDF615DB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3119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A811D-8ED6-40DF-B5E6-BBDEFCD26BC1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DA1FD-5FA9-44AE-865C-7FCDF615DB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3310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A811D-8ED6-40DF-B5E6-BBDEFCD26BC1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DA1FD-5FA9-44AE-865C-7FCDF615DB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5412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A811D-8ED6-40DF-B5E6-BBDEFCD26BC1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DA1FD-5FA9-44AE-865C-7FCDF615DB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0948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A811D-8ED6-40DF-B5E6-BBDEFCD26BC1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DA1FD-5FA9-44AE-865C-7FCDF615DB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1313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A811D-8ED6-40DF-B5E6-BBDEFCD26BC1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DA1FD-5FA9-44AE-865C-7FCDF615DB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9773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6A811D-8ED6-40DF-B5E6-BBDEFCD26BC1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6DA1FD-5FA9-44AE-865C-7FCDF615DB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493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8" r:id="rId14"/>
    <p:sldLayoutId id="2147483667" r:id="rId15"/>
    <p:sldLayoutId id="2147483666" r:id="rId16"/>
    <p:sldLayoutId id="2147483665" r:id="rId17"/>
    <p:sldLayoutId id="2147483664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gif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12" Type="http://schemas.openxmlformats.org/officeDocument/2006/relationships/image" Target="../media/image11.gif"/><Relationship Id="rId2" Type="http://schemas.openxmlformats.org/officeDocument/2006/relationships/image" Target="../media/image1.gif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gif"/><Relationship Id="rId5" Type="http://schemas.openxmlformats.org/officeDocument/2006/relationships/image" Target="../media/image4.png"/><Relationship Id="rId15" Type="http://schemas.openxmlformats.org/officeDocument/2006/relationships/image" Target="../media/image14.sv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9.png"/><Relationship Id="rId3" Type="http://schemas.microsoft.com/office/2007/relationships/hdphoto" Target="../media/hdphoto1.wdp"/><Relationship Id="rId7" Type="http://schemas.openxmlformats.org/officeDocument/2006/relationships/image" Target="../media/image50.png"/><Relationship Id="rId12" Type="http://schemas.microsoft.com/office/2007/relationships/hdphoto" Target="../media/hdphoto4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2.wdp"/><Relationship Id="rId11" Type="http://schemas.openxmlformats.org/officeDocument/2006/relationships/image" Target="../media/image19.png"/><Relationship Id="rId5" Type="http://schemas.openxmlformats.org/officeDocument/2006/relationships/image" Target="../media/image17.png"/><Relationship Id="rId10" Type="http://schemas.openxmlformats.org/officeDocument/2006/relationships/image" Target="../media/image70.png"/><Relationship Id="rId4" Type="http://schemas.openxmlformats.org/officeDocument/2006/relationships/image" Target="../media/image3.png"/><Relationship Id="rId9" Type="http://schemas.microsoft.com/office/2007/relationships/hdphoto" Target="../media/hdphoto3.wdp"/><Relationship Id="rId1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5.wdp"/><Relationship Id="rId5" Type="http://schemas.openxmlformats.org/officeDocument/2006/relationships/image" Target="../media/image20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13" Type="http://schemas.openxmlformats.org/officeDocument/2006/relationships/image" Target="../media/image200.png"/><Relationship Id="rId3" Type="http://schemas.microsoft.com/office/2007/relationships/hdphoto" Target="../media/hdphoto1.wdp"/><Relationship Id="rId7" Type="http://schemas.openxmlformats.org/officeDocument/2006/relationships/image" Target="../media/image140.png"/><Relationship Id="rId12" Type="http://schemas.openxmlformats.org/officeDocument/2006/relationships/image" Target="../media/image19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0.png"/><Relationship Id="rId11" Type="http://schemas.openxmlformats.org/officeDocument/2006/relationships/image" Target="../media/image180.png"/><Relationship Id="rId5" Type="http://schemas.microsoft.com/office/2007/relationships/hdphoto" Target="../media/hdphoto6.wdp"/><Relationship Id="rId15" Type="http://schemas.openxmlformats.org/officeDocument/2006/relationships/image" Target="../media/image22.png"/><Relationship Id="rId10" Type="http://schemas.openxmlformats.org/officeDocument/2006/relationships/image" Target="../media/image170.png"/><Relationship Id="rId4" Type="http://schemas.openxmlformats.org/officeDocument/2006/relationships/image" Target="../media/image21.png"/><Relationship Id="rId9" Type="http://schemas.openxmlformats.org/officeDocument/2006/relationships/image" Target="../media/image160.png"/><Relationship Id="rId14" Type="http://schemas.openxmlformats.org/officeDocument/2006/relationships/image" Target="../media/image210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10931" y="70316"/>
            <a:ext cx="11676268" cy="6536172"/>
            <a:chOff x="0" y="-38100"/>
            <a:chExt cx="4612847" cy="2582191"/>
          </a:xfrm>
        </p:grpSpPr>
        <p:sp>
          <p:nvSpPr>
            <p:cNvPr id="3" name="Freeform 3"/>
            <p:cNvSpPr/>
            <p:nvPr/>
          </p:nvSpPr>
          <p:spPr>
            <a:xfrm>
              <a:off x="40138" y="64570"/>
              <a:ext cx="4572709" cy="2479521"/>
            </a:xfrm>
            <a:custGeom>
              <a:avLst/>
              <a:gdLst/>
              <a:ahLst/>
              <a:cxnLst/>
              <a:rect l="l" t="t" r="r" b="b"/>
              <a:pathLst>
                <a:path w="4671746" h="2573212">
                  <a:moveTo>
                    <a:pt x="28370" y="0"/>
                  </a:moveTo>
                  <a:lnTo>
                    <a:pt x="4643376" y="0"/>
                  </a:lnTo>
                  <a:cubicBezTo>
                    <a:pt x="4659044" y="0"/>
                    <a:pt x="4671746" y="12702"/>
                    <a:pt x="4671746" y="28370"/>
                  </a:cubicBezTo>
                  <a:lnTo>
                    <a:pt x="4671746" y="2544843"/>
                  </a:lnTo>
                  <a:cubicBezTo>
                    <a:pt x="4671746" y="2560511"/>
                    <a:pt x="4659044" y="2573212"/>
                    <a:pt x="4643376" y="2573212"/>
                  </a:cubicBezTo>
                  <a:lnTo>
                    <a:pt x="28370" y="2573212"/>
                  </a:lnTo>
                  <a:cubicBezTo>
                    <a:pt x="12702" y="2573212"/>
                    <a:pt x="0" y="2560511"/>
                    <a:pt x="0" y="2544843"/>
                  </a:cubicBezTo>
                  <a:lnTo>
                    <a:pt x="0" y="28370"/>
                  </a:lnTo>
                  <a:cubicBezTo>
                    <a:pt x="0" y="12702"/>
                    <a:pt x="12702" y="0"/>
                    <a:pt x="283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448862" y="5416016"/>
            <a:ext cx="521767" cy="75618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558209" y="5758041"/>
            <a:ext cx="6211530" cy="117454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542690" y="3833635"/>
            <a:ext cx="3649310" cy="302436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5904024"/>
            <a:ext cx="4876800" cy="102856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193870" y="4706937"/>
            <a:ext cx="1799452" cy="163525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18229" y="4489466"/>
            <a:ext cx="2352495" cy="207019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8290754" y="4604120"/>
            <a:ext cx="1086293" cy="173807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7122364" y="4706937"/>
            <a:ext cx="1163730" cy="171136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9653224" y="403913"/>
            <a:ext cx="1852976" cy="1157675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117861" y="1603397"/>
            <a:ext cx="10312107" cy="4085268"/>
          </a:xfrm>
          <a:prstGeom prst="rect">
            <a:avLst/>
          </a:prstGeom>
        </p:spPr>
        <p:txBody>
          <a:bodyPr spcFirstLastPara="1" lIns="0" tIns="0" rIns="0" bIns="0" numCol="1" rtlCol="0" anchor="t">
            <a:prstTxWarp prst="textArchUp">
              <a:avLst>
                <a:gd name="adj" fmla="val 10137940"/>
              </a:avLst>
            </a:prstTxWarp>
            <a:spAutoFit/>
          </a:bodyPr>
          <a:lstStyle/>
          <a:p>
            <a:pPr algn="ctr" defTabSz="609630">
              <a:lnSpc>
                <a:spcPts val="6426"/>
              </a:lnSpc>
              <a:spcBef>
                <a:spcPct val="0"/>
              </a:spcBef>
            </a:pPr>
            <a:r>
              <a:rPr lang="en-US" sz="459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BÀI GIẢNG </a:t>
            </a:r>
            <a:r>
              <a:rPr lang="en-US" sz="500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ĐIỆN</a:t>
            </a:r>
            <a:r>
              <a:rPr lang="en-US" sz="459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 TỬ </a:t>
            </a:r>
            <a:r>
              <a:rPr lang="en-US" sz="459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TUẦN 19 </a:t>
            </a:r>
            <a:r>
              <a:rPr lang="en-US" sz="459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THÁNG 1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01909" y="2889172"/>
            <a:ext cx="10289764" cy="905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4400" dirty="0">
                <a:solidFill>
                  <a:schemeClr val="accent3">
                    <a:lumMod val="75000"/>
                  </a:schemeClr>
                </a:solidFill>
                <a:latin typeface="Open Sans Bold"/>
              </a:rPr>
              <a:t>Môn: TOÁN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841804" y="4707994"/>
            <a:ext cx="4389509" cy="436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659"/>
              </a:lnSpc>
            </a:pPr>
            <a:r>
              <a:rPr lang="en-US" sz="2613" dirty="0" err="1">
                <a:solidFill>
                  <a:srgbClr val="000000"/>
                </a:solidFill>
                <a:latin typeface="Lobster"/>
              </a:rPr>
              <a:t>Năm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học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2023 - 2024</a:t>
            </a: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3993322" y="5345818"/>
            <a:ext cx="1920126" cy="1377690"/>
          </a:xfrm>
          <a:prstGeom prst="rect">
            <a:avLst/>
          </a:prstGeom>
        </p:spPr>
      </p:pic>
      <p:pic>
        <p:nvPicPr>
          <p:cNvPr id="20" name="Picture 19" descr="A logo with a person holding a book&#10;&#10;Description automatically generated">
            <a:extLst>
              <a:ext uri="{FF2B5EF4-FFF2-40B4-BE49-F238E27FC236}">
                <a16:creationId xmlns:a16="http://schemas.microsoft.com/office/drawing/2014/main" id="{91CC14EC-984C-026B-99C0-1BCDE07CCF5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46" y="397373"/>
            <a:ext cx="1435706" cy="1435706"/>
          </a:xfrm>
          <a:prstGeom prst="rect">
            <a:avLst/>
          </a:prstGeom>
        </p:spPr>
      </p:pic>
      <p:sp>
        <p:nvSpPr>
          <p:cNvPr id="21" name="TextBox 16">
            <a:extLst>
              <a:ext uri="{FF2B5EF4-FFF2-40B4-BE49-F238E27FC236}">
                <a16:creationId xmlns:a16="http://schemas.microsoft.com/office/drawing/2014/main" id="{520550C4-7170-1A09-84B4-22E7148412DD}"/>
              </a:ext>
            </a:extLst>
          </p:cNvPr>
          <p:cNvSpPr txBox="1"/>
          <p:nvPr/>
        </p:nvSpPr>
        <p:spPr>
          <a:xfrm>
            <a:off x="1161794" y="2017524"/>
            <a:ext cx="10289764" cy="9470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5000" dirty="0">
                <a:solidFill>
                  <a:srgbClr val="002060"/>
                </a:solidFill>
                <a:latin typeface="Open Sans Bold"/>
              </a:rPr>
              <a:t>KHỐI 2</a:t>
            </a:r>
          </a:p>
        </p:txBody>
      </p:sp>
      <p:sp>
        <p:nvSpPr>
          <p:cNvPr id="22" name="TextBox 17">
            <a:extLst>
              <a:ext uri="{FF2B5EF4-FFF2-40B4-BE49-F238E27FC236}">
                <a16:creationId xmlns:a16="http://schemas.microsoft.com/office/drawing/2014/main" id="{ED598F25-67D0-4330-F673-D44922373DD5}"/>
              </a:ext>
            </a:extLst>
          </p:cNvPr>
          <p:cNvSpPr txBox="1"/>
          <p:nvPr/>
        </p:nvSpPr>
        <p:spPr>
          <a:xfrm>
            <a:off x="3392488" y="453422"/>
            <a:ext cx="5407023" cy="4363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659"/>
              </a:lnSpc>
            </a:pPr>
            <a:r>
              <a:rPr lang="en-US" sz="2613" dirty="0" err="1">
                <a:solidFill>
                  <a:srgbClr val="000000"/>
                </a:solidFill>
                <a:latin typeface="Lobster"/>
              </a:rPr>
              <a:t>Trường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Tiểu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học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Nguyễn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Bỉnh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Khiêm</a:t>
            </a:r>
          </a:p>
        </p:txBody>
      </p:sp>
      <p:sp>
        <p:nvSpPr>
          <p:cNvPr id="9" name="TextBox 16">
            <a:extLst>
              <a:ext uri="{FF2B5EF4-FFF2-40B4-BE49-F238E27FC236}">
                <a16:creationId xmlns:a16="http://schemas.microsoft.com/office/drawing/2014/main" id="{D15085B2-8F7D-ACFE-AC48-5E55400CFD1D}"/>
              </a:ext>
            </a:extLst>
          </p:cNvPr>
          <p:cNvSpPr txBox="1"/>
          <p:nvPr/>
        </p:nvSpPr>
        <p:spPr>
          <a:xfrm>
            <a:off x="813060" y="3789543"/>
            <a:ext cx="10289764" cy="8922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4000" dirty="0" err="1">
                <a:solidFill>
                  <a:srgbClr val="002060"/>
                </a:solidFill>
                <a:latin typeface="Open Sans Bold"/>
              </a:rPr>
              <a:t>Tên</a:t>
            </a:r>
            <a:r>
              <a:rPr lang="en-US" sz="4000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Open Sans Bold"/>
              </a:rPr>
              <a:t>bài</a:t>
            </a:r>
            <a:r>
              <a:rPr lang="en-US" sz="4000">
                <a:solidFill>
                  <a:srgbClr val="002060"/>
                </a:solidFill>
                <a:latin typeface="Open Sans Bold"/>
              </a:rPr>
              <a:t>: BẢNG NHÂN 2</a:t>
            </a:r>
            <a:endParaRPr lang="en-US" sz="4000" dirty="0">
              <a:solidFill>
                <a:srgbClr val="002060"/>
              </a:solidFill>
              <a:latin typeface="Open Sans Bol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5044254-DE52-4029-B43E-ACD26C567FBA}"/>
              </a:ext>
            </a:extLst>
          </p:cNvPr>
          <p:cNvGrpSpPr/>
          <p:nvPr/>
        </p:nvGrpSpPr>
        <p:grpSpPr>
          <a:xfrm>
            <a:off x="993911" y="228680"/>
            <a:ext cx="2190751" cy="1077218"/>
            <a:chOff x="1523998" y="0"/>
            <a:chExt cx="2190751" cy="1077218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2407F96-D165-408B-8186-033E4D2C4D5C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2" name="Rectangle: Top Corners Rounded 1">
                <a:extLst>
                  <a:ext uri="{FF2B5EF4-FFF2-40B4-BE49-F238E27FC236}">
                    <a16:creationId xmlns:a16="http://schemas.microsoft.com/office/drawing/2014/main" id="{2974D671-0870-4777-BE31-5FD1BBBF9AD7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" name="Rectangle: Top Corners Rounded 2">
                <a:extLst>
                  <a:ext uri="{FF2B5EF4-FFF2-40B4-BE49-F238E27FC236}">
                    <a16:creationId xmlns:a16="http://schemas.microsoft.com/office/drawing/2014/main" id="{219332FA-4BE4-4F03-A894-08EEC78551F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6C80A5A-72BA-45B9-A254-2A8D09624ECF}"/>
                </a:ext>
              </a:extLst>
            </p:cNvPr>
            <p:cNvSpPr txBox="1"/>
            <p:nvPr/>
          </p:nvSpPr>
          <p:spPr>
            <a:xfrm>
              <a:off x="1597047" y="0"/>
              <a:ext cx="197208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CHỦ ĐỀ 8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049F577-F92A-4405-A19E-48EB947980F5}"/>
              </a:ext>
            </a:extLst>
          </p:cNvPr>
          <p:cNvSpPr txBox="1"/>
          <p:nvPr/>
        </p:nvSpPr>
        <p:spPr>
          <a:xfrm>
            <a:off x="2651702" y="540024"/>
            <a:ext cx="68885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 NHÂN, PHÉP CHIA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5E2FA4-701D-4C92-898E-7EE4AF07FEBA}"/>
              </a:ext>
            </a:extLst>
          </p:cNvPr>
          <p:cNvSpPr txBox="1"/>
          <p:nvPr/>
        </p:nvSpPr>
        <p:spPr>
          <a:xfrm>
            <a:off x="2461115" y="1783262"/>
            <a:ext cx="7079182" cy="254877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60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39</a:t>
            </a:r>
          </a:p>
          <a:p>
            <a:pPr algn="ctr">
              <a:lnSpc>
                <a:spcPct val="120000"/>
              </a:lnSpc>
            </a:pPr>
            <a:r>
              <a:rPr lang="vi-VN" sz="80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 NHÂN 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5FCFADD-DB10-4BF5-8645-CA464BB18A74}"/>
              </a:ext>
            </a:extLst>
          </p:cNvPr>
          <p:cNvSpPr txBox="1"/>
          <p:nvPr/>
        </p:nvSpPr>
        <p:spPr>
          <a:xfrm>
            <a:off x="6550925" y="4405724"/>
            <a:ext cx="12134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 9</a:t>
            </a:r>
          </a:p>
        </p:txBody>
      </p:sp>
    </p:spTree>
    <p:extLst>
      <p:ext uri="{BB962C8B-B14F-4D97-AF65-F5344CB8AC3E}">
        <p14:creationId xmlns:p14="http://schemas.microsoft.com/office/powerpoint/2010/main" val="3317778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D7950490-902F-4289-A050-6C41DE07022E}"/>
              </a:ext>
            </a:extLst>
          </p:cNvPr>
          <p:cNvSpPr/>
          <p:nvPr/>
        </p:nvSpPr>
        <p:spPr>
          <a:xfrm>
            <a:off x="1984712" y="838860"/>
            <a:ext cx="7762834" cy="105178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000">
              <a:latin typeface="+mj-lt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29E40B3-AD0A-4990-8C9A-024718849371}"/>
              </a:ext>
            </a:extLst>
          </p:cNvPr>
          <p:cNvSpPr/>
          <p:nvPr/>
        </p:nvSpPr>
        <p:spPr>
          <a:xfrm>
            <a:off x="1984712" y="1989324"/>
            <a:ext cx="7762834" cy="136983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000">
              <a:latin typeface="+mj-lt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5644EC3-8707-472A-897D-B514B40580F8}"/>
              </a:ext>
            </a:extLst>
          </p:cNvPr>
          <p:cNvSpPr/>
          <p:nvPr/>
        </p:nvSpPr>
        <p:spPr>
          <a:xfrm>
            <a:off x="1984712" y="3458819"/>
            <a:ext cx="7762834" cy="136983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000">
              <a:latin typeface="+mj-lt"/>
            </a:endParaRPr>
          </a:p>
        </p:txBody>
      </p:sp>
      <p:pic>
        <p:nvPicPr>
          <p:cNvPr id="2" name="Picture 4" descr="Không có mô tả.">
            <a:extLst>
              <a:ext uri="{FF2B5EF4-FFF2-40B4-BE49-F238E27FC236}">
                <a16:creationId xmlns:a16="http://schemas.microsoft.com/office/drawing/2014/main" id="{0E8E9979-F41A-4F35-8FFF-E53B6EA4F4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408525" y="37234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C3741A65-E2F9-4F0F-8C43-2AB7CB972B34}"/>
              </a:ext>
            </a:extLst>
          </p:cNvPr>
          <p:cNvSpPr txBox="1"/>
          <p:nvPr/>
        </p:nvSpPr>
        <p:spPr>
          <a:xfrm>
            <a:off x="927478" y="847032"/>
            <a:ext cx="5036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dirty="0">
                <a:latin typeface="+mj-lt"/>
              </a:rPr>
              <a:t>a)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39DB059A-BFF0-49A2-B2B6-22F087912A99}"/>
              </a:ext>
            </a:extLst>
          </p:cNvPr>
          <p:cNvGrpSpPr/>
          <p:nvPr/>
        </p:nvGrpSpPr>
        <p:grpSpPr>
          <a:xfrm>
            <a:off x="2669158" y="892086"/>
            <a:ext cx="504889" cy="504889"/>
            <a:chOff x="1945864" y="1397481"/>
            <a:chExt cx="504889" cy="504889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370463A5-EB10-4D4D-B02C-789AE5DB6398}"/>
                </a:ext>
              </a:extLst>
            </p:cNvPr>
            <p:cNvSpPr/>
            <p:nvPr/>
          </p:nvSpPr>
          <p:spPr>
            <a:xfrm>
              <a:off x="1945864" y="1397481"/>
              <a:ext cx="504889" cy="504889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>
                <a:latin typeface="+mj-lt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527A68AB-27CA-4288-8F3D-2CBC6F9AE298}"/>
                </a:ext>
              </a:extLst>
            </p:cNvPr>
            <p:cNvSpPr/>
            <p:nvPr/>
          </p:nvSpPr>
          <p:spPr>
            <a:xfrm>
              <a:off x="2266174" y="1441126"/>
              <a:ext cx="128329" cy="128329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>
                <a:latin typeface="+mj-lt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C2FEAA9D-CDC3-480C-ACA5-A735CDB5E6C8}"/>
                </a:ext>
              </a:extLst>
            </p:cNvPr>
            <p:cNvSpPr/>
            <p:nvPr/>
          </p:nvSpPr>
          <p:spPr>
            <a:xfrm>
              <a:off x="1992147" y="1731169"/>
              <a:ext cx="128329" cy="128329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>
                <a:latin typeface="+mj-lt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49AFA87-4E66-42C3-92E8-29E2A82CFAF6}"/>
              </a:ext>
            </a:extLst>
          </p:cNvPr>
          <p:cNvGrpSpPr/>
          <p:nvPr/>
        </p:nvGrpSpPr>
        <p:grpSpPr>
          <a:xfrm>
            <a:off x="2612908" y="2029781"/>
            <a:ext cx="504889" cy="504889"/>
            <a:chOff x="1945864" y="1397481"/>
            <a:chExt cx="504889" cy="504889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35A3AD2C-3848-4D15-8C8D-D9181D47DDB8}"/>
                </a:ext>
              </a:extLst>
            </p:cNvPr>
            <p:cNvSpPr/>
            <p:nvPr/>
          </p:nvSpPr>
          <p:spPr>
            <a:xfrm>
              <a:off x="1945864" y="1397481"/>
              <a:ext cx="504889" cy="504889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>
                <a:latin typeface="+mj-lt"/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AE4C806F-D620-4278-BB59-8B53AFE8F8CA}"/>
                </a:ext>
              </a:extLst>
            </p:cNvPr>
            <p:cNvSpPr/>
            <p:nvPr/>
          </p:nvSpPr>
          <p:spPr>
            <a:xfrm>
              <a:off x="2266174" y="1441126"/>
              <a:ext cx="128329" cy="128329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>
                <a:latin typeface="+mj-lt"/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50717F92-289D-40E7-ADD5-714ED1F22D7E}"/>
                </a:ext>
              </a:extLst>
            </p:cNvPr>
            <p:cNvSpPr/>
            <p:nvPr/>
          </p:nvSpPr>
          <p:spPr>
            <a:xfrm>
              <a:off x="1992147" y="1731169"/>
              <a:ext cx="128329" cy="128329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>
                <a:latin typeface="+mj-lt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287E432F-8E83-4EC9-B600-89ECAF768D47}"/>
              </a:ext>
            </a:extLst>
          </p:cNvPr>
          <p:cNvGrpSpPr/>
          <p:nvPr/>
        </p:nvGrpSpPr>
        <p:grpSpPr>
          <a:xfrm>
            <a:off x="3258118" y="2034545"/>
            <a:ext cx="504889" cy="504889"/>
            <a:chOff x="1945864" y="1397481"/>
            <a:chExt cx="504889" cy="504889"/>
          </a:xfrm>
        </p:grpSpPr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C1E27BCB-D20F-43E4-A6C6-9E74B52F9B09}"/>
                </a:ext>
              </a:extLst>
            </p:cNvPr>
            <p:cNvSpPr/>
            <p:nvPr/>
          </p:nvSpPr>
          <p:spPr>
            <a:xfrm>
              <a:off x="1945864" y="1397481"/>
              <a:ext cx="504889" cy="504889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>
                <a:latin typeface="+mj-lt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F581D72A-908E-48B6-AA8D-1F7FAB8639F4}"/>
                </a:ext>
              </a:extLst>
            </p:cNvPr>
            <p:cNvSpPr/>
            <p:nvPr/>
          </p:nvSpPr>
          <p:spPr>
            <a:xfrm>
              <a:off x="2266174" y="1441126"/>
              <a:ext cx="128329" cy="128329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>
                <a:latin typeface="+mj-lt"/>
              </a:endParaRP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33C017DC-B344-4419-BB82-E3EBC0C7AF4A}"/>
                </a:ext>
              </a:extLst>
            </p:cNvPr>
            <p:cNvSpPr/>
            <p:nvPr/>
          </p:nvSpPr>
          <p:spPr>
            <a:xfrm>
              <a:off x="1992147" y="1731169"/>
              <a:ext cx="128329" cy="128329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>
                <a:latin typeface="+mj-lt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40186ECF-7189-419E-AC64-749DDD7B615D}"/>
              </a:ext>
            </a:extLst>
          </p:cNvPr>
          <p:cNvGrpSpPr/>
          <p:nvPr/>
        </p:nvGrpSpPr>
        <p:grpSpPr>
          <a:xfrm>
            <a:off x="2612908" y="3497051"/>
            <a:ext cx="504889" cy="504889"/>
            <a:chOff x="1945864" y="1397481"/>
            <a:chExt cx="504889" cy="504889"/>
          </a:xfrm>
        </p:grpSpPr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88D559B1-050D-4F77-9536-17AD0E70C745}"/>
                </a:ext>
              </a:extLst>
            </p:cNvPr>
            <p:cNvSpPr/>
            <p:nvPr/>
          </p:nvSpPr>
          <p:spPr>
            <a:xfrm>
              <a:off x="1945864" y="1397481"/>
              <a:ext cx="504889" cy="504889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 dirty="0">
                <a:latin typeface="+mj-lt"/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2576B4FB-4692-43F6-B1AF-80B1C1E78C5D}"/>
                </a:ext>
              </a:extLst>
            </p:cNvPr>
            <p:cNvSpPr/>
            <p:nvPr/>
          </p:nvSpPr>
          <p:spPr>
            <a:xfrm>
              <a:off x="2266174" y="1441126"/>
              <a:ext cx="128329" cy="128329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>
                <a:latin typeface="+mj-lt"/>
              </a:endParaRP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D93CCF04-528F-43E0-AD34-BF605847BECD}"/>
                </a:ext>
              </a:extLst>
            </p:cNvPr>
            <p:cNvSpPr/>
            <p:nvPr/>
          </p:nvSpPr>
          <p:spPr>
            <a:xfrm>
              <a:off x="1992147" y="1731169"/>
              <a:ext cx="128329" cy="128329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>
                <a:latin typeface="+mj-lt"/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BBEBA9D4-F63F-4A06-81BE-B302D9354A01}"/>
              </a:ext>
            </a:extLst>
          </p:cNvPr>
          <p:cNvGrpSpPr/>
          <p:nvPr/>
        </p:nvGrpSpPr>
        <p:grpSpPr>
          <a:xfrm>
            <a:off x="3258118" y="3501815"/>
            <a:ext cx="504889" cy="504889"/>
            <a:chOff x="1945864" y="1397481"/>
            <a:chExt cx="504889" cy="504889"/>
          </a:xfrm>
        </p:grpSpPr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9A03BDFA-5B1C-4C69-82AC-74D42A104F95}"/>
                </a:ext>
              </a:extLst>
            </p:cNvPr>
            <p:cNvSpPr/>
            <p:nvPr/>
          </p:nvSpPr>
          <p:spPr>
            <a:xfrm>
              <a:off x="1945864" y="1397481"/>
              <a:ext cx="504889" cy="504889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>
                <a:latin typeface="+mj-lt"/>
              </a:endParaRP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AF15B831-8080-4AB3-B827-E3C505CDC36F}"/>
                </a:ext>
              </a:extLst>
            </p:cNvPr>
            <p:cNvSpPr/>
            <p:nvPr/>
          </p:nvSpPr>
          <p:spPr>
            <a:xfrm>
              <a:off x="2266174" y="1441126"/>
              <a:ext cx="128329" cy="128329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>
                <a:latin typeface="+mj-lt"/>
              </a:endParaRPr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7E63CCB3-13BC-4DDC-84A5-79049470D3DF}"/>
                </a:ext>
              </a:extLst>
            </p:cNvPr>
            <p:cNvSpPr/>
            <p:nvPr/>
          </p:nvSpPr>
          <p:spPr>
            <a:xfrm>
              <a:off x="1992147" y="1731169"/>
              <a:ext cx="128329" cy="128329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>
                <a:latin typeface="+mj-lt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441E9381-3FD0-4A33-91B9-A8C1F86670B8}"/>
              </a:ext>
            </a:extLst>
          </p:cNvPr>
          <p:cNvGrpSpPr/>
          <p:nvPr/>
        </p:nvGrpSpPr>
        <p:grpSpPr>
          <a:xfrm>
            <a:off x="3903752" y="3497051"/>
            <a:ext cx="504889" cy="504889"/>
            <a:chOff x="1945864" y="1397481"/>
            <a:chExt cx="504889" cy="504889"/>
          </a:xfrm>
        </p:grpSpPr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8118F169-9C85-45BB-8402-A2FC04AB7C6C}"/>
                </a:ext>
              </a:extLst>
            </p:cNvPr>
            <p:cNvSpPr/>
            <p:nvPr/>
          </p:nvSpPr>
          <p:spPr>
            <a:xfrm>
              <a:off x="1945864" y="1397481"/>
              <a:ext cx="504889" cy="504889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>
                <a:latin typeface="+mj-lt"/>
              </a:endParaRPr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93E4F7FE-FC5D-4485-B05A-F9CE5DC76B6D}"/>
                </a:ext>
              </a:extLst>
            </p:cNvPr>
            <p:cNvSpPr/>
            <p:nvPr/>
          </p:nvSpPr>
          <p:spPr>
            <a:xfrm>
              <a:off x="2266174" y="1441126"/>
              <a:ext cx="128329" cy="128329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>
                <a:latin typeface="+mj-lt"/>
              </a:endParaRPr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3890F09B-3ECB-4572-946B-68301CF077C6}"/>
                </a:ext>
              </a:extLst>
            </p:cNvPr>
            <p:cNvSpPr/>
            <p:nvPr/>
          </p:nvSpPr>
          <p:spPr>
            <a:xfrm>
              <a:off x="1992147" y="1731169"/>
              <a:ext cx="128329" cy="128329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>
                <a:latin typeface="+mj-lt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5F364CD7-C11D-49A1-956B-E5498CB76649}"/>
                  </a:ext>
                </a:extLst>
              </p:cNvPr>
              <p:cNvSpPr txBox="1"/>
              <p:nvPr/>
            </p:nvSpPr>
            <p:spPr>
              <a:xfrm>
                <a:off x="2753541" y="1391353"/>
                <a:ext cx="252825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800" dirty="0">
                    <a:latin typeface="+mj-lt"/>
                  </a:rPr>
                  <a:t>2    </a:t>
                </a:r>
                <a14:m>
                  <m:oMath xmlns:m="http://schemas.openxmlformats.org/officeDocument/2006/math">
                    <m:r>
                      <a:rPr lang="vi-VN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800" dirty="0">
                    <a:latin typeface="+mj-lt"/>
                  </a:rPr>
                  <a:t>    1    =   2</a:t>
                </a:r>
              </a:p>
            </p:txBody>
          </p:sp>
        </mc:Choice>
        <mc:Fallback xmlns="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5F364CD7-C11D-49A1-956B-E5498CB766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3541" y="1391353"/>
                <a:ext cx="2528256" cy="523220"/>
              </a:xfrm>
              <a:prstGeom prst="rect">
                <a:avLst/>
              </a:prstGeom>
              <a:blipFill>
                <a:blip r:embed="rId4"/>
                <a:stretch>
                  <a:fillRect l="-5072" t="-11628" r="-4106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2" name="Group 61">
            <a:extLst>
              <a:ext uri="{FF2B5EF4-FFF2-40B4-BE49-F238E27FC236}">
                <a16:creationId xmlns:a16="http://schemas.microsoft.com/office/drawing/2014/main" id="{05BF1740-F0AB-4F0E-B0BA-BEAFC43BC652}"/>
              </a:ext>
            </a:extLst>
          </p:cNvPr>
          <p:cNvGrpSpPr/>
          <p:nvPr/>
        </p:nvGrpSpPr>
        <p:grpSpPr>
          <a:xfrm>
            <a:off x="6485668" y="-78014"/>
            <a:ext cx="4220195" cy="2030256"/>
            <a:chOff x="6485668" y="416733"/>
            <a:chExt cx="4220195" cy="2030256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ED900916-9385-4EDC-907E-7EC62AF0270D}"/>
                </a:ext>
              </a:extLst>
            </p:cNvPr>
            <p:cNvGrpSpPr/>
            <p:nvPr/>
          </p:nvGrpSpPr>
          <p:grpSpPr>
            <a:xfrm>
              <a:off x="6485668" y="416733"/>
              <a:ext cx="4220195" cy="2030256"/>
              <a:chOff x="6414052" y="527396"/>
              <a:chExt cx="4220195" cy="2030256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41E4E6F3-C398-49EC-A8DE-64DF1F95A6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25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6414052" y="527396"/>
                <a:ext cx="4220195" cy="2030256"/>
              </a:xfrm>
              <a:prstGeom prst="rect">
                <a:avLst/>
              </a:prstGeom>
            </p:spPr>
          </p:pic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262C01B9-12AC-4EA4-B70B-8047243DC129}"/>
                  </a:ext>
                </a:extLst>
              </p:cNvPr>
              <p:cNvSpPr/>
              <p:nvPr/>
            </p:nvSpPr>
            <p:spPr>
              <a:xfrm>
                <a:off x="6548438" y="600076"/>
                <a:ext cx="2476500" cy="1794841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2000">
                  <a:latin typeface="+mj-lt"/>
                </a:endParaRPr>
              </a:p>
            </p:txBody>
          </p:sp>
        </p:grp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4B5E7238-A462-4AF7-9646-7BBB2079208F}"/>
                </a:ext>
              </a:extLst>
            </p:cNvPr>
            <p:cNvSpPr txBox="1"/>
            <p:nvPr/>
          </p:nvSpPr>
          <p:spPr>
            <a:xfrm>
              <a:off x="6870742" y="659377"/>
              <a:ext cx="197512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400" i="1" dirty="0">
                  <a:latin typeface="+mj-lt"/>
                </a:rPr>
                <a:t>Hai được lấy một lần là hai, ta có hai nhân một bằng hai.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8F5D304C-F892-417F-B279-3CC76A96A386}"/>
                  </a:ext>
                </a:extLst>
              </p:cNvPr>
              <p:cNvSpPr txBox="1"/>
              <p:nvPr/>
            </p:nvSpPr>
            <p:spPr>
              <a:xfrm>
                <a:off x="2612908" y="2894922"/>
                <a:ext cx="248978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800" dirty="0">
                    <a:latin typeface="+mj-lt"/>
                  </a:rPr>
                  <a:t>2    </a:t>
                </a:r>
                <a14:m>
                  <m:oMath xmlns:m="http://schemas.openxmlformats.org/officeDocument/2006/math">
                    <m:r>
                      <a:rPr lang="vi-VN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800" dirty="0">
                    <a:latin typeface="+mj-lt"/>
                  </a:rPr>
                  <a:t>  </a:t>
                </a:r>
                <a:r>
                  <a:rPr lang="vi-VN" sz="1600" dirty="0">
                    <a:latin typeface="+mj-lt"/>
                  </a:rPr>
                  <a:t> </a:t>
                </a:r>
                <a:r>
                  <a:rPr lang="vi-VN" sz="2800" dirty="0">
                    <a:latin typeface="+mj-lt"/>
                  </a:rPr>
                  <a:t> 2    =   4</a:t>
                </a:r>
              </a:p>
            </p:txBody>
          </p:sp>
        </mc:Choice>
        <mc:Fallback xmlns="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8F5D304C-F892-417F-B279-3CC76A96A3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2908" y="2894922"/>
                <a:ext cx="2489784" cy="523220"/>
              </a:xfrm>
              <a:prstGeom prst="rect">
                <a:avLst/>
              </a:prstGeom>
              <a:blipFill>
                <a:blip r:embed="rId7"/>
                <a:stretch>
                  <a:fillRect l="-5147" t="-12791" r="-4167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4" name="TextBox 63">
            <a:extLst>
              <a:ext uri="{FF2B5EF4-FFF2-40B4-BE49-F238E27FC236}">
                <a16:creationId xmlns:a16="http://schemas.microsoft.com/office/drawing/2014/main" id="{085F6A27-D11D-414E-9B64-2A26C98AF849}"/>
              </a:ext>
            </a:extLst>
          </p:cNvPr>
          <p:cNvSpPr txBox="1"/>
          <p:nvPr/>
        </p:nvSpPr>
        <p:spPr>
          <a:xfrm>
            <a:off x="2599090" y="2534313"/>
            <a:ext cx="24737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latin typeface="+mj-lt"/>
              </a:rPr>
              <a:t>2    +    2    =   4</a:t>
            </a: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A7D39E5B-22AF-4486-BBAB-521192AD2775}"/>
              </a:ext>
            </a:extLst>
          </p:cNvPr>
          <p:cNvGrpSpPr/>
          <p:nvPr/>
        </p:nvGrpSpPr>
        <p:grpSpPr>
          <a:xfrm>
            <a:off x="6324533" y="1742549"/>
            <a:ext cx="4428435" cy="1790402"/>
            <a:chOff x="6324533" y="2305927"/>
            <a:chExt cx="4428435" cy="1790402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D67940B8-9F7F-4D32-A377-70A3E6409A02}"/>
                </a:ext>
              </a:extLst>
            </p:cNvPr>
            <p:cNvGrpSpPr/>
            <p:nvPr/>
          </p:nvGrpSpPr>
          <p:grpSpPr>
            <a:xfrm>
              <a:off x="6324533" y="2305927"/>
              <a:ext cx="4428435" cy="1790402"/>
              <a:chOff x="6803505" y="2539683"/>
              <a:chExt cx="4428435" cy="1790402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B3446491-1C92-4C49-97DF-9DB9BE3D5E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sharpenSoften amount="25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6803505" y="2539683"/>
                <a:ext cx="4428435" cy="1790402"/>
              </a:xfrm>
              <a:prstGeom prst="rect">
                <a:avLst/>
              </a:prstGeom>
            </p:spPr>
          </p:pic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FE46FE05-526A-4CC2-89C6-6116EACB0FC1}"/>
                  </a:ext>
                </a:extLst>
              </p:cNvPr>
              <p:cNvSpPr/>
              <p:nvPr/>
            </p:nvSpPr>
            <p:spPr>
              <a:xfrm>
                <a:off x="6926676" y="2803399"/>
                <a:ext cx="2610886" cy="1076451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2000">
                  <a:latin typeface="+mj-lt"/>
                </a:endParaRPr>
              </a:p>
            </p:txBody>
          </p:sp>
        </p:grp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4205AD1F-ADB2-4035-99A0-99CDAA356ECE}"/>
                </a:ext>
              </a:extLst>
            </p:cNvPr>
            <p:cNvSpPr txBox="1"/>
            <p:nvPr/>
          </p:nvSpPr>
          <p:spPr>
            <a:xfrm>
              <a:off x="6792188" y="2739093"/>
              <a:ext cx="197512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400" i="1" dirty="0">
                  <a:latin typeface="+mj-lt"/>
                </a:rPr>
                <a:t>Hai nhân hai bằng bốn.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1AB699F8-A97F-4C81-8BD2-3D8A85F666A7}"/>
                  </a:ext>
                </a:extLst>
              </p:cNvPr>
              <p:cNvSpPr txBox="1"/>
              <p:nvPr/>
            </p:nvSpPr>
            <p:spPr>
              <a:xfrm>
                <a:off x="3679051" y="4351218"/>
                <a:ext cx="248978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800" dirty="0">
                    <a:latin typeface="+mj-lt"/>
                  </a:rPr>
                  <a:t>2    </a:t>
                </a:r>
                <a14:m>
                  <m:oMath xmlns:m="http://schemas.openxmlformats.org/officeDocument/2006/math">
                    <m:r>
                      <a:rPr lang="vi-VN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800" dirty="0">
                    <a:latin typeface="+mj-lt"/>
                  </a:rPr>
                  <a:t>  </a:t>
                </a:r>
                <a:r>
                  <a:rPr lang="vi-VN" sz="1600" dirty="0">
                    <a:latin typeface="+mj-lt"/>
                  </a:rPr>
                  <a:t> </a:t>
                </a:r>
                <a:r>
                  <a:rPr lang="vi-VN" sz="2800" dirty="0">
                    <a:latin typeface="+mj-lt"/>
                  </a:rPr>
                  <a:t> 3    =   6</a:t>
                </a:r>
              </a:p>
            </p:txBody>
          </p:sp>
        </mc:Choice>
        <mc:Fallback xmlns="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1AB699F8-A97F-4C81-8BD2-3D8A85F666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9051" y="4351218"/>
                <a:ext cx="2489784" cy="523220"/>
              </a:xfrm>
              <a:prstGeom prst="rect">
                <a:avLst/>
              </a:prstGeom>
              <a:blipFill>
                <a:blip r:embed="rId10"/>
                <a:stretch>
                  <a:fillRect l="-5147" t="-12791" r="-4167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8" name="TextBox 67">
            <a:extLst>
              <a:ext uri="{FF2B5EF4-FFF2-40B4-BE49-F238E27FC236}">
                <a16:creationId xmlns:a16="http://schemas.microsoft.com/office/drawing/2014/main" id="{5F3B0F91-1D8D-4418-8C44-0BCF0F6AFCDB}"/>
              </a:ext>
            </a:extLst>
          </p:cNvPr>
          <p:cNvSpPr txBox="1"/>
          <p:nvPr/>
        </p:nvSpPr>
        <p:spPr>
          <a:xfrm>
            <a:off x="2659191" y="3996455"/>
            <a:ext cx="35734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latin typeface="+mj-lt"/>
              </a:rPr>
              <a:t>2    +    2    +    2    =   6</a:t>
            </a: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2882372A-DA46-429C-8012-9E563B9A34CD}"/>
              </a:ext>
            </a:extLst>
          </p:cNvPr>
          <p:cNvGrpSpPr/>
          <p:nvPr/>
        </p:nvGrpSpPr>
        <p:grpSpPr>
          <a:xfrm>
            <a:off x="6316853" y="3357987"/>
            <a:ext cx="4428435" cy="1964988"/>
            <a:chOff x="6316853" y="3922538"/>
            <a:chExt cx="4428435" cy="1964988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FE766BA6-FA97-45B3-A6C9-DE449282B8DA}"/>
                </a:ext>
              </a:extLst>
            </p:cNvPr>
            <p:cNvGrpSpPr/>
            <p:nvPr/>
          </p:nvGrpSpPr>
          <p:grpSpPr>
            <a:xfrm>
              <a:off x="6316853" y="3922538"/>
              <a:ext cx="4428435" cy="1964988"/>
              <a:chOff x="5976731" y="4305298"/>
              <a:chExt cx="4810125" cy="2238375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AF3E9054-AE2E-4308-B223-75D22F4EE8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sharpenSoften amount="25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976731" y="4305298"/>
                <a:ext cx="4810125" cy="2238375"/>
              </a:xfrm>
              <a:prstGeom prst="rect">
                <a:avLst/>
              </a:prstGeom>
            </p:spPr>
          </p:pic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8947F947-099C-4553-BBDB-1D341B949A55}"/>
                  </a:ext>
                </a:extLst>
              </p:cNvPr>
              <p:cNvSpPr/>
              <p:nvPr/>
            </p:nvSpPr>
            <p:spPr>
              <a:xfrm>
                <a:off x="6096000" y="4409115"/>
                <a:ext cx="2895600" cy="1216985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2000">
                  <a:latin typeface="+mj-lt"/>
                </a:endParaRPr>
              </a:p>
            </p:txBody>
          </p:sp>
        </p:grp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0474A25C-0A28-417C-B001-4BC09A9D3A61}"/>
                </a:ext>
              </a:extLst>
            </p:cNvPr>
            <p:cNvSpPr txBox="1"/>
            <p:nvPr/>
          </p:nvSpPr>
          <p:spPr>
            <a:xfrm>
              <a:off x="6793640" y="4173448"/>
              <a:ext cx="197512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400" i="1" dirty="0">
                  <a:latin typeface="+mj-lt"/>
                </a:rPr>
                <a:t>Hai nhân ba bằng sáu.</a:t>
              </a:r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D4E4F2A4-6389-41DD-8E96-3E52526DFF43}"/>
              </a:ext>
            </a:extLst>
          </p:cNvPr>
          <p:cNvSpPr txBox="1"/>
          <p:nvPr/>
        </p:nvSpPr>
        <p:spPr>
          <a:xfrm>
            <a:off x="420602" y="4691070"/>
            <a:ext cx="17924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dirty="0">
                <a:latin typeface="+mj-lt"/>
              </a:rPr>
              <a:t>Nhận xét: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954DB68E-0922-41A5-AE95-54E8B9EC85EE}"/>
              </a:ext>
            </a:extLst>
          </p:cNvPr>
          <p:cNvSpPr/>
          <p:nvPr/>
        </p:nvSpPr>
        <p:spPr>
          <a:xfrm>
            <a:off x="2049681" y="4813395"/>
            <a:ext cx="7008909" cy="1051784"/>
          </a:xfrm>
          <a:prstGeom prst="rect">
            <a:avLst/>
          </a:prstGeom>
          <a:solidFill>
            <a:srgbClr val="FCDFDC"/>
          </a:solidFill>
          <a:ln>
            <a:solidFill>
              <a:srgbClr val="FCDFDC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000"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81552948-924B-4F9A-825B-9D04320D9E41}"/>
                  </a:ext>
                </a:extLst>
              </p:cNvPr>
              <p:cNvSpPr txBox="1"/>
              <p:nvPr/>
            </p:nvSpPr>
            <p:spPr>
              <a:xfrm>
                <a:off x="2133782" y="4677696"/>
                <a:ext cx="1953805" cy="11411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vi-VN" sz="2400" dirty="0">
                    <a:solidFill>
                      <a:srgbClr val="C00000"/>
                    </a:solidFill>
                    <a:latin typeface="+mj-lt"/>
                  </a:rPr>
                  <a:t>2 </a:t>
                </a:r>
                <a14:m>
                  <m:oMath xmlns:m="http://schemas.openxmlformats.org/officeDocument/2006/math">
                    <m:r>
                      <a:rPr lang="vi-VN" sz="24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400" dirty="0">
                    <a:solidFill>
                      <a:srgbClr val="C00000"/>
                    </a:solidFill>
                    <a:latin typeface="+mj-lt"/>
                  </a:rPr>
                  <a:t> 2 = 4; </a:t>
                </a:r>
                <a:endParaRPr lang="en-US" sz="2400" dirty="0">
                  <a:solidFill>
                    <a:srgbClr val="C00000"/>
                  </a:solidFill>
                  <a:latin typeface="+mj-lt"/>
                </a:endParaRP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vi-VN" sz="2400" dirty="0">
                    <a:solidFill>
                      <a:srgbClr val="C00000"/>
                    </a:solidFill>
                    <a:latin typeface="+mj-lt"/>
                  </a:rPr>
                  <a:t>2 </a:t>
                </a:r>
                <a14:m>
                  <m:oMath xmlns:m="http://schemas.openxmlformats.org/officeDocument/2006/math">
                    <m:r>
                      <a:rPr lang="vi-VN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400" dirty="0">
                    <a:solidFill>
                      <a:srgbClr val="C00000"/>
                    </a:solidFill>
                    <a:latin typeface="+mj-lt"/>
                  </a:rPr>
                  <a:t> 3 = 6</a:t>
                </a:r>
                <a:r>
                  <a:rPr lang="en-US" sz="2400" dirty="0">
                    <a:solidFill>
                      <a:srgbClr val="C00000"/>
                    </a:solidFill>
                    <a:latin typeface="+mj-lt"/>
                  </a:rPr>
                  <a:t>;</a:t>
                </a:r>
                <a:endParaRPr lang="vi-VN" sz="2400" dirty="0">
                  <a:solidFill>
                    <a:srgbClr val="C0000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81552948-924B-4F9A-825B-9D04320D9E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3782" y="4677696"/>
                <a:ext cx="1953805" cy="1141146"/>
              </a:xfrm>
              <a:prstGeom prst="rect">
                <a:avLst/>
              </a:prstGeom>
              <a:blipFill>
                <a:blip r:embed="rId13"/>
                <a:stretch>
                  <a:fillRect l="-4050" b="-111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A7126D00-985B-4C1B-AF20-D96817755B5A}"/>
                  </a:ext>
                </a:extLst>
              </p:cNvPr>
              <p:cNvSpPr txBox="1"/>
              <p:nvPr/>
            </p:nvSpPr>
            <p:spPr>
              <a:xfrm>
                <a:off x="1796831" y="5764129"/>
                <a:ext cx="8261387" cy="5778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2400" dirty="0">
                    <a:solidFill>
                      <a:srgbClr val="C00000"/>
                    </a:solidFill>
                  </a:rPr>
                  <a:t>Thêm 2 vào kết quả của 2 </a:t>
                </a:r>
                <a14:m>
                  <m:oMath xmlns:m="http://schemas.openxmlformats.org/officeDocument/2006/math">
                    <m:r>
                      <a:rPr lang="vi-VN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400" dirty="0">
                    <a:solidFill>
                      <a:srgbClr val="C00000"/>
                    </a:solidFill>
                  </a:rPr>
                  <a:t> 2 ta được kết quả của 2 </a:t>
                </a:r>
                <a14:m>
                  <m:oMath xmlns:m="http://schemas.openxmlformats.org/officeDocument/2006/math">
                    <m:r>
                      <a:rPr lang="vi-VN" sz="24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400" dirty="0">
                    <a:solidFill>
                      <a:srgbClr val="C00000"/>
                    </a:solidFill>
                  </a:rPr>
                  <a:t> 3.</a:t>
                </a:r>
              </a:p>
            </p:txBody>
          </p:sp>
        </mc:Choice>
        <mc:Fallback xmlns="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A7126D00-985B-4C1B-AF20-D96817755B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6831" y="5764129"/>
                <a:ext cx="8261387" cy="577850"/>
              </a:xfrm>
              <a:prstGeom prst="rect">
                <a:avLst/>
              </a:prstGeom>
              <a:blipFill>
                <a:blip r:embed="rId14"/>
                <a:stretch>
                  <a:fillRect l="-1181" b="-255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77628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6" grpId="0" animBg="1"/>
      <p:bldP spid="27" grpId="0" animBg="1"/>
      <p:bldP spid="35" grpId="0"/>
      <p:bldP spid="60" grpId="0"/>
      <p:bldP spid="63" grpId="0"/>
      <p:bldP spid="64" grpId="0"/>
      <p:bldP spid="67" grpId="0"/>
      <p:bldP spid="68" grpId="0"/>
      <p:bldP spid="72" grpId="0"/>
      <p:bldP spid="73" grpId="0" animBg="1"/>
      <p:bldP spid="74" grpId="0" build="p"/>
      <p:bldP spid="71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hông có mô tả.">
            <a:extLst>
              <a:ext uri="{FF2B5EF4-FFF2-40B4-BE49-F238E27FC236}">
                <a16:creationId xmlns:a16="http://schemas.microsoft.com/office/drawing/2014/main" id="{0E8E9979-F41A-4F35-8FFF-E53B6EA4F4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717451" y="379826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FA2A57F-558E-418E-8ED1-3EF71C4010C2}"/>
              </a:ext>
            </a:extLst>
          </p:cNvPr>
          <p:cNvSpPr txBox="1"/>
          <p:nvPr/>
        </p:nvSpPr>
        <p:spPr>
          <a:xfrm>
            <a:off x="873810" y="1350455"/>
            <a:ext cx="40815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latin typeface="+mj-lt"/>
              </a:rPr>
              <a:t>b) Hoàn thành bảng nhân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8">
                <a:extLst>
                  <a:ext uri="{FF2B5EF4-FFF2-40B4-BE49-F238E27FC236}">
                    <a16:creationId xmlns:a16="http://schemas.microsoft.com/office/drawing/2014/main" id="{006B339B-F9C6-446E-B40E-70C2E872BC0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76025208"/>
                  </p:ext>
                </p:extLst>
              </p:nvPr>
            </p:nvGraphicFramePr>
            <p:xfrm>
              <a:off x="7151189" y="251164"/>
              <a:ext cx="2951124" cy="6066662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2951124">
                      <a:extLst>
                        <a:ext uri="{9D8B030D-6E8A-4147-A177-3AD203B41FA5}">
                          <a16:colId xmlns:a16="http://schemas.microsoft.com/office/drawing/2014/main" val="1880012416"/>
                        </a:ext>
                      </a:extLst>
                    </a:gridCol>
                  </a:tblGrid>
                  <a:tr h="47360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Bảng nhân 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9694407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vi-VN" sz="2800" dirty="0"/>
                            <a:t>    2 </a:t>
                          </a:r>
                          <a14:m>
                            <m:oMath xmlns:m="http://schemas.openxmlformats.org/officeDocument/2006/math">
                              <m:r>
                                <a:rPr lang="vi-VN" sz="2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vi-VN" sz="2800" dirty="0"/>
                            <a:t> 1    =  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34986537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2    =  4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315485868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3    =  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65658476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4    =  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8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39652526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5    =  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70508429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6    =  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12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72841080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7    =  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14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098177519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8    =  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16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41001392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9    =  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18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61095509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10  =  20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222728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8">
                <a:extLst>
                  <a:ext uri="{FF2B5EF4-FFF2-40B4-BE49-F238E27FC236}">
                    <a16:creationId xmlns:a16="http://schemas.microsoft.com/office/drawing/2014/main" id="{006B339B-F9C6-446E-B40E-70C2E872BC0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76025208"/>
                  </p:ext>
                </p:extLst>
              </p:nvPr>
            </p:nvGraphicFramePr>
            <p:xfrm>
              <a:off x="7151189" y="251164"/>
              <a:ext cx="2951124" cy="6066662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2951124">
                      <a:extLst>
                        <a:ext uri="{9D8B030D-6E8A-4147-A177-3AD203B41FA5}">
                          <a16:colId xmlns:a16="http://schemas.microsoft.com/office/drawing/2014/main" val="1880012416"/>
                        </a:ext>
                      </a:extLst>
                    </a:gridCol>
                  </a:tblGrid>
                  <a:tr h="47360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Bảng nhân 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9694407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619" t="-90217" r="-825" b="-92391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4986537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619" t="-192308" r="-825" b="-83406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15485868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619" t="-289130" r="-825" b="-72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5658476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619" t="-389130" r="-825" b="-62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9652526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619" t="-489130" r="-825" b="-52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0508429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619" t="-589130" r="-825" b="-42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2841080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619" t="-689130" r="-825" b="-32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98177519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619" t="-797802" r="-825" b="-22857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41001392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619" t="-888043" r="-825" b="-12608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61095509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619" t="-988043" r="-825" b="-2608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222728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9C1B5DD6-783E-4095-AB0D-3F874174BB0C}"/>
              </a:ext>
            </a:extLst>
          </p:cNvPr>
          <p:cNvSpPr/>
          <p:nvPr/>
        </p:nvSpPr>
        <p:spPr>
          <a:xfrm>
            <a:off x="9237740" y="3076516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+mj-lt"/>
              </a:rPr>
              <a:t>?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A2503BF2-AD0D-4B96-A7C4-09750EA4F486}"/>
              </a:ext>
            </a:extLst>
          </p:cNvPr>
          <p:cNvSpPr/>
          <p:nvPr/>
        </p:nvSpPr>
        <p:spPr>
          <a:xfrm>
            <a:off x="9237740" y="3618568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+mj-lt"/>
              </a:rPr>
              <a:t>?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75B0F18C-ADC8-4B2F-AD24-2D69AA8BAB12}"/>
              </a:ext>
            </a:extLst>
          </p:cNvPr>
          <p:cNvSpPr/>
          <p:nvPr/>
        </p:nvSpPr>
        <p:spPr>
          <a:xfrm>
            <a:off x="9237740" y="4197081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+mj-lt"/>
              </a:rPr>
              <a:t>?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EAF3B604-DF0B-45CD-804F-B5C2E93F9601}"/>
              </a:ext>
            </a:extLst>
          </p:cNvPr>
          <p:cNvSpPr/>
          <p:nvPr/>
        </p:nvSpPr>
        <p:spPr>
          <a:xfrm>
            <a:off x="9237740" y="4753541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+mj-lt"/>
              </a:rPr>
              <a:t>?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1988D995-09D6-4C6B-B164-1895BC683F0E}"/>
              </a:ext>
            </a:extLst>
          </p:cNvPr>
          <p:cNvSpPr/>
          <p:nvPr/>
        </p:nvSpPr>
        <p:spPr>
          <a:xfrm>
            <a:off x="9237740" y="5310001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+mj-lt"/>
              </a:rPr>
              <a:t>?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F658AE3-8F5B-442D-A5E2-228E51375318}"/>
              </a:ext>
            </a:extLst>
          </p:cNvPr>
          <p:cNvGrpSpPr/>
          <p:nvPr/>
        </p:nvGrpSpPr>
        <p:grpSpPr>
          <a:xfrm>
            <a:off x="567997" y="1707541"/>
            <a:ext cx="5159375" cy="4280056"/>
            <a:chOff x="561975" y="1873675"/>
            <a:chExt cx="5159375" cy="428005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AEA8190-CC1C-48AC-A056-AD180417E37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561975" y="1873675"/>
              <a:ext cx="5159375" cy="4280056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931F163B-68B0-4E7F-BF14-6118830B60AC}"/>
                </a:ext>
              </a:extLst>
            </p:cNvPr>
            <p:cNvSpPr txBox="1"/>
            <p:nvPr/>
          </p:nvSpPr>
          <p:spPr>
            <a:xfrm>
              <a:off x="3206030" y="2305517"/>
              <a:ext cx="234765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200" i="1" dirty="0">
                  <a:latin typeface="+mj-lt"/>
                </a:rPr>
                <a:t>Hai nhân mười bằng hai mươi.</a:t>
              </a:r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808B7EC9-73FB-48F2-965F-45E797580F5C}"/>
              </a:ext>
            </a:extLst>
          </p:cNvPr>
          <p:cNvSpPr/>
          <p:nvPr/>
        </p:nvSpPr>
        <p:spPr>
          <a:xfrm>
            <a:off x="7452653" y="807474"/>
            <a:ext cx="409298" cy="5497006"/>
          </a:xfrm>
          <a:prstGeom prst="rect">
            <a:avLst/>
          </a:prstGeom>
          <a:noFill/>
          <a:ln w="28575">
            <a:solidFill>
              <a:srgbClr val="D34C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+mj-lt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D65EC19-A56A-4C6C-815B-1F926AF8C63F}"/>
              </a:ext>
            </a:extLst>
          </p:cNvPr>
          <p:cNvSpPr txBox="1"/>
          <p:nvPr/>
        </p:nvSpPr>
        <p:spPr>
          <a:xfrm>
            <a:off x="3810916" y="3217599"/>
            <a:ext cx="1188146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vi-VN" sz="2000" dirty="0">
                <a:latin typeface="+mj-lt"/>
              </a:rPr>
              <a:t>Nhận xét: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4DC8A92-C2BA-4399-97F2-CEA3E981CB9A}"/>
              </a:ext>
            </a:extLst>
          </p:cNvPr>
          <p:cNvSpPr txBox="1"/>
          <p:nvPr/>
        </p:nvSpPr>
        <p:spPr>
          <a:xfrm>
            <a:off x="3810916" y="3724067"/>
            <a:ext cx="304847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2000" dirty="0">
                <a:solidFill>
                  <a:srgbClr val="0070C0"/>
                </a:solidFill>
                <a:latin typeface="+mj-lt"/>
              </a:rPr>
              <a:t>Thừa số thứ nhất đều là số 2.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2000" dirty="0">
                <a:solidFill>
                  <a:srgbClr val="0070C0"/>
                </a:solidFill>
                <a:latin typeface="+mj-lt"/>
              </a:rPr>
              <a:t>Thừa số thứ hai là các số tự nhiên tăng dần từ 1 đến 10.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2000" dirty="0">
                <a:solidFill>
                  <a:srgbClr val="0070C0"/>
                </a:solidFill>
                <a:latin typeface="+mj-lt"/>
              </a:rPr>
              <a:t>Tích là các số tăng dần hơn kém nhau 2 đơn vị từ 2 đến 20.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A33CC6E-BAAA-4FA5-93A3-6DB67DE763D2}"/>
              </a:ext>
            </a:extLst>
          </p:cNvPr>
          <p:cNvSpPr/>
          <p:nvPr/>
        </p:nvSpPr>
        <p:spPr>
          <a:xfrm>
            <a:off x="8190951" y="820149"/>
            <a:ext cx="480353" cy="5497006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+mj-lt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E698B20A-03EF-4DDA-A958-5009A9DCC9B5}"/>
              </a:ext>
            </a:extLst>
          </p:cNvPr>
          <p:cNvSpPr/>
          <p:nvPr/>
        </p:nvSpPr>
        <p:spPr>
          <a:xfrm>
            <a:off x="9119922" y="820149"/>
            <a:ext cx="642368" cy="549700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+mj-lt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BA7FB40C-6E4F-47B8-8CFF-60DC9D1D2269}"/>
              </a:ext>
            </a:extLst>
          </p:cNvPr>
          <p:cNvSpPr/>
          <p:nvPr/>
        </p:nvSpPr>
        <p:spPr>
          <a:xfrm>
            <a:off x="9237740" y="2490757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+mj-lt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40931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25" grpId="0" animBg="1"/>
      <p:bldP spid="27" grpId="0" animBg="1"/>
      <p:bldP spid="39" grpId="0" build="p"/>
      <p:bldP spid="40" grpId="0" animBg="1"/>
      <p:bldP spid="41" grpId="0" animBg="1"/>
      <p:bldP spid="30" grpId="0" animBg="1"/>
      <p:bldP spid="30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Table 8">
                <a:extLst>
                  <a:ext uri="{FF2B5EF4-FFF2-40B4-BE49-F238E27FC236}">
                    <a16:creationId xmlns:a16="http://schemas.microsoft.com/office/drawing/2014/main" id="{67DDAEFC-1032-4EB1-A095-C09A90D9D64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99300216"/>
                  </p:ext>
                </p:extLst>
              </p:nvPr>
            </p:nvGraphicFramePr>
            <p:xfrm>
              <a:off x="3889375" y="395669"/>
              <a:ext cx="2951124" cy="6066662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2951124">
                      <a:extLst>
                        <a:ext uri="{9D8B030D-6E8A-4147-A177-3AD203B41FA5}">
                          <a16:colId xmlns:a16="http://schemas.microsoft.com/office/drawing/2014/main" val="1880012416"/>
                        </a:ext>
                      </a:extLst>
                    </a:gridCol>
                  </a:tblGrid>
                  <a:tr h="47360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Bảng nhân 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9694407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vi-VN" sz="2800" dirty="0"/>
                            <a:t>    2 </a:t>
                          </a:r>
                          <a14:m>
                            <m:oMath xmlns:m="http://schemas.openxmlformats.org/officeDocument/2006/math">
                              <m:r>
                                <a:rPr lang="vi-VN" sz="2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vi-VN" sz="2800" dirty="0"/>
                            <a:t> 1    =  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34986537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2    =  4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315485868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3    =  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65658476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4    =  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8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39652526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5    =  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70508429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6    =  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12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72841080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7    =  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14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098177519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8    =  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16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41001392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9    =  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18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61095509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10  =  20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222728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Table 8">
                <a:extLst>
                  <a:ext uri="{FF2B5EF4-FFF2-40B4-BE49-F238E27FC236}">
                    <a16:creationId xmlns:a16="http://schemas.microsoft.com/office/drawing/2014/main" id="{67DDAEFC-1032-4EB1-A095-C09A90D9D64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99300216"/>
                  </p:ext>
                </p:extLst>
              </p:nvPr>
            </p:nvGraphicFramePr>
            <p:xfrm>
              <a:off x="3889375" y="395669"/>
              <a:ext cx="2951124" cy="6066662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2951124">
                      <a:extLst>
                        <a:ext uri="{9D8B030D-6E8A-4147-A177-3AD203B41FA5}">
                          <a16:colId xmlns:a16="http://schemas.microsoft.com/office/drawing/2014/main" val="1880012416"/>
                        </a:ext>
                      </a:extLst>
                    </a:gridCol>
                  </a:tblGrid>
                  <a:tr h="47360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Bảng nhân 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9694407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619" t="-90217" r="-825" b="-92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4986537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619" t="-190217" r="-825" b="-82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15485868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619" t="-290217" r="-825" b="-72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5658476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619" t="-394505" r="-825" b="-6329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9652526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619" t="-489130" r="-825" b="-52608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0508429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619" t="-589130" r="-825" b="-42608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2841080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619" t="-689130" r="-825" b="-32608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98177519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619" t="-789130" r="-825" b="-22608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41001392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619" t="-889130" r="-825" b="-12608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61095509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619" t="-989130" r="-825" b="-2608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222728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3" name="Heart 2">
            <a:extLst>
              <a:ext uri="{FF2B5EF4-FFF2-40B4-BE49-F238E27FC236}">
                <a16:creationId xmlns:a16="http://schemas.microsoft.com/office/drawing/2014/main" id="{274843B0-A363-414B-AB38-D0BBF8AF4FF1}"/>
              </a:ext>
            </a:extLst>
          </p:cNvPr>
          <p:cNvSpPr/>
          <p:nvPr/>
        </p:nvSpPr>
        <p:spPr>
          <a:xfrm>
            <a:off x="5884459" y="1501252"/>
            <a:ext cx="423081" cy="409433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Heart 3">
            <a:extLst>
              <a:ext uri="{FF2B5EF4-FFF2-40B4-BE49-F238E27FC236}">
                <a16:creationId xmlns:a16="http://schemas.microsoft.com/office/drawing/2014/main" id="{5C31DF4D-2E2F-4B72-ADB5-E869523175A3}"/>
              </a:ext>
            </a:extLst>
          </p:cNvPr>
          <p:cNvSpPr/>
          <p:nvPr/>
        </p:nvSpPr>
        <p:spPr>
          <a:xfrm>
            <a:off x="4941856" y="2608995"/>
            <a:ext cx="423081" cy="409433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Heart 4">
            <a:extLst>
              <a:ext uri="{FF2B5EF4-FFF2-40B4-BE49-F238E27FC236}">
                <a16:creationId xmlns:a16="http://schemas.microsoft.com/office/drawing/2014/main" id="{8CBFBC13-603F-4E87-82D9-26DBC725180A}"/>
              </a:ext>
            </a:extLst>
          </p:cNvPr>
          <p:cNvSpPr/>
          <p:nvPr/>
        </p:nvSpPr>
        <p:spPr>
          <a:xfrm>
            <a:off x="4235355" y="3728112"/>
            <a:ext cx="423081" cy="409433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Heart 5">
            <a:extLst>
              <a:ext uri="{FF2B5EF4-FFF2-40B4-BE49-F238E27FC236}">
                <a16:creationId xmlns:a16="http://schemas.microsoft.com/office/drawing/2014/main" id="{ACBA5D8A-53EC-4B88-96E8-4FB0A520AD3C}"/>
              </a:ext>
            </a:extLst>
          </p:cNvPr>
          <p:cNvSpPr/>
          <p:nvPr/>
        </p:nvSpPr>
        <p:spPr>
          <a:xfrm>
            <a:off x="6009562" y="4342261"/>
            <a:ext cx="423081" cy="409433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Heart 6">
            <a:extLst>
              <a:ext uri="{FF2B5EF4-FFF2-40B4-BE49-F238E27FC236}">
                <a16:creationId xmlns:a16="http://schemas.microsoft.com/office/drawing/2014/main" id="{C7B5F9E9-B80D-4E8E-A9F0-011B2854DC0C}"/>
              </a:ext>
            </a:extLst>
          </p:cNvPr>
          <p:cNvSpPr/>
          <p:nvPr/>
        </p:nvSpPr>
        <p:spPr>
          <a:xfrm>
            <a:off x="4941856" y="5393138"/>
            <a:ext cx="423081" cy="409433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Heart 7">
            <a:extLst>
              <a:ext uri="{FF2B5EF4-FFF2-40B4-BE49-F238E27FC236}">
                <a16:creationId xmlns:a16="http://schemas.microsoft.com/office/drawing/2014/main" id="{E55FA627-FE76-405E-9FEB-67C6F9098F98}"/>
              </a:ext>
            </a:extLst>
          </p:cNvPr>
          <p:cNvSpPr/>
          <p:nvPr/>
        </p:nvSpPr>
        <p:spPr>
          <a:xfrm>
            <a:off x="6009561" y="6039250"/>
            <a:ext cx="423081" cy="409433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24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Không có mô tả.">
            <a:extLst>
              <a:ext uri="{FF2B5EF4-FFF2-40B4-BE49-F238E27FC236}">
                <a16:creationId xmlns:a16="http://schemas.microsoft.com/office/drawing/2014/main" id="{61884F90-5508-4FC0-9016-082C057B28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721680" y="360129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FE273295-D5B0-4815-845E-E738BD49C787}"/>
              </a:ext>
            </a:extLst>
          </p:cNvPr>
          <p:cNvSpPr/>
          <p:nvPr/>
        </p:nvSpPr>
        <p:spPr>
          <a:xfrm>
            <a:off x="2230645" y="1557412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6B7AF0-7767-4F74-94CB-F9B5FA66F0B8}"/>
              </a:ext>
            </a:extLst>
          </p:cNvPr>
          <p:cNvSpPr txBox="1"/>
          <p:nvPr/>
        </p:nvSpPr>
        <p:spPr>
          <a:xfrm>
            <a:off x="2667967" y="1557412"/>
            <a:ext cx="16017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Tính nhẩm.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6F9C8A1-271B-4690-8DEC-B3E154CE5E9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84336" y="375576"/>
            <a:ext cx="5281184" cy="366185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9A3F81FE-ABC7-4DA9-A1E6-E9F0155BFFFC}"/>
                  </a:ext>
                </a:extLst>
              </p:cNvPr>
              <p:cNvSpPr/>
              <p:nvPr/>
            </p:nvSpPr>
            <p:spPr>
              <a:xfrm>
                <a:off x="1491577" y="2593622"/>
                <a:ext cx="1808508" cy="461665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effectLst>
                <a:softEdge rad="63500"/>
              </a:effectLst>
            </p:spPr>
            <p:txBody>
              <a:bodyPr wrap="none">
                <a:spAutoFit/>
              </a:bodyPr>
              <a:lstStyle/>
              <a:p>
                <a:r>
                  <a:rPr lang="vi-VN" sz="2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 </a:t>
                </a:r>
                <a14:m>
                  <m:oMath xmlns:m="http://schemas.openxmlformats.org/officeDocument/2006/math">
                    <m:r>
                      <a:rPr lang="vi-VN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4   =       </a:t>
                </a:r>
                <a:endPara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9A3F81FE-ABC7-4DA9-A1E6-E9F0155BFFF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1577" y="2593622"/>
                <a:ext cx="1808508" cy="461665"/>
              </a:xfrm>
              <a:prstGeom prst="rect">
                <a:avLst/>
              </a:prstGeom>
              <a:blipFill rotWithShape="0">
                <a:blip r:embed="rId6"/>
                <a:stretch>
                  <a:fillRect l="-5405" t="-10526" r="-4392" b="-28947"/>
                </a:stretch>
              </a:blipFill>
              <a:effectLst>
                <a:softEdge rad="6350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6080B3C1-37BF-40CE-85E2-65D5E9AC0385}"/>
                  </a:ext>
                </a:extLst>
              </p:cNvPr>
              <p:cNvSpPr/>
              <p:nvPr/>
            </p:nvSpPr>
            <p:spPr>
              <a:xfrm>
                <a:off x="1491576" y="3055287"/>
                <a:ext cx="1808508" cy="461665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effectLst>
                <a:softEdge rad="63500"/>
              </a:effectLst>
            </p:spPr>
            <p:txBody>
              <a:bodyPr wrap="none">
                <a:spAutoFit/>
              </a:bodyPr>
              <a:lstStyle/>
              <a:p>
                <a:r>
                  <a:rPr lang="vi-VN" sz="2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 </a:t>
                </a:r>
                <a14:m>
                  <m:oMath xmlns:m="http://schemas.openxmlformats.org/officeDocument/2006/math">
                    <m:r>
                      <a:rPr lang="vi-VN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7   =       </a:t>
                </a:r>
                <a:endPara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6080B3C1-37BF-40CE-85E2-65D5E9AC038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1576" y="3055287"/>
                <a:ext cx="1808508" cy="461665"/>
              </a:xfrm>
              <a:prstGeom prst="rect">
                <a:avLst/>
              </a:prstGeom>
              <a:blipFill rotWithShape="0">
                <a:blip r:embed="rId7"/>
                <a:stretch>
                  <a:fillRect l="-5405" t="-10526" r="-4392" b="-28947"/>
                </a:stretch>
              </a:blipFill>
              <a:effectLst>
                <a:softEdge rad="6350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B1AF7BC2-7D1A-4B7B-BE85-164283E47D87}"/>
                  </a:ext>
                </a:extLst>
              </p:cNvPr>
              <p:cNvSpPr/>
              <p:nvPr/>
            </p:nvSpPr>
            <p:spPr>
              <a:xfrm>
                <a:off x="1491575" y="3524099"/>
                <a:ext cx="1808508" cy="461665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effectLst>
                <a:softEdge rad="63500"/>
              </a:effectLst>
            </p:spPr>
            <p:txBody>
              <a:bodyPr wrap="none">
                <a:spAutoFit/>
              </a:bodyPr>
              <a:lstStyle/>
              <a:p>
                <a:r>
                  <a:rPr lang="vi-VN" sz="2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 </a:t>
                </a:r>
                <a14:m>
                  <m:oMath xmlns:m="http://schemas.openxmlformats.org/officeDocument/2006/math">
                    <m:r>
                      <a:rPr lang="vi-VN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   =       </a:t>
                </a:r>
                <a:endPara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B1AF7BC2-7D1A-4B7B-BE85-164283E47D8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1575" y="3524099"/>
                <a:ext cx="1808508" cy="461665"/>
              </a:xfrm>
              <a:prstGeom prst="rect">
                <a:avLst/>
              </a:prstGeom>
              <a:blipFill rotWithShape="0">
                <a:blip r:embed="rId8"/>
                <a:stretch>
                  <a:fillRect l="-5405" t="-10526" r="-4392" b="-28947"/>
                </a:stretch>
              </a:blipFill>
              <a:effectLst>
                <a:softEdge rad="6350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A2895EDD-336F-40AD-A063-BB5C046F6EAA}"/>
                  </a:ext>
                </a:extLst>
              </p:cNvPr>
              <p:cNvSpPr/>
              <p:nvPr/>
            </p:nvSpPr>
            <p:spPr>
              <a:xfrm>
                <a:off x="1491574" y="3992911"/>
                <a:ext cx="1808508" cy="461665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effectLst>
                <a:softEdge rad="63500"/>
              </a:effectLst>
            </p:spPr>
            <p:txBody>
              <a:bodyPr wrap="none">
                <a:spAutoFit/>
              </a:bodyPr>
              <a:lstStyle/>
              <a:p>
                <a:r>
                  <a:rPr lang="vi-VN" sz="2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 </a:t>
                </a:r>
                <a14:m>
                  <m:oMath xmlns:m="http://schemas.openxmlformats.org/officeDocument/2006/math">
                    <m:r>
                      <a:rPr lang="vi-VN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5   =       </a:t>
                </a:r>
                <a:endPara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A2895EDD-336F-40AD-A063-BB5C046F6EA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1574" y="3992911"/>
                <a:ext cx="1808508" cy="461665"/>
              </a:xfrm>
              <a:prstGeom prst="rect">
                <a:avLst/>
              </a:prstGeom>
              <a:blipFill rotWithShape="0">
                <a:blip r:embed="rId9"/>
                <a:stretch>
                  <a:fillRect l="-5405" t="-10526" r="-4392" b="-28947"/>
                </a:stretch>
              </a:blipFill>
              <a:effectLst>
                <a:softEdge rad="6350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E45D0043-11CF-4D00-918E-00449A9316F5}"/>
                  </a:ext>
                </a:extLst>
              </p:cNvPr>
              <p:cNvSpPr/>
              <p:nvPr/>
            </p:nvSpPr>
            <p:spPr>
              <a:xfrm>
                <a:off x="1491573" y="4461723"/>
                <a:ext cx="1808508" cy="461665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effectLst>
                <a:softEdge rad="63500"/>
              </a:effectLst>
            </p:spPr>
            <p:txBody>
              <a:bodyPr wrap="none">
                <a:spAutoFit/>
              </a:bodyPr>
              <a:lstStyle/>
              <a:p>
                <a:r>
                  <a:rPr lang="vi-VN" sz="2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 </a:t>
                </a:r>
                <a14:m>
                  <m:oMath xmlns:m="http://schemas.openxmlformats.org/officeDocument/2006/math">
                    <m:r>
                      <a:rPr lang="vi-VN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   =       </a:t>
                </a:r>
                <a:endPara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E45D0043-11CF-4D00-918E-00449A9316F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1573" y="4461723"/>
                <a:ext cx="1808508" cy="461665"/>
              </a:xfrm>
              <a:prstGeom prst="rect">
                <a:avLst/>
              </a:prstGeom>
              <a:blipFill rotWithShape="0">
                <a:blip r:embed="rId10"/>
                <a:stretch>
                  <a:fillRect l="-5405" t="-10526" r="-4392" b="-28947"/>
                </a:stretch>
              </a:blipFill>
              <a:effectLst>
                <a:softEdge rad="6350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0AA5DCFA-50A1-424F-B2E8-70B9372A7DA2}"/>
                  </a:ext>
                </a:extLst>
              </p:cNvPr>
              <p:cNvSpPr/>
              <p:nvPr/>
            </p:nvSpPr>
            <p:spPr>
              <a:xfrm>
                <a:off x="4056405" y="2616257"/>
                <a:ext cx="1808508" cy="461665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effectLst>
                <a:softEdge rad="63500"/>
              </a:effectLst>
            </p:spPr>
            <p:txBody>
              <a:bodyPr wrap="none">
                <a:spAutoFit/>
              </a:bodyPr>
              <a:lstStyle/>
              <a:p>
                <a:r>
                  <a:rPr lang="vi-VN" sz="2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 </a:t>
                </a:r>
                <a14:m>
                  <m:oMath xmlns:m="http://schemas.openxmlformats.org/officeDocument/2006/math">
                    <m:r>
                      <a:rPr lang="vi-VN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10 =       </a:t>
                </a:r>
                <a:endPara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0AA5DCFA-50A1-424F-B2E8-70B9372A7DA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6405" y="2616257"/>
                <a:ext cx="1808508" cy="461665"/>
              </a:xfrm>
              <a:prstGeom prst="rect">
                <a:avLst/>
              </a:prstGeom>
              <a:blipFill rotWithShape="0">
                <a:blip r:embed="rId11"/>
                <a:stretch>
                  <a:fillRect l="-5051" t="-10526" r="-4377" b="-28947"/>
                </a:stretch>
              </a:blipFill>
              <a:effectLst>
                <a:softEdge rad="6350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0D79CB19-A8B4-411B-A2BE-11ADA5151B92}"/>
                  </a:ext>
                </a:extLst>
              </p:cNvPr>
              <p:cNvSpPr/>
              <p:nvPr/>
            </p:nvSpPr>
            <p:spPr>
              <a:xfrm>
                <a:off x="4056404" y="3085069"/>
                <a:ext cx="1808508" cy="461665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effectLst>
                <a:softEdge rad="63500"/>
              </a:effectLst>
            </p:spPr>
            <p:txBody>
              <a:bodyPr wrap="none">
                <a:spAutoFit/>
              </a:bodyPr>
              <a:lstStyle/>
              <a:p>
                <a:r>
                  <a:rPr lang="vi-VN" sz="2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 </a:t>
                </a:r>
                <a14:m>
                  <m:oMath xmlns:m="http://schemas.openxmlformats.org/officeDocument/2006/math">
                    <m:r>
                      <a:rPr lang="vi-VN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8   =       </a:t>
                </a:r>
                <a:endPara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0D79CB19-A8B4-411B-A2BE-11ADA5151B9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6404" y="3085069"/>
                <a:ext cx="1808508" cy="461665"/>
              </a:xfrm>
              <a:prstGeom prst="rect">
                <a:avLst/>
              </a:prstGeom>
              <a:blipFill rotWithShape="0">
                <a:blip r:embed="rId12"/>
                <a:stretch>
                  <a:fillRect l="-5051" t="-10526" r="-4377" b="-28947"/>
                </a:stretch>
              </a:blipFill>
              <a:effectLst>
                <a:softEdge rad="6350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37A413AA-B458-48E3-8704-C451E5705FA9}"/>
                  </a:ext>
                </a:extLst>
              </p:cNvPr>
              <p:cNvSpPr/>
              <p:nvPr/>
            </p:nvSpPr>
            <p:spPr>
              <a:xfrm>
                <a:off x="4056403" y="3553881"/>
                <a:ext cx="1808508" cy="461665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effectLst>
                <a:softEdge rad="63500"/>
              </a:effectLst>
            </p:spPr>
            <p:txBody>
              <a:bodyPr wrap="none">
                <a:spAutoFit/>
              </a:bodyPr>
              <a:lstStyle/>
              <a:p>
                <a:r>
                  <a:rPr lang="vi-VN" sz="2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 </a:t>
                </a:r>
                <a14:m>
                  <m:oMath xmlns:m="http://schemas.openxmlformats.org/officeDocument/2006/math">
                    <m:r>
                      <a:rPr lang="vi-VN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6   =       </a:t>
                </a:r>
                <a:endPara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37A413AA-B458-48E3-8704-C451E5705FA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6403" y="3553881"/>
                <a:ext cx="1808508" cy="461665"/>
              </a:xfrm>
              <a:prstGeom prst="rect">
                <a:avLst/>
              </a:prstGeom>
              <a:blipFill rotWithShape="0">
                <a:blip r:embed="rId13"/>
                <a:stretch>
                  <a:fillRect l="-5051" t="-10526" r="-4377" b="-28947"/>
                </a:stretch>
              </a:blipFill>
              <a:effectLst>
                <a:softEdge rad="6350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0F298A9C-A5D2-41FF-83C2-A0557E8EBD5D}"/>
                  </a:ext>
                </a:extLst>
              </p:cNvPr>
              <p:cNvSpPr/>
              <p:nvPr/>
            </p:nvSpPr>
            <p:spPr>
              <a:xfrm>
                <a:off x="4056402" y="4022693"/>
                <a:ext cx="1808508" cy="461665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effectLst>
                <a:softEdge rad="63500"/>
              </a:effectLst>
            </p:spPr>
            <p:txBody>
              <a:bodyPr wrap="none">
                <a:spAutoFit/>
              </a:bodyPr>
              <a:lstStyle/>
              <a:p>
                <a:r>
                  <a:rPr lang="vi-VN" sz="2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 </a:t>
                </a:r>
                <a14:m>
                  <m:oMath xmlns:m="http://schemas.openxmlformats.org/officeDocument/2006/math">
                    <m:r>
                      <a:rPr lang="vi-VN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9   =       </a:t>
                </a:r>
                <a:endPara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0F298A9C-A5D2-41FF-83C2-A0557E8EBD5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6402" y="4022693"/>
                <a:ext cx="1808508" cy="461665"/>
              </a:xfrm>
              <a:prstGeom prst="rect">
                <a:avLst/>
              </a:prstGeom>
              <a:blipFill rotWithShape="0">
                <a:blip r:embed="rId14"/>
                <a:stretch>
                  <a:fillRect l="-5051" t="-10526" r="-4377" b="-28947"/>
                </a:stretch>
              </a:blipFill>
              <a:effectLst>
                <a:softEdge rad="6350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DE5CDBBD-FD11-4E77-AB43-8753EADD20A5}"/>
                  </a:ext>
                </a:extLst>
              </p:cNvPr>
              <p:cNvSpPr/>
              <p:nvPr/>
            </p:nvSpPr>
            <p:spPr>
              <a:xfrm>
                <a:off x="4056401" y="4491505"/>
                <a:ext cx="1808508" cy="461665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effectLst>
                <a:softEdge rad="63500"/>
              </a:effectLst>
            </p:spPr>
            <p:txBody>
              <a:bodyPr wrap="none">
                <a:spAutoFit/>
              </a:bodyPr>
              <a:lstStyle/>
              <a:p>
                <a:r>
                  <a:rPr lang="vi-VN" sz="2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 </a:t>
                </a:r>
                <a14:m>
                  <m:oMath xmlns:m="http://schemas.openxmlformats.org/officeDocument/2006/math">
                    <m:r>
                      <a:rPr lang="vi-VN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3   =       </a:t>
                </a:r>
                <a:endPara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DE5CDBBD-FD11-4E77-AB43-8753EADD20A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6401" y="4491505"/>
                <a:ext cx="1808508" cy="461665"/>
              </a:xfrm>
              <a:prstGeom prst="rect">
                <a:avLst/>
              </a:prstGeom>
              <a:blipFill rotWithShape="0">
                <a:blip r:embed="rId15"/>
                <a:stretch>
                  <a:fillRect l="-5051" t="-10526" r="-4377" b="-28947"/>
                </a:stretch>
              </a:blipFill>
              <a:effectLst>
                <a:softEdge rad="6350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TextBox 29">
            <a:extLst>
              <a:ext uri="{FF2B5EF4-FFF2-40B4-BE49-F238E27FC236}">
                <a16:creationId xmlns:a16="http://schemas.microsoft.com/office/drawing/2014/main" id="{167293FA-FBE8-4B94-8B17-15292AE44B4A}"/>
              </a:ext>
            </a:extLst>
          </p:cNvPr>
          <p:cNvSpPr txBox="1"/>
          <p:nvPr/>
        </p:nvSpPr>
        <p:spPr>
          <a:xfrm>
            <a:off x="2917883" y="2562845"/>
            <a:ext cx="364202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624DD1F-0CA0-4D44-82B2-29AC55C8A1E4}"/>
              </a:ext>
            </a:extLst>
          </p:cNvPr>
          <p:cNvSpPr txBox="1"/>
          <p:nvPr/>
        </p:nvSpPr>
        <p:spPr>
          <a:xfrm>
            <a:off x="2828113" y="3024334"/>
            <a:ext cx="543739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A2CC25D-831D-4A62-930A-BF9F286567BF}"/>
              </a:ext>
            </a:extLst>
          </p:cNvPr>
          <p:cNvSpPr txBox="1"/>
          <p:nvPr/>
        </p:nvSpPr>
        <p:spPr>
          <a:xfrm>
            <a:off x="2917881" y="3472633"/>
            <a:ext cx="364202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4C83A28-85FD-4334-8FA4-372AA139BA30}"/>
              </a:ext>
            </a:extLst>
          </p:cNvPr>
          <p:cNvSpPr txBox="1"/>
          <p:nvPr/>
        </p:nvSpPr>
        <p:spPr>
          <a:xfrm>
            <a:off x="2828111" y="3965872"/>
            <a:ext cx="543739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89DDE17-B9D3-4635-8E5D-4F8D310AED43}"/>
              </a:ext>
            </a:extLst>
          </p:cNvPr>
          <p:cNvSpPr txBox="1"/>
          <p:nvPr/>
        </p:nvSpPr>
        <p:spPr>
          <a:xfrm>
            <a:off x="2917879" y="4421011"/>
            <a:ext cx="364202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FF4B8AD-A103-4FE0-A659-6AB035327064}"/>
              </a:ext>
            </a:extLst>
          </p:cNvPr>
          <p:cNvSpPr txBox="1"/>
          <p:nvPr/>
        </p:nvSpPr>
        <p:spPr>
          <a:xfrm>
            <a:off x="5392942" y="2593622"/>
            <a:ext cx="543739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40AAF16-21B5-4BBC-AD23-0F8828F76B46}"/>
              </a:ext>
            </a:extLst>
          </p:cNvPr>
          <p:cNvSpPr txBox="1"/>
          <p:nvPr/>
        </p:nvSpPr>
        <p:spPr>
          <a:xfrm>
            <a:off x="5392945" y="3033710"/>
            <a:ext cx="543739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E24F351-DDF3-4C62-9EAA-89CDF9C9B979}"/>
              </a:ext>
            </a:extLst>
          </p:cNvPr>
          <p:cNvSpPr txBox="1"/>
          <p:nvPr/>
        </p:nvSpPr>
        <p:spPr>
          <a:xfrm>
            <a:off x="5392944" y="3526949"/>
            <a:ext cx="543739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196A29D-710B-46C5-8D00-C8EA9E52B852}"/>
              </a:ext>
            </a:extLst>
          </p:cNvPr>
          <p:cNvSpPr txBox="1"/>
          <p:nvPr/>
        </p:nvSpPr>
        <p:spPr>
          <a:xfrm>
            <a:off x="5392943" y="3982088"/>
            <a:ext cx="543739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17C17BE-8790-4DAC-81F0-FE3BCFE58740}"/>
              </a:ext>
            </a:extLst>
          </p:cNvPr>
          <p:cNvSpPr txBox="1"/>
          <p:nvPr/>
        </p:nvSpPr>
        <p:spPr>
          <a:xfrm>
            <a:off x="5482711" y="4468977"/>
            <a:ext cx="364202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867753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10" grpId="0" animBg="1"/>
      <p:bldP spid="16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2A688710-45FB-4202-8363-8F9FD8DF304E}"/>
              </a:ext>
            </a:extLst>
          </p:cNvPr>
          <p:cNvSpPr/>
          <p:nvPr/>
        </p:nvSpPr>
        <p:spPr>
          <a:xfrm>
            <a:off x="1145886" y="1469811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972B01D-89DC-4869-81AE-98C4E7575403}"/>
              </a:ext>
            </a:extLst>
          </p:cNvPr>
          <p:cNvGrpSpPr/>
          <p:nvPr/>
        </p:nvGrpSpPr>
        <p:grpSpPr>
          <a:xfrm>
            <a:off x="1763693" y="1490323"/>
            <a:ext cx="1081046" cy="461666"/>
            <a:chOff x="1870518" y="1440653"/>
            <a:chExt cx="1081046" cy="461666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20D0390-84F0-44DF-AF81-1A95414A4998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61665"/>
              <a:chOff x="1870518" y="1440654"/>
              <a:chExt cx="758382" cy="461665"/>
            </a:xfrm>
          </p:grpSpPr>
          <p:sp>
            <p:nvSpPr>
              <p:cNvPr id="6" name="Rectangle: Rounded Corners 43">
                <a:extLst>
                  <a:ext uri="{FF2B5EF4-FFF2-40B4-BE49-F238E27FC236}">
                    <a16:creationId xmlns:a16="http://schemas.microsoft.com/office/drawing/2014/main" id="{AD13202A-5009-4EF4-BA73-1BEE62CCBD71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CA2AA0B-1F3E-4FBC-BC91-081ED7075AD2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1007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37608AA-E1FF-46C4-8FB6-4ADCAEAA7D1C}"/>
                </a:ext>
              </a:extLst>
            </p:cNvPr>
            <p:cNvSpPr txBox="1"/>
            <p:nvPr/>
          </p:nvSpPr>
          <p:spPr>
            <a:xfrm>
              <a:off x="2630642" y="1440653"/>
              <a:ext cx="32092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aphicFrame>
        <p:nvGraphicFramePr>
          <p:cNvPr id="8" name="Table 17">
            <a:extLst>
              <a:ext uri="{FF2B5EF4-FFF2-40B4-BE49-F238E27FC236}">
                <a16:creationId xmlns:a16="http://schemas.microsoft.com/office/drawing/2014/main" id="{5AC053E0-4553-423C-9D79-948970D40D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0250656"/>
              </p:ext>
            </p:extLst>
          </p:nvPr>
        </p:nvGraphicFramePr>
        <p:xfrm>
          <a:off x="1887434" y="2219986"/>
          <a:ext cx="7936275" cy="183051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01608">
                  <a:extLst>
                    <a:ext uri="{9D8B030D-6E8A-4147-A177-3AD203B41FA5}">
                      <a16:colId xmlns:a16="http://schemas.microsoft.com/office/drawing/2014/main" val="3750429237"/>
                    </a:ext>
                  </a:extLst>
                </a:gridCol>
                <a:gridCol w="975186">
                  <a:extLst>
                    <a:ext uri="{9D8B030D-6E8A-4147-A177-3AD203B41FA5}">
                      <a16:colId xmlns:a16="http://schemas.microsoft.com/office/drawing/2014/main" val="892396866"/>
                    </a:ext>
                  </a:extLst>
                </a:gridCol>
                <a:gridCol w="986151">
                  <a:extLst>
                    <a:ext uri="{9D8B030D-6E8A-4147-A177-3AD203B41FA5}">
                      <a16:colId xmlns:a16="http://schemas.microsoft.com/office/drawing/2014/main" val="1994511951"/>
                    </a:ext>
                  </a:extLst>
                </a:gridCol>
                <a:gridCol w="1045921">
                  <a:extLst>
                    <a:ext uri="{9D8B030D-6E8A-4147-A177-3AD203B41FA5}">
                      <a16:colId xmlns:a16="http://schemas.microsoft.com/office/drawing/2014/main" val="1764713203"/>
                    </a:ext>
                  </a:extLst>
                </a:gridCol>
                <a:gridCol w="1075803">
                  <a:extLst>
                    <a:ext uri="{9D8B030D-6E8A-4147-A177-3AD203B41FA5}">
                      <a16:colId xmlns:a16="http://schemas.microsoft.com/office/drawing/2014/main" val="2253912237"/>
                    </a:ext>
                  </a:extLst>
                </a:gridCol>
                <a:gridCol w="1075803">
                  <a:extLst>
                    <a:ext uri="{9D8B030D-6E8A-4147-A177-3AD203B41FA5}">
                      <a16:colId xmlns:a16="http://schemas.microsoft.com/office/drawing/2014/main" val="1514898112"/>
                    </a:ext>
                  </a:extLst>
                </a:gridCol>
                <a:gridCol w="1075803">
                  <a:extLst>
                    <a:ext uri="{9D8B030D-6E8A-4147-A177-3AD203B41FA5}">
                      <a16:colId xmlns:a16="http://schemas.microsoft.com/office/drawing/2014/main" val="177573286"/>
                    </a:ext>
                  </a:extLst>
                </a:gridCol>
              </a:tblGrid>
              <a:tr h="597884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Thừa số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AC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</a:t>
                      </a:r>
                      <a:endParaRPr kumimoji="0" lang="vi-VN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</a:t>
                      </a:r>
                      <a:endParaRPr kumimoji="0" lang="vi-VN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</a:t>
                      </a:r>
                      <a:endParaRPr kumimoji="0" lang="vi-VN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</a:t>
                      </a:r>
                      <a:endParaRPr kumimoji="0" lang="vi-VN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3725870"/>
                  </a:ext>
                </a:extLst>
              </a:tr>
              <a:tr h="597884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Thừa số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AC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54868410"/>
                  </a:ext>
                </a:extLst>
              </a:tr>
              <a:tr h="634743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AC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?</a:t>
                      </a:r>
                      <a:endParaRPr kumimoji="0" lang="vi-VN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?</a:t>
                      </a:r>
                      <a:endParaRPr kumimoji="0" lang="vi-VN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?</a:t>
                      </a:r>
                      <a:endParaRPr kumimoji="0" lang="vi-VN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0421308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B9E185ED-9D6A-4CAB-86B0-4E10163273F0}"/>
              </a:ext>
            </a:extLst>
          </p:cNvPr>
          <p:cNvSpPr txBox="1"/>
          <p:nvPr/>
        </p:nvSpPr>
        <p:spPr>
          <a:xfrm>
            <a:off x="4628772" y="3465722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34CCCC4-9A61-4EDC-AA27-EB15AA1D4767}"/>
              </a:ext>
            </a:extLst>
          </p:cNvPr>
          <p:cNvSpPr txBox="1"/>
          <p:nvPr/>
        </p:nvSpPr>
        <p:spPr>
          <a:xfrm>
            <a:off x="5681505" y="3460741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7BF431F-B7EE-4107-BF4C-FE9C75165F63}"/>
              </a:ext>
            </a:extLst>
          </p:cNvPr>
          <p:cNvSpPr txBox="1"/>
          <p:nvPr/>
        </p:nvSpPr>
        <p:spPr>
          <a:xfrm>
            <a:off x="6740588" y="3455760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064F281-E848-4439-B140-DDB43ADD08AE}"/>
              </a:ext>
            </a:extLst>
          </p:cNvPr>
          <p:cNvSpPr txBox="1"/>
          <p:nvPr/>
        </p:nvSpPr>
        <p:spPr>
          <a:xfrm>
            <a:off x="7812371" y="3450779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F422486-1A9E-480D-9845-7D9B8BC54EB8}"/>
              </a:ext>
            </a:extLst>
          </p:cNvPr>
          <p:cNvSpPr txBox="1"/>
          <p:nvPr/>
        </p:nvSpPr>
        <p:spPr>
          <a:xfrm>
            <a:off x="8865104" y="3445798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</p:txBody>
      </p:sp>
      <p:pic>
        <p:nvPicPr>
          <p:cNvPr id="14" name="Picture 4" descr="Không có mô tả.">
            <a:extLst>
              <a:ext uri="{FF2B5EF4-FFF2-40B4-BE49-F238E27FC236}">
                <a16:creationId xmlns:a16="http://schemas.microsoft.com/office/drawing/2014/main" id="{61884F90-5508-4FC0-9016-082C057B28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721680" y="360129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6116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88F46DB-B074-43BE-B9D1-C46251C53B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22"/>
          <a:stretch/>
        </p:blipFill>
        <p:spPr>
          <a:xfrm>
            <a:off x="1149791" y="718048"/>
            <a:ext cx="8881313" cy="54219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83905E4-BB9D-434C-A147-DB6586A5BB10}"/>
              </a:ext>
            </a:extLst>
          </p:cNvPr>
          <p:cNvSpPr txBox="1"/>
          <p:nvPr/>
        </p:nvSpPr>
        <p:spPr>
          <a:xfrm>
            <a:off x="2353854" y="1149406"/>
            <a:ext cx="72237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7030A0"/>
                </a:solidFill>
                <a:latin typeface="HP001 4 hàng" panose="020B0603050302020204" pitchFamily="34" charset="0"/>
              </a:rPr>
              <a:t>Thứ </a:t>
            </a:r>
            <a:r>
              <a:rPr lang="en-US" sz="24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sáu</a:t>
            </a:r>
            <a:r>
              <a:rPr lang="vi-VN" sz="24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ngày </a:t>
            </a:r>
            <a:r>
              <a:rPr lang="en-US" sz="2400" b="1" dirty="0">
                <a:solidFill>
                  <a:srgbClr val="7030A0"/>
                </a:solidFill>
                <a:latin typeface="HP001 4 hàng" panose="020B0603050302020204" pitchFamily="34" charset="0"/>
              </a:rPr>
              <a:t>21 </a:t>
            </a:r>
            <a:r>
              <a:rPr lang="vi-VN" sz="2400" b="1" dirty="0">
                <a:solidFill>
                  <a:srgbClr val="7030A0"/>
                </a:solidFill>
                <a:latin typeface="HP001 4 hàng" panose="020B0603050302020204" pitchFamily="34" charset="0"/>
              </a:rPr>
              <a:t>tháng</a:t>
            </a:r>
            <a:r>
              <a:rPr lang="en-US" sz="24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1</a:t>
            </a:r>
            <a:r>
              <a:rPr lang="vi-VN" sz="24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năm 202</a:t>
            </a:r>
            <a:r>
              <a:rPr lang="en-US" sz="2400" b="1" dirty="0">
                <a:solidFill>
                  <a:srgbClr val="7030A0"/>
                </a:solidFill>
                <a:latin typeface="HP001 4 hàng" panose="020B0603050302020204" pitchFamily="34" charset="0"/>
              </a:rPr>
              <a:t>2.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EC7F428-A796-483B-A04F-CDAFF55484AE}"/>
              </a:ext>
            </a:extLst>
          </p:cNvPr>
          <p:cNvSpPr txBox="1"/>
          <p:nvPr/>
        </p:nvSpPr>
        <p:spPr>
          <a:xfrm>
            <a:off x="4515871" y="1668003"/>
            <a:ext cx="4522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 b="1">
                <a:solidFill>
                  <a:srgbClr val="CC00CC"/>
                </a:solidFill>
                <a:latin typeface="HP001 4 hàng" panose="020B0603050302020204" pitchFamily="34" charset="0"/>
              </a:defRPr>
            </a:lvl1pPr>
          </a:lstStyle>
          <a:p>
            <a:r>
              <a:rPr lang="en-US" sz="2400" dirty="0" err="1">
                <a:solidFill>
                  <a:srgbClr val="7030A0"/>
                </a:solidFill>
              </a:rPr>
              <a:t>Toán</a:t>
            </a:r>
            <a:r>
              <a:rPr lang="en-US" sz="2400" dirty="0">
                <a:solidFill>
                  <a:srgbClr val="7030A0"/>
                </a:solidFill>
              </a:rPr>
              <a:t>,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1FB064-75DE-4130-98C2-9BAA3B044E89}"/>
              </a:ext>
            </a:extLst>
          </p:cNvPr>
          <p:cNvSpPr txBox="1"/>
          <p:nvPr/>
        </p:nvSpPr>
        <p:spPr>
          <a:xfrm>
            <a:off x="3441157" y="2186600"/>
            <a:ext cx="4522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 b="1">
                <a:solidFill>
                  <a:srgbClr val="CC00CC"/>
                </a:solidFill>
                <a:latin typeface="HP001 4 hàng" panose="020B0603050302020204" pitchFamily="34" charset="0"/>
              </a:defRPr>
            </a:lvl1pPr>
          </a:lstStyle>
          <a:p>
            <a:r>
              <a:rPr lang="en-US" sz="2400" dirty="0" err="1">
                <a:solidFill>
                  <a:srgbClr val="7030A0"/>
                </a:solidFill>
              </a:rPr>
              <a:t>Bảng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nhân</a:t>
            </a:r>
            <a:r>
              <a:rPr lang="en-US" sz="2400" dirty="0">
                <a:solidFill>
                  <a:srgbClr val="7030A0"/>
                </a:solidFill>
              </a:rPr>
              <a:t> 2 ( tr 9)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366A012-BDD3-43B0-A1C0-B6E462B9A4D2}"/>
              </a:ext>
            </a:extLst>
          </p:cNvPr>
          <p:cNvSpPr txBox="1"/>
          <p:nvPr/>
        </p:nvSpPr>
        <p:spPr>
          <a:xfrm>
            <a:off x="1764752" y="2699226"/>
            <a:ext cx="4522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 b="1">
                <a:solidFill>
                  <a:srgbClr val="CC00CC"/>
                </a:solidFill>
                <a:latin typeface="HP001 4 hàng" panose="020B0603050302020204" pitchFamily="34" charset="0"/>
              </a:defRPr>
            </a:lvl1pPr>
          </a:lstStyle>
          <a:p>
            <a:r>
              <a:rPr lang="en-US" sz="2400" dirty="0" err="1">
                <a:solidFill>
                  <a:srgbClr val="7030A0"/>
                </a:solidFill>
              </a:rPr>
              <a:t>Bài</a:t>
            </a:r>
            <a:r>
              <a:rPr lang="en-US" sz="2400">
                <a:solidFill>
                  <a:srgbClr val="7030A0"/>
                </a:solidFill>
              </a:rPr>
              <a:t> 1:</a:t>
            </a:r>
            <a:endParaRPr lang="en-US" sz="24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221060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185833654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7&quot;/&gt;&lt;/object&gt;&lt;object type=&quot;3&quot; unique_id=&quot;10004&quot;&gt;&lt;property id=&quot;20148&quot; value=&quot;5&quot;/&gt;&lt;property id=&quot;20300&quot; value=&quot;Slide 2&quot;/&gt;&lt;property id=&quot;20307&quot; value=&quot;266&quot;/&gt;&lt;/object&gt;&lt;object type=&quot;3&quot; unique_id=&quot;10005&quot;&gt;&lt;property id=&quot;20148&quot; value=&quot;5&quot;/&gt;&lt;property id=&quot;20300&quot; value=&quot;Slide 3&quot;/&gt;&lt;property id=&quot;20307&quot; value=&quot;259&quot;/&gt;&lt;/object&gt;&lt;object type=&quot;3&quot; unique_id=&quot;10006&quot;&gt;&lt;property id=&quot;20148&quot; value=&quot;5&quot;/&gt;&lt;property id=&quot;20300&quot; value=&quot;Slide 4&quot;/&gt;&lt;property id=&quot;20307&quot; value=&quot;260&quot;/&gt;&lt;/object&gt;&lt;object type=&quot;3&quot; unique_id=&quot;10007&quot;&gt;&lt;property id=&quot;20148&quot; value=&quot;5&quot;/&gt;&lt;property id=&quot;20300&quot; value=&quot;Slide 5&quot;/&gt;&lt;property id=&quot;20307&quot; value=&quot;268&quot;/&gt;&lt;/object&gt;&lt;object type=&quot;3&quot; unique_id=&quot;10008&quot;&gt;&lt;property id=&quot;20148&quot; value=&quot;5&quot;/&gt;&lt;property id=&quot;20300&quot; value=&quot;Slide 6&quot;/&gt;&lt;property id=&quot;20307&quot; value=&quot;262&quot;/&gt;&lt;/object&gt;&lt;object type=&quot;3&quot; unique_id=&quot;10009&quot;&gt;&lt;property id=&quot;20148&quot; value=&quot;5&quot;/&gt;&lt;property id=&quot;20300&quot; value=&quot;Slide 7&quot;/&gt;&lt;property id=&quot;20307&quot; value=&quot;267&quot;/&gt;&lt;/object&gt;&lt;object type=&quot;3&quot; unique_id=&quot;10010&quot;&gt;&lt;property id=&quot;20148&quot; value=&quot;5&quot;/&gt;&lt;property id=&quot;20300&quot; value=&quot;Slide 8&quot;/&gt;&lt;property id=&quot;20307&quot; value=&quot;296&quot;/&gt;&lt;/object&gt;&lt;/object&gt;&lt;object type=&quot;8&quot; unique_id=&quot;10020&quot;&gt;&lt;/object&gt;&lt;/object&gt;&lt;/database&gt;"/>
  <p:tag name="SECTOMILLISECCONVERTED" val="1"/>
  <p:tag name="MMPROD_NEXTUNIQUEID" val="1000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433</Words>
  <Application>Microsoft Office PowerPoint</Application>
  <PresentationFormat>Widescreen</PresentationFormat>
  <Paragraphs>113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7" baseType="lpstr">
      <vt:lpstr>Arial</vt:lpstr>
      <vt:lpstr>Calibri</vt:lpstr>
      <vt:lpstr>Calibri Light</vt:lpstr>
      <vt:lpstr>Cambria Math</vt:lpstr>
      <vt:lpstr>HP001 4 hàng</vt:lpstr>
      <vt:lpstr>Lobster</vt:lpstr>
      <vt:lpstr>Open Sans Bold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</dc:creator>
  <cp:lastModifiedBy>Admin</cp:lastModifiedBy>
  <cp:revision>7</cp:revision>
  <dcterms:created xsi:type="dcterms:W3CDTF">2022-01-03T14:52:06Z</dcterms:created>
  <dcterms:modified xsi:type="dcterms:W3CDTF">2024-01-24T04:40:16Z</dcterms:modified>
</cp:coreProperties>
</file>