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21"/>
  </p:notesMasterIdLst>
  <p:sldIdLst>
    <p:sldId id="379" r:id="rId3"/>
    <p:sldId id="7364" r:id="rId4"/>
    <p:sldId id="332" r:id="rId5"/>
    <p:sldId id="7365" r:id="rId6"/>
    <p:sldId id="7307" r:id="rId7"/>
    <p:sldId id="7366" r:id="rId8"/>
    <p:sldId id="7367" r:id="rId9"/>
    <p:sldId id="7368" r:id="rId10"/>
    <p:sldId id="7372" r:id="rId11"/>
    <p:sldId id="333" r:id="rId12"/>
    <p:sldId id="7356" r:id="rId13"/>
    <p:sldId id="7357" r:id="rId14"/>
    <p:sldId id="7369" r:id="rId15"/>
    <p:sldId id="7370" r:id="rId16"/>
    <p:sldId id="7311" r:id="rId17"/>
    <p:sldId id="7360" r:id="rId18"/>
    <p:sldId id="7373" r:id="rId19"/>
    <p:sldId id="7371" r:id="rId20"/>
  </p:sldIdLst>
  <p:sldSz cx="12192000" cy="6858000"/>
  <p:notesSz cx="6858000" cy="9144000"/>
  <p:embeddedFontLst>
    <p:embeddedFont>
      <p:font typeface="等线" panose="02010600030101010101" pitchFamily="2" charset="-122"/>
      <p:regular r:id="rId22"/>
    </p:embeddedFont>
    <p:embeddedFont>
      <p:font typeface="等线 Light" panose="02010600030101010101" pitchFamily="2" charset="-122"/>
      <p:regular r:id="rId23"/>
    </p:embeddedFont>
    <p:embeddedFont>
      <p:font typeface="#9Slide03 IcielNovecento sans E" panose="020B0604020202020204" charset="0"/>
      <p:bold r:id="rId24"/>
    </p:embeddedFont>
    <p:embeddedFont>
      <p:font typeface="#9Slide07 Altus" panose="020B0604020202020204" charset="0"/>
      <p:regular r:id="rId25"/>
    </p:embeddedFont>
    <p:embeddedFont>
      <p:font typeface="#9Slide07 HoneyCream" panose="020B0604020202020204" charset="0"/>
      <p:regular r:id="rId26"/>
    </p:embeddedFont>
    <p:embeddedFont>
      <p:font typeface="#9Slide07 IcielCrocante" panose="020B0604020202020204" charset="0"/>
      <p:regular r:id="rId27"/>
    </p:embeddedFont>
    <p:embeddedFont>
      <p:font typeface="#9Slide07 Koni" panose="020B0604020202020204" charset="0"/>
      <p:bold r:id="rId28"/>
    </p:embeddedFont>
    <p:embeddedFont>
      <p:font typeface="Cambria" panose="02040503050406030204" pitchFamily="18" charset="0"/>
      <p:regular r:id="rId29"/>
      <p:bold r:id="rId30"/>
      <p:italic r:id="rId31"/>
      <p:boldItalic r:id="rId32"/>
    </p:embeddedFont>
    <p:embeddedFont>
      <p:font typeface="Lobster" panose="00000500000000000000" pitchFamily="2" charset="0"/>
      <p:regular r:id="rId33"/>
    </p:embeddedFont>
    <p:embeddedFont>
      <p:font typeface="SVN-Newton" panose="020B0604020202020204"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EE"/>
    <a:srgbClr val="E56A64"/>
    <a:srgbClr val="BAD98C"/>
    <a:srgbClr val="409BD2"/>
    <a:srgbClr val="CCFF66"/>
    <a:srgbClr val="3C97D2"/>
    <a:srgbClr val="4BA8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7" autoAdjust="0"/>
    <p:restoredTop sz="94633"/>
  </p:normalViewPr>
  <p:slideViewPr>
    <p:cSldViewPr snapToGrid="0" showGuides="1">
      <p:cViewPr varScale="1">
        <p:scale>
          <a:sx n="75" d="100"/>
          <a:sy n="75" d="100"/>
        </p:scale>
        <p:origin x="39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141FAC-815A-4FEC-A51C-D9B7C21CC347}" type="datetimeFigureOut">
              <a:rPr lang="zh-CN" altLang="en-US" smtClean="0"/>
              <a:t>2024/4/1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463959-F275-4DE4-907D-E3ACDEB7E433}" type="slidenum">
              <a:rPr lang="zh-CN" altLang="en-US" smtClean="0"/>
              <a:t>‹#›</a:t>
            </a:fld>
            <a:endParaRPr lang="zh-CN" altLang="en-US"/>
          </a:p>
        </p:txBody>
      </p:sp>
    </p:spTree>
    <p:extLst>
      <p:ext uri="{BB962C8B-B14F-4D97-AF65-F5344CB8AC3E}">
        <p14:creationId xmlns:p14="http://schemas.microsoft.com/office/powerpoint/2010/main" val="182478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3</a:t>
            </a:fld>
            <a:endParaRPr lang="zh-CN" altLang="en-US"/>
          </a:p>
        </p:txBody>
      </p:sp>
    </p:spTree>
    <p:extLst>
      <p:ext uri="{BB962C8B-B14F-4D97-AF65-F5344CB8AC3E}">
        <p14:creationId xmlns:p14="http://schemas.microsoft.com/office/powerpoint/2010/main" val="2226653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4</a:t>
            </a:fld>
            <a:endParaRPr lang="zh-CN" altLang="en-US"/>
          </a:p>
        </p:txBody>
      </p:sp>
    </p:spTree>
    <p:extLst>
      <p:ext uri="{BB962C8B-B14F-4D97-AF65-F5344CB8AC3E}">
        <p14:creationId xmlns:p14="http://schemas.microsoft.com/office/powerpoint/2010/main" val="283732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67095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6</a:t>
            </a:fld>
            <a:endParaRPr lang="zh-CN" altLang="en-US"/>
          </a:p>
        </p:txBody>
      </p:sp>
    </p:spTree>
    <p:extLst>
      <p:ext uri="{BB962C8B-B14F-4D97-AF65-F5344CB8AC3E}">
        <p14:creationId xmlns:p14="http://schemas.microsoft.com/office/powerpoint/2010/main" val="1726153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9</a:t>
            </a:fld>
            <a:endParaRPr lang="zh-CN" altLang="en-US"/>
          </a:p>
        </p:txBody>
      </p:sp>
    </p:spTree>
    <p:extLst>
      <p:ext uri="{BB962C8B-B14F-4D97-AF65-F5344CB8AC3E}">
        <p14:creationId xmlns:p14="http://schemas.microsoft.com/office/powerpoint/2010/main" val="1563700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10</a:t>
            </a:fld>
            <a:endParaRPr lang="zh-CN" altLang="en-US"/>
          </a:p>
        </p:txBody>
      </p:sp>
    </p:spTree>
    <p:extLst>
      <p:ext uri="{BB962C8B-B14F-4D97-AF65-F5344CB8AC3E}">
        <p14:creationId xmlns:p14="http://schemas.microsoft.com/office/powerpoint/2010/main" val="122033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11</a:t>
            </a:fld>
            <a:endParaRPr lang="zh-CN" altLang="en-US"/>
          </a:p>
        </p:txBody>
      </p:sp>
    </p:spTree>
    <p:extLst>
      <p:ext uri="{BB962C8B-B14F-4D97-AF65-F5344CB8AC3E}">
        <p14:creationId xmlns:p14="http://schemas.microsoft.com/office/powerpoint/2010/main" val="153871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12</a:t>
            </a:fld>
            <a:endParaRPr lang="zh-CN" altLang="en-US"/>
          </a:p>
        </p:txBody>
      </p:sp>
    </p:spTree>
    <p:extLst>
      <p:ext uri="{BB962C8B-B14F-4D97-AF65-F5344CB8AC3E}">
        <p14:creationId xmlns:p14="http://schemas.microsoft.com/office/powerpoint/2010/main" val="3588758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BC463959-F275-4DE4-907D-E3ACDEB7E433}" type="slidenum">
              <a:rPr lang="zh-CN" altLang="en-US" smtClean="0"/>
              <a:t>13</a:t>
            </a:fld>
            <a:endParaRPr lang="zh-CN" altLang="en-US"/>
          </a:p>
        </p:txBody>
      </p:sp>
    </p:spTree>
    <p:extLst>
      <p:ext uri="{BB962C8B-B14F-4D97-AF65-F5344CB8AC3E}">
        <p14:creationId xmlns:p14="http://schemas.microsoft.com/office/powerpoint/2010/main" val="144189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81445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49776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79593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31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31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904258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50502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8812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584386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4062399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1337789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592376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297628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27627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Tree>
    <p:extLst>
      <p:ext uri="{BB962C8B-B14F-4D97-AF65-F5344CB8AC3E}">
        <p14:creationId xmlns:p14="http://schemas.microsoft.com/office/powerpoint/2010/main" val="319135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954127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82414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8616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54435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6112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14903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p:txBody>
          <a:bodyPr/>
          <a:lstStyle/>
          <a:p>
            <a:fld id="{3DFE48A3-FBB0-4D53-AD96-BBA31C39C62D}" type="datetimeFigureOut">
              <a:rPr lang="zh-CN" altLang="en-US" smtClean="0"/>
              <a:t>2024/4/1</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157051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DFE0161-04B9-2E2A-C345-91B2DF4D3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84CC73E-C3E9-FB21-271A-091153F039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51E858A-B9F8-DC94-3E35-7FFA63A0AB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48A3-FBB0-4D53-AD96-BBA31C39C62D}" type="datetimeFigureOut">
              <a:rPr lang="zh-CN" altLang="en-US" smtClean="0"/>
              <a:t>2024/4/1</a:t>
            </a:fld>
            <a:endParaRPr lang="zh-CN" altLang="en-US"/>
          </a:p>
        </p:txBody>
      </p:sp>
      <p:sp>
        <p:nvSpPr>
          <p:cNvPr id="5" name="页脚占位符 4">
            <a:extLst>
              <a:ext uri="{FF2B5EF4-FFF2-40B4-BE49-F238E27FC236}">
                <a16:creationId xmlns:a16="http://schemas.microsoft.com/office/drawing/2014/main" id="{11989771-3B51-3281-4C4B-F93869444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7D1990C-3DDC-D01B-7DF8-1E88E8C4F5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713A8-A7D8-4655-9856-7687D49ACF6C}"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7417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2024/4/1</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latin typeface="字魂27号-布丁体" panose="020F0502020204030204"/>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27号-布丁体" panose="020F0502020204030204"/>
              <a:ea typeface="字魂27号-布丁体"/>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1899806" y="-68675"/>
            <a:ext cx="2186247" cy="2317405"/>
          </a:xfrm>
          <a:prstGeom prst="rect">
            <a:avLst/>
          </a:prstGeom>
        </p:spPr>
      </p:pic>
      <p:pic>
        <p:nvPicPr>
          <p:cNvPr id="23" name="Picture 2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768530" y="7943850"/>
            <a:ext cx="1824009" cy="2002485"/>
          </a:xfrm>
          <a:prstGeom prst="rect">
            <a:avLst/>
          </a:prstGeom>
        </p:spPr>
      </p:pic>
      <p:sp>
        <p:nvSpPr>
          <p:cNvPr id="24" name="TextBox 3">
            <a:extLst>
              <a:ext uri="{FF2B5EF4-FFF2-40B4-BE49-F238E27FC236}">
                <a16:creationId xmlns:a16="http://schemas.microsoft.com/office/drawing/2014/main" id="{F9034237-DA06-4066-849E-00A115FF4EA1}"/>
              </a:ext>
            </a:extLst>
          </p:cNvPr>
          <p:cNvSpPr txBox="1"/>
          <p:nvPr userDrawn="1"/>
        </p:nvSpPr>
        <p:spPr>
          <a:xfrm>
            <a:off x="3200400" y="92510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5" name="Title 1">
            <a:extLst>
              <a:ext uri="{FF2B5EF4-FFF2-40B4-BE49-F238E27FC236}">
                <a16:creationId xmlns:a16="http://schemas.microsoft.com/office/drawing/2014/main" id="{9E5F6F2C-DE77-4B3E-986A-23D69ABD846E}"/>
              </a:ext>
            </a:extLst>
          </p:cNvPr>
          <p:cNvSpPr txBox="1">
            <a:spLocks/>
          </p:cNvSpPr>
          <p:nvPr userDrawn="1"/>
        </p:nvSpPr>
        <p:spPr>
          <a:xfrm>
            <a:off x="1587412" y="96149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6" name="Picture 2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824292" y="-26373164"/>
            <a:ext cx="2186247" cy="3717751"/>
          </a:xfrm>
          <a:prstGeom prst="rect">
            <a:avLst/>
          </a:prstGeom>
        </p:spPr>
      </p:pic>
      <p:pic>
        <p:nvPicPr>
          <p:cNvPr id="27" name="Picture 2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310908" y="-26373165"/>
            <a:ext cx="2186247" cy="3717751"/>
          </a:xfrm>
          <a:prstGeom prst="rect">
            <a:avLst/>
          </a:prstGeom>
        </p:spPr>
      </p:pic>
      <p:pic>
        <p:nvPicPr>
          <p:cNvPr id="28" name="Picture 2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710718" y="29329036"/>
            <a:ext cx="2186247" cy="3717751"/>
          </a:xfrm>
          <a:prstGeom prst="rect">
            <a:avLst/>
          </a:prstGeom>
        </p:spPr>
      </p:pic>
      <p:pic>
        <p:nvPicPr>
          <p:cNvPr id="29" name="Picture 2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535072" y="29329035"/>
            <a:ext cx="2186247" cy="3717751"/>
          </a:xfrm>
          <a:prstGeom prst="rect">
            <a:avLst/>
          </a:prstGeom>
        </p:spPr>
      </p:pic>
      <p:sp>
        <p:nvSpPr>
          <p:cNvPr id="30" name="Title 1">
            <a:extLst>
              <a:ext uri="{FF2B5EF4-FFF2-40B4-BE49-F238E27FC236}">
                <a16:creationId xmlns:a16="http://schemas.microsoft.com/office/drawing/2014/main" id="{6108D78E-8090-455C-81F2-F57D8860EAC5}"/>
              </a:ext>
            </a:extLst>
          </p:cNvPr>
          <p:cNvSpPr txBox="1">
            <a:spLocks/>
          </p:cNvSpPr>
          <p:nvPr userDrawn="1"/>
        </p:nvSpPr>
        <p:spPr>
          <a:xfrm>
            <a:off x="10413076" y="-6567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31" name="Title 1">
            <a:extLst>
              <a:ext uri="{FF2B5EF4-FFF2-40B4-BE49-F238E27FC236}">
                <a16:creationId xmlns:a16="http://schemas.microsoft.com/office/drawing/2014/main" id="{7A218C26-69B7-499C-B190-96851A78FEC6}"/>
              </a:ext>
            </a:extLst>
          </p:cNvPr>
          <p:cNvSpPr txBox="1">
            <a:spLocks/>
          </p:cNvSpPr>
          <p:nvPr userDrawn="1"/>
        </p:nvSpPr>
        <p:spPr>
          <a:xfrm>
            <a:off x="-417717" y="62230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sp>
        <p:nvSpPr>
          <p:cNvPr id="32" name="Title 1">
            <a:extLst>
              <a:ext uri="{FF2B5EF4-FFF2-40B4-BE49-F238E27FC236}">
                <a16:creationId xmlns:a16="http://schemas.microsoft.com/office/drawing/2014/main" id="{6AA5128D-EAF5-483C-871A-4BFED87FD86D}"/>
              </a:ext>
            </a:extLst>
          </p:cNvPr>
          <p:cNvSpPr txBox="1">
            <a:spLocks/>
          </p:cNvSpPr>
          <p:nvPr userDrawn="1"/>
        </p:nvSpPr>
        <p:spPr>
          <a:xfrm>
            <a:off x="-1899807" y="18430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33" name="Picture 3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358700" y="-19174356"/>
            <a:ext cx="3627531" cy="4761670"/>
          </a:xfrm>
          <a:prstGeom prst="rect">
            <a:avLst/>
          </a:prstGeom>
        </p:spPr>
      </p:pic>
      <p:pic>
        <p:nvPicPr>
          <p:cNvPr id="34" name="Picture 3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358700" y="23824216"/>
            <a:ext cx="3627531" cy="4761670"/>
          </a:xfrm>
          <a:prstGeom prst="rect">
            <a:avLst/>
          </a:prstGeom>
        </p:spPr>
      </p:pic>
      <p:pic>
        <p:nvPicPr>
          <p:cNvPr id="35" name="Picture 3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628195" y="-19174356"/>
            <a:ext cx="3627531" cy="4761670"/>
          </a:xfrm>
          <a:prstGeom prst="rect">
            <a:avLst/>
          </a:prstGeom>
        </p:spPr>
      </p:pic>
      <p:pic>
        <p:nvPicPr>
          <p:cNvPr id="36" name="Picture 3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891333" y="23824216"/>
            <a:ext cx="3627531" cy="4761670"/>
          </a:xfrm>
          <a:prstGeom prst="rect">
            <a:avLst/>
          </a:prstGeom>
        </p:spPr>
      </p:pic>
    </p:spTree>
    <p:extLst>
      <p:ext uri="{BB962C8B-B14F-4D97-AF65-F5344CB8AC3E}">
        <p14:creationId xmlns:p14="http://schemas.microsoft.com/office/powerpoint/2010/main" val="193052130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5492" y="78625"/>
            <a:ext cx="11647381" cy="6520003"/>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8075"/>
              <a:endParaRPr lang="en-US" sz="1197">
                <a:solidFill>
                  <a:prstClr val="black"/>
                </a:solidFill>
                <a:latin typeface="Calibri"/>
              </a:endParaRPr>
            </a:p>
          </p:txBody>
        </p:sp>
        <p:sp>
          <p:nvSpPr>
            <p:cNvPr id="4" name="TextBox 4"/>
            <p:cNvSpPr txBox="1"/>
            <p:nvPr/>
          </p:nvSpPr>
          <p:spPr>
            <a:xfrm>
              <a:off x="0" y="-38100"/>
              <a:ext cx="812800" cy="850900"/>
            </a:xfrm>
            <a:prstGeom prst="rect">
              <a:avLst/>
            </a:prstGeom>
          </p:spPr>
          <p:txBody>
            <a:bodyPr lIns="33783" tIns="33783" rIns="33783" bIns="33783" rtlCol="0" anchor="ctr"/>
            <a:lstStyle/>
            <a:p>
              <a:pPr algn="ctr" defTabSz="608075">
                <a:lnSpc>
                  <a:spcPts val="1769"/>
                </a:lnSpc>
                <a:spcBef>
                  <a:spcPct val="0"/>
                </a:spcBef>
              </a:pPr>
              <a:endParaRPr sz="1197">
                <a:solidFill>
                  <a:prstClr val="black"/>
                </a:solidFill>
                <a:latin typeface="Calibri"/>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64489" y="5752281"/>
            <a:ext cx="6196163" cy="1171639"/>
          </a:xfrm>
          <a:prstGeom prst="rect">
            <a:avLst/>
          </a:prstGeom>
        </p:spPr>
      </p:pic>
      <p:pic>
        <p:nvPicPr>
          <p:cNvPr id="7" name="Picture 7"/>
          <p:cNvPicPr>
            <a:picLocks noChangeAspect="1"/>
          </p:cNvPicPr>
          <p:nvPr/>
        </p:nvPicPr>
        <p:blipFill>
          <a:blip r:embed="rId4"/>
          <a:srcRect/>
          <a:stretch>
            <a:fillRect/>
          </a:stretch>
        </p:blipFill>
        <p:spPr>
          <a:xfrm>
            <a:off x="8579827" y="3841117"/>
            <a:ext cx="3640283" cy="3016883"/>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3" y="5897903"/>
            <a:ext cx="4864735" cy="1026016"/>
          </a:xfrm>
          <a:prstGeom prst="rect">
            <a:avLst/>
          </a:prstGeom>
        </p:spPr>
      </p:pic>
      <p:pic>
        <p:nvPicPr>
          <p:cNvPr id="10" name="Picture 10"/>
          <p:cNvPicPr>
            <a:picLocks noChangeAspect="1"/>
          </p:cNvPicPr>
          <p:nvPr/>
        </p:nvPicPr>
        <p:blipFill>
          <a:blip r:embed="rId7"/>
          <a:srcRect/>
          <a:stretch>
            <a:fillRect/>
          </a:stretch>
        </p:blipFill>
        <p:spPr>
          <a:xfrm>
            <a:off x="2203524" y="4703778"/>
            <a:ext cx="1795000" cy="163120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32277" y="4486846"/>
            <a:ext cx="2346675" cy="2065073"/>
          </a:xfrm>
          <a:prstGeom prst="rect">
            <a:avLst/>
          </a:prstGeom>
        </p:spPr>
      </p:pic>
      <p:sp>
        <p:nvSpPr>
          <p:cNvPr id="15" name="TextBox 15"/>
          <p:cNvSpPr txBox="1"/>
          <p:nvPr/>
        </p:nvSpPr>
        <p:spPr>
          <a:xfrm>
            <a:off x="1130177" y="1607917"/>
            <a:ext cx="10286595" cy="4075161"/>
          </a:xfrm>
          <a:prstGeom prst="rect">
            <a:avLst/>
          </a:prstGeom>
        </p:spPr>
        <p:txBody>
          <a:bodyPr spcFirstLastPara="1" lIns="0" tIns="0" rIns="0" bIns="0" numCol="1" rtlCol="0" anchor="t">
            <a:prstTxWarp prst="textArchUp">
              <a:avLst>
                <a:gd name="adj" fmla="val 10137940"/>
              </a:avLst>
            </a:prstTxWarp>
            <a:spAutoFit/>
          </a:bodyPr>
          <a:lstStyle/>
          <a:p>
            <a:pPr algn="ctr" defTabSz="608075">
              <a:lnSpc>
                <a:spcPts val="6411"/>
              </a:lnSpc>
              <a:spcBef>
                <a:spcPct val="0"/>
              </a:spcBef>
            </a:pPr>
            <a:r>
              <a:rPr lang="en-US" sz="4988" dirty="0">
                <a:solidFill>
                  <a:srgbClr val="FF0000"/>
                </a:solidFill>
                <a:effectLst>
                  <a:outerShdw dist="50800" dir="5400000" algn="ctr" rotWithShape="0">
                    <a:srgbClr val="F79646">
                      <a:lumMod val="40000"/>
                      <a:lumOff val="60000"/>
                    </a:srgbClr>
                  </a:outerShdw>
                </a:effectLst>
                <a:latin typeface="Open Sans Bold"/>
              </a:rPr>
              <a:t>BÀI GIẢNG ĐIỆN TỬ THÁNG </a:t>
            </a:r>
            <a:r>
              <a:rPr lang="vi-VN" sz="4988" dirty="0">
                <a:solidFill>
                  <a:srgbClr val="FF0000"/>
                </a:solidFill>
                <a:effectLst>
                  <a:outerShdw dist="50800" dir="5400000" algn="ctr" rotWithShape="0">
                    <a:srgbClr val="F79646">
                      <a:lumMod val="40000"/>
                      <a:lumOff val="60000"/>
                    </a:srgbClr>
                  </a:outerShdw>
                </a:effectLst>
                <a:latin typeface="Open Sans Bold"/>
              </a:rPr>
              <a:t>4</a:t>
            </a:r>
            <a:endParaRPr lang="en-US" sz="4988"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14511" y="2890509"/>
            <a:ext cx="10264308" cy="905120"/>
          </a:xfrm>
          <a:prstGeom prst="rect">
            <a:avLst/>
          </a:prstGeom>
        </p:spPr>
        <p:txBody>
          <a:bodyPr lIns="0" tIns="0" rIns="0" bIns="0" rtlCol="0" anchor="t">
            <a:spAutoFit/>
          </a:bodyPr>
          <a:lstStyle/>
          <a:p>
            <a:pPr algn="ctr" defTabSz="608075">
              <a:lnSpc>
                <a:spcPts val="7898"/>
              </a:lnSpc>
              <a:spcBef>
                <a:spcPct val="0"/>
              </a:spcBef>
            </a:pPr>
            <a:r>
              <a:rPr lang="en-US" sz="4389" dirty="0">
                <a:solidFill>
                  <a:srgbClr val="FF0000"/>
                </a:solidFill>
                <a:latin typeface="Open Sans Bold"/>
              </a:rPr>
              <a:t>Môn</a:t>
            </a:r>
            <a:r>
              <a:rPr lang="vi-VN" sz="4389" dirty="0">
                <a:solidFill>
                  <a:srgbClr val="FF0000"/>
                </a:solidFill>
                <a:latin typeface="Open Sans Bold"/>
              </a:rPr>
              <a:t>: Tiếng Việt</a:t>
            </a:r>
            <a:endParaRPr lang="en-US" sz="4389" dirty="0">
              <a:solidFill>
                <a:srgbClr val="FF0000"/>
              </a:solidFill>
              <a:latin typeface="Open Sans Bold"/>
            </a:endParaRPr>
          </a:p>
        </p:txBody>
      </p:sp>
      <p:sp>
        <p:nvSpPr>
          <p:cNvPr id="17" name="TextBox 17"/>
          <p:cNvSpPr txBox="1"/>
          <p:nvPr/>
        </p:nvSpPr>
        <p:spPr>
          <a:xfrm>
            <a:off x="3847381" y="4704831"/>
            <a:ext cx="4378651" cy="436145"/>
          </a:xfrm>
          <a:prstGeom prst="rect">
            <a:avLst/>
          </a:prstGeom>
        </p:spPr>
        <p:txBody>
          <a:bodyPr lIns="0" tIns="0" rIns="0" bIns="0" rtlCol="0" anchor="t">
            <a:spAutoFit/>
          </a:bodyPr>
          <a:lstStyle/>
          <a:p>
            <a:pPr algn="ctr" defTabSz="608075">
              <a:lnSpc>
                <a:spcPts val="3651"/>
              </a:lnSpc>
            </a:pPr>
            <a:r>
              <a:rPr lang="en-US" sz="2607" dirty="0" err="1">
                <a:latin typeface="Lobster"/>
              </a:rPr>
              <a:t>Năm</a:t>
            </a:r>
            <a:r>
              <a:rPr lang="en-US" sz="2607" dirty="0">
                <a:latin typeface="Lobster"/>
              </a:rPr>
              <a:t> </a:t>
            </a:r>
            <a:r>
              <a:rPr lang="en-US" sz="2607" dirty="0" err="1">
                <a:latin typeface="Lobster"/>
              </a:rPr>
              <a:t>học</a:t>
            </a:r>
            <a:r>
              <a:rPr lang="en-US" sz="2607" dirty="0">
                <a:latin typeface="Lobster"/>
              </a:rPr>
              <a:t> 2023 - 2024</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6109" y="337867"/>
            <a:ext cx="1751079" cy="1751079"/>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74003" y="2021020"/>
            <a:ext cx="10264308" cy="924997"/>
          </a:xfrm>
          <a:prstGeom prst="rect">
            <a:avLst/>
          </a:prstGeom>
        </p:spPr>
        <p:txBody>
          <a:bodyPr lIns="0" tIns="0" rIns="0" bIns="0" rtlCol="0" anchor="t">
            <a:spAutoFit/>
          </a:bodyPr>
          <a:lstStyle/>
          <a:p>
            <a:pPr algn="ctr" defTabSz="608075">
              <a:lnSpc>
                <a:spcPts val="7898"/>
              </a:lnSpc>
              <a:spcBef>
                <a:spcPct val="0"/>
              </a:spcBef>
            </a:pPr>
            <a:r>
              <a:rPr lang="en-US" sz="4988" dirty="0" err="1">
                <a:solidFill>
                  <a:srgbClr val="002060"/>
                </a:solidFill>
                <a:latin typeface="Open Sans Bold"/>
              </a:rPr>
              <a:t>KHỐI</a:t>
            </a:r>
            <a:r>
              <a:rPr lang="en-US" sz="4988" dirty="0">
                <a:solidFill>
                  <a:srgbClr val="002060"/>
                </a:solidFill>
                <a:latin typeface="Open Sans Bold"/>
              </a:rPr>
              <a:t> </a:t>
            </a:r>
            <a:r>
              <a:rPr lang="vi-VN" sz="4988" dirty="0">
                <a:solidFill>
                  <a:srgbClr val="002060"/>
                </a:solidFill>
                <a:latin typeface="Open Sans Bold"/>
              </a:rPr>
              <a:t>2</a:t>
            </a:r>
            <a:endParaRPr lang="en-US" sz="4988" dirty="0">
              <a:solidFill>
                <a:srgbClr val="002060"/>
              </a:solidFill>
              <a:latin typeface="Open Sans Bold"/>
            </a:endParaRPr>
          </a:p>
        </p:txBody>
      </p:sp>
      <p:sp>
        <p:nvSpPr>
          <p:cNvPr id="22" name="TextBox 17">
            <a:extLst>
              <a:ext uri="{FF2B5EF4-FFF2-40B4-BE49-F238E27FC236}">
                <a16:creationId xmlns:a16="http://schemas.microsoft.com/office/drawing/2014/main" id="{ED598F25-67D0-4330-F673-D44922373DD5}"/>
              </a:ext>
            </a:extLst>
          </p:cNvPr>
          <p:cNvSpPr txBox="1"/>
          <p:nvPr/>
        </p:nvSpPr>
        <p:spPr>
          <a:xfrm>
            <a:off x="2951027" y="460786"/>
            <a:ext cx="6313341" cy="445828"/>
          </a:xfrm>
          <a:prstGeom prst="rect">
            <a:avLst/>
          </a:prstGeom>
        </p:spPr>
        <p:txBody>
          <a:bodyPr wrap="square" lIns="0" tIns="0" rIns="0" bIns="0" rtlCol="0" anchor="t">
            <a:spAutoFit/>
          </a:bodyPr>
          <a:lstStyle/>
          <a:p>
            <a:pPr algn="ctr" defTabSz="608075">
              <a:lnSpc>
                <a:spcPts val="3651"/>
              </a:lnSpc>
            </a:pPr>
            <a:r>
              <a:rPr lang="en-US" sz="2993" b="1" dirty="0" err="1">
                <a:latin typeface="Times New Roman" panose="02020603050405020304" pitchFamily="18" charset="0"/>
                <a:cs typeface="Times New Roman" panose="02020603050405020304" pitchFamily="18" charset="0"/>
              </a:rPr>
              <a:t>Trường</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Tiểu</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học</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Nguyễn</a:t>
            </a:r>
            <a:r>
              <a:rPr lang="en-US" sz="2993" b="1" dirty="0">
                <a:latin typeface="Times New Roman" panose="02020603050405020304" pitchFamily="18" charset="0"/>
                <a:cs typeface="Times New Roman" panose="02020603050405020304" pitchFamily="18" charset="0"/>
              </a:rPr>
              <a:t> </a:t>
            </a:r>
            <a:r>
              <a:rPr lang="en-US" sz="2993" b="1" dirty="0" err="1">
                <a:latin typeface="Times New Roman" panose="02020603050405020304" pitchFamily="18" charset="0"/>
                <a:cs typeface="Times New Roman" panose="02020603050405020304" pitchFamily="18" charset="0"/>
              </a:rPr>
              <a:t>Bỉnh</a:t>
            </a:r>
            <a:r>
              <a:rPr lang="en-US" sz="2993" b="1" dirty="0">
                <a:latin typeface="Times New Roman" panose="02020603050405020304" pitchFamily="18" charset="0"/>
                <a:cs typeface="Times New Roman" panose="02020603050405020304" pitchFamily="18" charset="0"/>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857671" y="3690518"/>
            <a:ext cx="10264308" cy="891911"/>
          </a:xfrm>
          <a:prstGeom prst="rect">
            <a:avLst/>
          </a:prstGeom>
        </p:spPr>
        <p:txBody>
          <a:bodyPr lIns="0" tIns="0" rIns="0" bIns="0" rtlCol="0" anchor="t">
            <a:spAutoFit/>
          </a:bodyPr>
          <a:lstStyle/>
          <a:p>
            <a:pPr algn="ctr" defTabSz="608075">
              <a:lnSpc>
                <a:spcPts val="7898"/>
              </a:lnSpc>
              <a:spcBef>
                <a:spcPct val="0"/>
              </a:spcBef>
            </a:pPr>
            <a:r>
              <a:rPr lang="en-US" sz="3991" dirty="0" err="1">
                <a:solidFill>
                  <a:srgbClr val="002060"/>
                </a:solidFill>
                <a:latin typeface="Open Sans Bold"/>
              </a:rPr>
              <a:t>Tên</a:t>
            </a:r>
            <a:r>
              <a:rPr lang="en-US" sz="3991" dirty="0">
                <a:solidFill>
                  <a:srgbClr val="002060"/>
                </a:solidFill>
                <a:latin typeface="Open Sans Bold"/>
              </a:rPr>
              <a:t> </a:t>
            </a:r>
            <a:r>
              <a:rPr lang="en-US" sz="3991" dirty="0" err="1">
                <a:solidFill>
                  <a:srgbClr val="002060"/>
                </a:solidFill>
                <a:latin typeface="Open Sans Bold"/>
              </a:rPr>
              <a:t>bài</a:t>
            </a:r>
            <a:r>
              <a:rPr lang="en-US" sz="3991" dirty="0">
                <a:solidFill>
                  <a:srgbClr val="002060"/>
                </a:solidFill>
                <a:latin typeface="Open Sans Bold"/>
              </a:rPr>
              <a:t>: </a:t>
            </a:r>
            <a:r>
              <a:rPr lang="vi-VN" sz="3991" dirty="0">
                <a:solidFill>
                  <a:srgbClr val="002060"/>
                </a:solidFill>
                <a:latin typeface="Open Sans Bold"/>
              </a:rPr>
              <a:t>Đất nước chúng mình</a:t>
            </a:r>
            <a:endParaRPr lang="en-US" sz="3991" dirty="0">
              <a:solidFill>
                <a:srgbClr val="002060"/>
              </a:solidFill>
              <a:latin typeface="Open Sans Bold"/>
            </a:endParaRPr>
          </a:p>
        </p:txBody>
      </p:sp>
    </p:spTree>
    <p:extLst>
      <p:ext uri="{BB962C8B-B14F-4D97-AF65-F5344CB8AC3E}">
        <p14:creationId xmlns:p14="http://schemas.microsoft.com/office/powerpoint/2010/main" val="57712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305815" y="1715326"/>
            <a:ext cx="11764402" cy="1052215"/>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400" b="1" i="1" dirty="0" err="1">
                <a:solidFill>
                  <a:srgbClr val="C00000"/>
                </a:solidFill>
                <a:latin typeface="Cambria" panose="02040503050406030204" pitchFamily="18" charset="0"/>
                <a:ea typeface="Cambria" panose="02040503050406030204" pitchFamily="18" charset="0"/>
              </a:rPr>
              <a:t>Lá</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cờ</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Tổ</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Quốc</a:t>
            </a:r>
            <a:r>
              <a:rPr lang="en-US" sz="4400" b="1" i="1" dirty="0">
                <a:solidFill>
                  <a:srgbClr val="C00000"/>
                </a:solidFill>
                <a:latin typeface="Cambria" panose="02040503050406030204" pitchFamily="18" charset="0"/>
                <a:ea typeface="Cambria" panose="02040503050406030204" pitchFamily="18" charset="0"/>
              </a:rPr>
              <a:t> ta </a:t>
            </a:r>
            <a:r>
              <a:rPr lang="en-US" sz="4400" b="1" i="1" dirty="0" err="1">
                <a:solidFill>
                  <a:srgbClr val="C00000"/>
                </a:solidFill>
                <a:latin typeface="Cambria" panose="02040503050406030204" pitchFamily="18" charset="0"/>
                <a:ea typeface="Cambria" panose="02040503050406030204" pitchFamily="18" charset="0"/>
              </a:rPr>
              <a:t>được</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miêu</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tả</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như</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thế</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nào</a:t>
            </a:r>
            <a:r>
              <a:rPr lang="en-US" sz="4400" b="1" i="1" dirty="0">
                <a:solidFill>
                  <a:srgbClr val="C00000"/>
                </a:solidFill>
                <a:latin typeface="Cambria" panose="02040503050406030204" pitchFamily="18" charset="0"/>
                <a:ea typeface="Cambria" panose="02040503050406030204" pitchFamily="18" charset="0"/>
              </a:rPr>
              <a:t>?</a:t>
            </a:r>
            <a:endParaRPr lang="zh-CN" altLang="en-US" sz="20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587957" y="3263964"/>
            <a:ext cx="7369794" cy="2542346"/>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Cambria" panose="02040503050406030204" pitchFamily="18" charset="0"/>
              </a:rPr>
              <a:t>Lá</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cờ</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Tổ</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quốc</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hình</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chữ</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nhật</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nền</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đỏ</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ở</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giữa</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có</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ngôi</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sao</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vàng</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năm</a:t>
            </a:r>
            <a:r>
              <a:rPr lang="en-US" sz="4400" dirty="0">
                <a:solidFill>
                  <a:schemeClr val="tx1"/>
                </a:solidFill>
                <a:latin typeface="Cambria" panose="02040503050406030204" pitchFamily="18" charset="0"/>
              </a:rPr>
              <a:t> </a:t>
            </a:r>
            <a:r>
              <a:rPr lang="en-US" sz="4400" dirty="0" err="1">
                <a:solidFill>
                  <a:schemeClr val="tx1"/>
                </a:solidFill>
                <a:latin typeface="Cambria" panose="02040503050406030204" pitchFamily="18" charset="0"/>
              </a:rPr>
              <a:t>cánh</a:t>
            </a:r>
            <a:r>
              <a:rPr lang="en-US" sz="4400" dirty="0">
                <a:solidFill>
                  <a:schemeClr val="tx1"/>
                </a:solidFill>
                <a:latin typeface="Cambria" panose="02040503050406030204" pitchFamily="18" charset="0"/>
              </a:rPr>
              <a:t>.</a:t>
            </a:r>
            <a:endParaRPr lang="zh-CN" altLang="en-US" sz="177700" i="1" dirty="0">
              <a:solidFill>
                <a:schemeClr val="tx1"/>
              </a:solidFill>
              <a:latin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848860" y="1112791"/>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8" name="Picture 4" descr="Quốc kỳ Việt Nam">
            <a:extLst>
              <a:ext uri="{FF2B5EF4-FFF2-40B4-BE49-F238E27FC236}">
                <a16:creationId xmlns:a16="http://schemas.microsoft.com/office/drawing/2014/main" id="{46561522-0C5F-D541-B913-0A45EC438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875" y="3204174"/>
            <a:ext cx="3656634" cy="243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755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468295" y="855373"/>
            <a:ext cx="10611873" cy="1978164"/>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4400" b="1" i="1" dirty="0" err="1">
                <a:solidFill>
                  <a:srgbClr val="C00000"/>
                </a:solidFill>
                <a:latin typeface="Cambria" panose="02040503050406030204" pitchFamily="18" charset="0"/>
                <a:ea typeface="Cambria" panose="02040503050406030204" pitchFamily="18" charset="0"/>
              </a:rPr>
              <a:t>Bài</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đọc</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nói</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đến</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những</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vị</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anh</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hùng</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nào</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của</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dân</a:t>
            </a:r>
            <a:r>
              <a:rPr lang="en-US" sz="4400" b="1" i="1" dirty="0">
                <a:solidFill>
                  <a:srgbClr val="C00000"/>
                </a:solidFill>
                <a:latin typeface="Cambria" panose="02040503050406030204" pitchFamily="18" charset="0"/>
                <a:ea typeface="Cambria" panose="02040503050406030204" pitchFamily="18" charset="0"/>
              </a:rPr>
              <a:t> </a:t>
            </a:r>
            <a:r>
              <a:rPr lang="en-US" sz="4400" b="1" i="1" dirty="0" err="1">
                <a:solidFill>
                  <a:srgbClr val="C00000"/>
                </a:solidFill>
                <a:latin typeface="Cambria" panose="02040503050406030204" pitchFamily="18" charset="0"/>
                <a:ea typeface="Cambria" panose="02040503050406030204" pitchFamily="18" charset="0"/>
              </a:rPr>
              <a:t>tộc</a:t>
            </a:r>
            <a:r>
              <a:rPr lang="en-US" sz="4400" b="1" i="1" dirty="0">
                <a:solidFill>
                  <a:srgbClr val="C00000"/>
                </a:solidFill>
                <a:latin typeface="Cambria" panose="02040503050406030204" pitchFamily="18" charset="0"/>
                <a:ea typeface="Cambria" panose="02040503050406030204" pitchFamily="18" charset="0"/>
              </a:rPr>
              <a:t> ta?</a:t>
            </a:r>
            <a:endParaRPr lang="zh-CN" altLang="en-US" sz="20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4053016" y="3144837"/>
            <a:ext cx="7635871" cy="3429001"/>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Cambria" panose="02040503050406030204" pitchFamily="18" charset="0"/>
              </a:rPr>
              <a:t>Những vị anh hùng của dân tộc được nhắc đến trong bài là: </a:t>
            </a:r>
          </a:p>
          <a:p>
            <a:pPr algn="ctr"/>
            <a:r>
              <a:rPr lang="vi-VN" sz="4000" dirty="0">
                <a:solidFill>
                  <a:schemeClr val="tx1"/>
                </a:solidFill>
                <a:latin typeface="Cambria" panose="02040503050406030204" pitchFamily="18" charset="0"/>
              </a:rPr>
              <a:t>Hai Bà Trưng, Bà Triệu, </a:t>
            </a:r>
          </a:p>
          <a:p>
            <a:pPr algn="ctr"/>
            <a:r>
              <a:rPr lang="vi-VN" sz="4000" dirty="0">
                <a:solidFill>
                  <a:schemeClr val="tx1"/>
                </a:solidFill>
                <a:latin typeface="Cambria" panose="02040503050406030204" pitchFamily="18" charset="0"/>
              </a:rPr>
              <a:t>Trần Hưng Đạo, Quang Trung, Hồ Chí Minh,...</a:t>
            </a:r>
            <a:endParaRPr lang="zh-CN" altLang="en-US" sz="148100" i="1" dirty="0">
              <a:solidFill>
                <a:schemeClr val="tx1"/>
              </a:solidFill>
              <a:latin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848860" y="513181"/>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3</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pic>
        <p:nvPicPr>
          <p:cNvPr id="5" name="Picture 4" descr="Trần Quốc Toản là ai? Xem Bài Đọc BÓP NÁT QUẢ CAM Giặc Ng">
            <a:extLst>
              <a:ext uri="{FF2B5EF4-FFF2-40B4-BE49-F238E27FC236}">
                <a16:creationId xmlns:a16="http://schemas.microsoft.com/office/drawing/2014/main" id="{494BA15C-EAFF-714B-BA1F-9F6173D14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50" y="3347375"/>
            <a:ext cx="3942191" cy="351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429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3E0E6F-0A5D-7C48-824F-F2D9515281AA}"/>
              </a:ext>
            </a:extLst>
          </p:cNvPr>
          <p:cNvPicPr>
            <a:picLocks noChangeAspect="1"/>
          </p:cNvPicPr>
          <p:nvPr/>
        </p:nvPicPr>
        <p:blipFill rotWithShape="1">
          <a:blip r:embed="rId3">
            <a:extLst>
              <a:ext uri="{28A0092B-C50C-407E-A947-70E740481C1C}">
                <a14:useLocalDpi xmlns:a14="http://schemas.microsoft.com/office/drawing/2010/main" val="0"/>
              </a:ext>
            </a:extLst>
          </a:blip>
          <a:srcRect t="-895" b="22382"/>
          <a:stretch/>
        </p:blipFill>
        <p:spPr>
          <a:xfrm>
            <a:off x="-790832" y="-3464569"/>
            <a:ext cx="13370010" cy="10317892"/>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395031" y="1093053"/>
            <a:ext cx="11401937"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3600" b="1" i="1" dirty="0" err="1">
                <a:solidFill>
                  <a:srgbClr val="C00000"/>
                </a:solidFill>
                <a:latin typeface="Cambria" panose="02040503050406030204" pitchFamily="18" charset="0"/>
                <a:ea typeface="Cambria" panose="02040503050406030204" pitchFamily="18" charset="0"/>
              </a:rPr>
              <a:t>Kể</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tên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các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năm</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miền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đất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nước</a:t>
            </a:r>
            <a:endParaRPr lang="zh-CN" altLang="en-US" sz="16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214712" y="2348405"/>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Bắc</a:t>
            </a:r>
            <a:endParaRPr lang="zh-CN" altLang="en-US" sz="4800" i="1" dirty="0">
              <a:solidFill>
                <a:schemeClr val="tx1"/>
              </a:solidFill>
              <a:latin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848860" y="513181"/>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8" name="矩形: 圆角 2">
            <a:extLst>
              <a:ext uri="{FF2B5EF4-FFF2-40B4-BE49-F238E27FC236}">
                <a16:creationId xmlns:a16="http://schemas.microsoft.com/office/drawing/2014/main" id="{58A63E30-E3B9-784E-B1F3-331EAE836CEF}"/>
              </a:ext>
            </a:extLst>
          </p:cNvPr>
          <p:cNvSpPr/>
          <p:nvPr/>
        </p:nvSpPr>
        <p:spPr>
          <a:xfrm>
            <a:off x="1214712" y="3718211"/>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Trung</a:t>
            </a:r>
            <a:endParaRPr lang="zh-CN" altLang="en-US" sz="4800" i="1" dirty="0">
              <a:solidFill>
                <a:schemeClr val="tx1"/>
              </a:solidFill>
              <a:latin typeface="Cambria" panose="02040503050406030204" pitchFamily="18" charset="0"/>
            </a:endParaRPr>
          </a:p>
        </p:txBody>
      </p:sp>
      <p:sp>
        <p:nvSpPr>
          <p:cNvPr id="9" name="矩形: 圆角 2">
            <a:extLst>
              <a:ext uri="{FF2B5EF4-FFF2-40B4-BE49-F238E27FC236}">
                <a16:creationId xmlns:a16="http://schemas.microsoft.com/office/drawing/2014/main" id="{B7AA40F0-C7C0-D848-866C-06FE706EFF99}"/>
              </a:ext>
            </a:extLst>
          </p:cNvPr>
          <p:cNvSpPr/>
          <p:nvPr/>
        </p:nvSpPr>
        <p:spPr>
          <a:xfrm>
            <a:off x="1214712" y="5160447"/>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Nam</a:t>
            </a:r>
            <a:endParaRPr lang="zh-CN" altLang="en-US" sz="4800" i="1" dirty="0">
              <a:solidFill>
                <a:schemeClr val="tx1"/>
              </a:solidFill>
              <a:latin typeface="Cambria" panose="02040503050406030204" pitchFamily="18" charset="0"/>
            </a:endParaRPr>
          </a:p>
        </p:txBody>
      </p:sp>
      <p:sp>
        <p:nvSpPr>
          <p:cNvPr id="10" name="矩形: 圆角 2">
            <a:extLst>
              <a:ext uri="{FF2B5EF4-FFF2-40B4-BE49-F238E27FC236}">
                <a16:creationId xmlns:a16="http://schemas.microsoft.com/office/drawing/2014/main" id="{036F35DC-7D99-4D4D-B6B6-C6D6BC1F9AF1}"/>
              </a:ext>
            </a:extLst>
          </p:cNvPr>
          <p:cNvSpPr/>
          <p:nvPr/>
        </p:nvSpPr>
        <p:spPr>
          <a:xfrm>
            <a:off x="6902939" y="2404906"/>
            <a:ext cx="4074350" cy="18423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Xuân, hạ, </a:t>
            </a:r>
          </a:p>
          <a:p>
            <a:pPr algn="ctr"/>
            <a:r>
              <a:rPr lang="vi-VN" sz="4800" dirty="0">
                <a:solidFill>
                  <a:schemeClr val="tx1"/>
                </a:solidFill>
                <a:latin typeface="Cambria" panose="02040503050406030204" pitchFamily="18" charset="0"/>
              </a:rPr>
              <a:t>thu, đông</a:t>
            </a:r>
            <a:endParaRPr lang="zh-CN" altLang="en-US" sz="4800" i="1" dirty="0">
              <a:solidFill>
                <a:schemeClr val="tx1"/>
              </a:solidFill>
              <a:latin typeface="Cambria" panose="02040503050406030204" pitchFamily="18" charset="0"/>
            </a:endParaRPr>
          </a:p>
        </p:txBody>
      </p:sp>
      <p:sp>
        <p:nvSpPr>
          <p:cNvPr id="11" name="矩形: 圆角 2">
            <a:extLst>
              <a:ext uri="{FF2B5EF4-FFF2-40B4-BE49-F238E27FC236}">
                <a16:creationId xmlns:a16="http://schemas.microsoft.com/office/drawing/2014/main" id="{F15E5047-51E9-AD45-B1C9-0AF336114710}"/>
              </a:ext>
            </a:extLst>
          </p:cNvPr>
          <p:cNvSpPr/>
          <p:nvPr/>
        </p:nvSpPr>
        <p:spPr>
          <a:xfrm>
            <a:off x="6902939" y="4376169"/>
            <a:ext cx="4074349" cy="184233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Mùa mưa và mùa khô</a:t>
            </a:r>
            <a:endParaRPr lang="zh-CN" altLang="en-US" sz="4800" i="1" dirty="0">
              <a:solidFill>
                <a:schemeClr val="tx1"/>
              </a:solidFill>
              <a:latin typeface="Cambria" panose="02040503050406030204" pitchFamily="18" charset="0"/>
            </a:endParaRPr>
          </a:p>
        </p:txBody>
      </p:sp>
    </p:spTree>
    <p:extLst>
      <p:ext uri="{BB962C8B-B14F-4D97-AF65-F5344CB8AC3E}">
        <p14:creationId xmlns:p14="http://schemas.microsoft.com/office/powerpoint/2010/main" val="154386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5ACFC-B209-D64C-8985-1D8661190290}"/>
              </a:ext>
            </a:extLst>
          </p:cNvPr>
          <p:cNvPicPr>
            <a:picLocks noChangeAspect="1"/>
          </p:cNvPicPr>
          <p:nvPr/>
        </p:nvPicPr>
        <p:blipFill rotWithShape="1">
          <a:blip r:embed="rId3">
            <a:extLst>
              <a:ext uri="{28A0092B-C50C-407E-A947-70E740481C1C}">
                <a14:useLocalDpi xmlns:a14="http://schemas.microsoft.com/office/drawing/2010/main" val="0"/>
              </a:ext>
            </a:extLst>
          </a:blip>
          <a:srcRect t="-895" b="22382"/>
          <a:stretch/>
        </p:blipFill>
        <p:spPr>
          <a:xfrm>
            <a:off x="-790832" y="-3464569"/>
            <a:ext cx="13370010" cy="10317892"/>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395031" y="1093053"/>
            <a:ext cx="11401937" cy="883860"/>
          </a:xfrm>
          <a:prstGeom prst="roundRect">
            <a:avLst>
              <a:gd name="adj" fmla="val 46680"/>
            </a:avLst>
          </a:prstGeom>
          <a:solidFill>
            <a:schemeClr val="accent4">
              <a:lumMod val="20000"/>
              <a:lumOff val="80000"/>
            </a:schemeClr>
          </a:solidFill>
          <a:ln w="12700">
            <a:solidFill>
              <a:schemeClr val="tx1"/>
            </a:solidFill>
            <a:prstDash val="dash"/>
          </a:ln>
        </p:spPr>
        <p:txBody>
          <a:bodyPr wrap="square" rtlCol="0" anchor="t">
            <a:spAutoFit/>
          </a:bodyPr>
          <a:lstStyle/>
          <a:p>
            <a:pPr algn="ctr" fontAlgn="auto"/>
            <a:r>
              <a:rPr lang="en-US" sz="3600" b="1" i="1" dirty="0" err="1">
                <a:solidFill>
                  <a:srgbClr val="C00000"/>
                </a:solidFill>
                <a:latin typeface="Cambria" panose="02040503050406030204" pitchFamily="18" charset="0"/>
                <a:ea typeface="Cambria" panose="02040503050406030204" pitchFamily="18" charset="0"/>
              </a:rPr>
              <a:t>Kể</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tên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các</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mùa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năm</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của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ba</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miền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đất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nước</a:t>
            </a:r>
            <a:endParaRPr lang="zh-CN" altLang="en-US" sz="1600" b="1" i="1" dirty="0">
              <a:solidFill>
                <a:srgbClr val="C00000"/>
              </a:solidFill>
              <a:latin typeface="Cambria" panose="02040503050406030204" pitchFamily="18" charset="0"/>
              <a:ea typeface="阿里巴巴普惠体 Light" panose="00020600040101010101" charset="-122"/>
              <a:cs typeface="阿里巴巴普惠体 Light" panose="00020600040101010101" charset="-122"/>
            </a:endParaRPr>
          </a:p>
        </p:txBody>
      </p:sp>
      <p:sp>
        <p:nvSpPr>
          <p:cNvPr id="3" name="矩形: 圆角 2">
            <a:extLst>
              <a:ext uri="{FF2B5EF4-FFF2-40B4-BE49-F238E27FC236}">
                <a16:creationId xmlns:a16="http://schemas.microsoft.com/office/drawing/2014/main" id="{51B4E8A8-57A2-24C1-3D49-3EF849A543B6}"/>
              </a:ext>
            </a:extLst>
          </p:cNvPr>
          <p:cNvSpPr/>
          <p:nvPr/>
        </p:nvSpPr>
        <p:spPr>
          <a:xfrm>
            <a:off x="1214712" y="2348405"/>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Bắc</a:t>
            </a:r>
            <a:endParaRPr lang="zh-CN" altLang="en-US" sz="4800" i="1" dirty="0">
              <a:solidFill>
                <a:schemeClr val="tx1"/>
              </a:solidFill>
              <a:latin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848860" y="513181"/>
            <a:ext cx="2494280" cy="684383"/>
          </a:xfrm>
          <a:prstGeom prst="roundRect">
            <a:avLst>
              <a:gd name="adj" fmla="val 50000"/>
            </a:avLst>
          </a:prstGeom>
          <a:solidFill>
            <a:schemeClr val="accent4">
              <a:lumMod val="60000"/>
              <a:lumOff val="40000"/>
            </a:schemeClr>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b="1" dirty="0" err="1">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rPr>
              <a:t> 4</a:t>
            </a:r>
            <a:endParaRPr lang="zh-CN" altLang="en-US" sz="4400" b="1" dirty="0">
              <a:solidFill>
                <a:schemeClr val="tx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8" name="矩形: 圆角 2">
            <a:extLst>
              <a:ext uri="{FF2B5EF4-FFF2-40B4-BE49-F238E27FC236}">
                <a16:creationId xmlns:a16="http://schemas.microsoft.com/office/drawing/2014/main" id="{58A63E30-E3B9-784E-B1F3-331EAE836CEF}"/>
              </a:ext>
            </a:extLst>
          </p:cNvPr>
          <p:cNvSpPr/>
          <p:nvPr/>
        </p:nvSpPr>
        <p:spPr>
          <a:xfrm>
            <a:off x="1214712" y="3718211"/>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Trung</a:t>
            </a:r>
            <a:endParaRPr lang="zh-CN" altLang="en-US" sz="4800" i="1" dirty="0">
              <a:solidFill>
                <a:schemeClr val="tx1"/>
              </a:solidFill>
              <a:latin typeface="Cambria" panose="02040503050406030204" pitchFamily="18" charset="0"/>
            </a:endParaRPr>
          </a:p>
        </p:txBody>
      </p:sp>
      <p:sp>
        <p:nvSpPr>
          <p:cNvPr id="9" name="矩形: 圆角 2">
            <a:extLst>
              <a:ext uri="{FF2B5EF4-FFF2-40B4-BE49-F238E27FC236}">
                <a16:creationId xmlns:a16="http://schemas.microsoft.com/office/drawing/2014/main" id="{B7AA40F0-C7C0-D848-866C-06FE706EFF99}"/>
              </a:ext>
            </a:extLst>
          </p:cNvPr>
          <p:cNvSpPr/>
          <p:nvPr/>
        </p:nvSpPr>
        <p:spPr>
          <a:xfrm>
            <a:off x="1214712" y="5160447"/>
            <a:ext cx="3634148" cy="1184372"/>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Miền Nam</a:t>
            </a:r>
            <a:endParaRPr lang="zh-CN" altLang="en-US" sz="4800" i="1" dirty="0">
              <a:solidFill>
                <a:schemeClr val="tx1"/>
              </a:solidFill>
              <a:latin typeface="Cambria" panose="02040503050406030204" pitchFamily="18" charset="0"/>
            </a:endParaRPr>
          </a:p>
        </p:txBody>
      </p:sp>
      <p:sp>
        <p:nvSpPr>
          <p:cNvPr id="10" name="矩形: 圆角 2">
            <a:extLst>
              <a:ext uri="{FF2B5EF4-FFF2-40B4-BE49-F238E27FC236}">
                <a16:creationId xmlns:a16="http://schemas.microsoft.com/office/drawing/2014/main" id="{036F35DC-7D99-4D4D-B6B6-C6D6BC1F9AF1}"/>
              </a:ext>
            </a:extLst>
          </p:cNvPr>
          <p:cNvSpPr/>
          <p:nvPr/>
        </p:nvSpPr>
        <p:spPr>
          <a:xfrm>
            <a:off x="6902939" y="2404906"/>
            <a:ext cx="4074350" cy="1842329"/>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Xuân, hạ, </a:t>
            </a:r>
          </a:p>
          <a:p>
            <a:pPr algn="ctr"/>
            <a:r>
              <a:rPr lang="vi-VN" sz="4800" dirty="0">
                <a:solidFill>
                  <a:schemeClr val="tx1"/>
                </a:solidFill>
                <a:latin typeface="Cambria" panose="02040503050406030204" pitchFamily="18" charset="0"/>
              </a:rPr>
              <a:t>thu, đông</a:t>
            </a:r>
            <a:endParaRPr lang="zh-CN" altLang="en-US" sz="4800" i="1" dirty="0">
              <a:solidFill>
                <a:schemeClr val="tx1"/>
              </a:solidFill>
              <a:latin typeface="Cambria" panose="02040503050406030204" pitchFamily="18" charset="0"/>
            </a:endParaRPr>
          </a:p>
        </p:txBody>
      </p:sp>
      <p:sp>
        <p:nvSpPr>
          <p:cNvPr id="11" name="矩形: 圆角 2">
            <a:extLst>
              <a:ext uri="{FF2B5EF4-FFF2-40B4-BE49-F238E27FC236}">
                <a16:creationId xmlns:a16="http://schemas.microsoft.com/office/drawing/2014/main" id="{F15E5047-51E9-AD45-B1C9-0AF336114710}"/>
              </a:ext>
            </a:extLst>
          </p:cNvPr>
          <p:cNvSpPr/>
          <p:nvPr/>
        </p:nvSpPr>
        <p:spPr>
          <a:xfrm>
            <a:off x="6902939" y="4376169"/>
            <a:ext cx="4074349" cy="1842330"/>
          </a:xfrm>
          <a:prstGeom prst="roundRect">
            <a:avLst>
              <a:gd name="adj" fmla="val 17635"/>
            </a:avLst>
          </a:prstGeom>
          <a:solidFill>
            <a:schemeClr val="bg1"/>
          </a:solidFill>
          <a:ln w="57150">
            <a:solidFill>
              <a:srgbClr val="3D72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chemeClr val="tx1"/>
                </a:solidFill>
                <a:latin typeface="Cambria" panose="02040503050406030204" pitchFamily="18" charset="0"/>
              </a:rPr>
              <a:t>Mùa mưa và mùa khô</a:t>
            </a:r>
            <a:endParaRPr lang="zh-CN" altLang="en-US" sz="4800" i="1" dirty="0">
              <a:solidFill>
                <a:schemeClr val="tx1"/>
              </a:solidFill>
              <a:latin typeface="Cambria" panose="02040503050406030204" pitchFamily="18" charset="0"/>
            </a:endParaRPr>
          </a:p>
        </p:txBody>
      </p:sp>
      <p:cxnSp>
        <p:nvCxnSpPr>
          <p:cNvPr id="4" name="Straight Arrow Connector 3">
            <a:extLst>
              <a:ext uri="{FF2B5EF4-FFF2-40B4-BE49-F238E27FC236}">
                <a16:creationId xmlns:a16="http://schemas.microsoft.com/office/drawing/2014/main" id="{9BB6FE04-00D4-2F46-8A77-77AD68C2E09F}"/>
              </a:ext>
            </a:extLst>
          </p:cNvPr>
          <p:cNvCxnSpPr>
            <a:cxnSpLocks/>
            <a:stCxn id="3" idx="3"/>
            <a:endCxn id="10" idx="1"/>
          </p:cNvCxnSpPr>
          <p:nvPr/>
        </p:nvCxnSpPr>
        <p:spPr>
          <a:xfrm>
            <a:off x="4848860" y="2940591"/>
            <a:ext cx="2054079" cy="385480"/>
          </a:xfrm>
          <a:prstGeom prst="straightConnector1">
            <a:avLst/>
          </a:prstGeom>
          <a:ln w="7620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a:extLst>
              <a:ext uri="{FF2B5EF4-FFF2-40B4-BE49-F238E27FC236}">
                <a16:creationId xmlns:a16="http://schemas.microsoft.com/office/drawing/2014/main" id="{734D92A1-EE0C-C741-A095-F4C9ED69A2D8}"/>
              </a:ext>
            </a:extLst>
          </p:cNvPr>
          <p:cNvCxnSpPr>
            <a:cxnSpLocks/>
            <a:endCxn id="10" idx="1"/>
          </p:cNvCxnSpPr>
          <p:nvPr/>
        </p:nvCxnSpPr>
        <p:spPr>
          <a:xfrm flipV="1">
            <a:off x="4848860" y="3326071"/>
            <a:ext cx="2054079" cy="1050098"/>
          </a:xfrm>
          <a:prstGeom prst="straightConnector1">
            <a:avLst/>
          </a:prstGeom>
          <a:ln w="7620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EC561B22-E552-5A4D-A85F-8B3991A2E6EE}"/>
              </a:ext>
            </a:extLst>
          </p:cNvPr>
          <p:cNvCxnSpPr>
            <a:cxnSpLocks/>
            <a:stCxn id="9" idx="3"/>
            <a:endCxn id="11" idx="1"/>
          </p:cNvCxnSpPr>
          <p:nvPr/>
        </p:nvCxnSpPr>
        <p:spPr>
          <a:xfrm flipV="1">
            <a:off x="4848860" y="5297334"/>
            <a:ext cx="2054079" cy="455299"/>
          </a:xfrm>
          <a:prstGeom prst="straightConnector1">
            <a:avLst/>
          </a:prstGeom>
          <a:ln w="76200">
            <a:solidFill>
              <a:schemeClr val="bg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2096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8928D38-B5F5-BF4C-B546-098268B4D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7" y="3344845"/>
            <a:ext cx="3382321" cy="3429000"/>
          </a:xfrm>
          <a:prstGeom prst="rect">
            <a:avLst/>
          </a:prstGeom>
        </p:spPr>
      </p:pic>
      <p:pic>
        <p:nvPicPr>
          <p:cNvPr id="13" name="图片 12">
            <a:extLst>
              <a:ext uri="{FF2B5EF4-FFF2-40B4-BE49-F238E27FC236}">
                <a16:creationId xmlns:a16="http://schemas.microsoft.com/office/drawing/2014/main" id="{A1F6C156-10FA-4406-879F-2E857CA60A71}"/>
              </a:ext>
            </a:extLst>
          </p:cNvPr>
          <p:cNvPicPr>
            <a:picLocks noChangeAspect="1"/>
          </p:cNvPicPr>
          <p:nvPr/>
        </p:nvPicPr>
        <p:blipFill>
          <a:blip r:embed="rId4"/>
          <a:stretch>
            <a:fillRect/>
          </a:stretch>
        </p:blipFill>
        <p:spPr>
          <a:xfrm>
            <a:off x="3378512" y="1035519"/>
            <a:ext cx="3041710" cy="1905341"/>
          </a:xfrm>
          <a:prstGeom prst="rect">
            <a:avLst/>
          </a:prstGeom>
          <a:effectLst>
            <a:outerShdw blurRad="63500" algn="ctr" rotWithShape="0">
              <a:prstClr val="black">
                <a:alpha val="40000"/>
              </a:prstClr>
            </a:outerShdw>
          </a:effectLst>
        </p:spPr>
      </p:pic>
      <p:pic>
        <p:nvPicPr>
          <p:cNvPr id="16" name="图片 15">
            <a:extLst>
              <a:ext uri="{FF2B5EF4-FFF2-40B4-BE49-F238E27FC236}">
                <a16:creationId xmlns:a16="http://schemas.microsoft.com/office/drawing/2014/main" id="{DF125F45-D966-4C5A-85F2-E879C59ABF2A}"/>
              </a:ext>
            </a:extLst>
          </p:cNvPr>
          <p:cNvPicPr>
            <a:picLocks noChangeAspect="1"/>
          </p:cNvPicPr>
          <p:nvPr/>
        </p:nvPicPr>
        <p:blipFill>
          <a:blip r:embed="rId5"/>
          <a:stretch>
            <a:fillRect/>
          </a:stretch>
        </p:blipFill>
        <p:spPr>
          <a:xfrm>
            <a:off x="813324" y="986076"/>
            <a:ext cx="1428417" cy="2520296"/>
          </a:xfrm>
          <a:prstGeom prst="rect">
            <a:avLst/>
          </a:prstGeom>
          <a:effectLst>
            <a:outerShdw blurRad="12700" dist="12700" dir="2700000" algn="tl" rotWithShape="0">
              <a:prstClr val="black">
                <a:alpha val="40000"/>
              </a:prstClr>
            </a:outerShdw>
          </a:effectLst>
        </p:spPr>
      </p:pic>
      <p:pic>
        <p:nvPicPr>
          <p:cNvPr id="17" name="图片 16">
            <a:extLst>
              <a:ext uri="{FF2B5EF4-FFF2-40B4-BE49-F238E27FC236}">
                <a16:creationId xmlns:a16="http://schemas.microsoft.com/office/drawing/2014/main" id="{EDB5EFFC-7986-4366-BE70-74C979A73C76}"/>
              </a:ext>
            </a:extLst>
          </p:cNvPr>
          <p:cNvPicPr>
            <a:picLocks noChangeAspect="1"/>
          </p:cNvPicPr>
          <p:nvPr/>
        </p:nvPicPr>
        <p:blipFill>
          <a:blip r:embed="rId6"/>
          <a:stretch>
            <a:fillRect/>
          </a:stretch>
        </p:blipFill>
        <p:spPr>
          <a:xfrm>
            <a:off x="5572184" y="4546135"/>
            <a:ext cx="963251" cy="1066892"/>
          </a:xfrm>
          <a:prstGeom prst="rect">
            <a:avLst/>
          </a:prstGeom>
          <a:effectLst>
            <a:outerShdw blurRad="12700" dist="12700" dir="2700000" algn="tl" rotWithShape="0">
              <a:prstClr val="black">
                <a:alpha val="40000"/>
              </a:prstClr>
            </a:outerShdw>
          </a:effectLst>
        </p:spPr>
      </p:pic>
      <p:pic>
        <p:nvPicPr>
          <p:cNvPr id="8" name="图片 7">
            <a:extLst>
              <a:ext uri="{FF2B5EF4-FFF2-40B4-BE49-F238E27FC236}">
                <a16:creationId xmlns:a16="http://schemas.microsoft.com/office/drawing/2014/main" id="{2992F818-9F2A-4278-9A6A-0B64F83C7315}"/>
              </a:ext>
            </a:extLst>
          </p:cNvPr>
          <p:cNvPicPr>
            <a:picLocks noChangeAspect="1"/>
          </p:cNvPicPr>
          <p:nvPr/>
        </p:nvPicPr>
        <p:blipFill>
          <a:blip r:embed="rId7"/>
          <a:stretch>
            <a:fillRect/>
          </a:stretch>
        </p:blipFill>
        <p:spPr>
          <a:xfrm>
            <a:off x="7389804" y="0"/>
            <a:ext cx="4844143" cy="1832701"/>
          </a:xfrm>
          <a:prstGeom prst="rect">
            <a:avLst/>
          </a:prstGeom>
        </p:spPr>
      </p:pic>
      <p:pic>
        <p:nvPicPr>
          <p:cNvPr id="20" name="图片 19">
            <a:extLst>
              <a:ext uri="{FF2B5EF4-FFF2-40B4-BE49-F238E27FC236}">
                <a16:creationId xmlns:a16="http://schemas.microsoft.com/office/drawing/2014/main" id="{877C84E5-86D6-4B1E-8A14-AF5E0E788D7D}"/>
              </a:ext>
            </a:extLst>
          </p:cNvPr>
          <p:cNvPicPr>
            <a:picLocks noChangeAspect="1"/>
          </p:cNvPicPr>
          <p:nvPr/>
        </p:nvPicPr>
        <p:blipFill>
          <a:blip r:embed="rId8"/>
          <a:stretch>
            <a:fillRect/>
          </a:stretch>
        </p:blipFill>
        <p:spPr>
          <a:xfrm>
            <a:off x="9811876" y="1796975"/>
            <a:ext cx="1428417" cy="1058405"/>
          </a:xfrm>
          <a:prstGeom prst="rect">
            <a:avLst/>
          </a:prstGeom>
          <a:effectLst>
            <a:outerShdw blurRad="63500" algn="ctr" rotWithShape="0">
              <a:prstClr val="black">
                <a:alpha val="40000"/>
              </a:prstClr>
            </a:outerShdw>
          </a:effectLst>
        </p:spPr>
      </p:pic>
      <p:pic>
        <p:nvPicPr>
          <p:cNvPr id="21" name="图片 20">
            <a:extLst>
              <a:ext uri="{FF2B5EF4-FFF2-40B4-BE49-F238E27FC236}">
                <a16:creationId xmlns:a16="http://schemas.microsoft.com/office/drawing/2014/main" id="{94549737-5F38-45B4-BC9D-337F3DF64E55}"/>
              </a:ext>
            </a:extLst>
          </p:cNvPr>
          <p:cNvPicPr>
            <a:picLocks noChangeAspect="1"/>
          </p:cNvPicPr>
          <p:nvPr/>
        </p:nvPicPr>
        <p:blipFill>
          <a:blip r:embed="rId9"/>
          <a:stretch>
            <a:fillRect/>
          </a:stretch>
        </p:blipFill>
        <p:spPr>
          <a:xfrm>
            <a:off x="10868405" y="3429000"/>
            <a:ext cx="743776" cy="865707"/>
          </a:xfrm>
          <a:prstGeom prst="rect">
            <a:avLst/>
          </a:prstGeom>
          <a:effectLst>
            <a:outerShdw blurRad="63500" algn="ctr" rotWithShape="0">
              <a:prstClr val="black">
                <a:alpha val="40000"/>
              </a:prstClr>
            </a:outerShdw>
          </a:effectLst>
        </p:spPr>
      </p:pic>
      <p:sp>
        <p:nvSpPr>
          <p:cNvPr id="11" name="文本框 40">
            <a:extLst>
              <a:ext uri="{FF2B5EF4-FFF2-40B4-BE49-F238E27FC236}">
                <a16:creationId xmlns:a16="http://schemas.microsoft.com/office/drawing/2014/main" id="{B088218B-65C2-9F41-B984-59CFD2ED02FE}"/>
              </a:ext>
            </a:extLst>
          </p:cNvPr>
          <p:cNvSpPr txBox="1"/>
          <p:nvPr/>
        </p:nvSpPr>
        <p:spPr>
          <a:xfrm>
            <a:off x="1921288" y="2486645"/>
            <a:ext cx="8349423" cy="1938992"/>
          </a:xfrm>
          <a:prstGeom prst="rect">
            <a:avLst/>
          </a:prstGeom>
          <a:noFill/>
        </p:spPr>
        <p:txBody>
          <a:bodyPr wrap="square" rtlCol="0">
            <a:spAutoFit/>
          </a:bodyPr>
          <a:lstStyle/>
          <a:p>
            <a:pPr algn="ctr"/>
            <a:r>
              <a:rPr lang="en-US" altLang="zh-CN" sz="12000" dirty="0" err="1">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Vận</a:t>
            </a:r>
            <a:r>
              <a:rPr lang="en-US" altLang="zh-CN" sz="12000" dirty="0">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12000" dirty="0" err="1">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dụng</a:t>
            </a:r>
            <a:endParaRPr lang="zh-CN" altLang="en-US" sz="12000" dirty="0">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sp>
        <p:nvSpPr>
          <p:cNvPr id="12" name="文本框 40">
            <a:extLst>
              <a:ext uri="{FF2B5EF4-FFF2-40B4-BE49-F238E27FC236}">
                <a16:creationId xmlns:a16="http://schemas.microsoft.com/office/drawing/2014/main" id="{10EB84E9-E7E5-A941-B844-DCA641785886}"/>
              </a:ext>
            </a:extLst>
          </p:cNvPr>
          <p:cNvSpPr txBox="1"/>
          <p:nvPr/>
        </p:nvSpPr>
        <p:spPr>
          <a:xfrm>
            <a:off x="1782195" y="2536876"/>
            <a:ext cx="8349423" cy="1938992"/>
          </a:xfrm>
          <a:prstGeom prst="rect">
            <a:avLst/>
          </a:prstGeom>
          <a:noFill/>
        </p:spPr>
        <p:txBody>
          <a:bodyPr wrap="square" rtlCol="0">
            <a:spAutoFit/>
          </a:bodyPr>
          <a:lstStyle/>
          <a:p>
            <a:pPr algn="ctr"/>
            <a:r>
              <a:rPr lang="en-US" altLang="zh-CN" sz="12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Vận</a:t>
            </a:r>
            <a:r>
              <a:rPr lang="en-US" altLang="zh-CN" sz="12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 </a:t>
            </a:r>
            <a:r>
              <a:rPr lang="en-US" altLang="zh-CN" sz="12000" dirty="0" err="1">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dụng</a:t>
            </a:r>
            <a:endParaRPr lang="zh-CN" altLang="en-US" sz="12000" dirty="0">
              <a:ln w="38100">
                <a:solidFill>
                  <a:schemeClr val="bg1"/>
                </a:solidFill>
                <a:prstDash val="solid"/>
              </a:ln>
              <a:solidFill>
                <a:srgbClr val="F07AAE"/>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pic>
        <p:nvPicPr>
          <p:cNvPr id="18" name="Picture 17">
            <a:extLst>
              <a:ext uri="{FF2B5EF4-FFF2-40B4-BE49-F238E27FC236}">
                <a16:creationId xmlns:a16="http://schemas.microsoft.com/office/drawing/2014/main" id="{E91D0DB0-48B8-BF4C-9278-759CB8713A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992" y="2090274"/>
            <a:ext cx="5352826" cy="5352826"/>
          </a:xfrm>
          <a:prstGeom prst="rect">
            <a:avLst/>
          </a:prstGeom>
        </p:spPr>
      </p:pic>
    </p:spTree>
    <p:extLst>
      <p:ext uri="{BB962C8B-B14F-4D97-AF65-F5344CB8AC3E}">
        <p14:creationId xmlns:p14="http://schemas.microsoft.com/office/powerpoint/2010/main" val="1553518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712761" y="1145958"/>
            <a:ext cx="10766478" cy="1136392"/>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800" b="1" dirty="0" err="1">
                <a:solidFill>
                  <a:srgbClr val="C00000"/>
                </a:solidFill>
                <a:latin typeface="Cambria" panose="02040503050406030204" pitchFamily="18" charset="0"/>
              </a:rPr>
              <a:t>Tìm</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các</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tên</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riêng</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có</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trong</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bài</a:t>
            </a:r>
            <a:r>
              <a:rPr lang="en-US" sz="4800" b="1" dirty="0">
                <a:solidFill>
                  <a:srgbClr val="C00000"/>
                </a:solidFill>
                <a:latin typeface="Cambria" panose="02040503050406030204" pitchFamily="18" charset="0"/>
              </a:rPr>
              <a:t> </a:t>
            </a:r>
            <a:r>
              <a:rPr lang="en-US" sz="4800" b="1" dirty="0" err="1">
                <a:solidFill>
                  <a:srgbClr val="C00000"/>
                </a:solidFill>
                <a:latin typeface="Cambria" panose="02040503050406030204" pitchFamily="18" charset="0"/>
              </a:rPr>
              <a:t>đọc</a:t>
            </a:r>
            <a:r>
              <a:rPr lang="en-US" sz="4800" b="1" dirty="0">
                <a:solidFill>
                  <a:srgbClr val="C00000"/>
                </a:solidFill>
                <a:latin typeface="Cambria" panose="02040503050406030204" pitchFamily="18" charset="0"/>
              </a:rPr>
              <a:t>.</a:t>
            </a:r>
            <a:endParaRPr lang="en-US" sz="8000" b="1" dirty="0">
              <a:solidFill>
                <a:srgbClr val="C00000"/>
              </a:solidFill>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326119" y="464150"/>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4" name="Group 3">
            <a:extLst>
              <a:ext uri="{FF2B5EF4-FFF2-40B4-BE49-F238E27FC236}">
                <a16:creationId xmlns:a16="http://schemas.microsoft.com/office/drawing/2014/main" id="{E73E76CB-E3D5-5F49-A4ED-C08B1E4EF816}"/>
              </a:ext>
            </a:extLst>
          </p:cNvPr>
          <p:cNvGrpSpPr/>
          <p:nvPr/>
        </p:nvGrpSpPr>
        <p:grpSpPr>
          <a:xfrm>
            <a:off x="1403568" y="2593263"/>
            <a:ext cx="10075671" cy="3964775"/>
            <a:chOff x="1403568" y="2593263"/>
            <a:chExt cx="10075671" cy="3964775"/>
          </a:xfrm>
        </p:grpSpPr>
        <p:grpSp>
          <p:nvGrpSpPr>
            <p:cNvPr id="10" name="Group 9">
              <a:extLst>
                <a:ext uri="{FF2B5EF4-FFF2-40B4-BE49-F238E27FC236}">
                  <a16:creationId xmlns:a16="http://schemas.microsoft.com/office/drawing/2014/main" id="{90CAE931-17B3-274B-A5AF-54F6734E1ED2}"/>
                </a:ext>
              </a:extLst>
            </p:cNvPr>
            <p:cNvGrpSpPr/>
            <p:nvPr/>
          </p:nvGrpSpPr>
          <p:grpSpPr>
            <a:xfrm>
              <a:off x="1403568" y="2593263"/>
              <a:ext cx="9384864" cy="3964775"/>
              <a:chOff x="6842760" y="2403842"/>
              <a:chExt cx="9384864" cy="3964775"/>
            </a:xfrm>
          </p:grpSpPr>
          <p:sp>
            <p:nvSpPr>
              <p:cNvPr id="13" name="矩形: 圆角 2">
                <a:extLst>
                  <a:ext uri="{FF2B5EF4-FFF2-40B4-BE49-F238E27FC236}">
                    <a16:creationId xmlns:a16="http://schemas.microsoft.com/office/drawing/2014/main" id="{0E3DF067-4607-AF48-9FD5-4D5235B968A9}"/>
                  </a:ext>
                </a:extLst>
              </p:cNvPr>
              <p:cNvSpPr/>
              <p:nvPr/>
            </p:nvSpPr>
            <p:spPr>
              <a:xfrm>
                <a:off x="6842760" y="2403842"/>
                <a:ext cx="9384864" cy="3964775"/>
              </a:xfrm>
              <a:prstGeom prst="roundRect">
                <a:avLst>
                  <a:gd name="adj" fmla="val 17635"/>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15" name="TextBox 14">
                <a:extLst>
                  <a:ext uri="{FF2B5EF4-FFF2-40B4-BE49-F238E27FC236}">
                    <a16:creationId xmlns:a16="http://schemas.microsoft.com/office/drawing/2014/main" id="{6B8665FD-D584-2D4E-8DC3-8A60E270BDDD}"/>
                  </a:ext>
                </a:extLst>
              </p:cNvPr>
              <p:cNvSpPr txBox="1"/>
              <p:nvPr/>
            </p:nvSpPr>
            <p:spPr>
              <a:xfrm>
                <a:off x="7632006" y="2955068"/>
                <a:ext cx="4058912" cy="2862322"/>
              </a:xfrm>
              <a:prstGeom prst="rect">
                <a:avLst/>
              </a:prstGeom>
              <a:noFill/>
            </p:spPr>
            <p:txBody>
              <a:bodyPr wrap="square" rtlCol="0">
                <a:spAutoFit/>
              </a:bodyPr>
              <a:lstStyle/>
              <a:p>
                <a:pPr marL="571500" indent="-571500">
                  <a:buFontTx/>
                  <a:buChar char="-"/>
                </a:pPr>
                <a:r>
                  <a:rPr lang="vi-VN" sz="3600" b="0" i="0" dirty="0">
                    <a:solidFill>
                      <a:srgbClr val="000000"/>
                    </a:solidFill>
                    <a:effectLst/>
                    <a:latin typeface="Cambria" panose="02040503050406030204" pitchFamily="18" charset="0"/>
                  </a:rPr>
                  <a:t>Việt Nam </a:t>
                </a:r>
              </a:p>
              <a:p>
                <a:pPr marL="571500" indent="-571500">
                  <a:buFontTx/>
                  <a:buChar char="-"/>
                </a:pPr>
                <a:r>
                  <a:rPr lang="vi-VN" sz="3600" b="0" i="0" dirty="0">
                    <a:solidFill>
                      <a:srgbClr val="000000"/>
                    </a:solidFill>
                    <a:effectLst/>
                    <a:latin typeface="Cambria" panose="02040503050406030204" pitchFamily="18" charset="0"/>
                  </a:rPr>
                  <a:t>Hà Nội</a:t>
                </a:r>
              </a:p>
              <a:p>
                <a:pPr marL="571500" indent="-571500">
                  <a:buFontTx/>
                  <a:buChar char="-"/>
                </a:pPr>
                <a:r>
                  <a:rPr lang="vi-VN" sz="3600" b="0" i="0" dirty="0">
                    <a:solidFill>
                      <a:srgbClr val="000000"/>
                    </a:solidFill>
                    <a:effectLst/>
                    <a:latin typeface="Cambria" panose="02040503050406030204" pitchFamily="18" charset="0"/>
                  </a:rPr>
                  <a:t>Hai Bà Trưng</a:t>
                </a:r>
              </a:p>
              <a:p>
                <a:pPr marL="571500" indent="-571500">
                  <a:buFontTx/>
                  <a:buChar char="-"/>
                </a:pPr>
                <a:r>
                  <a:rPr lang="vi-VN" sz="3600" b="0" i="0" dirty="0">
                    <a:solidFill>
                      <a:srgbClr val="000000"/>
                    </a:solidFill>
                    <a:effectLst/>
                    <a:latin typeface="Cambria" panose="02040503050406030204" pitchFamily="18" charset="0"/>
                  </a:rPr>
                  <a:t>Bà Triệu</a:t>
                </a:r>
              </a:p>
              <a:p>
                <a:pPr marL="571500" indent="-571500">
                  <a:buFontTx/>
                  <a:buChar char="-"/>
                </a:pPr>
                <a:r>
                  <a:rPr lang="vi-VN" sz="3600" b="0" i="0" dirty="0">
                    <a:solidFill>
                      <a:srgbClr val="000000"/>
                    </a:solidFill>
                    <a:effectLst/>
                    <a:latin typeface="Cambria" panose="02040503050406030204" pitchFamily="18" charset="0"/>
                  </a:rPr>
                  <a:t>Trần Hưng Đạo</a:t>
                </a:r>
              </a:p>
            </p:txBody>
          </p:sp>
        </p:grpSp>
        <p:sp>
          <p:nvSpPr>
            <p:cNvPr id="2" name="TextBox 1">
              <a:extLst>
                <a:ext uri="{FF2B5EF4-FFF2-40B4-BE49-F238E27FC236}">
                  <a16:creationId xmlns:a16="http://schemas.microsoft.com/office/drawing/2014/main" id="{D8C7707E-CD10-D04D-A96C-14096E71730B}"/>
                </a:ext>
              </a:extLst>
            </p:cNvPr>
            <p:cNvSpPr txBox="1"/>
            <p:nvPr/>
          </p:nvSpPr>
          <p:spPr>
            <a:xfrm>
              <a:off x="6660104" y="3144489"/>
              <a:ext cx="4819135" cy="2862322"/>
            </a:xfrm>
            <a:prstGeom prst="rect">
              <a:avLst/>
            </a:prstGeom>
            <a:noFill/>
          </p:spPr>
          <p:txBody>
            <a:bodyPr wrap="square" rtlCol="0">
              <a:spAutoFit/>
            </a:bodyPr>
            <a:lstStyle/>
            <a:p>
              <a:pPr marL="571500" indent="-571500">
                <a:buFontTx/>
                <a:buChar char="-"/>
              </a:pPr>
              <a:r>
                <a:rPr lang="vi-VN" sz="3600" b="0" i="0" dirty="0">
                  <a:solidFill>
                    <a:srgbClr val="000000"/>
                  </a:solidFill>
                  <a:effectLst/>
                  <a:latin typeface="Cambria" panose="02040503050406030204" pitchFamily="18" charset="0"/>
                </a:rPr>
                <a:t>Quang Trung</a:t>
              </a:r>
            </a:p>
            <a:p>
              <a:pPr marL="571500" indent="-571500">
                <a:buFontTx/>
                <a:buChar char="-"/>
              </a:pPr>
              <a:r>
                <a:rPr lang="vi-VN" sz="3600" b="0" i="0" dirty="0">
                  <a:solidFill>
                    <a:srgbClr val="000000"/>
                  </a:solidFill>
                  <a:effectLst/>
                  <a:latin typeface="Cambria" panose="02040503050406030204" pitchFamily="18" charset="0"/>
                </a:rPr>
                <a:t>Hồ Chí Minh</a:t>
              </a:r>
            </a:p>
            <a:p>
              <a:pPr marL="571500" indent="-571500">
                <a:buFontTx/>
                <a:buChar char="-"/>
              </a:pPr>
              <a:r>
                <a:rPr lang="vi-VN" sz="3600" b="0" i="0" dirty="0">
                  <a:solidFill>
                    <a:srgbClr val="000000"/>
                  </a:solidFill>
                  <a:effectLst/>
                  <a:latin typeface="Cambria" panose="02040503050406030204" pitchFamily="18" charset="0"/>
                </a:rPr>
                <a:t>Bắc</a:t>
              </a:r>
            </a:p>
            <a:p>
              <a:pPr marL="571500" indent="-571500">
                <a:buFontTx/>
                <a:buChar char="-"/>
              </a:pPr>
              <a:r>
                <a:rPr lang="vi-VN" sz="3600" b="0" i="0" dirty="0">
                  <a:solidFill>
                    <a:srgbClr val="000000"/>
                  </a:solidFill>
                  <a:effectLst/>
                  <a:latin typeface="Cambria" panose="02040503050406030204" pitchFamily="18" charset="0"/>
                </a:rPr>
                <a:t>Trung</a:t>
              </a:r>
            </a:p>
            <a:p>
              <a:pPr marL="571500" indent="-571500">
                <a:buFontTx/>
                <a:buChar char="-"/>
              </a:pPr>
              <a:r>
                <a:rPr lang="vi-VN" sz="3600" b="0" i="0" dirty="0">
                  <a:solidFill>
                    <a:srgbClr val="000000"/>
                  </a:solidFill>
                  <a:effectLst/>
                  <a:latin typeface="Cambria" panose="02040503050406030204" pitchFamily="18" charset="0"/>
                </a:rPr>
                <a:t>Nam</a:t>
              </a:r>
              <a:endParaRPr lang="en-VN" sz="3600" dirty="0">
                <a:latin typeface="Cambria" panose="02040503050406030204" pitchFamily="18" charset="0"/>
              </a:endParaRPr>
            </a:p>
          </p:txBody>
        </p:sp>
      </p:grpSp>
    </p:spTree>
    <p:extLst>
      <p:ext uri="{BB962C8B-B14F-4D97-AF65-F5344CB8AC3E}">
        <p14:creationId xmlns:p14="http://schemas.microsoft.com/office/powerpoint/2010/main" val="103194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03219" y="845331"/>
            <a:ext cx="10766478"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i="0" dirty="0" err="1">
                <a:solidFill>
                  <a:srgbClr val="000000"/>
                </a:solidFill>
                <a:effectLst/>
                <a:latin typeface="Cambria" panose="02040503050406030204" pitchFamily="18" charset="0"/>
              </a:rPr>
              <a:t>Dùng</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từ</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là</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kết</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hợp</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từ</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ngữ</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ở</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cột</a:t>
            </a:r>
            <a:r>
              <a:rPr lang="en-US" sz="4000" b="1" i="0" dirty="0">
                <a:solidFill>
                  <a:srgbClr val="000000"/>
                </a:solidFill>
                <a:effectLst/>
                <a:latin typeface="Cambria" panose="02040503050406030204" pitchFamily="18" charset="0"/>
              </a:rPr>
              <a:t> A </a:t>
            </a:r>
            <a:r>
              <a:rPr lang="en-US" sz="4000" b="1" i="0" dirty="0" err="1">
                <a:solidFill>
                  <a:srgbClr val="000000"/>
                </a:solidFill>
                <a:effectLst/>
                <a:latin typeface="Cambria" panose="02040503050406030204" pitchFamily="18" charset="0"/>
              </a:rPr>
              <a:t>với</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từ</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ngữ</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ở</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cột</a:t>
            </a:r>
            <a:r>
              <a:rPr lang="en-US" sz="4000" b="1" i="0" dirty="0">
                <a:solidFill>
                  <a:srgbClr val="000000"/>
                </a:solidFill>
                <a:effectLst/>
                <a:latin typeface="Cambria" panose="02040503050406030204" pitchFamily="18" charset="0"/>
              </a:rPr>
              <a:t> B </a:t>
            </a:r>
            <a:r>
              <a:rPr lang="en-US" sz="4000" b="1" i="0" dirty="0" err="1">
                <a:solidFill>
                  <a:srgbClr val="000000"/>
                </a:solidFill>
                <a:effectLst/>
                <a:latin typeface="Cambria" panose="02040503050406030204" pitchFamily="18" charset="0"/>
              </a:rPr>
              <a:t>để</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tạo</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câu</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giới</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thiệu</a:t>
            </a:r>
            <a:r>
              <a:rPr lang="en-US" sz="4000" b="1" i="0" dirty="0">
                <a:solidFill>
                  <a:srgbClr val="000000"/>
                </a:solidFill>
                <a:effectLst/>
                <a:latin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16577" y="163523"/>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6" name="Rectangle 15">
            <a:extLst>
              <a:ext uri="{FF2B5EF4-FFF2-40B4-BE49-F238E27FC236}">
                <a16:creationId xmlns:a16="http://schemas.microsoft.com/office/drawing/2014/main" id="{BFFD6182-BCEC-554C-8A9D-D0B29E01016A}"/>
              </a:ext>
            </a:extLst>
          </p:cNvPr>
          <p:cNvSpPr/>
          <p:nvPr/>
        </p:nvSpPr>
        <p:spPr>
          <a:xfrm>
            <a:off x="376259" y="3886085"/>
            <a:ext cx="5437343" cy="883862"/>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Thủ đô nước mình</a:t>
            </a:r>
          </a:p>
        </p:txBody>
      </p:sp>
      <p:sp>
        <p:nvSpPr>
          <p:cNvPr id="17" name="Rectangle 16">
            <a:extLst>
              <a:ext uri="{FF2B5EF4-FFF2-40B4-BE49-F238E27FC236}">
                <a16:creationId xmlns:a16="http://schemas.microsoft.com/office/drawing/2014/main" id="{9C003651-33C3-1F43-9390-A98039A8DD63}"/>
              </a:ext>
            </a:extLst>
          </p:cNvPr>
          <p:cNvSpPr/>
          <p:nvPr/>
        </p:nvSpPr>
        <p:spPr>
          <a:xfrm>
            <a:off x="7997753" y="2873841"/>
            <a:ext cx="3777670"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bg1"/>
                </a:solidFill>
                <a:latin typeface="Cambria" panose="02040503050406030204" pitchFamily="18" charset="0"/>
              </a:rPr>
              <a:t>Hà Nội</a:t>
            </a:r>
            <a:endParaRPr lang="vi-VN" sz="3600" b="0" i="0" dirty="0">
              <a:solidFill>
                <a:schemeClr val="bg1"/>
              </a:solidFill>
              <a:effectLst/>
              <a:latin typeface="Cambria" panose="02040503050406030204" pitchFamily="18" charset="0"/>
            </a:endParaRPr>
          </a:p>
        </p:txBody>
      </p:sp>
      <p:sp>
        <p:nvSpPr>
          <p:cNvPr id="18" name="Rectangle 17">
            <a:extLst>
              <a:ext uri="{FF2B5EF4-FFF2-40B4-BE49-F238E27FC236}">
                <a16:creationId xmlns:a16="http://schemas.microsoft.com/office/drawing/2014/main" id="{D95A0761-1AC7-4947-859F-1F4685AE6993}"/>
              </a:ext>
            </a:extLst>
          </p:cNvPr>
          <p:cNvSpPr/>
          <p:nvPr/>
        </p:nvSpPr>
        <p:spPr>
          <a:xfrm>
            <a:off x="7997753" y="3892132"/>
            <a:ext cx="3777670"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áo dài</a:t>
            </a:r>
          </a:p>
        </p:txBody>
      </p:sp>
      <p:sp>
        <p:nvSpPr>
          <p:cNvPr id="19" name="Rectangle 18">
            <a:extLst>
              <a:ext uri="{FF2B5EF4-FFF2-40B4-BE49-F238E27FC236}">
                <a16:creationId xmlns:a16="http://schemas.microsoft.com/office/drawing/2014/main" id="{96BFDDBA-8AC5-F64B-BF0C-C462CF438B24}"/>
              </a:ext>
            </a:extLst>
          </p:cNvPr>
          <p:cNvSpPr/>
          <p:nvPr/>
        </p:nvSpPr>
        <p:spPr>
          <a:xfrm>
            <a:off x="376259" y="4904376"/>
            <a:ext cx="5437343" cy="126377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Trang phục truyền thống của người Việt</a:t>
            </a:r>
          </a:p>
        </p:txBody>
      </p:sp>
      <p:sp>
        <p:nvSpPr>
          <p:cNvPr id="20" name="Rectangle 19">
            <a:extLst>
              <a:ext uri="{FF2B5EF4-FFF2-40B4-BE49-F238E27FC236}">
                <a16:creationId xmlns:a16="http://schemas.microsoft.com/office/drawing/2014/main" id="{4434FCFF-D5B0-2040-AE3F-21CCD41401F9}"/>
              </a:ext>
            </a:extLst>
          </p:cNvPr>
          <p:cNvSpPr/>
          <p:nvPr/>
        </p:nvSpPr>
        <p:spPr>
          <a:xfrm>
            <a:off x="7997753" y="4910423"/>
            <a:ext cx="3777670" cy="126377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đất nước tươi đẹp của chúng mình</a:t>
            </a:r>
          </a:p>
        </p:txBody>
      </p:sp>
      <p:sp>
        <p:nvSpPr>
          <p:cNvPr id="9" name="Rectangle 8">
            <a:extLst>
              <a:ext uri="{FF2B5EF4-FFF2-40B4-BE49-F238E27FC236}">
                <a16:creationId xmlns:a16="http://schemas.microsoft.com/office/drawing/2014/main" id="{FF0A2A2A-9D3D-2C40-98F8-4AFD585D20B1}"/>
              </a:ext>
            </a:extLst>
          </p:cNvPr>
          <p:cNvSpPr/>
          <p:nvPr/>
        </p:nvSpPr>
        <p:spPr>
          <a:xfrm>
            <a:off x="416577" y="2895018"/>
            <a:ext cx="5397025"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Việt Nam</a:t>
            </a:r>
          </a:p>
        </p:txBody>
      </p:sp>
      <p:sp>
        <p:nvSpPr>
          <p:cNvPr id="2" name="Oval 1">
            <a:extLst>
              <a:ext uri="{FF2B5EF4-FFF2-40B4-BE49-F238E27FC236}">
                <a16:creationId xmlns:a16="http://schemas.microsoft.com/office/drawing/2014/main" id="{89992126-B788-704A-8117-DE0F17A9C782}"/>
              </a:ext>
            </a:extLst>
          </p:cNvPr>
          <p:cNvSpPr/>
          <p:nvPr/>
        </p:nvSpPr>
        <p:spPr>
          <a:xfrm>
            <a:off x="6378400" y="3757702"/>
            <a:ext cx="1299107" cy="1263771"/>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Cambria" panose="02040503050406030204" pitchFamily="18" charset="0"/>
              </a:rPr>
              <a:t>là</a:t>
            </a:r>
            <a:endParaRPr lang="en-VN" sz="48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85395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fltVal val="0"/>
                                          </p:val>
                                        </p:tav>
                                        <p:tav tm="100000">
                                          <p:val>
                                            <p:strVal val="#ppt_h"/>
                                          </p:val>
                                        </p:tav>
                                      </p:tavLst>
                                    </p:anim>
                                    <p:animEffect transition="in" filter="fade">
                                      <p:cBhvr>
                                        <p:cTn id="41" dur="500"/>
                                        <p:tgtEl>
                                          <p:spTgt spid="18"/>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0" grpId="0" animBg="1"/>
      <p:bldP spid="9"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35713CC-2F73-EA28-C5A6-3D6C89AB0D23}"/>
              </a:ext>
            </a:extLst>
          </p:cNvPr>
          <p:cNvSpPr txBox="1"/>
          <p:nvPr/>
        </p:nvSpPr>
        <p:spPr>
          <a:xfrm>
            <a:off x="803219" y="845331"/>
            <a:ext cx="10766478" cy="1809810"/>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4000" b="1" i="0" dirty="0" err="1">
                <a:solidFill>
                  <a:srgbClr val="000000"/>
                </a:solidFill>
                <a:effectLst/>
                <a:latin typeface="Cambria" panose="02040503050406030204" pitchFamily="18" charset="0"/>
              </a:rPr>
              <a:t>Dùng</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từ</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là</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kết</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hợp</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từ</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ngữ</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ở</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cột</a:t>
            </a:r>
            <a:r>
              <a:rPr lang="en-US" sz="4000" b="1" i="0" dirty="0">
                <a:solidFill>
                  <a:srgbClr val="000000"/>
                </a:solidFill>
                <a:effectLst/>
                <a:latin typeface="Cambria" panose="02040503050406030204" pitchFamily="18" charset="0"/>
              </a:rPr>
              <a:t> A </a:t>
            </a:r>
            <a:r>
              <a:rPr lang="en-US" sz="4000" b="1" i="0" dirty="0" err="1">
                <a:solidFill>
                  <a:srgbClr val="000000"/>
                </a:solidFill>
                <a:effectLst/>
                <a:latin typeface="Cambria" panose="02040503050406030204" pitchFamily="18" charset="0"/>
              </a:rPr>
              <a:t>với</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từ</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ngữ</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ở</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cột</a:t>
            </a:r>
            <a:r>
              <a:rPr lang="en-US" sz="4000" b="1" i="0" dirty="0">
                <a:solidFill>
                  <a:srgbClr val="000000"/>
                </a:solidFill>
                <a:effectLst/>
                <a:latin typeface="Cambria" panose="02040503050406030204" pitchFamily="18" charset="0"/>
              </a:rPr>
              <a:t> B </a:t>
            </a:r>
            <a:r>
              <a:rPr lang="en-US" sz="4000" b="1" i="0" dirty="0" err="1">
                <a:solidFill>
                  <a:srgbClr val="000000"/>
                </a:solidFill>
                <a:effectLst/>
                <a:latin typeface="Cambria" panose="02040503050406030204" pitchFamily="18" charset="0"/>
              </a:rPr>
              <a:t>để</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tạo</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câu</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giới</a:t>
            </a:r>
            <a:r>
              <a:rPr lang="en-US" sz="4000" b="1" i="0" dirty="0">
                <a:solidFill>
                  <a:srgbClr val="000000"/>
                </a:solidFill>
                <a:effectLst/>
                <a:latin typeface="Cambria" panose="02040503050406030204" pitchFamily="18" charset="0"/>
              </a:rPr>
              <a:t> </a:t>
            </a:r>
            <a:r>
              <a:rPr lang="en-US" sz="4000" b="1" i="0" dirty="0" err="1">
                <a:solidFill>
                  <a:srgbClr val="000000"/>
                </a:solidFill>
                <a:effectLst/>
                <a:latin typeface="Cambria" panose="02040503050406030204" pitchFamily="18" charset="0"/>
              </a:rPr>
              <a:t>thiệu</a:t>
            </a:r>
            <a:r>
              <a:rPr lang="en-US" sz="4000" b="1" i="0" dirty="0">
                <a:solidFill>
                  <a:srgbClr val="000000"/>
                </a:solidFill>
                <a:effectLst/>
                <a:latin typeface="Cambria" panose="02040503050406030204" pitchFamily="18" charset="0"/>
              </a:rPr>
              <a:t>.</a:t>
            </a:r>
            <a:endParaRPr lang="en-US" sz="4000" b="1" dirty="0">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16577" y="163523"/>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2</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sp>
        <p:nvSpPr>
          <p:cNvPr id="16" name="Rectangle 15">
            <a:extLst>
              <a:ext uri="{FF2B5EF4-FFF2-40B4-BE49-F238E27FC236}">
                <a16:creationId xmlns:a16="http://schemas.microsoft.com/office/drawing/2014/main" id="{BFFD6182-BCEC-554C-8A9D-D0B29E01016A}"/>
              </a:ext>
            </a:extLst>
          </p:cNvPr>
          <p:cNvSpPr/>
          <p:nvPr/>
        </p:nvSpPr>
        <p:spPr>
          <a:xfrm>
            <a:off x="396418" y="4120661"/>
            <a:ext cx="11399164" cy="883862"/>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Thủ đô nước mình là Hà Nội</a:t>
            </a:r>
          </a:p>
        </p:txBody>
      </p:sp>
      <p:sp>
        <p:nvSpPr>
          <p:cNvPr id="19" name="Rectangle 18">
            <a:extLst>
              <a:ext uri="{FF2B5EF4-FFF2-40B4-BE49-F238E27FC236}">
                <a16:creationId xmlns:a16="http://schemas.microsoft.com/office/drawing/2014/main" id="{96BFDDBA-8AC5-F64B-BF0C-C462CF438B24}"/>
              </a:ext>
            </a:extLst>
          </p:cNvPr>
          <p:cNvSpPr/>
          <p:nvPr/>
        </p:nvSpPr>
        <p:spPr>
          <a:xfrm>
            <a:off x="376259" y="5346306"/>
            <a:ext cx="11399164" cy="883863"/>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Trang phục truyền thống của người Việt là áo dài</a:t>
            </a:r>
          </a:p>
        </p:txBody>
      </p:sp>
      <p:sp>
        <p:nvSpPr>
          <p:cNvPr id="9" name="Rectangle 8">
            <a:extLst>
              <a:ext uri="{FF2B5EF4-FFF2-40B4-BE49-F238E27FC236}">
                <a16:creationId xmlns:a16="http://schemas.microsoft.com/office/drawing/2014/main" id="{FF0A2A2A-9D3D-2C40-98F8-4AFD585D20B1}"/>
              </a:ext>
            </a:extLst>
          </p:cNvPr>
          <p:cNvSpPr/>
          <p:nvPr/>
        </p:nvSpPr>
        <p:spPr>
          <a:xfrm>
            <a:off x="416577" y="2895018"/>
            <a:ext cx="11358846" cy="883861"/>
          </a:xfrm>
          <a:prstGeom prst="rect">
            <a:avLst/>
          </a:prstGeom>
          <a:solidFill>
            <a:srgbClr val="E56A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Việt Nam là đất nước tươi đẹp của chúng mình</a:t>
            </a:r>
          </a:p>
        </p:txBody>
      </p:sp>
    </p:spTree>
    <p:extLst>
      <p:ext uri="{BB962C8B-B14F-4D97-AF65-F5344CB8AC3E}">
        <p14:creationId xmlns:p14="http://schemas.microsoft.com/office/powerpoint/2010/main" val="3656549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432ADF-26E7-7243-94B0-6E117AF68A55}"/>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7661201" y="654886"/>
            <a:ext cx="1940882" cy="3284270"/>
          </a:xfrm>
          <a:prstGeom prst="rect">
            <a:avLst/>
          </a:prstGeom>
        </p:spPr>
      </p:pic>
      <p:pic>
        <p:nvPicPr>
          <p:cNvPr id="9" name="Picture 8">
            <a:extLst>
              <a:ext uri="{FF2B5EF4-FFF2-40B4-BE49-F238E27FC236}">
                <a16:creationId xmlns:a16="http://schemas.microsoft.com/office/drawing/2014/main" id="{8A8B8BBD-03AE-F349-9635-19C2A72D9FF9}"/>
              </a:ext>
            </a:extLst>
          </p:cNvPr>
          <p:cNvPicPr>
            <a:picLocks noChangeAspect="1"/>
          </p:cNvPicPr>
          <p:nvPr/>
        </p:nvPicPr>
        <p:blipFill rotWithShape="1">
          <a:blip r:embed="rId3">
            <a:extLst>
              <a:ext uri="{28A0092B-C50C-407E-A947-70E740481C1C}">
                <a14:useLocalDpi xmlns:a14="http://schemas.microsoft.com/office/drawing/2010/main" val="0"/>
              </a:ext>
            </a:extLst>
          </a:blip>
          <a:srcRect b="18704"/>
          <a:stretch/>
        </p:blipFill>
        <p:spPr>
          <a:xfrm>
            <a:off x="-106390" y="0"/>
            <a:ext cx="5280108" cy="42924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77" y="240001"/>
            <a:ext cx="1279633" cy="1279633"/>
          </a:xfrm>
          <a:prstGeom prst="rect">
            <a:avLst/>
          </a:prstGeom>
        </p:spPr>
      </p:pic>
      <p:pic>
        <p:nvPicPr>
          <p:cNvPr id="18" name="图片 7">
            <a:extLst>
              <a:ext uri="{FF2B5EF4-FFF2-40B4-BE49-F238E27FC236}">
                <a16:creationId xmlns:a16="http://schemas.microsoft.com/office/drawing/2014/main" id="{2EB7850F-CD1E-4A46-91C5-C0293E48E3FC}"/>
              </a:ext>
            </a:extLst>
          </p:cNvPr>
          <p:cNvPicPr>
            <a:picLocks noChangeAspect="1"/>
          </p:cNvPicPr>
          <p:nvPr/>
        </p:nvPicPr>
        <p:blipFill>
          <a:blip r:embed="rId5"/>
          <a:stretch>
            <a:fillRect/>
          </a:stretch>
        </p:blipFill>
        <p:spPr>
          <a:xfrm>
            <a:off x="7347857" y="-61350"/>
            <a:ext cx="4844143" cy="1832701"/>
          </a:xfrm>
          <a:prstGeom prst="rect">
            <a:avLst/>
          </a:prstGeom>
        </p:spPr>
      </p:pic>
      <p:pic>
        <p:nvPicPr>
          <p:cNvPr id="21" name="Picture 20">
            <a:extLst>
              <a:ext uri="{FF2B5EF4-FFF2-40B4-BE49-F238E27FC236}">
                <a16:creationId xmlns:a16="http://schemas.microsoft.com/office/drawing/2014/main" id="{C841F191-8B5A-6F4E-9231-3403A61AD13C}"/>
              </a:ext>
            </a:extLst>
          </p:cNvPr>
          <p:cNvPicPr>
            <a:picLocks noChangeAspect="1"/>
          </p:cNvPicPr>
          <p:nvPr/>
        </p:nvPicPr>
        <p:blipFill rotWithShape="1">
          <a:blip r:embed="rId6">
            <a:extLst>
              <a:ext uri="{28A0092B-C50C-407E-A947-70E740481C1C}">
                <a14:useLocalDpi xmlns:a14="http://schemas.microsoft.com/office/drawing/2010/main" val="0"/>
              </a:ext>
            </a:extLst>
          </a:blip>
          <a:srcRect b="22469"/>
          <a:stretch/>
        </p:blipFill>
        <p:spPr>
          <a:xfrm>
            <a:off x="-271751" y="3007802"/>
            <a:ext cx="4907463" cy="3804794"/>
          </a:xfrm>
          <a:prstGeom prst="rect">
            <a:avLst/>
          </a:prstGeom>
        </p:spPr>
      </p:pic>
      <p:pic>
        <p:nvPicPr>
          <p:cNvPr id="4" name="Picture 3">
            <a:extLst>
              <a:ext uri="{FF2B5EF4-FFF2-40B4-BE49-F238E27FC236}">
                <a16:creationId xmlns:a16="http://schemas.microsoft.com/office/drawing/2014/main" id="{BDC5200B-91D7-A843-81F2-497077F19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5025" y="2384201"/>
            <a:ext cx="4805598" cy="4805598"/>
          </a:xfrm>
          <a:prstGeom prst="rect">
            <a:avLst/>
          </a:prstGeom>
        </p:spPr>
      </p:pic>
      <p:pic>
        <p:nvPicPr>
          <p:cNvPr id="12" name="Picture 4" descr="Quốc kỳ Việt Nam">
            <a:extLst>
              <a:ext uri="{FF2B5EF4-FFF2-40B4-BE49-F238E27FC236}">
                <a16:creationId xmlns:a16="http://schemas.microsoft.com/office/drawing/2014/main" id="{FD71ECD3-8586-9B40-BE91-22BF02E109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246" y="5058694"/>
            <a:ext cx="2295611" cy="15294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FCFA878-764C-D047-9470-165ED0056737}"/>
              </a:ext>
            </a:extLst>
          </p:cNvPr>
          <p:cNvSpPr txBox="1"/>
          <p:nvPr/>
        </p:nvSpPr>
        <p:spPr>
          <a:xfrm>
            <a:off x="4403439" y="1720726"/>
            <a:ext cx="481584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00000"/>
                </a:solidFill>
                <a:effectLst/>
                <a:uLnTx/>
                <a:uFillTx/>
                <a:latin typeface="#9Slide07 Koni" pitchFamily="2" charset="0"/>
                <a:ea typeface="+mn-ea"/>
                <a:cs typeface="+mn-cs"/>
              </a:rPr>
              <a:t>Hẹn</a:t>
            </a:r>
            <a:r>
              <a:rPr kumimoji="0" lang="en-US" sz="8000" b="0" i="0" u="none" strike="noStrike" kern="1200" cap="none" spc="0" normalizeH="0" baseline="0" noProof="0" dirty="0">
                <a:ln>
                  <a:noFill/>
                </a:ln>
                <a:solidFill>
                  <a:srgbClr val="C00000"/>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C00000"/>
                </a:solidFill>
                <a:effectLst/>
                <a:uLnTx/>
                <a:uFillTx/>
                <a:latin typeface="#9Slide07 Koni" pitchFamily="2" charset="0"/>
                <a:ea typeface="+mn-ea"/>
                <a:cs typeface="+mn-cs"/>
              </a:rPr>
              <a:t>gặp</a:t>
            </a:r>
            <a:r>
              <a:rPr kumimoji="0" lang="en-US" sz="8000" b="0" i="0" u="none" strike="noStrike" kern="1200" cap="none" spc="0" normalizeH="0" baseline="0" noProof="0" dirty="0">
                <a:ln>
                  <a:noFill/>
                </a:ln>
                <a:solidFill>
                  <a:srgbClr val="C00000"/>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C00000"/>
                </a:solidFill>
                <a:effectLst/>
                <a:uLnTx/>
                <a:uFillTx/>
                <a:latin typeface="#9Slide07 Koni" pitchFamily="2" charset="0"/>
                <a:ea typeface="+mn-ea"/>
                <a:cs typeface="+mn-cs"/>
              </a:rPr>
              <a:t>lại</a:t>
            </a:r>
            <a:r>
              <a:rPr kumimoji="0" lang="en-US" sz="8000" b="0" i="0" u="none" strike="noStrike" kern="1200" cap="none" spc="0" normalizeH="0" baseline="0" noProof="0" dirty="0">
                <a:ln>
                  <a:noFill/>
                </a:ln>
                <a:solidFill>
                  <a:srgbClr val="C00000"/>
                </a:solidFill>
                <a:effectLst/>
                <a:uLnTx/>
                <a:uFillTx/>
                <a:latin typeface="#9Slide07 Koni" pitchFamily="2" charset="0"/>
                <a:ea typeface="+mn-ea"/>
                <a:cs typeface="+mn-cs"/>
              </a:rPr>
              <a:t> </a:t>
            </a:r>
            <a:r>
              <a:rPr kumimoji="0" lang="en-US" sz="8000" b="0" i="0" u="none" strike="noStrike" kern="1200" cap="none" spc="0" normalizeH="0" baseline="0" noProof="0" dirty="0" err="1">
                <a:ln>
                  <a:noFill/>
                </a:ln>
                <a:solidFill>
                  <a:srgbClr val="C00000"/>
                </a:solidFill>
                <a:effectLst/>
                <a:uLnTx/>
                <a:uFillTx/>
                <a:latin typeface="#9Slide07 Koni" pitchFamily="2" charset="0"/>
                <a:ea typeface="+mn-ea"/>
                <a:cs typeface="+mn-cs"/>
              </a:rPr>
              <a:t>nhé</a:t>
            </a:r>
            <a:r>
              <a:rPr kumimoji="0" lang="en-US" sz="8000" b="0" i="0" u="none" strike="noStrike" kern="1200" cap="none" spc="0" normalizeH="0" baseline="0" noProof="0" dirty="0">
                <a:ln>
                  <a:noFill/>
                </a:ln>
                <a:solidFill>
                  <a:srgbClr val="C00000"/>
                </a:solidFill>
                <a:effectLst/>
                <a:uLnTx/>
                <a:uFillTx/>
                <a:latin typeface="#9Slide07 Koni" pitchFamily="2" charset="0"/>
                <a:ea typeface="+mn-ea"/>
                <a:cs typeface="+mn-cs"/>
              </a:rPr>
              <a:t>!</a:t>
            </a:r>
          </a:p>
        </p:txBody>
      </p:sp>
    </p:spTree>
    <p:extLst>
      <p:ext uri="{BB962C8B-B14F-4D97-AF65-F5344CB8AC3E}">
        <p14:creationId xmlns:p14="http://schemas.microsoft.com/office/powerpoint/2010/main" val="1624426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5514BE-51FD-F049-A5BC-224F78406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7" y="3344845"/>
            <a:ext cx="3382321" cy="3429000"/>
          </a:xfrm>
          <a:prstGeom prst="rect">
            <a:avLst/>
          </a:prstGeom>
        </p:spPr>
      </p:pic>
      <p:pic>
        <p:nvPicPr>
          <p:cNvPr id="13" name="图片 12">
            <a:extLst>
              <a:ext uri="{FF2B5EF4-FFF2-40B4-BE49-F238E27FC236}">
                <a16:creationId xmlns:a16="http://schemas.microsoft.com/office/drawing/2014/main" id="{A1F6C156-10FA-4406-879F-2E857CA60A71}"/>
              </a:ext>
            </a:extLst>
          </p:cNvPr>
          <p:cNvPicPr>
            <a:picLocks noChangeAspect="1"/>
          </p:cNvPicPr>
          <p:nvPr/>
        </p:nvPicPr>
        <p:blipFill>
          <a:blip r:embed="rId4"/>
          <a:stretch>
            <a:fillRect/>
          </a:stretch>
        </p:blipFill>
        <p:spPr>
          <a:xfrm>
            <a:off x="564896" y="1523659"/>
            <a:ext cx="3041710" cy="1905341"/>
          </a:xfrm>
          <a:prstGeom prst="rect">
            <a:avLst/>
          </a:prstGeom>
          <a:effectLst>
            <a:outerShdw blurRad="63500" algn="ctr" rotWithShape="0">
              <a:prstClr val="black">
                <a:alpha val="40000"/>
              </a:prstClr>
            </a:outerShdw>
          </a:effectLst>
        </p:spPr>
      </p:pic>
      <p:pic>
        <p:nvPicPr>
          <p:cNvPr id="16" name="图片 15">
            <a:extLst>
              <a:ext uri="{FF2B5EF4-FFF2-40B4-BE49-F238E27FC236}">
                <a16:creationId xmlns:a16="http://schemas.microsoft.com/office/drawing/2014/main" id="{DF125F45-D966-4C5A-85F2-E879C59ABF2A}"/>
              </a:ext>
            </a:extLst>
          </p:cNvPr>
          <p:cNvPicPr>
            <a:picLocks noChangeAspect="1"/>
          </p:cNvPicPr>
          <p:nvPr/>
        </p:nvPicPr>
        <p:blipFill>
          <a:blip r:embed="rId5"/>
          <a:stretch>
            <a:fillRect/>
          </a:stretch>
        </p:blipFill>
        <p:spPr>
          <a:xfrm>
            <a:off x="2945840" y="830126"/>
            <a:ext cx="1428417" cy="2520296"/>
          </a:xfrm>
          <a:prstGeom prst="rect">
            <a:avLst/>
          </a:prstGeom>
          <a:effectLst>
            <a:outerShdw blurRad="12700" dist="12700" dir="2700000" algn="tl" rotWithShape="0">
              <a:prstClr val="black">
                <a:alpha val="40000"/>
              </a:prstClr>
            </a:outerShdw>
          </a:effectLst>
        </p:spPr>
      </p:pic>
      <p:pic>
        <p:nvPicPr>
          <p:cNvPr id="17" name="图片 16">
            <a:extLst>
              <a:ext uri="{FF2B5EF4-FFF2-40B4-BE49-F238E27FC236}">
                <a16:creationId xmlns:a16="http://schemas.microsoft.com/office/drawing/2014/main" id="{EDB5EFFC-7986-4366-BE70-74C979A73C76}"/>
              </a:ext>
            </a:extLst>
          </p:cNvPr>
          <p:cNvPicPr>
            <a:picLocks noChangeAspect="1"/>
          </p:cNvPicPr>
          <p:nvPr/>
        </p:nvPicPr>
        <p:blipFill>
          <a:blip r:embed="rId6"/>
          <a:stretch>
            <a:fillRect/>
          </a:stretch>
        </p:blipFill>
        <p:spPr>
          <a:xfrm>
            <a:off x="4802197" y="1259285"/>
            <a:ext cx="963251" cy="1066892"/>
          </a:xfrm>
          <a:prstGeom prst="rect">
            <a:avLst/>
          </a:prstGeom>
          <a:effectLst>
            <a:outerShdw blurRad="12700" dist="12700" dir="2700000" algn="tl" rotWithShape="0">
              <a:prstClr val="black">
                <a:alpha val="40000"/>
              </a:prstClr>
            </a:outerShdw>
          </a:effectLst>
        </p:spPr>
      </p:pic>
      <p:pic>
        <p:nvPicPr>
          <p:cNvPr id="8" name="图片 7">
            <a:extLst>
              <a:ext uri="{FF2B5EF4-FFF2-40B4-BE49-F238E27FC236}">
                <a16:creationId xmlns:a16="http://schemas.microsoft.com/office/drawing/2014/main" id="{2992F818-9F2A-4278-9A6A-0B64F83C7315}"/>
              </a:ext>
            </a:extLst>
          </p:cNvPr>
          <p:cNvPicPr>
            <a:picLocks noChangeAspect="1"/>
          </p:cNvPicPr>
          <p:nvPr/>
        </p:nvPicPr>
        <p:blipFill>
          <a:blip r:embed="rId7"/>
          <a:stretch>
            <a:fillRect/>
          </a:stretch>
        </p:blipFill>
        <p:spPr>
          <a:xfrm>
            <a:off x="7389804" y="0"/>
            <a:ext cx="4844143" cy="1832701"/>
          </a:xfrm>
          <a:prstGeom prst="rect">
            <a:avLst/>
          </a:prstGeom>
        </p:spPr>
      </p:pic>
      <p:pic>
        <p:nvPicPr>
          <p:cNvPr id="20" name="图片 19">
            <a:extLst>
              <a:ext uri="{FF2B5EF4-FFF2-40B4-BE49-F238E27FC236}">
                <a16:creationId xmlns:a16="http://schemas.microsoft.com/office/drawing/2014/main" id="{877C84E5-86D6-4B1E-8A14-AF5E0E788D7D}"/>
              </a:ext>
            </a:extLst>
          </p:cNvPr>
          <p:cNvPicPr>
            <a:picLocks noChangeAspect="1"/>
          </p:cNvPicPr>
          <p:nvPr/>
        </p:nvPicPr>
        <p:blipFill>
          <a:blip r:embed="rId8"/>
          <a:stretch>
            <a:fillRect/>
          </a:stretch>
        </p:blipFill>
        <p:spPr>
          <a:xfrm>
            <a:off x="8203926" y="1893775"/>
            <a:ext cx="1428417" cy="1058405"/>
          </a:xfrm>
          <a:prstGeom prst="rect">
            <a:avLst/>
          </a:prstGeom>
          <a:effectLst>
            <a:outerShdw blurRad="63500" algn="ctr" rotWithShape="0">
              <a:prstClr val="black">
                <a:alpha val="40000"/>
              </a:prstClr>
            </a:outerShdw>
          </a:effectLst>
        </p:spPr>
      </p:pic>
      <p:pic>
        <p:nvPicPr>
          <p:cNvPr id="21" name="图片 20">
            <a:extLst>
              <a:ext uri="{FF2B5EF4-FFF2-40B4-BE49-F238E27FC236}">
                <a16:creationId xmlns:a16="http://schemas.microsoft.com/office/drawing/2014/main" id="{94549737-5F38-45B4-BC9D-337F3DF64E55}"/>
              </a:ext>
            </a:extLst>
          </p:cNvPr>
          <p:cNvPicPr>
            <a:picLocks noChangeAspect="1"/>
          </p:cNvPicPr>
          <p:nvPr/>
        </p:nvPicPr>
        <p:blipFill>
          <a:blip r:embed="rId9"/>
          <a:stretch>
            <a:fillRect/>
          </a:stretch>
        </p:blipFill>
        <p:spPr>
          <a:xfrm>
            <a:off x="10868405" y="3429000"/>
            <a:ext cx="743776" cy="865707"/>
          </a:xfrm>
          <a:prstGeom prst="rect">
            <a:avLst/>
          </a:prstGeom>
          <a:effectLst>
            <a:outerShdw blurRad="63500" algn="ctr" rotWithShape="0">
              <a:prstClr val="black">
                <a:alpha val="40000"/>
              </a:prstClr>
            </a:outerShdw>
          </a:effectLst>
        </p:spPr>
      </p:pic>
      <p:sp>
        <p:nvSpPr>
          <p:cNvPr id="11" name="文本框 40">
            <a:extLst>
              <a:ext uri="{FF2B5EF4-FFF2-40B4-BE49-F238E27FC236}">
                <a16:creationId xmlns:a16="http://schemas.microsoft.com/office/drawing/2014/main" id="{9B8A8816-8190-F54D-85D0-848AADBD7A0D}"/>
              </a:ext>
            </a:extLst>
          </p:cNvPr>
          <p:cNvSpPr txBox="1"/>
          <p:nvPr/>
        </p:nvSpPr>
        <p:spPr>
          <a:xfrm>
            <a:off x="2085751" y="2476329"/>
            <a:ext cx="8349423" cy="1938992"/>
          </a:xfrm>
          <a:prstGeom prst="rect">
            <a:avLst/>
          </a:prstGeom>
          <a:noFill/>
        </p:spPr>
        <p:txBody>
          <a:bodyPr wrap="square" rtlCol="0">
            <a:spAutoFit/>
          </a:bodyPr>
          <a:lstStyle/>
          <a:p>
            <a:pPr algn="ctr"/>
            <a:r>
              <a:rPr lang="en-US" altLang="zh-CN" sz="12000" dirty="0">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KHÁM PHÁ</a:t>
            </a:r>
            <a:endParaRPr lang="zh-CN" altLang="en-US" sz="12000" dirty="0">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sp>
        <p:nvSpPr>
          <p:cNvPr id="12" name="文本框 40">
            <a:extLst>
              <a:ext uri="{FF2B5EF4-FFF2-40B4-BE49-F238E27FC236}">
                <a16:creationId xmlns:a16="http://schemas.microsoft.com/office/drawing/2014/main" id="{F85D4226-7251-B74B-A2DF-144D27E55216}"/>
              </a:ext>
            </a:extLst>
          </p:cNvPr>
          <p:cNvSpPr txBox="1"/>
          <p:nvPr/>
        </p:nvSpPr>
        <p:spPr>
          <a:xfrm>
            <a:off x="2045319" y="2520578"/>
            <a:ext cx="8349423" cy="1938992"/>
          </a:xfrm>
          <a:prstGeom prst="rect">
            <a:avLst/>
          </a:prstGeom>
          <a:noFill/>
        </p:spPr>
        <p:txBody>
          <a:bodyPr wrap="square" rtlCol="0">
            <a:spAutoFit/>
          </a:bodyPr>
          <a:lstStyle/>
          <a:p>
            <a:pPr algn="ctr"/>
            <a:r>
              <a:rPr lang="en-US" altLang="zh-CN" sz="12000" dirty="0">
                <a:ln w="38100">
                  <a:solidFill>
                    <a:schemeClr val="bg1"/>
                  </a:solidFill>
                  <a:prstDash val="solid"/>
                </a:ln>
                <a:solidFill>
                  <a:srgbClr val="8F3389"/>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KHÁM PHÁ</a:t>
            </a:r>
            <a:endParaRPr lang="zh-CN" altLang="en-US" sz="12000" dirty="0">
              <a:ln w="38100">
                <a:solidFill>
                  <a:schemeClr val="bg1"/>
                </a:solidFill>
                <a:prstDash val="solid"/>
              </a:ln>
              <a:solidFill>
                <a:srgbClr val="8F3389"/>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pic>
        <p:nvPicPr>
          <p:cNvPr id="15" name="Picture 14">
            <a:extLst>
              <a:ext uri="{FF2B5EF4-FFF2-40B4-BE49-F238E27FC236}">
                <a16:creationId xmlns:a16="http://schemas.microsoft.com/office/drawing/2014/main" id="{0CB8C2EF-EB27-B049-A5EC-5775963DAD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992" y="2090274"/>
            <a:ext cx="5352826" cy="5352826"/>
          </a:xfrm>
          <a:prstGeom prst="rect">
            <a:avLst/>
          </a:prstGeom>
        </p:spPr>
      </p:pic>
    </p:spTree>
    <p:extLst>
      <p:ext uri="{BB962C8B-B14F-4D97-AF65-F5344CB8AC3E}">
        <p14:creationId xmlns:p14="http://schemas.microsoft.com/office/powerpoint/2010/main" val="773833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5000" b="-5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62964" y="836820"/>
            <a:ext cx="11666063" cy="5731278"/>
          </a:xfrm>
          <a:prstGeom prst="roundRect">
            <a:avLst>
              <a:gd name="adj" fmla="val 1184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圆角矩形 2">
            <a:extLst>
              <a:ext uri="{FF2B5EF4-FFF2-40B4-BE49-F238E27FC236}">
                <a16:creationId xmlns:a16="http://schemas.microsoft.com/office/drawing/2014/main" id="{DB68713E-A567-06E1-1406-E13EECDB98AE}"/>
              </a:ext>
            </a:extLst>
          </p:cNvPr>
          <p:cNvSpPr/>
          <p:nvPr/>
        </p:nvSpPr>
        <p:spPr>
          <a:xfrm>
            <a:off x="3488427" y="471491"/>
            <a:ext cx="5215136" cy="728507"/>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Đất</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nước</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chúng</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mình</a:t>
            </a:r>
            <a:endParaRPr lang="zh-CN" altLang="en-US"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2" name="Rectangle 1">
            <a:extLst>
              <a:ext uri="{FF2B5EF4-FFF2-40B4-BE49-F238E27FC236}">
                <a16:creationId xmlns:a16="http://schemas.microsoft.com/office/drawing/2014/main" id="{BD6BE2FE-3A59-1543-8498-85B83B36DE3B}"/>
              </a:ext>
            </a:extLst>
          </p:cNvPr>
          <p:cNvSpPr>
            <a:spLocks noChangeArrowheads="1"/>
          </p:cNvSpPr>
          <p:nvPr/>
        </p:nvSpPr>
        <p:spPr bwMode="auto">
          <a:xfrm>
            <a:off x="759933" y="1298725"/>
            <a:ext cx="1067212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Việt Nam là đất nước tươi đẹp của chúng mình. Thủ đô nước mình là Hà Nội. Lá cờ Tổ quốc hình chữ nhật, nền đỏ, ở giữa có ngôi sao vàng năm cánh.</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Việt Nam có những vị anh hùng có công lớn với đất nước như Hai Bà Trưng, Bà Triệu, Trần Hưng Đạo, Quang Trung, Hồ Chí Minh,... Những con người ấy đã làm rạng danh lịch sử nước nhà.</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Đất nước mình có ba miền Bắc, Trung, Nam với khí hậu khác nhau. Miền Bắc và miền Trung một năm có bốn mùa: xuân, hạ, thu, đông. Miền Nam có hai mùa: mùa mưa và mùa khô.</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Trang phục truyền thống của người Việt Nam là áo dài, Áo dài thường được mặc trong dịp Tết hay lễ hội.</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(Trung Sơn)</a:t>
            </a:r>
          </a:p>
        </p:txBody>
      </p:sp>
      <p:pic>
        <p:nvPicPr>
          <p:cNvPr id="4" name="dat-nuoc-chung-minh.mp3" descr="dat-nuoc-chung-minh.mp3">
            <a:hlinkClick r:id="" action="ppaction://media"/>
            <a:extLst>
              <a:ext uri="{FF2B5EF4-FFF2-40B4-BE49-F238E27FC236}">
                <a16:creationId xmlns:a16="http://schemas.microsoft.com/office/drawing/2014/main" id="{386AF6BC-51B4-1A47-A3C7-E4BB3A6D5C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25657" y="65091"/>
            <a:ext cx="812800" cy="812800"/>
          </a:xfrm>
          <a:prstGeom prst="rect">
            <a:avLst/>
          </a:prstGeom>
        </p:spPr>
      </p:pic>
      <p:pic>
        <p:nvPicPr>
          <p:cNvPr id="9" name="Picture 4" descr="Quốc kỳ Việt Nam">
            <a:extLst>
              <a:ext uri="{FF2B5EF4-FFF2-40B4-BE49-F238E27FC236}">
                <a16:creationId xmlns:a16="http://schemas.microsoft.com/office/drawing/2014/main" id="{E612FDD5-B50B-2543-B332-698D9FD3B2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6508" y="512047"/>
            <a:ext cx="834110" cy="5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94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62964" y="836820"/>
            <a:ext cx="11666063" cy="5731278"/>
          </a:xfrm>
          <a:prstGeom prst="roundRect">
            <a:avLst>
              <a:gd name="adj" fmla="val 1184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圆角矩形 2">
            <a:extLst>
              <a:ext uri="{FF2B5EF4-FFF2-40B4-BE49-F238E27FC236}">
                <a16:creationId xmlns:a16="http://schemas.microsoft.com/office/drawing/2014/main" id="{DB68713E-A567-06E1-1406-E13EECDB98AE}"/>
              </a:ext>
            </a:extLst>
          </p:cNvPr>
          <p:cNvSpPr/>
          <p:nvPr/>
        </p:nvSpPr>
        <p:spPr>
          <a:xfrm>
            <a:off x="3488427" y="471491"/>
            <a:ext cx="5215136" cy="728507"/>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Đất</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nước</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chúng</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mình</a:t>
            </a:r>
            <a:endParaRPr lang="zh-CN" altLang="en-US"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2" name="Rectangle 1">
            <a:extLst>
              <a:ext uri="{FF2B5EF4-FFF2-40B4-BE49-F238E27FC236}">
                <a16:creationId xmlns:a16="http://schemas.microsoft.com/office/drawing/2014/main" id="{BD6BE2FE-3A59-1543-8498-85B83B36DE3B}"/>
              </a:ext>
            </a:extLst>
          </p:cNvPr>
          <p:cNvSpPr>
            <a:spLocks noChangeArrowheads="1"/>
          </p:cNvSpPr>
          <p:nvPr/>
        </p:nvSpPr>
        <p:spPr bwMode="auto">
          <a:xfrm>
            <a:off x="759933" y="1298725"/>
            <a:ext cx="1067212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C00000"/>
                </a:solidFill>
                <a:effectLst/>
                <a:latin typeface="Cambria" panose="02040503050406030204" pitchFamily="18" charset="0"/>
              </a:rPr>
              <a:t>Việt Nam là đất nước tươi đẹp của chúng mình. Thủ đô nước mình là Hà Nội. Lá cờ Tổ quốc hình chữ nhật, nền đỏ, ở giữa có ngôi sao vàng năm cánh.</a:t>
            </a: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chemeClr val="accent1"/>
                </a:solidFill>
                <a:effectLst/>
                <a:latin typeface="Cambria" panose="02040503050406030204" pitchFamily="18" charset="0"/>
              </a:rPr>
              <a:t>Việt Nam có những vị anh hùng có công lớn với đất nước như Hai Bà Trưng, Bà Triệu, Trần Hưng Đạo, Quang Trung, Hồ Chí Minh,... Những con người ấy đã làm rạng danh lịch sử nước nhà.</a:t>
            </a: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chemeClr val="accent2"/>
                </a:solidFill>
                <a:effectLst/>
                <a:latin typeface="Cambria" panose="02040503050406030204" pitchFamily="18" charset="0"/>
              </a:rPr>
              <a:t>Đất nước mình có ba miền Bắc, Trung, Nam với khí hậu khác nhau. Miền Bắc và miền Trung một năm có bốn mùa: xuân, hạ, thu, đông. Miền Nam có hai mùa: mùa mưa và mùa khô.</a:t>
            </a: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effectLst/>
                <a:latin typeface="Cambria" panose="02040503050406030204" pitchFamily="18" charset="0"/>
              </a:rPr>
              <a:t>Trang phục truyền thống của người Việt Nam là áo dài, Áo dài thường được mặc trong dịp Tết hay lễ hội.</a:t>
            </a:r>
          </a:p>
          <a:p>
            <a:pPr marL="0" marR="0" lvl="0" indent="0" algn="r"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(Trung Sơn)</a:t>
            </a:r>
          </a:p>
        </p:txBody>
      </p:sp>
      <p:pic>
        <p:nvPicPr>
          <p:cNvPr id="9" name="Picture 4" descr="Quốc kỳ Việt Nam">
            <a:extLst>
              <a:ext uri="{FF2B5EF4-FFF2-40B4-BE49-F238E27FC236}">
                <a16:creationId xmlns:a16="http://schemas.microsoft.com/office/drawing/2014/main" id="{E612FDD5-B50B-2543-B332-698D9FD3B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508" y="512047"/>
            <a:ext cx="834110" cy="5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511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sp>
        <p:nvSpPr>
          <p:cNvPr id="35" name="文本框 11">
            <a:extLst>
              <a:ext uri="{FF2B5EF4-FFF2-40B4-BE49-F238E27FC236}">
                <a16:creationId xmlns:a16="http://schemas.microsoft.com/office/drawing/2014/main" id="{E0086DAA-FA01-B648-E485-B48AFC66FE8D}"/>
              </a:ext>
            </a:extLst>
          </p:cNvPr>
          <p:cNvSpPr txBox="1"/>
          <p:nvPr/>
        </p:nvSpPr>
        <p:spPr>
          <a:xfrm>
            <a:off x="1589390" y="322390"/>
            <a:ext cx="9013219" cy="1107996"/>
          </a:xfrm>
          <a:prstGeom prst="rect">
            <a:avLst/>
          </a:prstGeom>
          <a:noFill/>
        </p:spPr>
        <p:txBody>
          <a:bodyPr wrap="square">
            <a:spAutoFit/>
          </a:bodyPr>
          <a:lstStyle/>
          <a:p>
            <a:pPr algn="ct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Luyện</a:t>
            </a:r>
            <a:r>
              <a:rPr lang="en-US" altLang="zh-CN"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 </a:t>
            </a: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đọc</a:t>
            </a:r>
            <a:r>
              <a:rPr lang="en-US" altLang="zh-CN"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 </a:t>
            </a: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câu</a:t>
            </a:r>
            <a:r>
              <a:rPr lang="en-US" altLang="zh-CN"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 </a:t>
            </a:r>
            <a:r>
              <a:rPr lang="en-US" altLang="zh-CN" sz="6600" dirty="0" err="1">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rPr>
              <a:t>dài</a:t>
            </a:r>
            <a:endParaRPr lang="zh-CN" altLang="en-US" sz="6600" dirty="0">
              <a:ln w="28575">
                <a:noFill/>
              </a:ln>
              <a:solidFill>
                <a:srgbClr val="FF0000"/>
              </a:solidFill>
              <a:latin typeface="#9SLIDE07 ICIELKONI BLACK" pitchFamily="2" charset="77"/>
              <a:ea typeface="胡晓波男神体" panose="02010600030101010101" pitchFamily="2" charset="-122"/>
              <a:cs typeface="胡晓波男神体" panose="02010600030101010101" pitchFamily="2" charset="-122"/>
            </a:endParaRPr>
          </a:p>
        </p:txBody>
      </p:sp>
      <p:grpSp>
        <p:nvGrpSpPr>
          <p:cNvPr id="6" name="Group 5">
            <a:extLst>
              <a:ext uri="{FF2B5EF4-FFF2-40B4-BE49-F238E27FC236}">
                <a16:creationId xmlns:a16="http://schemas.microsoft.com/office/drawing/2014/main" id="{A6F5E384-513C-A54B-BF60-124F2DC1039C}"/>
              </a:ext>
            </a:extLst>
          </p:cNvPr>
          <p:cNvGrpSpPr/>
          <p:nvPr/>
        </p:nvGrpSpPr>
        <p:grpSpPr>
          <a:xfrm>
            <a:off x="448235" y="1567408"/>
            <a:ext cx="11177547" cy="4635684"/>
            <a:chOff x="4386782" y="1567409"/>
            <a:chExt cx="7239000" cy="9034542"/>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4386782" y="1567409"/>
              <a:ext cx="7239000" cy="9034542"/>
              <a:chOff x="1336246" y="3302000"/>
              <a:chExt cx="2814813" cy="7872564"/>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14813" cy="7872564"/>
              </a:xfrm>
              <a:prstGeom prst="roundRect">
                <a:avLst>
                  <a:gd name="adj" fmla="val 65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1" y="3540796"/>
                <a:ext cx="2692758" cy="7214068"/>
              </a:xfrm>
              <a:prstGeom prst="roundRect">
                <a:avLst>
                  <a:gd name="adj" fmla="val 1267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3" name="TextBox 2">
              <a:extLst>
                <a:ext uri="{FF2B5EF4-FFF2-40B4-BE49-F238E27FC236}">
                  <a16:creationId xmlns:a16="http://schemas.microsoft.com/office/drawing/2014/main" id="{6B7D1557-CAB4-5444-9FF9-6046B7BD252D}"/>
                </a:ext>
              </a:extLst>
            </p:cNvPr>
            <p:cNvSpPr txBox="1"/>
            <p:nvPr/>
          </p:nvSpPr>
          <p:spPr>
            <a:xfrm>
              <a:off x="4626120" y="3205560"/>
              <a:ext cx="6707075" cy="5758239"/>
            </a:xfrm>
            <a:prstGeom prst="rect">
              <a:avLst/>
            </a:prstGeom>
            <a:noFill/>
          </p:spPr>
          <p:txBody>
            <a:bodyPr wrap="square" rtlCol="0">
              <a:spAutoFit/>
            </a:bodyPr>
            <a:lstStyle/>
            <a:p>
              <a:pPr algn="just">
                <a:lnSpc>
                  <a:spcPct val="107000"/>
                </a:lnSpc>
                <a:spcAft>
                  <a:spcPts val="800"/>
                </a:spcAft>
              </a:pP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vị</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hùng</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Hai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Hưng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Quang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Hồ</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Minh…</a:t>
              </a:r>
              <a:r>
                <a:rPr lang="en-US" sz="4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VN"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429E5DEB-8B2C-D94F-9920-1CEA9C749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2001" y="4237194"/>
            <a:ext cx="2844114" cy="2844114"/>
          </a:xfrm>
          <a:prstGeom prst="rect">
            <a:avLst/>
          </a:prstGeom>
        </p:spPr>
      </p:pic>
      <p:pic>
        <p:nvPicPr>
          <p:cNvPr id="7" name="Picture 6">
            <a:extLst>
              <a:ext uri="{FF2B5EF4-FFF2-40B4-BE49-F238E27FC236}">
                <a16:creationId xmlns:a16="http://schemas.microsoft.com/office/drawing/2014/main" id="{B14C4C01-8912-0946-98E6-4F3E7AEE8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9" y="60962"/>
            <a:ext cx="2346992" cy="2346992"/>
          </a:xfrm>
          <a:prstGeom prst="rect">
            <a:avLst/>
          </a:prstGeom>
        </p:spPr>
      </p:pic>
    </p:spTree>
    <p:extLst>
      <p:ext uri="{BB962C8B-B14F-4D97-AF65-F5344CB8AC3E}">
        <p14:creationId xmlns:p14="http://schemas.microsoft.com/office/powerpoint/2010/main" val="943712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262964" y="836820"/>
            <a:ext cx="11666063" cy="5731278"/>
          </a:xfrm>
          <a:prstGeom prst="roundRect">
            <a:avLst>
              <a:gd name="adj" fmla="val 1184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6" name="圆角矩形 2">
            <a:extLst>
              <a:ext uri="{FF2B5EF4-FFF2-40B4-BE49-F238E27FC236}">
                <a16:creationId xmlns:a16="http://schemas.microsoft.com/office/drawing/2014/main" id="{DB68713E-A567-06E1-1406-E13EECDB98AE}"/>
              </a:ext>
            </a:extLst>
          </p:cNvPr>
          <p:cNvSpPr/>
          <p:nvPr/>
        </p:nvSpPr>
        <p:spPr>
          <a:xfrm>
            <a:off x="3488427" y="471491"/>
            <a:ext cx="5215136" cy="728507"/>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Đất</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nước</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chúng</a:t>
            </a:r>
            <a:r>
              <a:rPr lang="en-US" altLang="zh-CN"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 </a:t>
            </a:r>
            <a:r>
              <a:rPr lang="en-US" altLang="zh-CN" sz="3200" b="1" dirty="0" err="1">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rPr>
              <a:t>mình</a:t>
            </a:r>
            <a:endParaRPr lang="zh-CN" altLang="en-US" sz="3200" b="1" dirty="0">
              <a:solidFill>
                <a:srgbClr val="C00000"/>
              </a:solidFill>
              <a:latin typeface="Cambria" panose="02040503050406030204" pitchFamily="18" charset="0"/>
              <a:ea typeface="胡晓波男神体" panose="02010600030101010101" pitchFamily="2" charset="-122"/>
              <a:cs typeface="胡晓波男神体" panose="02010600030101010101" pitchFamily="2" charset="-122"/>
            </a:endParaRPr>
          </a:p>
        </p:txBody>
      </p:sp>
      <p:sp>
        <p:nvSpPr>
          <p:cNvPr id="2" name="Rectangle 1">
            <a:extLst>
              <a:ext uri="{FF2B5EF4-FFF2-40B4-BE49-F238E27FC236}">
                <a16:creationId xmlns:a16="http://schemas.microsoft.com/office/drawing/2014/main" id="{BD6BE2FE-3A59-1543-8498-85B83B36DE3B}"/>
              </a:ext>
            </a:extLst>
          </p:cNvPr>
          <p:cNvSpPr>
            <a:spLocks noChangeArrowheads="1"/>
          </p:cNvSpPr>
          <p:nvPr/>
        </p:nvSpPr>
        <p:spPr bwMode="auto">
          <a:xfrm>
            <a:off x="759933" y="1298725"/>
            <a:ext cx="10672124"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Việt Nam là đất nước tươi đẹp của chúng mình. Thủ đô nước mình là Hà Nội. Lá cờ Tổ quốc hình chữ nhật, nền đỏ, ở giữa có ngôi sao vàng năm cánh.</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Việt Nam có những vị anh hùng có công lớn với đất nước như Hai Bà Trưng, Bà Triệu, Trần Hưng Đạo, Quang Trung, Hồ Chí Minh,... Những con người ấy đã làm rạng danh lịch sử nước nhà.</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Đất nước mình có ba miền Bắc, Trung, Nam với khí hậu khác nhau. Miền Bắc và miền Trung một năm có bốn mùa: xuân, hạ, thu, đông. Miền Nam có hai mùa: mùa mưa và mùa khô.</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Trang phục truyền thống của người Việt Nam là áo dài, Áo dài thường được mặc trong dịp Tết hay lễ hội.</a:t>
            </a:r>
            <a:endParaRPr kumimoji="0" lang="en-VN" altLang="en-VN" sz="2800" b="0" i="0" u="none" strike="noStrike" cap="none" normalizeH="0" baseline="0" dirty="0">
              <a:ln>
                <a:noFill/>
              </a:ln>
              <a:solidFill>
                <a:schemeClr val="tx1"/>
              </a:solidFill>
              <a:effectLst/>
              <a:latin typeface="Cambria" panose="020405030504060302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000000"/>
                </a:solidFill>
                <a:effectLst/>
                <a:latin typeface="Cambria" panose="02040503050406030204" pitchFamily="18" charset="0"/>
              </a:rPr>
              <a:t>(Trung Sơn)</a:t>
            </a:r>
          </a:p>
        </p:txBody>
      </p:sp>
      <p:pic>
        <p:nvPicPr>
          <p:cNvPr id="9" name="Picture 4" descr="Quốc kỳ Việt Nam">
            <a:extLst>
              <a:ext uri="{FF2B5EF4-FFF2-40B4-BE49-F238E27FC236}">
                <a16:creationId xmlns:a16="http://schemas.microsoft.com/office/drawing/2014/main" id="{E612FDD5-B50B-2543-B332-698D9FD3B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508" y="512047"/>
            <a:ext cx="834110" cy="55572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17F8150-308B-124F-9E35-AFE55415EC65}"/>
              </a:ext>
            </a:extLst>
          </p:cNvPr>
          <p:cNvGrpSpPr/>
          <p:nvPr/>
        </p:nvGrpSpPr>
        <p:grpSpPr>
          <a:xfrm>
            <a:off x="1250570" y="1224199"/>
            <a:ext cx="9632832" cy="4438273"/>
            <a:chOff x="710836" y="1134617"/>
            <a:chExt cx="9632832" cy="4438273"/>
          </a:xfrm>
        </p:grpSpPr>
        <p:sp>
          <p:nvSpPr>
            <p:cNvPr id="8" name="TextBox 7">
              <a:extLst>
                <a:ext uri="{FF2B5EF4-FFF2-40B4-BE49-F238E27FC236}">
                  <a16:creationId xmlns:a16="http://schemas.microsoft.com/office/drawing/2014/main" id="{09E84433-006D-8D41-93AC-044E6F15C6E6}"/>
                </a:ext>
              </a:extLst>
            </p:cNvPr>
            <p:cNvSpPr txBox="1"/>
            <p:nvPr/>
          </p:nvSpPr>
          <p:spPr>
            <a:xfrm>
              <a:off x="5401288" y="2274838"/>
              <a:ext cx="4942380" cy="2308324"/>
            </a:xfrm>
            <a:prstGeom prst="rect">
              <a:avLst/>
            </a:prstGeom>
            <a:solidFill>
              <a:schemeClr val="accent4">
                <a:lumMod val="20000"/>
                <a:lumOff val="80000"/>
              </a:schemeClr>
            </a:solidFill>
            <a:ln w="38100">
              <a:solidFill>
                <a:schemeClr val="tx1"/>
              </a:solidFill>
              <a:prstDash val="dashDot"/>
            </a:ln>
          </p:spPr>
          <p:txBody>
            <a:bodyPr wrap="none" rtlCol="0">
              <a:spAutoFit/>
            </a:bodyPr>
            <a:lstStyle/>
            <a:p>
              <a:pPr algn="ctr"/>
              <a:r>
                <a:rPr lang="en-US" sz="7200" dirty="0" err="1">
                  <a:solidFill>
                    <a:srgbClr val="C00000"/>
                  </a:solidFill>
                  <a:latin typeface="#9Slide03 IcielNovecento sans E" panose="00000900000000000000" pitchFamily="2" charset="0"/>
                </a:rPr>
                <a:t>Luyện</a:t>
              </a:r>
              <a:r>
                <a:rPr lang="en-US" sz="7200" dirty="0">
                  <a:solidFill>
                    <a:srgbClr val="C00000"/>
                  </a:solidFill>
                  <a:latin typeface="#9Slide03 IcielNovecento sans E" panose="00000900000000000000" pitchFamily="2" charset="0"/>
                </a:rPr>
                <a:t> </a:t>
              </a:r>
              <a:r>
                <a:rPr lang="en-US" sz="7200" dirty="0" err="1">
                  <a:solidFill>
                    <a:srgbClr val="C00000"/>
                  </a:solidFill>
                  <a:latin typeface="#9Slide03 IcielNovecento sans E" panose="00000900000000000000" pitchFamily="2" charset="0"/>
                </a:rPr>
                <a:t>đọc</a:t>
              </a:r>
              <a:r>
                <a:rPr lang="en-US" sz="7200" dirty="0">
                  <a:solidFill>
                    <a:srgbClr val="C00000"/>
                  </a:solidFill>
                  <a:latin typeface="#9Slide03 IcielNovecento sans E" panose="00000900000000000000" pitchFamily="2" charset="0"/>
                </a:rPr>
                <a:t> </a:t>
              </a:r>
            </a:p>
            <a:p>
              <a:pPr algn="ctr"/>
              <a:r>
                <a:rPr lang="en-US" sz="7200" dirty="0" err="1">
                  <a:solidFill>
                    <a:srgbClr val="C00000"/>
                  </a:solidFill>
                  <a:latin typeface="#9Slide03 IcielNovecento sans E" panose="00000900000000000000" pitchFamily="2" charset="0"/>
                </a:rPr>
                <a:t>nhóm</a:t>
              </a:r>
              <a:r>
                <a:rPr lang="en-US" sz="7200" dirty="0">
                  <a:solidFill>
                    <a:srgbClr val="C00000"/>
                  </a:solidFill>
                  <a:latin typeface="#9Slide03 IcielNovecento sans E" panose="00000900000000000000" pitchFamily="2" charset="0"/>
                </a:rPr>
                <a:t> 4</a:t>
              </a:r>
            </a:p>
          </p:txBody>
        </p:sp>
        <p:pic>
          <p:nvPicPr>
            <p:cNvPr id="10" name="Picture 9">
              <a:extLst>
                <a:ext uri="{FF2B5EF4-FFF2-40B4-BE49-F238E27FC236}">
                  <a16:creationId xmlns:a16="http://schemas.microsoft.com/office/drawing/2014/main" id="{5372E366-B885-4D49-BCBC-8CECE7922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36" y="1134617"/>
              <a:ext cx="5383235" cy="4438273"/>
            </a:xfrm>
            <a:prstGeom prst="rect">
              <a:avLst/>
            </a:prstGeom>
          </p:spPr>
        </p:pic>
      </p:grpSp>
    </p:spTree>
    <p:extLst>
      <p:ext uri="{BB962C8B-B14F-4D97-AF65-F5344CB8AC3E}">
        <p14:creationId xmlns:p14="http://schemas.microsoft.com/office/powerpoint/2010/main" val="1212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874CE90-6ADC-0343-9952-ECB01C281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87" y="3344845"/>
            <a:ext cx="3382321" cy="3429000"/>
          </a:xfrm>
          <a:prstGeom prst="rect">
            <a:avLst/>
          </a:prstGeom>
        </p:spPr>
      </p:pic>
      <p:pic>
        <p:nvPicPr>
          <p:cNvPr id="13" name="图片 12">
            <a:extLst>
              <a:ext uri="{FF2B5EF4-FFF2-40B4-BE49-F238E27FC236}">
                <a16:creationId xmlns:a16="http://schemas.microsoft.com/office/drawing/2014/main" id="{A1F6C156-10FA-4406-879F-2E857CA60A71}"/>
              </a:ext>
            </a:extLst>
          </p:cNvPr>
          <p:cNvPicPr>
            <a:picLocks noChangeAspect="1"/>
          </p:cNvPicPr>
          <p:nvPr/>
        </p:nvPicPr>
        <p:blipFill>
          <a:blip r:embed="rId4"/>
          <a:stretch>
            <a:fillRect/>
          </a:stretch>
        </p:blipFill>
        <p:spPr>
          <a:xfrm>
            <a:off x="2056990" y="844304"/>
            <a:ext cx="3041710" cy="1905341"/>
          </a:xfrm>
          <a:prstGeom prst="rect">
            <a:avLst/>
          </a:prstGeom>
          <a:effectLst>
            <a:outerShdw blurRad="63500" algn="ctr" rotWithShape="0">
              <a:prstClr val="black">
                <a:alpha val="40000"/>
              </a:prstClr>
            </a:outerShdw>
          </a:effectLst>
        </p:spPr>
      </p:pic>
      <p:pic>
        <p:nvPicPr>
          <p:cNvPr id="16" name="图片 15">
            <a:extLst>
              <a:ext uri="{FF2B5EF4-FFF2-40B4-BE49-F238E27FC236}">
                <a16:creationId xmlns:a16="http://schemas.microsoft.com/office/drawing/2014/main" id="{DF125F45-D966-4C5A-85F2-E879C59ABF2A}"/>
              </a:ext>
            </a:extLst>
          </p:cNvPr>
          <p:cNvPicPr>
            <a:picLocks noChangeAspect="1"/>
          </p:cNvPicPr>
          <p:nvPr/>
        </p:nvPicPr>
        <p:blipFill>
          <a:blip r:embed="rId5"/>
          <a:stretch>
            <a:fillRect/>
          </a:stretch>
        </p:blipFill>
        <p:spPr>
          <a:xfrm>
            <a:off x="492871" y="861858"/>
            <a:ext cx="1428417" cy="2520296"/>
          </a:xfrm>
          <a:prstGeom prst="rect">
            <a:avLst/>
          </a:prstGeom>
          <a:effectLst>
            <a:outerShdw blurRad="12700" dist="12700" dir="2700000" algn="tl" rotWithShape="0">
              <a:prstClr val="black">
                <a:alpha val="40000"/>
              </a:prstClr>
            </a:outerShdw>
          </a:effectLst>
        </p:spPr>
      </p:pic>
      <p:pic>
        <p:nvPicPr>
          <p:cNvPr id="17" name="图片 16">
            <a:extLst>
              <a:ext uri="{FF2B5EF4-FFF2-40B4-BE49-F238E27FC236}">
                <a16:creationId xmlns:a16="http://schemas.microsoft.com/office/drawing/2014/main" id="{EDB5EFFC-7986-4366-BE70-74C979A73C76}"/>
              </a:ext>
            </a:extLst>
          </p:cNvPr>
          <p:cNvPicPr>
            <a:picLocks noChangeAspect="1"/>
          </p:cNvPicPr>
          <p:nvPr/>
        </p:nvPicPr>
        <p:blipFill>
          <a:blip r:embed="rId6"/>
          <a:stretch>
            <a:fillRect/>
          </a:stretch>
        </p:blipFill>
        <p:spPr>
          <a:xfrm>
            <a:off x="5572184" y="4253317"/>
            <a:ext cx="963251" cy="1066892"/>
          </a:xfrm>
          <a:prstGeom prst="rect">
            <a:avLst/>
          </a:prstGeom>
          <a:effectLst>
            <a:outerShdw blurRad="12700" dist="12700" dir="2700000" algn="tl" rotWithShape="0">
              <a:prstClr val="black">
                <a:alpha val="40000"/>
              </a:prstClr>
            </a:outerShdw>
          </a:effectLst>
        </p:spPr>
      </p:pic>
      <p:pic>
        <p:nvPicPr>
          <p:cNvPr id="8" name="图片 7">
            <a:extLst>
              <a:ext uri="{FF2B5EF4-FFF2-40B4-BE49-F238E27FC236}">
                <a16:creationId xmlns:a16="http://schemas.microsoft.com/office/drawing/2014/main" id="{2992F818-9F2A-4278-9A6A-0B64F83C7315}"/>
              </a:ext>
            </a:extLst>
          </p:cNvPr>
          <p:cNvPicPr>
            <a:picLocks noChangeAspect="1"/>
          </p:cNvPicPr>
          <p:nvPr/>
        </p:nvPicPr>
        <p:blipFill>
          <a:blip r:embed="rId7"/>
          <a:stretch>
            <a:fillRect/>
          </a:stretch>
        </p:blipFill>
        <p:spPr>
          <a:xfrm>
            <a:off x="7389804" y="0"/>
            <a:ext cx="4844143" cy="1832701"/>
          </a:xfrm>
          <a:prstGeom prst="rect">
            <a:avLst/>
          </a:prstGeom>
        </p:spPr>
      </p:pic>
      <p:pic>
        <p:nvPicPr>
          <p:cNvPr id="20" name="图片 19">
            <a:extLst>
              <a:ext uri="{FF2B5EF4-FFF2-40B4-BE49-F238E27FC236}">
                <a16:creationId xmlns:a16="http://schemas.microsoft.com/office/drawing/2014/main" id="{877C84E5-86D6-4B1E-8A14-AF5E0E788D7D}"/>
              </a:ext>
            </a:extLst>
          </p:cNvPr>
          <p:cNvPicPr>
            <a:picLocks noChangeAspect="1"/>
          </p:cNvPicPr>
          <p:nvPr/>
        </p:nvPicPr>
        <p:blipFill>
          <a:blip r:embed="rId8"/>
          <a:stretch>
            <a:fillRect/>
          </a:stretch>
        </p:blipFill>
        <p:spPr>
          <a:xfrm>
            <a:off x="9811876" y="1796975"/>
            <a:ext cx="1428417" cy="1058405"/>
          </a:xfrm>
          <a:prstGeom prst="rect">
            <a:avLst/>
          </a:prstGeom>
          <a:effectLst>
            <a:outerShdw blurRad="63500" algn="ctr" rotWithShape="0">
              <a:prstClr val="black">
                <a:alpha val="40000"/>
              </a:prstClr>
            </a:outerShdw>
          </a:effectLst>
        </p:spPr>
      </p:pic>
      <p:pic>
        <p:nvPicPr>
          <p:cNvPr id="21" name="图片 20">
            <a:extLst>
              <a:ext uri="{FF2B5EF4-FFF2-40B4-BE49-F238E27FC236}">
                <a16:creationId xmlns:a16="http://schemas.microsoft.com/office/drawing/2014/main" id="{94549737-5F38-45B4-BC9D-337F3DF64E55}"/>
              </a:ext>
            </a:extLst>
          </p:cNvPr>
          <p:cNvPicPr>
            <a:picLocks noChangeAspect="1"/>
          </p:cNvPicPr>
          <p:nvPr/>
        </p:nvPicPr>
        <p:blipFill>
          <a:blip r:embed="rId9"/>
          <a:stretch>
            <a:fillRect/>
          </a:stretch>
        </p:blipFill>
        <p:spPr>
          <a:xfrm>
            <a:off x="10868405" y="3429000"/>
            <a:ext cx="743776" cy="865707"/>
          </a:xfrm>
          <a:prstGeom prst="rect">
            <a:avLst/>
          </a:prstGeom>
          <a:effectLst>
            <a:outerShdw blurRad="63500" algn="ctr" rotWithShape="0">
              <a:prstClr val="black">
                <a:alpha val="40000"/>
              </a:prstClr>
            </a:outerShdw>
          </a:effectLst>
        </p:spPr>
      </p:pic>
      <p:sp>
        <p:nvSpPr>
          <p:cNvPr id="10" name="文本框 40">
            <a:extLst>
              <a:ext uri="{FF2B5EF4-FFF2-40B4-BE49-F238E27FC236}">
                <a16:creationId xmlns:a16="http://schemas.microsoft.com/office/drawing/2014/main" id="{7A592B6D-7FE2-5F48-AC86-42EBE693662D}"/>
              </a:ext>
            </a:extLst>
          </p:cNvPr>
          <p:cNvSpPr txBox="1"/>
          <p:nvPr/>
        </p:nvSpPr>
        <p:spPr>
          <a:xfrm>
            <a:off x="1799247" y="2186949"/>
            <a:ext cx="8349423" cy="1938992"/>
          </a:xfrm>
          <a:prstGeom prst="rect">
            <a:avLst/>
          </a:prstGeom>
          <a:noFill/>
        </p:spPr>
        <p:txBody>
          <a:bodyPr wrap="square" rtlCol="0">
            <a:spAutoFit/>
          </a:bodyPr>
          <a:lstStyle/>
          <a:p>
            <a:pPr algn="ctr"/>
            <a:r>
              <a:rPr lang="en-US" altLang="zh-CN" sz="12000" dirty="0">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HOẠT ĐỘNG</a:t>
            </a:r>
            <a:endParaRPr lang="zh-CN" altLang="en-US" sz="12000" dirty="0">
              <a:ln w="38100">
                <a:solidFill>
                  <a:schemeClr val="bg1"/>
                </a:solidFill>
                <a:prstDash val="dash"/>
              </a:ln>
              <a:no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sp>
        <p:nvSpPr>
          <p:cNvPr id="14" name="文本框 40">
            <a:extLst>
              <a:ext uri="{FF2B5EF4-FFF2-40B4-BE49-F238E27FC236}">
                <a16:creationId xmlns:a16="http://schemas.microsoft.com/office/drawing/2014/main" id="{E1F225C6-7019-3747-9331-9E0218A105EA}"/>
              </a:ext>
            </a:extLst>
          </p:cNvPr>
          <p:cNvSpPr txBox="1"/>
          <p:nvPr/>
        </p:nvSpPr>
        <p:spPr>
          <a:xfrm>
            <a:off x="1921288" y="2293731"/>
            <a:ext cx="8349423" cy="1938992"/>
          </a:xfrm>
          <a:prstGeom prst="rect">
            <a:avLst/>
          </a:prstGeom>
          <a:noFill/>
        </p:spPr>
        <p:txBody>
          <a:bodyPr wrap="square" rtlCol="0">
            <a:spAutoFit/>
          </a:bodyPr>
          <a:lstStyle/>
          <a:p>
            <a:pPr algn="ctr"/>
            <a:r>
              <a:rPr lang="en-US" altLang="zh-CN" sz="12000" dirty="0">
                <a:ln w="38100">
                  <a:solidFill>
                    <a:schemeClr val="bg1"/>
                  </a:solidFill>
                  <a:prstDash val="solid"/>
                </a:ln>
                <a:solidFill>
                  <a:schemeClr val="accent1"/>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rPr>
              <a:t>HOẠT ĐỘNG</a:t>
            </a:r>
            <a:endParaRPr lang="zh-CN" altLang="en-US" sz="12000" dirty="0">
              <a:ln w="38100">
                <a:solidFill>
                  <a:schemeClr val="bg1"/>
                </a:solidFill>
                <a:prstDash val="solid"/>
              </a:ln>
              <a:solidFill>
                <a:schemeClr val="accent1"/>
              </a:solidFill>
              <a:effectLst>
                <a:outerShdw blurRad="50800" dist="38100" dir="2700000" algn="tl" rotWithShape="0">
                  <a:prstClr val="black">
                    <a:alpha val="40000"/>
                  </a:prstClr>
                </a:outerShdw>
              </a:effectLst>
              <a:latin typeface="#9Slide07 IcielCrocante" panose="02000000000000000000" pitchFamily="2" charset="0"/>
              <a:ea typeface="字魂21号-不齐素圆体" panose="00000500000000000000" pitchFamily="2" charset="-122"/>
            </a:endParaRPr>
          </a:p>
        </p:txBody>
      </p:sp>
      <p:pic>
        <p:nvPicPr>
          <p:cNvPr id="19" name="Picture 18">
            <a:extLst>
              <a:ext uri="{FF2B5EF4-FFF2-40B4-BE49-F238E27FC236}">
                <a16:creationId xmlns:a16="http://schemas.microsoft.com/office/drawing/2014/main" id="{B3EBADE5-C8EF-FB40-B7FB-4EDC1FE9C3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992" y="2090274"/>
            <a:ext cx="5352826" cy="5352826"/>
          </a:xfrm>
          <a:prstGeom prst="rect">
            <a:avLst/>
          </a:prstGeom>
        </p:spPr>
      </p:pic>
    </p:spTree>
    <p:extLst>
      <p:ext uri="{BB962C8B-B14F-4D97-AF65-F5344CB8AC3E}">
        <p14:creationId xmlns:p14="http://schemas.microsoft.com/office/powerpoint/2010/main" val="93536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57795A07-0130-014E-871A-7241F85C281B}"/>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5004983" y="1819951"/>
            <a:ext cx="2875106" cy="4865120"/>
          </a:xfrm>
          <a:prstGeom prst="rect">
            <a:avLst/>
          </a:prstGeom>
        </p:spPr>
      </p:pic>
      <p:sp>
        <p:nvSpPr>
          <p:cNvPr id="7" name="文本框 6">
            <a:extLst>
              <a:ext uri="{FF2B5EF4-FFF2-40B4-BE49-F238E27FC236}">
                <a16:creationId xmlns:a16="http://schemas.microsoft.com/office/drawing/2014/main" id="{435713CC-2F73-EA28-C5A6-3D6C89AB0D23}"/>
              </a:ext>
            </a:extLst>
          </p:cNvPr>
          <p:cNvSpPr txBox="1"/>
          <p:nvPr/>
        </p:nvSpPr>
        <p:spPr>
          <a:xfrm>
            <a:off x="605197" y="845331"/>
            <a:ext cx="10766478" cy="1641455"/>
          </a:xfrm>
          <a:prstGeom prst="roundRect">
            <a:avLst>
              <a:gd name="adj" fmla="val 46680"/>
            </a:avLst>
          </a:prstGeom>
          <a:solidFill>
            <a:schemeClr val="bg1"/>
          </a:solidFill>
          <a:ln w="12700">
            <a:solidFill>
              <a:schemeClr val="tx1"/>
            </a:solidFill>
            <a:prstDash val="dash"/>
          </a:ln>
        </p:spPr>
        <p:txBody>
          <a:bodyPr wrap="square" rtlCol="0" anchor="t">
            <a:spAutoFit/>
          </a:bodyPr>
          <a:lstStyle/>
          <a:p>
            <a:pPr algn="ctr"/>
            <a:r>
              <a:rPr lang="en-US" sz="3600" b="1" dirty="0" err="1">
                <a:latin typeface="Cambria" panose="02040503050406030204" pitchFamily="18" charset="0"/>
                <a:ea typeface="Cambria" panose="02040503050406030204" pitchFamily="18" charset="0"/>
              </a:rPr>
              <a:t>Sắp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xếp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thẻ</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dưới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đây</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đoạn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trong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học</a:t>
            </a:r>
            <a:endParaRPr lang="en-US" sz="3600" b="1" dirty="0">
              <a:latin typeface="Cambria" panose="02040503050406030204" pitchFamily="18" charset="0"/>
              <a:ea typeface="Cambria" panose="02040503050406030204" pitchFamily="18" charset="0"/>
            </a:endParaRPr>
          </a:p>
        </p:txBody>
      </p:sp>
      <p:sp>
        <p:nvSpPr>
          <p:cNvPr id="6" name="圆角矩形 2">
            <a:extLst>
              <a:ext uri="{FF2B5EF4-FFF2-40B4-BE49-F238E27FC236}">
                <a16:creationId xmlns:a16="http://schemas.microsoft.com/office/drawing/2014/main" id="{DB68713E-A567-06E1-1406-E13EECDB98AE}"/>
              </a:ext>
            </a:extLst>
          </p:cNvPr>
          <p:cNvSpPr/>
          <p:nvPr/>
        </p:nvSpPr>
        <p:spPr>
          <a:xfrm>
            <a:off x="416577" y="163523"/>
            <a:ext cx="2494280" cy="882020"/>
          </a:xfrm>
          <a:prstGeom prst="roundRect">
            <a:avLst>
              <a:gd name="adj" fmla="val 50000"/>
            </a:avLst>
          </a:prstGeom>
          <a:solidFill>
            <a:schemeClr val="tx2"/>
          </a:solid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US" altLang="zh-CN" sz="4400" dirty="0" err="1">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Câu</a:t>
            </a:r>
            <a:r>
              <a:rPr lang="en-US" altLang="zh-CN"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rPr>
              <a:t> 1</a:t>
            </a:r>
            <a:endParaRPr lang="zh-CN" altLang="en-US" sz="4400" dirty="0">
              <a:solidFill>
                <a:schemeClr val="bg1"/>
              </a:solidFill>
              <a:latin typeface="SVN-Yahoo" panose="02040603050506020204" pitchFamily="18" charset="0"/>
              <a:ea typeface="胡晓波男神体" panose="02010600030101010101" pitchFamily="2" charset="-122"/>
              <a:cs typeface="胡晓波男神体" panose="02010600030101010101" pitchFamily="2" charset="-122"/>
            </a:endParaRPr>
          </a:p>
        </p:txBody>
      </p:sp>
      <p:grpSp>
        <p:nvGrpSpPr>
          <p:cNvPr id="10" name="Group 9">
            <a:extLst>
              <a:ext uri="{FF2B5EF4-FFF2-40B4-BE49-F238E27FC236}">
                <a16:creationId xmlns:a16="http://schemas.microsoft.com/office/drawing/2014/main" id="{90CAE931-17B3-274B-A5AF-54F6734E1ED2}"/>
              </a:ext>
            </a:extLst>
          </p:cNvPr>
          <p:cNvGrpSpPr/>
          <p:nvPr/>
        </p:nvGrpSpPr>
        <p:grpSpPr>
          <a:xfrm>
            <a:off x="749864" y="2662968"/>
            <a:ext cx="5087055" cy="1692771"/>
            <a:chOff x="6842759" y="3679214"/>
            <a:chExt cx="5087055" cy="1692771"/>
          </a:xfrm>
        </p:grpSpPr>
        <p:sp>
          <p:nvSpPr>
            <p:cNvPr id="13" name="矩形: 圆角 2">
              <a:extLst>
                <a:ext uri="{FF2B5EF4-FFF2-40B4-BE49-F238E27FC236}">
                  <a16:creationId xmlns:a16="http://schemas.microsoft.com/office/drawing/2014/main" id="{0E3DF067-4607-AF48-9FD5-4D5235B968A9}"/>
                </a:ext>
              </a:extLst>
            </p:cNvPr>
            <p:cNvSpPr/>
            <p:nvPr/>
          </p:nvSpPr>
          <p:spPr>
            <a:xfrm>
              <a:off x="6842759" y="3679214"/>
              <a:ext cx="5087055" cy="1692771"/>
            </a:xfrm>
            <a:prstGeom prst="roundRect">
              <a:avLst>
                <a:gd name="adj" fmla="val 17635"/>
              </a:avLst>
            </a:prstGeom>
            <a:solidFill>
              <a:srgbClr val="FFFAEE"/>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15" name="TextBox 14">
              <a:extLst>
                <a:ext uri="{FF2B5EF4-FFF2-40B4-BE49-F238E27FC236}">
                  <a16:creationId xmlns:a16="http://schemas.microsoft.com/office/drawing/2014/main" id="{6B8665FD-D584-2D4E-8DC3-8A60E270BDDD}"/>
                </a:ext>
              </a:extLst>
            </p:cNvPr>
            <p:cNvSpPr txBox="1"/>
            <p:nvPr/>
          </p:nvSpPr>
          <p:spPr>
            <a:xfrm>
              <a:off x="7051592" y="4129984"/>
              <a:ext cx="4466329" cy="1138773"/>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rPr>
                <a:t>1. </a:t>
              </a:r>
              <a:r>
                <a:rPr lang="en-US" sz="3600" b="1" dirty="0" err="1">
                  <a:solidFill>
                    <a:srgbClr val="00264D"/>
                  </a:solidFill>
                  <a:latin typeface="Cambria" panose="02040503050406030204" pitchFamily="18" charset="0"/>
                </a:rPr>
                <a:t>Các</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miền</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khí</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hậu</a:t>
              </a:r>
              <a:endParaRPr lang="en-VN" sz="3600" b="1" dirty="0">
                <a:latin typeface="Cambria" panose="02040503050406030204" pitchFamily="18" charset="0"/>
              </a:endParaRPr>
            </a:p>
            <a:p>
              <a:endParaRPr lang="en-VN" sz="3200" dirty="0"/>
            </a:p>
          </p:txBody>
        </p:sp>
      </p:grpSp>
      <p:grpSp>
        <p:nvGrpSpPr>
          <p:cNvPr id="21" name="Group 20">
            <a:extLst>
              <a:ext uri="{FF2B5EF4-FFF2-40B4-BE49-F238E27FC236}">
                <a16:creationId xmlns:a16="http://schemas.microsoft.com/office/drawing/2014/main" id="{F2ECCFB7-5287-074A-96CE-BC5C9F4882B0}"/>
              </a:ext>
            </a:extLst>
          </p:cNvPr>
          <p:cNvGrpSpPr/>
          <p:nvPr/>
        </p:nvGrpSpPr>
        <p:grpSpPr>
          <a:xfrm>
            <a:off x="749865" y="4670046"/>
            <a:ext cx="5087055" cy="1868953"/>
            <a:chOff x="6842759" y="3679214"/>
            <a:chExt cx="5087055" cy="1868953"/>
          </a:xfrm>
        </p:grpSpPr>
        <p:sp>
          <p:nvSpPr>
            <p:cNvPr id="22" name="矩形: 圆角 2">
              <a:extLst>
                <a:ext uri="{FF2B5EF4-FFF2-40B4-BE49-F238E27FC236}">
                  <a16:creationId xmlns:a16="http://schemas.microsoft.com/office/drawing/2014/main" id="{8B36EC90-DFAB-5442-9F90-9FDC84F22AA9}"/>
                </a:ext>
              </a:extLst>
            </p:cNvPr>
            <p:cNvSpPr/>
            <p:nvPr/>
          </p:nvSpPr>
          <p:spPr>
            <a:xfrm>
              <a:off x="6842759" y="3679214"/>
              <a:ext cx="5087055" cy="1692771"/>
            </a:xfrm>
            <a:prstGeom prst="roundRect">
              <a:avLst>
                <a:gd name="adj" fmla="val 17635"/>
              </a:avLst>
            </a:prstGeom>
            <a:solidFill>
              <a:schemeClr val="accent6">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23" name="TextBox 22">
              <a:extLst>
                <a:ext uri="{FF2B5EF4-FFF2-40B4-BE49-F238E27FC236}">
                  <a16:creationId xmlns:a16="http://schemas.microsoft.com/office/drawing/2014/main" id="{CB01305C-C143-EF44-8275-EADA00D51375}"/>
                </a:ext>
              </a:extLst>
            </p:cNvPr>
            <p:cNvSpPr txBox="1"/>
            <p:nvPr/>
          </p:nvSpPr>
          <p:spPr>
            <a:xfrm>
              <a:off x="7051593" y="3855396"/>
              <a:ext cx="4466329" cy="1692771"/>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rPr>
                <a:t>2. </a:t>
              </a:r>
              <a:r>
                <a:rPr lang="en-US" sz="3600" b="1" dirty="0" err="1">
                  <a:solidFill>
                    <a:srgbClr val="00264D"/>
                  </a:solidFill>
                  <a:latin typeface="Cambria" panose="02040503050406030204" pitchFamily="18" charset="0"/>
                </a:rPr>
                <a:t>Tên</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nước</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thủ</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đô</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lá</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cờ</a:t>
              </a:r>
              <a:endParaRPr lang="en-VN" sz="3600" b="1" dirty="0">
                <a:latin typeface="Cambria" panose="02040503050406030204" pitchFamily="18" charset="0"/>
              </a:endParaRPr>
            </a:p>
            <a:p>
              <a:endParaRPr lang="en-VN" sz="3200" dirty="0"/>
            </a:p>
          </p:txBody>
        </p:sp>
      </p:grpSp>
      <p:grpSp>
        <p:nvGrpSpPr>
          <p:cNvPr id="24" name="Group 23">
            <a:extLst>
              <a:ext uri="{FF2B5EF4-FFF2-40B4-BE49-F238E27FC236}">
                <a16:creationId xmlns:a16="http://schemas.microsoft.com/office/drawing/2014/main" id="{6FF076B5-4BCE-2F4D-88D8-ADB15F864567}"/>
              </a:ext>
            </a:extLst>
          </p:cNvPr>
          <p:cNvGrpSpPr/>
          <p:nvPr/>
        </p:nvGrpSpPr>
        <p:grpSpPr>
          <a:xfrm>
            <a:off x="6355080" y="2662968"/>
            <a:ext cx="5087055" cy="2053998"/>
            <a:chOff x="6842759" y="3593535"/>
            <a:chExt cx="5087055" cy="2053998"/>
          </a:xfrm>
        </p:grpSpPr>
        <p:sp>
          <p:nvSpPr>
            <p:cNvPr id="25" name="矩形: 圆角 2">
              <a:extLst>
                <a:ext uri="{FF2B5EF4-FFF2-40B4-BE49-F238E27FC236}">
                  <a16:creationId xmlns:a16="http://schemas.microsoft.com/office/drawing/2014/main" id="{597BE56B-7F9E-D545-A816-901A416F1DB0}"/>
                </a:ext>
              </a:extLst>
            </p:cNvPr>
            <p:cNvSpPr/>
            <p:nvPr/>
          </p:nvSpPr>
          <p:spPr>
            <a:xfrm>
              <a:off x="6842759" y="3593535"/>
              <a:ext cx="5087055" cy="1692772"/>
            </a:xfrm>
            <a:prstGeom prst="roundRect">
              <a:avLst>
                <a:gd name="adj" fmla="val 17635"/>
              </a:avLst>
            </a:prstGeom>
            <a:solidFill>
              <a:schemeClr val="accent2">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26" name="TextBox 25">
              <a:extLst>
                <a:ext uri="{FF2B5EF4-FFF2-40B4-BE49-F238E27FC236}">
                  <a16:creationId xmlns:a16="http://schemas.microsoft.com/office/drawing/2014/main" id="{CA56BC08-9604-E141-B59A-C4C043C70869}"/>
                </a:ext>
              </a:extLst>
            </p:cNvPr>
            <p:cNvSpPr txBox="1"/>
            <p:nvPr/>
          </p:nvSpPr>
          <p:spPr>
            <a:xfrm>
              <a:off x="6842759" y="3954762"/>
              <a:ext cx="5087053" cy="1692771"/>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rPr>
                <a:t>3. </a:t>
              </a:r>
              <a:r>
                <a:rPr lang="en-US" sz="3600" b="1" dirty="0" err="1">
                  <a:solidFill>
                    <a:srgbClr val="00264D"/>
                  </a:solidFill>
                  <a:latin typeface="Cambria" panose="02040503050406030204" pitchFamily="18" charset="0"/>
                </a:rPr>
                <a:t>Những</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người</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anh</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hùng</a:t>
              </a:r>
              <a:endParaRPr lang="en-VN" sz="3600" b="1" dirty="0">
                <a:latin typeface="Cambria" panose="02040503050406030204" pitchFamily="18" charset="0"/>
              </a:endParaRPr>
            </a:p>
            <a:p>
              <a:endParaRPr lang="en-VN" sz="3200" dirty="0"/>
            </a:p>
          </p:txBody>
        </p:sp>
      </p:grpSp>
      <p:grpSp>
        <p:nvGrpSpPr>
          <p:cNvPr id="27" name="Group 26">
            <a:extLst>
              <a:ext uri="{FF2B5EF4-FFF2-40B4-BE49-F238E27FC236}">
                <a16:creationId xmlns:a16="http://schemas.microsoft.com/office/drawing/2014/main" id="{52817C4F-2506-5B41-952D-0908459133B8}"/>
              </a:ext>
            </a:extLst>
          </p:cNvPr>
          <p:cNvGrpSpPr/>
          <p:nvPr/>
        </p:nvGrpSpPr>
        <p:grpSpPr>
          <a:xfrm>
            <a:off x="6355080" y="4581954"/>
            <a:ext cx="5087055" cy="1868953"/>
            <a:chOff x="6842759" y="3679214"/>
            <a:chExt cx="5087055" cy="1868953"/>
          </a:xfrm>
        </p:grpSpPr>
        <p:sp>
          <p:nvSpPr>
            <p:cNvPr id="28" name="矩形: 圆角 2">
              <a:extLst>
                <a:ext uri="{FF2B5EF4-FFF2-40B4-BE49-F238E27FC236}">
                  <a16:creationId xmlns:a16="http://schemas.microsoft.com/office/drawing/2014/main" id="{BE9189C0-BEDC-C541-94FD-4C35DACE5F1A}"/>
                </a:ext>
              </a:extLst>
            </p:cNvPr>
            <p:cNvSpPr/>
            <p:nvPr/>
          </p:nvSpPr>
          <p:spPr>
            <a:xfrm>
              <a:off x="6842759" y="3679214"/>
              <a:ext cx="5087055" cy="1692771"/>
            </a:xfrm>
            <a:prstGeom prst="roundRect">
              <a:avLst>
                <a:gd name="adj" fmla="val 17635"/>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29" name="TextBox 28">
              <a:extLst>
                <a:ext uri="{FF2B5EF4-FFF2-40B4-BE49-F238E27FC236}">
                  <a16:creationId xmlns:a16="http://schemas.microsoft.com/office/drawing/2014/main" id="{99F23540-5EDF-0244-962A-9144481BEFEE}"/>
                </a:ext>
              </a:extLst>
            </p:cNvPr>
            <p:cNvSpPr txBox="1"/>
            <p:nvPr/>
          </p:nvSpPr>
          <p:spPr>
            <a:xfrm>
              <a:off x="6842759" y="3855396"/>
              <a:ext cx="5087053" cy="1692771"/>
            </a:xfrm>
            <a:prstGeom prst="rect">
              <a:avLst/>
            </a:prstGeom>
            <a:noFill/>
          </p:spPr>
          <p:txBody>
            <a:bodyPr wrap="square" rtlCol="0">
              <a:spAutoFit/>
            </a:bodyPr>
            <a:lstStyle/>
            <a:p>
              <a:pPr algn="ctr"/>
              <a:r>
                <a:rPr lang="en-US" sz="3600" b="1" dirty="0">
                  <a:solidFill>
                    <a:srgbClr val="00264D"/>
                  </a:solidFill>
                  <a:latin typeface="Cambria" panose="02040503050406030204" pitchFamily="18" charset="0"/>
                </a:rPr>
                <a:t>4. Trang </a:t>
              </a:r>
              <a:r>
                <a:rPr lang="en-US" sz="3600" b="1" dirty="0" err="1">
                  <a:solidFill>
                    <a:srgbClr val="00264D"/>
                  </a:solidFill>
                  <a:latin typeface="Cambria" panose="02040503050406030204" pitchFamily="18" charset="0"/>
                </a:rPr>
                <a:t>phục</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truyền</a:t>
              </a:r>
              <a:r>
                <a:rPr lang="en-US" sz="3600" b="1" dirty="0">
                  <a:solidFill>
                    <a:srgbClr val="00264D"/>
                  </a:solidFill>
                  <a:latin typeface="Cambria" panose="02040503050406030204" pitchFamily="18" charset="0"/>
                </a:rPr>
                <a:t> </a:t>
              </a:r>
              <a:r>
                <a:rPr lang="en-US" sz="3600" b="1" dirty="0" err="1">
                  <a:solidFill>
                    <a:srgbClr val="00264D"/>
                  </a:solidFill>
                  <a:latin typeface="Cambria" panose="02040503050406030204" pitchFamily="18" charset="0"/>
                </a:rPr>
                <a:t>thống</a:t>
              </a:r>
              <a:endParaRPr lang="en-VN" sz="3600" b="1" dirty="0">
                <a:latin typeface="Cambria" panose="02040503050406030204" pitchFamily="18" charset="0"/>
              </a:endParaRPr>
            </a:p>
            <a:p>
              <a:endParaRPr lang="en-VN" sz="3200" dirty="0"/>
            </a:p>
          </p:txBody>
        </p:sp>
      </p:grpSp>
      <p:pic>
        <p:nvPicPr>
          <p:cNvPr id="4" name="Picture 3">
            <a:extLst>
              <a:ext uri="{FF2B5EF4-FFF2-40B4-BE49-F238E27FC236}">
                <a16:creationId xmlns:a16="http://schemas.microsoft.com/office/drawing/2014/main" id="{5F8F5716-3DD9-8C4D-8C62-AF4EA2C00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3258" y="29739"/>
            <a:ext cx="2931045" cy="2931045"/>
          </a:xfrm>
          <a:prstGeom prst="rect">
            <a:avLst/>
          </a:prstGeom>
        </p:spPr>
      </p:pic>
    </p:spTree>
    <p:extLst>
      <p:ext uri="{BB962C8B-B14F-4D97-AF65-F5344CB8AC3E}">
        <p14:creationId xmlns:p14="http://schemas.microsoft.com/office/powerpoint/2010/main" val="9602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EE"/>
        </a:solidFill>
        <a:effectLst/>
      </p:bgPr>
    </p:bg>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51B4E8A8-57A2-24C1-3D49-3EF849A543B6}"/>
              </a:ext>
            </a:extLst>
          </p:cNvPr>
          <p:cNvSpPr/>
          <p:nvPr/>
        </p:nvSpPr>
        <p:spPr>
          <a:xfrm>
            <a:off x="3188044" y="535677"/>
            <a:ext cx="8740984" cy="6032421"/>
          </a:xfrm>
          <a:prstGeom prst="roundRect">
            <a:avLst>
              <a:gd name="adj" fmla="val 1184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sp>
        <p:nvSpPr>
          <p:cNvPr id="2" name="Rectangle 1">
            <a:extLst>
              <a:ext uri="{FF2B5EF4-FFF2-40B4-BE49-F238E27FC236}">
                <a16:creationId xmlns:a16="http://schemas.microsoft.com/office/drawing/2014/main" id="{BD6BE2FE-3A59-1543-8498-85B83B36DE3B}"/>
              </a:ext>
            </a:extLst>
          </p:cNvPr>
          <p:cNvSpPr>
            <a:spLocks noChangeArrowheads="1"/>
          </p:cNvSpPr>
          <p:nvPr/>
        </p:nvSpPr>
        <p:spPr bwMode="auto">
          <a:xfrm>
            <a:off x="3479838" y="882357"/>
            <a:ext cx="8157395"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rgbClr val="C00000"/>
                </a:solidFill>
                <a:effectLst/>
                <a:latin typeface="Cambria" panose="02040503050406030204" pitchFamily="18" charset="0"/>
              </a:rPr>
              <a:t>Việt Nam là đất nước tươi đẹp của chúng mình. Thủ đô nước mình là Hà Nội. Lá cờ Tổ quốc hình chữ nhật, nền đỏ, ở giữa có ngôi sao vàng năm cánh.</a:t>
            </a: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chemeClr val="accent1"/>
                </a:solidFill>
                <a:effectLst/>
                <a:latin typeface="Cambria" panose="02040503050406030204" pitchFamily="18" charset="0"/>
              </a:rPr>
              <a:t>Việt Nam có những vị anh hùng có công lớn với đất nước như Hai Bà Trưng, Bà Triệu, Trần Hưng Đạo, Quang Trung, Hồ Chí Minh,... Những con người ấy đã làm rạng danh lịch sử nước nhà.</a:t>
            </a: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solidFill>
                  <a:schemeClr val="accent2"/>
                </a:solidFill>
                <a:effectLst/>
                <a:latin typeface="Cambria" panose="02040503050406030204" pitchFamily="18" charset="0"/>
              </a:rPr>
              <a:t>Đất nước mình có ba miền Bắc, Trung, Nam với khí hậu khác nhau. Miền Bắc và miền Trung một năm có bốn mùa: xuân, hạ, thu, đông. Miền Nam có hai mùa: mùa mưa và mùa khô.</a:t>
            </a:r>
          </a:p>
          <a:p>
            <a:pPr marL="0" marR="0" lvl="0" indent="0" algn="l" defTabSz="914400" rtl="0" eaLnBrk="0" fontAlgn="base" latinLnBrk="0" hangingPunct="0">
              <a:lnSpc>
                <a:spcPct val="100000"/>
              </a:lnSpc>
              <a:spcBef>
                <a:spcPct val="0"/>
              </a:spcBef>
              <a:spcAft>
                <a:spcPct val="0"/>
              </a:spcAft>
              <a:buClrTx/>
              <a:buSzTx/>
              <a:buFontTx/>
              <a:buNone/>
              <a:tabLst/>
            </a:pPr>
            <a:r>
              <a:rPr kumimoji="0" lang="en-VN" altLang="en-VN" sz="2800" b="0" i="0" u="none" strike="noStrike" cap="none" normalizeH="0" baseline="0" dirty="0">
                <a:ln>
                  <a:noFill/>
                </a:ln>
                <a:effectLst/>
                <a:latin typeface="Cambria" panose="02040503050406030204" pitchFamily="18" charset="0"/>
              </a:rPr>
              <a:t>Trang phục truyền thống của người Việt Nam là áo dài, Áo dài thường được mặc trong dịp Tết hay lễ hội.</a:t>
            </a:r>
          </a:p>
        </p:txBody>
      </p:sp>
      <p:grpSp>
        <p:nvGrpSpPr>
          <p:cNvPr id="7" name="Group 6">
            <a:extLst>
              <a:ext uri="{FF2B5EF4-FFF2-40B4-BE49-F238E27FC236}">
                <a16:creationId xmlns:a16="http://schemas.microsoft.com/office/drawing/2014/main" id="{805BD694-02E5-5C47-9BBC-0452C3AF829F}"/>
              </a:ext>
            </a:extLst>
          </p:cNvPr>
          <p:cNvGrpSpPr/>
          <p:nvPr/>
        </p:nvGrpSpPr>
        <p:grpSpPr>
          <a:xfrm>
            <a:off x="262972" y="3984925"/>
            <a:ext cx="2633277" cy="1597387"/>
            <a:chOff x="6842759" y="3679214"/>
            <a:chExt cx="3909168" cy="2530013"/>
          </a:xfrm>
        </p:grpSpPr>
        <p:sp>
          <p:nvSpPr>
            <p:cNvPr id="8" name="矩形: 圆角 2">
              <a:extLst>
                <a:ext uri="{FF2B5EF4-FFF2-40B4-BE49-F238E27FC236}">
                  <a16:creationId xmlns:a16="http://schemas.microsoft.com/office/drawing/2014/main" id="{1102A456-DC7C-9A4B-865B-63A00120BDC5}"/>
                </a:ext>
              </a:extLst>
            </p:cNvPr>
            <p:cNvSpPr/>
            <p:nvPr/>
          </p:nvSpPr>
          <p:spPr>
            <a:xfrm>
              <a:off x="6842759" y="3679214"/>
              <a:ext cx="3909168" cy="2064369"/>
            </a:xfrm>
            <a:prstGeom prst="roundRect">
              <a:avLst>
                <a:gd name="adj" fmla="val 17635"/>
              </a:avLst>
            </a:prstGeom>
            <a:solidFill>
              <a:srgbClr val="FFFAE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10" name="TextBox 9">
              <a:extLst>
                <a:ext uri="{FF2B5EF4-FFF2-40B4-BE49-F238E27FC236}">
                  <a16:creationId xmlns:a16="http://schemas.microsoft.com/office/drawing/2014/main" id="{2AD161F1-1AB9-1B45-92B7-F840636F4C5C}"/>
                </a:ext>
              </a:extLst>
            </p:cNvPr>
            <p:cNvSpPr txBox="1"/>
            <p:nvPr/>
          </p:nvSpPr>
          <p:spPr>
            <a:xfrm>
              <a:off x="6947175" y="3918116"/>
              <a:ext cx="3700335" cy="2291111"/>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1. </a:t>
              </a:r>
              <a:r>
                <a:rPr lang="en-US" sz="2800" b="1" dirty="0" err="1">
                  <a:solidFill>
                    <a:srgbClr val="00264D"/>
                  </a:solidFill>
                  <a:latin typeface="Cambria" panose="02040503050406030204" pitchFamily="18" charset="0"/>
                </a:rPr>
                <a:t>Các</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miền</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khí</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hậu</a:t>
              </a:r>
              <a:endParaRPr lang="en-VN" sz="2800" b="1" dirty="0">
                <a:latin typeface="Cambria" panose="02040503050406030204" pitchFamily="18" charset="0"/>
              </a:endParaRPr>
            </a:p>
            <a:p>
              <a:endParaRPr lang="en-VN" sz="3200" dirty="0"/>
            </a:p>
          </p:txBody>
        </p:sp>
      </p:grpSp>
      <p:grpSp>
        <p:nvGrpSpPr>
          <p:cNvPr id="11" name="Group 10">
            <a:extLst>
              <a:ext uri="{FF2B5EF4-FFF2-40B4-BE49-F238E27FC236}">
                <a16:creationId xmlns:a16="http://schemas.microsoft.com/office/drawing/2014/main" id="{62D9E138-B872-BF4F-AB8A-D22CA3D5A431}"/>
              </a:ext>
            </a:extLst>
          </p:cNvPr>
          <p:cNvGrpSpPr/>
          <p:nvPr/>
        </p:nvGrpSpPr>
        <p:grpSpPr>
          <a:xfrm>
            <a:off x="262971" y="622272"/>
            <a:ext cx="2633278" cy="1647777"/>
            <a:chOff x="6842759" y="3679214"/>
            <a:chExt cx="5087055" cy="1442697"/>
          </a:xfrm>
        </p:grpSpPr>
        <p:sp>
          <p:nvSpPr>
            <p:cNvPr id="12" name="矩形: 圆角 2">
              <a:extLst>
                <a:ext uri="{FF2B5EF4-FFF2-40B4-BE49-F238E27FC236}">
                  <a16:creationId xmlns:a16="http://schemas.microsoft.com/office/drawing/2014/main" id="{92390CC6-6777-9A45-9135-4B4852BE7EB6}"/>
                </a:ext>
              </a:extLst>
            </p:cNvPr>
            <p:cNvSpPr/>
            <p:nvPr/>
          </p:nvSpPr>
          <p:spPr>
            <a:xfrm>
              <a:off x="6842759" y="3679214"/>
              <a:ext cx="5087055" cy="1158617"/>
            </a:xfrm>
            <a:prstGeom prst="roundRect">
              <a:avLst>
                <a:gd name="adj" fmla="val 17635"/>
              </a:avLst>
            </a:prstGeom>
            <a:solidFill>
              <a:schemeClr val="accent6">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13" name="TextBox 12">
              <a:extLst>
                <a:ext uri="{FF2B5EF4-FFF2-40B4-BE49-F238E27FC236}">
                  <a16:creationId xmlns:a16="http://schemas.microsoft.com/office/drawing/2014/main" id="{8CE3A875-BE50-1A4B-9147-A728A6134D5E}"/>
                </a:ext>
              </a:extLst>
            </p:cNvPr>
            <p:cNvSpPr txBox="1"/>
            <p:nvPr/>
          </p:nvSpPr>
          <p:spPr>
            <a:xfrm>
              <a:off x="7051592" y="3855396"/>
              <a:ext cx="4466330" cy="1266515"/>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2. </a:t>
              </a:r>
              <a:r>
                <a:rPr lang="en-US" sz="2800" b="1" dirty="0" err="1">
                  <a:solidFill>
                    <a:srgbClr val="00264D"/>
                  </a:solidFill>
                  <a:latin typeface="Cambria" panose="02040503050406030204" pitchFamily="18" charset="0"/>
                </a:rPr>
                <a:t>Tên</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nước</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thủ</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đô</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lá</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cờ</a:t>
              </a:r>
              <a:endParaRPr lang="en-VN" sz="2800" b="1" dirty="0">
                <a:latin typeface="Cambria" panose="02040503050406030204" pitchFamily="18" charset="0"/>
              </a:endParaRPr>
            </a:p>
            <a:p>
              <a:endParaRPr lang="en-VN" sz="3200" dirty="0"/>
            </a:p>
          </p:txBody>
        </p:sp>
      </p:grpSp>
      <p:grpSp>
        <p:nvGrpSpPr>
          <p:cNvPr id="14" name="Group 13">
            <a:extLst>
              <a:ext uri="{FF2B5EF4-FFF2-40B4-BE49-F238E27FC236}">
                <a16:creationId xmlns:a16="http://schemas.microsoft.com/office/drawing/2014/main" id="{4A592474-155E-4048-9695-30D0613C158D}"/>
              </a:ext>
            </a:extLst>
          </p:cNvPr>
          <p:cNvGrpSpPr/>
          <p:nvPr/>
        </p:nvGrpSpPr>
        <p:grpSpPr>
          <a:xfrm>
            <a:off x="192635" y="2162442"/>
            <a:ext cx="2670224" cy="1985044"/>
            <a:chOff x="6739034" y="3593535"/>
            <a:chExt cx="2670224" cy="1985044"/>
          </a:xfrm>
        </p:grpSpPr>
        <p:sp>
          <p:nvSpPr>
            <p:cNvPr id="15" name="矩形: 圆角 2">
              <a:extLst>
                <a:ext uri="{FF2B5EF4-FFF2-40B4-BE49-F238E27FC236}">
                  <a16:creationId xmlns:a16="http://schemas.microsoft.com/office/drawing/2014/main" id="{54617C30-826B-794D-8464-101E1B774C55}"/>
                </a:ext>
              </a:extLst>
            </p:cNvPr>
            <p:cNvSpPr/>
            <p:nvPr/>
          </p:nvSpPr>
          <p:spPr>
            <a:xfrm>
              <a:off x="6842760" y="3593535"/>
              <a:ext cx="2566498" cy="1569660"/>
            </a:xfrm>
            <a:prstGeom prst="roundRect">
              <a:avLst>
                <a:gd name="adj" fmla="val 17635"/>
              </a:avLst>
            </a:prstGeom>
            <a:solidFill>
              <a:schemeClr val="accent2">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16" name="TextBox 15">
              <a:extLst>
                <a:ext uri="{FF2B5EF4-FFF2-40B4-BE49-F238E27FC236}">
                  <a16:creationId xmlns:a16="http://schemas.microsoft.com/office/drawing/2014/main" id="{365F4256-17BA-8D41-ABF1-43AE1F727CD7}"/>
                </a:ext>
              </a:extLst>
            </p:cNvPr>
            <p:cNvSpPr txBox="1"/>
            <p:nvPr/>
          </p:nvSpPr>
          <p:spPr>
            <a:xfrm>
              <a:off x="6739034" y="3701142"/>
              <a:ext cx="2633277" cy="1877437"/>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3. </a:t>
              </a:r>
              <a:r>
                <a:rPr lang="en-US" sz="2800" b="1" dirty="0" err="1">
                  <a:solidFill>
                    <a:srgbClr val="00264D"/>
                  </a:solidFill>
                  <a:latin typeface="Cambria" panose="02040503050406030204" pitchFamily="18" charset="0"/>
                </a:rPr>
                <a:t>Những</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người</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anh</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hùng</a:t>
              </a:r>
              <a:endParaRPr lang="en-VN" sz="2800" b="1" dirty="0">
                <a:latin typeface="Cambria" panose="02040503050406030204" pitchFamily="18" charset="0"/>
              </a:endParaRPr>
            </a:p>
            <a:p>
              <a:endParaRPr lang="en-VN" sz="3200" dirty="0"/>
            </a:p>
          </p:txBody>
        </p:sp>
      </p:grpSp>
      <p:grpSp>
        <p:nvGrpSpPr>
          <p:cNvPr id="17" name="Group 16">
            <a:extLst>
              <a:ext uri="{FF2B5EF4-FFF2-40B4-BE49-F238E27FC236}">
                <a16:creationId xmlns:a16="http://schemas.microsoft.com/office/drawing/2014/main" id="{2D6DD381-7231-8D4E-A2E0-0CBB1E671DE0}"/>
              </a:ext>
            </a:extLst>
          </p:cNvPr>
          <p:cNvGrpSpPr/>
          <p:nvPr/>
        </p:nvGrpSpPr>
        <p:grpSpPr>
          <a:xfrm>
            <a:off x="220761" y="5477476"/>
            <a:ext cx="2714779" cy="1130289"/>
            <a:chOff x="6771321" y="3679214"/>
            <a:chExt cx="2714779" cy="1130289"/>
          </a:xfrm>
        </p:grpSpPr>
        <p:sp>
          <p:nvSpPr>
            <p:cNvPr id="18" name="矩形: 圆角 2">
              <a:extLst>
                <a:ext uri="{FF2B5EF4-FFF2-40B4-BE49-F238E27FC236}">
                  <a16:creationId xmlns:a16="http://schemas.microsoft.com/office/drawing/2014/main" id="{40A5F997-D217-9E44-A0E8-369CEB52C386}"/>
                </a:ext>
              </a:extLst>
            </p:cNvPr>
            <p:cNvSpPr/>
            <p:nvPr/>
          </p:nvSpPr>
          <p:spPr>
            <a:xfrm>
              <a:off x="6842760" y="3679214"/>
              <a:ext cx="2604050" cy="1130289"/>
            </a:xfrm>
            <a:prstGeom prst="roundRect">
              <a:avLst>
                <a:gd name="adj" fmla="val 17635"/>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N" sz="3200" dirty="0"/>
            </a:p>
            <a:p>
              <a:pPr fontAlgn="t"/>
              <a:endParaRPr lang="en-VN" sz="3200" dirty="0">
                <a:latin typeface="Cambria" panose="02040503050406030204" pitchFamily="18" charset="0"/>
              </a:endParaRPr>
            </a:p>
          </p:txBody>
        </p:sp>
        <p:sp>
          <p:nvSpPr>
            <p:cNvPr id="19" name="TextBox 18">
              <a:extLst>
                <a:ext uri="{FF2B5EF4-FFF2-40B4-BE49-F238E27FC236}">
                  <a16:creationId xmlns:a16="http://schemas.microsoft.com/office/drawing/2014/main" id="{AC751EDA-D1F5-5E4F-82BC-FE17149FACBE}"/>
                </a:ext>
              </a:extLst>
            </p:cNvPr>
            <p:cNvSpPr txBox="1"/>
            <p:nvPr/>
          </p:nvSpPr>
          <p:spPr>
            <a:xfrm>
              <a:off x="6771321" y="3771722"/>
              <a:ext cx="2714779" cy="954107"/>
            </a:xfrm>
            <a:prstGeom prst="rect">
              <a:avLst/>
            </a:prstGeom>
            <a:noFill/>
          </p:spPr>
          <p:txBody>
            <a:bodyPr wrap="square" rtlCol="0">
              <a:spAutoFit/>
            </a:bodyPr>
            <a:lstStyle/>
            <a:p>
              <a:pPr algn="ctr"/>
              <a:r>
                <a:rPr lang="en-US" sz="2800" b="1" dirty="0">
                  <a:solidFill>
                    <a:srgbClr val="00264D"/>
                  </a:solidFill>
                  <a:latin typeface="Cambria" panose="02040503050406030204" pitchFamily="18" charset="0"/>
                </a:rPr>
                <a:t>4. Trang </a:t>
              </a:r>
              <a:r>
                <a:rPr lang="en-US" sz="2800" b="1" dirty="0" err="1">
                  <a:solidFill>
                    <a:srgbClr val="00264D"/>
                  </a:solidFill>
                  <a:latin typeface="Cambria" panose="02040503050406030204" pitchFamily="18" charset="0"/>
                </a:rPr>
                <a:t>phục</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truyền</a:t>
              </a:r>
              <a:r>
                <a:rPr lang="en-US" sz="2800" b="1" dirty="0">
                  <a:solidFill>
                    <a:srgbClr val="00264D"/>
                  </a:solidFill>
                  <a:latin typeface="Cambria" panose="02040503050406030204" pitchFamily="18" charset="0"/>
                </a:rPr>
                <a:t> </a:t>
              </a:r>
              <a:r>
                <a:rPr lang="en-US" sz="2800" b="1" dirty="0" err="1">
                  <a:solidFill>
                    <a:srgbClr val="00264D"/>
                  </a:solidFill>
                  <a:latin typeface="Cambria" panose="02040503050406030204" pitchFamily="18" charset="0"/>
                </a:rPr>
                <a:t>thống</a:t>
              </a:r>
              <a:endParaRPr lang="en-VN" sz="2800" b="1" dirty="0">
                <a:latin typeface="Cambria" panose="02040503050406030204" pitchFamily="18" charset="0"/>
              </a:endParaRPr>
            </a:p>
          </p:txBody>
        </p:sp>
      </p:grpSp>
    </p:spTree>
    <p:extLst>
      <p:ext uri="{BB962C8B-B14F-4D97-AF65-F5344CB8AC3E}">
        <p14:creationId xmlns:p14="http://schemas.microsoft.com/office/powerpoint/2010/main" val="185705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TotalTime>
  <Words>1098</Words>
  <Application>Microsoft Office PowerPoint</Application>
  <PresentationFormat>Widescreen</PresentationFormat>
  <Paragraphs>108</Paragraphs>
  <Slides>18</Slides>
  <Notes>9</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18</vt:i4>
      </vt:variant>
    </vt:vector>
  </HeadingPairs>
  <TitlesOfParts>
    <vt:vector size="37" baseType="lpstr">
      <vt:lpstr>#9Slide07 Koni</vt:lpstr>
      <vt:lpstr>Cambria</vt:lpstr>
      <vt:lpstr>#9Slide07 HoneyCream</vt:lpstr>
      <vt:lpstr>#9SLIDE07 ICIELKONI BLACK</vt:lpstr>
      <vt:lpstr>#9Slide03 IcielNovecento sans E</vt:lpstr>
      <vt:lpstr>等线 Light</vt:lpstr>
      <vt:lpstr>Calibri</vt:lpstr>
      <vt:lpstr>#9Slide07 Altus</vt:lpstr>
      <vt:lpstr>Arial</vt:lpstr>
      <vt:lpstr>Lobster</vt:lpstr>
      <vt:lpstr>Times New Roman</vt:lpstr>
      <vt:lpstr>Open Sans Bold</vt:lpstr>
      <vt:lpstr>#9Slide07 IcielCrocante</vt:lpstr>
      <vt:lpstr>字魂27号-布丁体</vt:lpstr>
      <vt:lpstr>SVN-Newton</vt:lpstr>
      <vt:lpstr>等线</vt:lpstr>
      <vt:lpstr>SVN-Yahoo</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梦南 徐</dc:creator>
  <cp:lastModifiedBy>asus</cp:lastModifiedBy>
  <cp:revision>46</cp:revision>
  <dcterms:created xsi:type="dcterms:W3CDTF">2022-09-21T10:29:11Z</dcterms:created>
  <dcterms:modified xsi:type="dcterms:W3CDTF">2024-04-01T07:12:07Z</dcterms:modified>
</cp:coreProperties>
</file>