
<file path=[Content_Types].xml><?xml version="1.0" encoding="utf-8"?>
<Types xmlns="http://schemas.openxmlformats.org/package/2006/content-types">
  <Default Extension="gif" ContentType="image/gif"/>
  <Default Extension="jpe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68" r:id="rId2"/>
  </p:sldMasterIdLst>
  <p:sldIdLst>
    <p:sldId id="379" r:id="rId3"/>
    <p:sldId id="261" r:id="rId4"/>
    <p:sldId id="286" r:id="rId5"/>
    <p:sldId id="272" r:id="rId6"/>
    <p:sldId id="283" r:id="rId7"/>
    <p:sldId id="287" r:id="rId8"/>
    <p:sldId id="270" r:id="rId9"/>
    <p:sldId id="271" r:id="rId1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C188"/>
    <a:srgbClr val="FFFAD9"/>
    <a:srgbClr val="F9F8F6"/>
    <a:srgbClr val="E89A5C"/>
    <a:srgbClr val="DA8B37"/>
    <a:srgbClr val="FDE59B"/>
    <a:srgbClr val="07060A"/>
    <a:srgbClr val="F4F7E0"/>
    <a:srgbClr val="D7EDA9"/>
    <a:srgbClr val="BEEE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512" autoAdjust="0"/>
    <p:restoredTop sz="94660"/>
  </p:normalViewPr>
  <p:slideViewPr>
    <p:cSldViewPr snapToGrid="0">
      <p:cViewPr varScale="1">
        <p:scale>
          <a:sx n="82" d="100"/>
          <a:sy n="82" d="100"/>
        </p:scale>
        <p:origin x="514"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descr="A group of toy figurines&#10;&#10;Description automatically generated">
            <a:extLst>
              <a:ext uri="{FF2B5EF4-FFF2-40B4-BE49-F238E27FC236}">
                <a16:creationId xmlns:a16="http://schemas.microsoft.com/office/drawing/2014/main" id="{696F7AD1-2B3D-4C92-B691-E24B552EBB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927" y="1729217"/>
            <a:ext cx="6443822" cy="6443822"/>
          </a:xfrm>
          <a:prstGeom prst="rect">
            <a:avLst/>
          </a:prstGeom>
        </p:spPr>
      </p:pic>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4846083" y="946880"/>
            <a:ext cx="7941895" cy="5228098"/>
          </a:xfrm>
          <a:prstGeom prst="rect">
            <a:avLst/>
          </a:prstGeom>
          <a:noFill/>
        </p:spPr>
        <p:txBody>
          <a:bodyPr wrap="square" rtlCol="0">
            <a:spAutoFit/>
          </a:bodyPr>
          <a:lstStyle/>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TUÂN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THỦ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QUY ĐỊNH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NƠI CÔNG CỘNG</a:t>
            </a:r>
          </a:p>
        </p:txBody>
      </p:sp>
      <p:sp>
        <p:nvSpPr>
          <p:cNvPr id="30" name="Google Shape;30;p3"/>
          <p:cNvSpPr/>
          <p:nvPr/>
        </p:nvSpPr>
        <p:spPr>
          <a:xfrm>
            <a:off x="9259285" y="323964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5383111" y="4811039"/>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CHỦ ĐỀ 8</a:t>
            </a:r>
          </a:p>
        </p:txBody>
      </p:sp>
      <p:sp>
        <p:nvSpPr>
          <p:cNvPr id="22" name="TextBox 21">
            <a:extLst>
              <a:ext uri="{FF2B5EF4-FFF2-40B4-BE49-F238E27FC236}">
                <a16:creationId xmlns:a16="http://schemas.microsoft.com/office/drawing/2014/main" id="{0556CEC8-29A0-4771-958B-6C8423EE7BE5}"/>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848920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0" y="-114299"/>
            <a:ext cx="11838369" cy="6718300"/>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A77FE68D-4A6D-4297-A7CB-5588EC000CB0}"/>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207382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AD5E6"/>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464457" y="154819"/>
            <a:ext cx="11514667" cy="6289524"/>
          </a:xfrm>
          <a:prstGeom prst="roundRect">
            <a:avLst>
              <a:gd name="adj" fmla="val 5424"/>
            </a:avLst>
          </a:prstGeom>
          <a:solidFill>
            <a:schemeClr val="bg1"/>
          </a:solidFill>
          <a:ln w="41275" cmpd="dbl">
            <a:solidFill>
              <a:srgbClr val="A165AB"/>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662966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0" y="-114299"/>
            <a:ext cx="11838369" cy="6718300"/>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A77FE68D-4A6D-4297-A7CB-5588EC000CB0}"/>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8586175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118537742"/>
      </p:ext>
    </p:extLst>
  </p:cSld>
  <p:clrMap bg1="lt1" tx1="dk1" bg2="dk2" tx2="lt2" accent1="accent1" accent2="accent2" accent3="accent3" accent4="accent4" accent5="accent5" accent6="accent6" hlink="hlink" folHlink="folHlink"/>
  <p:sldLayoutIdLst>
    <p:sldLayoutId id="2147483664" r:id="rId1"/>
    <p:sldLayoutId id="2147483665" r:id="rId2"/>
    <p:sldLayoutId id="2147483686" r:id="rId3"/>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614992062"/>
      </p:ext>
    </p:extLst>
  </p:cSld>
  <p:clrMap bg1="lt1" tx1="dk1" bg2="dk2" tx2="lt2" accent1="accent1" accent2="accent2" accent3="accent3" accent4="accent4" accent5="accent5" accent6="accent6" hlink="hlink" folHlink="folHlink"/>
  <p:sldLayoutIdLst>
    <p:sldLayoutId id="2147483685" r:id="rId1"/>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sv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gif"/><Relationship Id="rId4" Type="http://schemas.openxmlformats.org/officeDocument/2006/relationships/image" Target="../media/image4.png"/><Relationship Id="rId9" Type="http://schemas.openxmlformats.org/officeDocument/2006/relationships/image" Target="../media/image9.sv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microsoft.com/office/2007/relationships/hdphoto" Target="../media/hdphoto2.wdp"/><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8.wdp"/><Relationship Id="rId3" Type="http://schemas.microsoft.com/office/2007/relationships/hdphoto" Target="../media/hdphoto3.wdp"/><Relationship Id="rId7" Type="http://schemas.microsoft.com/office/2007/relationships/hdphoto" Target="../media/hdphoto5.wdp"/><Relationship Id="rId12"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3.png"/><Relationship Id="rId11" Type="http://schemas.microsoft.com/office/2007/relationships/hdphoto" Target="../media/hdphoto7.wdp"/><Relationship Id="rId5" Type="http://schemas.microsoft.com/office/2007/relationships/hdphoto" Target="../media/hdphoto4.wdp"/><Relationship Id="rId10" Type="http://schemas.openxmlformats.org/officeDocument/2006/relationships/image" Target="../media/image25.png"/><Relationship Id="rId4" Type="http://schemas.openxmlformats.org/officeDocument/2006/relationships/image" Target="../media/image22.png"/><Relationship Id="rId9" Type="http://schemas.microsoft.com/office/2007/relationships/hdphoto" Target="../media/hdphoto6.wdp"/></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28.png"/><Relationship Id="rId5" Type="http://schemas.microsoft.com/office/2007/relationships/hdphoto" Target="../media/hdphoto9.wdp"/><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30.png"/><Relationship Id="rId5" Type="http://schemas.microsoft.com/office/2007/relationships/hdphoto" Target="../media/hdphoto10.wdp"/><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5492" y="78625"/>
            <a:ext cx="11647381" cy="6520003"/>
            <a:chOff x="0" y="-38100"/>
            <a:chExt cx="4612847" cy="2582191"/>
          </a:xfrm>
        </p:grpSpPr>
        <p:sp>
          <p:nvSpPr>
            <p:cNvPr id="3" name="Freeform 3"/>
            <p:cNvSpPr/>
            <p:nvPr/>
          </p:nvSpPr>
          <p:spPr>
            <a:xfrm>
              <a:off x="40138" y="64570"/>
              <a:ext cx="4572709" cy="2479521"/>
            </a:xfrm>
            <a:custGeom>
              <a:avLst/>
              <a:gdLst/>
              <a:ahLst/>
              <a:cxnLst/>
              <a:rect l="l" t="t" r="r" b="b"/>
              <a:pathLst>
                <a:path w="4671746" h="2573212">
                  <a:moveTo>
                    <a:pt x="28370" y="0"/>
                  </a:moveTo>
                  <a:lnTo>
                    <a:pt x="4643376" y="0"/>
                  </a:lnTo>
                  <a:cubicBezTo>
                    <a:pt x="4659044" y="0"/>
                    <a:pt x="4671746" y="12702"/>
                    <a:pt x="4671746" y="28370"/>
                  </a:cubicBezTo>
                  <a:lnTo>
                    <a:pt x="4671746" y="2544843"/>
                  </a:lnTo>
                  <a:cubicBezTo>
                    <a:pt x="4671746" y="2560511"/>
                    <a:pt x="4659044" y="2573212"/>
                    <a:pt x="4643376" y="2573212"/>
                  </a:cubicBezTo>
                  <a:lnTo>
                    <a:pt x="28370" y="2573212"/>
                  </a:lnTo>
                  <a:cubicBezTo>
                    <a:pt x="12702" y="2573212"/>
                    <a:pt x="0" y="2560511"/>
                    <a:pt x="0" y="2544843"/>
                  </a:cubicBezTo>
                  <a:lnTo>
                    <a:pt x="0" y="28370"/>
                  </a:lnTo>
                  <a:cubicBezTo>
                    <a:pt x="0" y="12702"/>
                    <a:pt x="12702" y="0"/>
                    <a:pt x="28370" y="0"/>
                  </a:cubicBezTo>
                  <a:close/>
                </a:path>
              </a:pathLst>
            </a:custGeom>
            <a:solidFill>
              <a:srgbClr val="FFFFFF"/>
            </a:solidFill>
            <a:ln>
              <a:noFill/>
            </a:ln>
          </p:spPr>
          <p:txBody>
            <a:bodyPr/>
            <a:lstStyle/>
            <a:p>
              <a:pPr defTabSz="608091"/>
              <a:endParaRPr lang="en-US" sz="1197">
                <a:solidFill>
                  <a:prstClr val="black"/>
                </a:solidFill>
                <a:latin typeface="Calibri"/>
              </a:endParaRPr>
            </a:p>
          </p:txBody>
        </p:sp>
        <p:sp>
          <p:nvSpPr>
            <p:cNvPr id="4" name="TextBox 4"/>
            <p:cNvSpPr txBox="1"/>
            <p:nvPr/>
          </p:nvSpPr>
          <p:spPr>
            <a:xfrm>
              <a:off x="0" y="-38100"/>
              <a:ext cx="812800" cy="850900"/>
            </a:xfrm>
            <a:prstGeom prst="rect">
              <a:avLst/>
            </a:prstGeom>
          </p:spPr>
          <p:txBody>
            <a:bodyPr lIns="33783" tIns="33783" rIns="33783" bIns="33783" rtlCol="0" anchor="ctr"/>
            <a:lstStyle/>
            <a:p>
              <a:pPr algn="ctr" defTabSz="608091">
                <a:lnSpc>
                  <a:spcPts val="1769"/>
                </a:lnSpc>
                <a:spcBef>
                  <a:spcPct val="0"/>
                </a:spcBef>
              </a:pPr>
              <a:endParaRPr sz="1197">
                <a:solidFill>
                  <a:prstClr val="black"/>
                </a:solidFill>
                <a:latin typeface="Calibri"/>
              </a:endParaRPr>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64488" y="5752279"/>
            <a:ext cx="6196163" cy="1171639"/>
          </a:xfrm>
          <a:prstGeom prst="rect">
            <a:avLst/>
          </a:prstGeom>
        </p:spPr>
      </p:pic>
      <p:pic>
        <p:nvPicPr>
          <p:cNvPr id="7" name="Picture 7"/>
          <p:cNvPicPr>
            <a:picLocks noChangeAspect="1"/>
          </p:cNvPicPr>
          <p:nvPr/>
        </p:nvPicPr>
        <p:blipFill>
          <a:blip r:embed="rId4"/>
          <a:srcRect/>
          <a:stretch>
            <a:fillRect/>
          </a:stretch>
        </p:blipFill>
        <p:spPr>
          <a:xfrm>
            <a:off x="8536637" y="3832635"/>
            <a:ext cx="3640283" cy="3016883"/>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082" y="5897903"/>
            <a:ext cx="4864735" cy="1026016"/>
          </a:xfrm>
          <a:prstGeom prst="rect">
            <a:avLst/>
          </a:prstGeom>
        </p:spPr>
      </p:pic>
      <p:pic>
        <p:nvPicPr>
          <p:cNvPr id="10" name="Picture 10"/>
          <p:cNvPicPr>
            <a:picLocks noChangeAspect="1"/>
          </p:cNvPicPr>
          <p:nvPr/>
        </p:nvPicPr>
        <p:blipFill>
          <a:blip r:embed="rId7"/>
          <a:srcRect/>
          <a:stretch>
            <a:fillRect/>
          </a:stretch>
        </p:blipFill>
        <p:spPr>
          <a:xfrm>
            <a:off x="2203524" y="4703777"/>
            <a:ext cx="1795000" cy="1631207"/>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32277" y="4486845"/>
            <a:ext cx="2346675" cy="2065073"/>
          </a:xfrm>
          <a:prstGeom prst="rect">
            <a:avLst/>
          </a:prstGeom>
        </p:spPr>
      </p:pic>
      <p:pic>
        <p:nvPicPr>
          <p:cNvPr id="14" name="Picture 14"/>
          <p:cNvPicPr>
            <a:picLocks noChangeAspect="1"/>
          </p:cNvPicPr>
          <p:nvPr/>
        </p:nvPicPr>
        <p:blipFill>
          <a:blip r:embed="rId10"/>
          <a:srcRect/>
          <a:stretch>
            <a:fillRect/>
          </a:stretch>
        </p:blipFill>
        <p:spPr>
          <a:xfrm>
            <a:off x="9644423" y="411397"/>
            <a:ext cx="1848392" cy="1154811"/>
          </a:xfrm>
          <a:prstGeom prst="rect">
            <a:avLst/>
          </a:prstGeom>
        </p:spPr>
      </p:pic>
      <p:sp>
        <p:nvSpPr>
          <p:cNvPr id="15" name="TextBox 15"/>
          <p:cNvSpPr txBox="1"/>
          <p:nvPr/>
        </p:nvSpPr>
        <p:spPr>
          <a:xfrm>
            <a:off x="1130177" y="1607916"/>
            <a:ext cx="10286595" cy="4075161"/>
          </a:xfrm>
          <a:prstGeom prst="rect">
            <a:avLst/>
          </a:prstGeom>
        </p:spPr>
        <p:txBody>
          <a:bodyPr spcFirstLastPara="1" lIns="0" tIns="0" rIns="0" bIns="0" numCol="1" rtlCol="0" anchor="t">
            <a:prstTxWarp prst="textArchUp">
              <a:avLst>
                <a:gd name="adj" fmla="val 10137940"/>
              </a:avLst>
            </a:prstTxWarp>
            <a:spAutoFit/>
          </a:bodyPr>
          <a:lstStyle/>
          <a:p>
            <a:pPr algn="ctr" defTabSz="608091">
              <a:lnSpc>
                <a:spcPts val="6411"/>
              </a:lnSpc>
              <a:spcBef>
                <a:spcPct val="0"/>
              </a:spcBef>
            </a:pPr>
            <a:r>
              <a:rPr lang="en-US" sz="4988" dirty="0">
                <a:solidFill>
                  <a:srgbClr val="FF0000"/>
                </a:solidFill>
                <a:effectLst>
                  <a:outerShdw dist="50800" dir="5400000" algn="ctr" rotWithShape="0">
                    <a:srgbClr val="F79646">
                      <a:lumMod val="40000"/>
                      <a:lumOff val="60000"/>
                    </a:srgbClr>
                  </a:outerShdw>
                </a:effectLst>
                <a:latin typeface="Open Sans Bold"/>
              </a:rPr>
              <a:t>BÀI GIẢNG ĐIỆN TỬ THÁNG </a:t>
            </a:r>
            <a:r>
              <a:rPr lang="vi-VN" sz="4988" dirty="0">
                <a:solidFill>
                  <a:srgbClr val="FF0000"/>
                </a:solidFill>
                <a:effectLst>
                  <a:outerShdw dist="50800" dir="5400000" algn="ctr" rotWithShape="0">
                    <a:srgbClr val="F79646">
                      <a:lumMod val="40000"/>
                      <a:lumOff val="60000"/>
                    </a:srgbClr>
                  </a:outerShdw>
                </a:effectLst>
                <a:latin typeface="Open Sans Bold"/>
              </a:rPr>
              <a:t>4</a:t>
            </a:r>
            <a:endParaRPr lang="en-US" sz="4988" dirty="0">
              <a:solidFill>
                <a:srgbClr val="FF0000"/>
              </a:solidFill>
              <a:effectLst>
                <a:outerShdw dist="50800" dir="5400000" algn="ctr" rotWithShape="0">
                  <a:srgbClr val="F79646">
                    <a:lumMod val="40000"/>
                    <a:lumOff val="60000"/>
                  </a:srgbClr>
                </a:outerShdw>
              </a:effectLst>
              <a:latin typeface="Open Sans Bold"/>
            </a:endParaRPr>
          </a:p>
        </p:txBody>
      </p:sp>
      <p:sp>
        <p:nvSpPr>
          <p:cNvPr id="16" name="TextBox 16"/>
          <p:cNvSpPr txBox="1"/>
          <p:nvPr/>
        </p:nvSpPr>
        <p:spPr>
          <a:xfrm>
            <a:off x="1014511" y="2890508"/>
            <a:ext cx="10264308" cy="905120"/>
          </a:xfrm>
          <a:prstGeom prst="rect">
            <a:avLst/>
          </a:prstGeom>
        </p:spPr>
        <p:txBody>
          <a:bodyPr lIns="0" tIns="0" rIns="0" bIns="0" rtlCol="0" anchor="t">
            <a:spAutoFit/>
          </a:bodyPr>
          <a:lstStyle/>
          <a:p>
            <a:pPr algn="ctr" defTabSz="608091">
              <a:lnSpc>
                <a:spcPts val="7898"/>
              </a:lnSpc>
              <a:spcBef>
                <a:spcPct val="0"/>
              </a:spcBef>
            </a:pPr>
            <a:r>
              <a:rPr lang="en-US" sz="4389" dirty="0" err="1">
                <a:solidFill>
                  <a:srgbClr val="FF0000"/>
                </a:solidFill>
                <a:latin typeface="Open Sans Bold"/>
              </a:rPr>
              <a:t>Môn</a:t>
            </a:r>
            <a:r>
              <a:rPr lang="vi-VN" sz="4389" dirty="0">
                <a:solidFill>
                  <a:srgbClr val="FF0000"/>
                </a:solidFill>
                <a:latin typeface="Open Sans Bold"/>
              </a:rPr>
              <a:t>: Đạo đức</a:t>
            </a:r>
            <a:endParaRPr lang="en-US" sz="4389" dirty="0">
              <a:solidFill>
                <a:srgbClr val="FF0000"/>
              </a:solidFill>
              <a:latin typeface="Open Sans Bold"/>
            </a:endParaRPr>
          </a:p>
        </p:txBody>
      </p:sp>
      <p:sp>
        <p:nvSpPr>
          <p:cNvPr id="17" name="TextBox 17"/>
          <p:cNvSpPr txBox="1"/>
          <p:nvPr/>
        </p:nvSpPr>
        <p:spPr>
          <a:xfrm>
            <a:off x="3847381" y="4704831"/>
            <a:ext cx="4378651" cy="436145"/>
          </a:xfrm>
          <a:prstGeom prst="rect">
            <a:avLst/>
          </a:prstGeom>
        </p:spPr>
        <p:txBody>
          <a:bodyPr lIns="0" tIns="0" rIns="0" bIns="0" rtlCol="0" anchor="t">
            <a:spAutoFit/>
          </a:bodyPr>
          <a:lstStyle/>
          <a:p>
            <a:pPr algn="ctr" defTabSz="608091">
              <a:lnSpc>
                <a:spcPts val="3651"/>
              </a:lnSpc>
            </a:pPr>
            <a:r>
              <a:rPr lang="en-US" sz="2607" dirty="0" err="1">
                <a:latin typeface="Lobster"/>
              </a:rPr>
              <a:t>Năm</a:t>
            </a:r>
            <a:r>
              <a:rPr lang="en-US" sz="2607" dirty="0">
                <a:latin typeface="Lobster"/>
              </a:rPr>
              <a:t> </a:t>
            </a:r>
            <a:r>
              <a:rPr lang="en-US" sz="2607" dirty="0" err="1">
                <a:latin typeface="Lobster"/>
              </a:rPr>
              <a:t>học</a:t>
            </a:r>
            <a:r>
              <a:rPr lang="en-US" sz="2607" dirty="0">
                <a:latin typeface="Lobster"/>
              </a:rPr>
              <a:t> 2023 - 2024</a:t>
            </a:r>
          </a:p>
        </p:txBody>
      </p:sp>
      <p:pic>
        <p:nvPicPr>
          <p:cNvPr id="18" name="Picture 1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3998524" y="5341076"/>
            <a:ext cx="1915376" cy="1374283"/>
          </a:xfrm>
          <a:prstGeom prst="rect">
            <a:avLst/>
          </a:prstGeom>
        </p:spPr>
      </p:pic>
      <p:pic>
        <p:nvPicPr>
          <p:cNvPr id="20" name="Picture 19" descr="A logo with a person holding a book&#10;&#10;Description automatically generated">
            <a:extLst>
              <a:ext uri="{FF2B5EF4-FFF2-40B4-BE49-F238E27FC236}">
                <a16:creationId xmlns:a16="http://schemas.microsoft.com/office/drawing/2014/main" id="{91CC14EC-984C-026B-99C0-1BCDE07CCF5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76107" y="337866"/>
            <a:ext cx="1751079" cy="1751079"/>
          </a:xfrm>
          <a:prstGeom prst="rect">
            <a:avLst/>
          </a:prstGeom>
        </p:spPr>
      </p:pic>
      <p:sp>
        <p:nvSpPr>
          <p:cNvPr id="21" name="TextBox 16">
            <a:extLst>
              <a:ext uri="{FF2B5EF4-FFF2-40B4-BE49-F238E27FC236}">
                <a16:creationId xmlns:a16="http://schemas.microsoft.com/office/drawing/2014/main" id="{520550C4-7170-1A09-84B4-22E7148412DD}"/>
              </a:ext>
            </a:extLst>
          </p:cNvPr>
          <p:cNvSpPr txBox="1"/>
          <p:nvPr/>
        </p:nvSpPr>
        <p:spPr>
          <a:xfrm>
            <a:off x="1174002" y="2021018"/>
            <a:ext cx="10264308" cy="924997"/>
          </a:xfrm>
          <a:prstGeom prst="rect">
            <a:avLst/>
          </a:prstGeom>
        </p:spPr>
        <p:txBody>
          <a:bodyPr lIns="0" tIns="0" rIns="0" bIns="0" rtlCol="0" anchor="t">
            <a:spAutoFit/>
          </a:bodyPr>
          <a:lstStyle/>
          <a:p>
            <a:pPr algn="ctr" defTabSz="608091">
              <a:lnSpc>
                <a:spcPts val="7898"/>
              </a:lnSpc>
              <a:spcBef>
                <a:spcPct val="0"/>
              </a:spcBef>
            </a:pPr>
            <a:r>
              <a:rPr lang="en-US" sz="4988" dirty="0" err="1">
                <a:solidFill>
                  <a:srgbClr val="002060"/>
                </a:solidFill>
                <a:latin typeface="Open Sans Bold"/>
              </a:rPr>
              <a:t>KHỐI</a:t>
            </a:r>
            <a:r>
              <a:rPr lang="en-US" sz="4988" dirty="0">
                <a:solidFill>
                  <a:srgbClr val="002060"/>
                </a:solidFill>
                <a:latin typeface="Open Sans Bold"/>
              </a:rPr>
              <a:t> </a:t>
            </a:r>
            <a:r>
              <a:rPr lang="vi-VN" sz="4988" dirty="0">
                <a:solidFill>
                  <a:srgbClr val="002060"/>
                </a:solidFill>
                <a:latin typeface="Open Sans Bold"/>
              </a:rPr>
              <a:t>2</a:t>
            </a:r>
            <a:endParaRPr lang="en-US" sz="4988" dirty="0">
              <a:solidFill>
                <a:srgbClr val="002060"/>
              </a:solidFill>
              <a:latin typeface="Open Sans Bold"/>
            </a:endParaRPr>
          </a:p>
        </p:txBody>
      </p:sp>
      <p:sp>
        <p:nvSpPr>
          <p:cNvPr id="22" name="TextBox 17">
            <a:extLst>
              <a:ext uri="{FF2B5EF4-FFF2-40B4-BE49-F238E27FC236}">
                <a16:creationId xmlns:a16="http://schemas.microsoft.com/office/drawing/2014/main" id="{ED598F25-67D0-4330-F673-D44922373DD5}"/>
              </a:ext>
            </a:extLst>
          </p:cNvPr>
          <p:cNvSpPr txBox="1"/>
          <p:nvPr/>
        </p:nvSpPr>
        <p:spPr>
          <a:xfrm>
            <a:off x="2951026" y="460785"/>
            <a:ext cx="6313341" cy="445828"/>
          </a:xfrm>
          <a:prstGeom prst="rect">
            <a:avLst/>
          </a:prstGeom>
        </p:spPr>
        <p:txBody>
          <a:bodyPr wrap="square" lIns="0" tIns="0" rIns="0" bIns="0" rtlCol="0" anchor="t">
            <a:spAutoFit/>
          </a:bodyPr>
          <a:lstStyle/>
          <a:p>
            <a:pPr algn="ctr" defTabSz="608091">
              <a:lnSpc>
                <a:spcPts val="3651"/>
              </a:lnSpc>
            </a:pPr>
            <a:r>
              <a:rPr lang="en-US" sz="2993" b="1" dirty="0" err="1">
                <a:latin typeface="Times New Roman" panose="02020603050405020304" pitchFamily="18" charset="0"/>
                <a:cs typeface="Times New Roman" panose="02020603050405020304" pitchFamily="18" charset="0"/>
              </a:rPr>
              <a:t>Trường</a:t>
            </a:r>
            <a:r>
              <a:rPr lang="en-US" sz="2993" b="1" dirty="0">
                <a:latin typeface="Times New Roman" panose="02020603050405020304" pitchFamily="18" charset="0"/>
                <a:cs typeface="Times New Roman" panose="02020603050405020304" pitchFamily="18" charset="0"/>
              </a:rPr>
              <a:t> </a:t>
            </a:r>
            <a:r>
              <a:rPr lang="en-US" sz="2993" b="1" dirty="0" err="1">
                <a:latin typeface="Times New Roman" panose="02020603050405020304" pitchFamily="18" charset="0"/>
                <a:cs typeface="Times New Roman" panose="02020603050405020304" pitchFamily="18" charset="0"/>
              </a:rPr>
              <a:t>Tiểu</a:t>
            </a:r>
            <a:r>
              <a:rPr lang="en-US" sz="2993" b="1" dirty="0">
                <a:latin typeface="Times New Roman" panose="02020603050405020304" pitchFamily="18" charset="0"/>
                <a:cs typeface="Times New Roman" panose="02020603050405020304" pitchFamily="18" charset="0"/>
              </a:rPr>
              <a:t> </a:t>
            </a:r>
            <a:r>
              <a:rPr lang="en-US" sz="2993" b="1" dirty="0" err="1">
                <a:latin typeface="Times New Roman" panose="02020603050405020304" pitchFamily="18" charset="0"/>
                <a:cs typeface="Times New Roman" panose="02020603050405020304" pitchFamily="18" charset="0"/>
              </a:rPr>
              <a:t>học</a:t>
            </a:r>
            <a:r>
              <a:rPr lang="en-US" sz="2993" b="1" dirty="0">
                <a:latin typeface="Times New Roman" panose="02020603050405020304" pitchFamily="18" charset="0"/>
                <a:cs typeface="Times New Roman" panose="02020603050405020304" pitchFamily="18" charset="0"/>
              </a:rPr>
              <a:t> </a:t>
            </a:r>
            <a:r>
              <a:rPr lang="en-US" sz="2993" b="1" dirty="0" err="1">
                <a:latin typeface="Times New Roman" panose="02020603050405020304" pitchFamily="18" charset="0"/>
                <a:cs typeface="Times New Roman" panose="02020603050405020304" pitchFamily="18" charset="0"/>
              </a:rPr>
              <a:t>Nguyễn</a:t>
            </a:r>
            <a:r>
              <a:rPr lang="en-US" sz="2993" b="1" dirty="0">
                <a:latin typeface="Times New Roman" panose="02020603050405020304" pitchFamily="18" charset="0"/>
                <a:cs typeface="Times New Roman" panose="02020603050405020304" pitchFamily="18" charset="0"/>
              </a:rPr>
              <a:t> </a:t>
            </a:r>
            <a:r>
              <a:rPr lang="en-US" sz="2993" b="1" dirty="0" err="1">
                <a:latin typeface="Times New Roman" panose="02020603050405020304" pitchFamily="18" charset="0"/>
                <a:cs typeface="Times New Roman" panose="02020603050405020304" pitchFamily="18" charset="0"/>
              </a:rPr>
              <a:t>Bỉnh</a:t>
            </a:r>
            <a:r>
              <a:rPr lang="en-US" sz="2993" b="1" dirty="0">
                <a:latin typeface="Times New Roman" panose="02020603050405020304" pitchFamily="18" charset="0"/>
                <a:cs typeface="Times New Roman" panose="02020603050405020304" pitchFamily="18" charset="0"/>
              </a:rPr>
              <a:t> Khiêm</a:t>
            </a:r>
          </a:p>
        </p:txBody>
      </p:sp>
      <p:sp>
        <p:nvSpPr>
          <p:cNvPr id="9" name="TextBox 16">
            <a:extLst>
              <a:ext uri="{FF2B5EF4-FFF2-40B4-BE49-F238E27FC236}">
                <a16:creationId xmlns:a16="http://schemas.microsoft.com/office/drawing/2014/main" id="{D15085B2-8F7D-ACFE-AC48-5E55400CFD1D}"/>
              </a:ext>
            </a:extLst>
          </p:cNvPr>
          <p:cNvSpPr txBox="1"/>
          <p:nvPr/>
        </p:nvSpPr>
        <p:spPr>
          <a:xfrm>
            <a:off x="857671" y="3690517"/>
            <a:ext cx="10264308" cy="891911"/>
          </a:xfrm>
          <a:prstGeom prst="rect">
            <a:avLst/>
          </a:prstGeom>
        </p:spPr>
        <p:txBody>
          <a:bodyPr lIns="0" tIns="0" rIns="0" bIns="0" rtlCol="0" anchor="t">
            <a:spAutoFit/>
          </a:bodyPr>
          <a:lstStyle/>
          <a:p>
            <a:pPr algn="ctr" defTabSz="608091">
              <a:lnSpc>
                <a:spcPts val="7898"/>
              </a:lnSpc>
              <a:spcBef>
                <a:spcPct val="0"/>
              </a:spcBef>
            </a:pPr>
            <a:r>
              <a:rPr lang="en-US" sz="3991" dirty="0" err="1">
                <a:solidFill>
                  <a:srgbClr val="002060"/>
                </a:solidFill>
                <a:latin typeface="Open Sans Bold"/>
              </a:rPr>
              <a:t>Tên</a:t>
            </a:r>
            <a:r>
              <a:rPr lang="en-US" sz="3991" dirty="0">
                <a:solidFill>
                  <a:srgbClr val="002060"/>
                </a:solidFill>
                <a:latin typeface="Open Sans Bold"/>
              </a:rPr>
              <a:t> </a:t>
            </a:r>
            <a:r>
              <a:rPr lang="en-US" sz="3991" dirty="0" err="1">
                <a:solidFill>
                  <a:srgbClr val="002060"/>
                </a:solidFill>
                <a:latin typeface="Open Sans Bold"/>
              </a:rPr>
              <a:t>bài</a:t>
            </a:r>
            <a:r>
              <a:rPr lang="en-US" sz="3991" dirty="0">
                <a:solidFill>
                  <a:srgbClr val="002060"/>
                </a:solidFill>
                <a:latin typeface="Open Sans Bold"/>
              </a:rPr>
              <a:t>: </a:t>
            </a:r>
            <a:r>
              <a:rPr lang="vi-VN" sz="3991">
                <a:solidFill>
                  <a:srgbClr val="002060"/>
                </a:solidFill>
                <a:latin typeface="Open Sans Bold"/>
              </a:rPr>
              <a:t>Tìm hiểu quy định nơi công cộng</a:t>
            </a:r>
            <a:endParaRPr lang="en-US" sz="3991" dirty="0">
              <a:solidFill>
                <a:srgbClr val="002060"/>
              </a:solidFill>
              <a:latin typeface="Open Sans Bold"/>
            </a:endParaRPr>
          </a:p>
        </p:txBody>
      </p:sp>
    </p:spTree>
    <p:extLst>
      <p:ext uri="{BB962C8B-B14F-4D97-AF65-F5344CB8AC3E}">
        <p14:creationId xmlns:p14="http://schemas.microsoft.com/office/powerpoint/2010/main" val="577127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89C4AD2-46DF-4322-9806-A3ACA214062A}"/>
              </a:ext>
            </a:extLst>
          </p:cNvPr>
          <p:cNvGrpSpPr/>
          <p:nvPr/>
        </p:nvGrpSpPr>
        <p:grpSpPr>
          <a:xfrm>
            <a:off x="500062" y="381715"/>
            <a:ext cx="2886686" cy="975278"/>
            <a:chOff x="500062" y="381715"/>
            <a:chExt cx="2886686" cy="975278"/>
          </a:xfrm>
        </p:grpSpPr>
        <p:pic>
          <p:nvPicPr>
            <p:cNvPr id="9" name="Picture 8">
              <a:extLst>
                <a:ext uri="{FF2B5EF4-FFF2-40B4-BE49-F238E27FC236}">
                  <a16:creationId xmlns:a16="http://schemas.microsoft.com/office/drawing/2014/main" id="{7B184F5B-7CAC-4B80-B156-8C694C9E3AB4}"/>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500062" y="381715"/>
              <a:ext cx="1170334" cy="975278"/>
            </a:xfrm>
            <a:prstGeom prst="rect">
              <a:avLst/>
            </a:prstGeom>
          </p:spPr>
        </p:pic>
        <p:sp>
          <p:nvSpPr>
            <p:cNvPr id="10" name="TextBox 9">
              <a:extLst>
                <a:ext uri="{FF2B5EF4-FFF2-40B4-BE49-F238E27FC236}">
                  <a16:creationId xmlns:a16="http://schemas.microsoft.com/office/drawing/2014/main" id="{E9414956-4A62-4264-A537-DD96800310E3}"/>
                </a:ext>
              </a:extLst>
            </p:cNvPr>
            <p:cNvSpPr txBox="1"/>
            <p:nvPr/>
          </p:nvSpPr>
          <p:spPr>
            <a:xfrm>
              <a:off x="1493281" y="639505"/>
              <a:ext cx="1893467" cy="523220"/>
            </a:xfrm>
            <a:prstGeom prst="rect">
              <a:avLst/>
            </a:prstGeom>
            <a:noFill/>
          </p:spPr>
          <p:txBody>
            <a:bodyPr wrap="none" rtlCol="0">
              <a:spAutoFit/>
            </a:bodyPr>
            <a:lstStyle/>
            <a:p>
              <a:r>
                <a:rPr lang="vi-VN" sz="2800" b="1" dirty="0">
                  <a:solidFill>
                    <a:srgbClr val="F78609"/>
                  </a:solidFill>
                  <a:latin typeface="+mj-lt"/>
                </a:rPr>
                <a:t>KHỞI ĐỘNG</a:t>
              </a:r>
            </a:p>
          </p:txBody>
        </p:sp>
      </p:grpSp>
      <p:sp>
        <p:nvSpPr>
          <p:cNvPr id="14" name="TextBox 13">
            <a:extLst>
              <a:ext uri="{FF2B5EF4-FFF2-40B4-BE49-F238E27FC236}">
                <a16:creationId xmlns:a16="http://schemas.microsoft.com/office/drawing/2014/main" id="{FAEA7FC4-D621-4497-85F5-AC3F607BFD6A}"/>
              </a:ext>
            </a:extLst>
          </p:cNvPr>
          <p:cNvSpPr txBox="1"/>
          <p:nvPr/>
        </p:nvSpPr>
        <p:spPr>
          <a:xfrm>
            <a:off x="3619381" y="415747"/>
            <a:ext cx="6211957" cy="830997"/>
          </a:xfrm>
          <a:prstGeom prst="rect">
            <a:avLst/>
          </a:prstGeom>
          <a:noFill/>
        </p:spPr>
        <p:txBody>
          <a:bodyPr wrap="none" rtlCol="0">
            <a:spAutoFit/>
          </a:bodyPr>
          <a:lstStyle/>
          <a:p>
            <a:r>
              <a:rPr lang="vi-VN" sz="4800" b="1" dirty="0">
                <a:ln w="12700">
                  <a:solidFill>
                    <a:sysClr val="windowText" lastClr="000000"/>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rPr>
              <a:t>EM BÉ VÀ BÔNG HỒNG</a:t>
            </a:r>
          </a:p>
        </p:txBody>
      </p:sp>
      <p:pic>
        <p:nvPicPr>
          <p:cNvPr id="3" name="Picture 2">
            <a:extLst>
              <a:ext uri="{FF2B5EF4-FFF2-40B4-BE49-F238E27FC236}">
                <a16:creationId xmlns:a16="http://schemas.microsoft.com/office/drawing/2014/main" id="{182FF381-1884-F341-889F-F79F7BEE3954}"/>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46000"/>
                    </a14:imgEffect>
                    <a14:imgEffect>
                      <a14:colorTemperature colorTemp="7200"/>
                    </a14:imgEffect>
                    <a14:imgEffect>
                      <a14:saturation sat="200000"/>
                    </a14:imgEffect>
                    <a14:imgEffect>
                      <a14:brightnessContrast bright="3000"/>
                    </a14:imgEffect>
                  </a14:imgLayer>
                </a14:imgProps>
              </a:ext>
              <a:ext uri="{28A0092B-C50C-407E-A947-70E740481C1C}">
                <a14:useLocalDpi xmlns:a14="http://schemas.microsoft.com/office/drawing/2010/main" val="0"/>
              </a:ext>
            </a:extLst>
          </a:blip>
          <a:stretch>
            <a:fillRect/>
          </a:stretch>
        </p:blipFill>
        <p:spPr>
          <a:xfrm>
            <a:off x="2173584" y="1356993"/>
            <a:ext cx="8229254" cy="4556075"/>
          </a:xfrm>
          <a:prstGeom prst="rect">
            <a:avLst/>
          </a:prstGeom>
        </p:spPr>
      </p:pic>
      <p:grpSp>
        <p:nvGrpSpPr>
          <p:cNvPr id="11" name="Group 10">
            <a:extLst>
              <a:ext uri="{FF2B5EF4-FFF2-40B4-BE49-F238E27FC236}">
                <a16:creationId xmlns:a16="http://schemas.microsoft.com/office/drawing/2014/main" id="{00EA659A-8A6C-A94A-82AA-1E45E4FF95DE}"/>
              </a:ext>
            </a:extLst>
          </p:cNvPr>
          <p:cNvGrpSpPr/>
          <p:nvPr/>
        </p:nvGrpSpPr>
        <p:grpSpPr>
          <a:xfrm>
            <a:off x="1327666" y="5922584"/>
            <a:ext cx="9759977" cy="610853"/>
            <a:chOff x="569406" y="5749727"/>
            <a:chExt cx="9759977" cy="610853"/>
          </a:xfrm>
        </p:grpSpPr>
        <p:sp>
          <p:nvSpPr>
            <p:cNvPr id="12" name="TextBox 11">
              <a:extLst>
                <a:ext uri="{FF2B5EF4-FFF2-40B4-BE49-F238E27FC236}">
                  <a16:creationId xmlns:a16="http://schemas.microsoft.com/office/drawing/2014/main" id="{E9ABDB8E-19D6-0143-A861-3B98A6D88B56}"/>
                </a:ext>
              </a:extLst>
            </p:cNvPr>
            <p:cNvSpPr txBox="1"/>
            <p:nvPr/>
          </p:nvSpPr>
          <p:spPr>
            <a:xfrm flipH="1">
              <a:off x="1145567" y="5749727"/>
              <a:ext cx="9183816" cy="577850"/>
            </a:xfrm>
            <a:prstGeom prst="rect">
              <a:avLst/>
            </a:prstGeom>
            <a:noFill/>
          </p:spPr>
          <p:txBody>
            <a:bodyPr wrap="square" rtlCol="0">
              <a:spAutoFit/>
            </a:bodyPr>
            <a:lstStyle/>
            <a:p>
              <a:pPr algn="just">
                <a:lnSpc>
                  <a:spcPct val="150000"/>
                </a:lnSpc>
              </a:pPr>
              <a:r>
                <a:rPr lang="vi-VN" sz="2400" i="1" dirty="0">
                  <a:ln w="0">
                    <a:noFill/>
                  </a:ln>
                  <a:solidFill>
                    <a:srgbClr val="07060A"/>
                  </a:solidFill>
                </a:rPr>
                <a:t>Theo em, vì sao cô bé không hái hoa?</a:t>
              </a:r>
            </a:p>
          </p:txBody>
        </p:sp>
        <p:sp>
          <p:nvSpPr>
            <p:cNvPr id="13" name="Oval Callout 12">
              <a:extLst>
                <a:ext uri="{FF2B5EF4-FFF2-40B4-BE49-F238E27FC236}">
                  <a16:creationId xmlns:a16="http://schemas.microsoft.com/office/drawing/2014/main" id="{DFC6FBCD-2E1D-8D45-BD4D-1A4655012B23}"/>
                </a:ext>
              </a:extLst>
            </p:cNvPr>
            <p:cNvSpPr/>
            <p:nvPr/>
          </p:nvSpPr>
          <p:spPr>
            <a:xfrm>
              <a:off x="569406" y="5825254"/>
              <a:ext cx="576161" cy="535326"/>
            </a:xfrm>
            <a:prstGeom prst="wedgeEllipseCallout">
              <a:avLst>
                <a:gd name="adj1" fmla="val -43505"/>
                <a:gd name="adj2" fmla="val 55845"/>
              </a:avLst>
            </a:prstGeom>
            <a:solidFill>
              <a:srgbClr val="E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solidFill>
                    <a:sysClr val="windowText" lastClr="000000"/>
                  </a:solidFill>
                  <a:latin typeface="UTM Cooper Black" panose="02040603050506020204" pitchFamily="18" charset="0"/>
                </a:rPr>
                <a:t>?</a:t>
              </a:r>
            </a:p>
          </p:txBody>
        </p:sp>
      </p:grpSp>
      <p:pic>
        <p:nvPicPr>
          <p:cNvPr id="5" name="Em bé và bông hồng.m4a" descr="Em bé và bông hồng.m4a">
            <a:hlinkClick r:id="" action="ppaction://media"/>
            <a:extLst>
              <a:ext uri="{FF2B5EF4-FFF2-40B4-BE49-F238E27FC236}">
                <a16:creationId xmlns:a16="http://schemas.microsoft.com/office/drawing/2014/main" id="{8D079166-2800-D146-AFA5-AF17C956C45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9470" y="5192756"/>
            <a:ext cx="812800" cy="812800"/>
          </a:xfrm>
          <a:prstGeom prst="rect">
            <a:avLst/>
          </a:prstGeom>
        </p:spPr>
      </p:pic>
    </p:spTree>
    <p:extLst>
      <p:ext uri="{BB962C8B-B14F-4D97-AF65-F5344CB8AC3E}">
        <p14:creationId xmlns:p14="http://schemas.microsoft.com/office/powerpoint/2010/main" val="252959418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32" presetClass="emph" presetSubtype="0" repeatCount="2000" fill="hold" grpId="1" nodeType="after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14:presetBounceEnd="50000">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14:bounceEnd="50000">
                                          <p:cBhvr additive="base">
                                            <p:cTn id="24" dur="1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25" dur="1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439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
                    </p:tgtEl>
                  </p:cMediaNode>
                </p:audio>
              </p:childTnLst>
            </p:cTn>
          </p:par>
        </p:tnLst>
        <p:bldLst>
          <p:bldP spid="14" grpId="0"/>
          <p:bldP spid="14"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32" presetClass="emph" presetSubtype="0" repeatCount="2000" fill="hold" grpId="1" nodeType="after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1500" fill="hold"/>
                                            <p:tgtEl>
                                              <p:spTgt spid="11"/>
                                            </p:tgtEl>
                                            <p:attrNameLst>
                                              <p:attrName>ppt_x</p:attrName>
                                            </p:attrNameLst>
                                          </p:cBhvr>
                                          <p:tavLst>
                                            <p:tav tm="0">
                                              <p:val>
                                                <p:strVal val="0-#ppt_w/2"/>
                                              </p:val>
                                            </p:tav>
                                            <p:tav tm="100000">
                                              <p:val>
                                                <p:strVal val="#ppt_x"/>
                                              </p:val>
                                            </p:tav>
                                          </p:tavLst>
                                        </p:anim>
                                        <p:anim calcmode="lin" valueType="num">
                                          <p:cBhvr additive="base">
                                            <p:cTn id="25" dur="1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439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
                    </p:tgtEl>
                  </p:cMediaNode>
                </p:audio>
              </p:childTnLst>
            </p:cTn>
          </p:par>
        </p:tnLst>
        <p:bldLst>
          <p:bldP spid="14" grpId="0"/>
          <p:bldP spid="14" grpId="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721ACAF-E757-7348-959A-D546308D135A}"/>
              </a:ext>
            </a:extLst>
          </p:cNvPr>
          <p:cNvGrpSpPr/>
          <p:nvPr/>
        </p:nvGrpSpPr>
        <p:grpSpPr>
          <a:xfrm>
            <a:off x="1180397" y="762984"/>
            <a:ext cx="10892689" cy="5554163"/>
            <a:chOff x="1180397" y="762984"/>
            <a:chExt cx="10892689" cy="5554163"/>
          </a:xfrm>
        </p:grpSpPr>
        <p:grpSp>
          <p:nvGrpSpPr>
            <p:cNvPr id="44" name="Group 43">
              <a:extLst>
                <a:ext uri="{FF2B5EF4-FFF2-40B4-BE49-F238E27FC236}">
                  <a16:creationId xmlns:a16="http://schemas.microsoft.com/office/drawing/2014/main" id="{FD6313C8-97EB-604E-9895-A27EA87706B3}"/>
                </a:ext>
              </a:extLst>
            </p:cNvPr>
            <p:cNvGrpSpPr/>
            <p:nvPr/>
          </p:nvGrpSpPr>
          <p:grpSpPr>
            <a:xfrm>
              <a:off x="1180397" y="762984"/>
              <a:ext cx="10040451" cy="5109759"/>
              <a:chOff x="768927" y="1641595"/>
              <a:chExt cx="5340928" cy="2511698"/>
            </a:xfrm>
          </p:grpSpPr>
          <p:grpSp>
            <p:nvGrpSpPr>
              <p:cNvPr id="45" name="Group 44">
                <a:extLst>
                  <a:ext uri="{FF2B5EF4-FFF2-40B4-BE49-F238E27FC236}">
                    <a16:creationId xmlns:a16="http://schemas.microsoft.com/office/drawing/2014/main" id="{FF64EC9A-7491-D547-8DCE-A7E69ECE291A}"/>
                  </a:ext>
                </a:extLst>
              </p:cNvPr>
              <p:cNvGrpSpPr/>
              <p:nvPr/>
            </p:nvGrpSpPr>
            <p:grpSpPr>
              <a:xfrm>
                <a:off x="768927" y="1641595"/>
                <a:ext cx="5340928" cy="2511698"/>
                <a:chOff x="768927" y="1641595"/>
                <a:chExt cx="5340928" cy="2511698"/>
              </a:xfrm>
            </p:grpSpPr>
            <p:sp>
              <p:nvSpPr>
                <p:cNvPr id="47" name="Rectangle 14">
                  <a:extLst>
                    <a:ext uri="{FF2B5EF4-FFF2-40B4-BE49-F238E27FC236}">
                      <a16:creationId xmlns:a16="http://schemas.microsoft.com/office/drawing/2014/main" id="{BA9DB7F7-4270-5C4D-AB11-80BE0A9F3097}"/>
                    </a:ext>
                  </a:extLst>
                </p:cNvPr>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rgbClr val="BAE5E4"/>
                </a:solidFill>
                <a:ln w="25400" cap="flat" cmpd="sng" algn="ctr">
                  <a:solidFill>
                    <a:srgbClr val="BAE5E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Arial"/>
                    <a:ea typeface="+mn-ea"/>
                    <a:cs typeface="+mn-cs"/>
                    <a:sym typeface="Arial"/>
                  </a:endParaRPr>
                </a:p>
              </p:txBody>
            </p:sp>
            <p:grpSp>
              <p:nvGrpSpPr>
                <p:cNvPr id="48" name="Google Shape;1251;p47">
                  <a:extLst>
                    <a:ext uri="{FF2B5EF4-FFF2-40B4-BE49-F238E27FC236}">
                      <a16:creationId xmlns:a16="http://schemas.microsoft.com/office/drawing/2014/main" id="{986A4AE0-5724-3E47-91BB-82272DC7E9A8}"/>
                    </a:ext>
                  </a:extLst>
                </p:cNvPr>
                <p:cNvGrpSpPr/>
                <p:nvPr/>
              </p:nvGrpSpPr>
              <p:grpSpPr>
                <a:xfrm>
                  <a:off x="768927" y="1641595"/>
                  <a:ext cx="5340928" cy="2511698"/>
                  <a:chOff x="4875791" y="946666"/>
                  <a:chExt cx="1252993" cy="1443671"/>
                </a:xfrm>
              </p:grpSpPr>
              <p:sp>
                <p:nvSpPr>
                  <p:cNvPr id="50" name="Google Shape;1252;p47">
                    <a:extLst>
                      <a:ext uri="{FF2B5EF4-FFF2-40B4-BE49-F238E27FC236}">
                        <a16:creationId xmlns:a16="http://schemas.microsoft.com/office/drawing/2014/main" id="{498FF173-BF8B-634C-A698-C887C13AE435}"/>
                      </a:ext>
                    </a:extLst>
                  </p:cNvPr>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1" name="Google Shape;1253;p47">
                    <a:extLst>
                      <a:ext uri="{FF2B5EF4-FFF2-40B4-BE49-F238E27FC236}">
                        <a16:creationId xmlns:a16="http://schemas.microsoft.com/office/drawing/2014/main" id="{EDF72773-BD7D-094C-99E4-34435632C9FD}"/>
                      </a:ext>
                    </a:extLst>
                  </p:cNvPr>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2" name="Google Shape;1254;p47">
                    <a:extLst>
                      <a:ext uri="{FF2B5EF4-FFF2-40B4-BE49-F238E27FC236}">
                        <a16:creationId xmlns:a16="http://schemas.microsoft.com/office/drawing/2014/main" id="{8C776849-582D-D34A-8AFA-22C640D8E050}"/>
                      </a:ext>
                    </a:extLst>
                  </p:cNvPr>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0" cap="none" spc="0" normalizeH="0" baseline="0" noProof="0">
                        <a:ln>
                          <a:noFill/>
                        </a:ln>
                        <a:solidFill>
                          <a:srgbClr val="000000"/>
                        </a:solidFill>
                        <a:effectLst/>
                        <a:uLnTx/>
                        <a:uFillTx/>
                        <a:cs typeface="Arial"/>
                        <a:sym typeface="Arial"/>
                      </a:rPr>
                      <a:t>   </a:t>
                    </a:r>
                    <a:endParaRPr kumimoji="0" sz="2400" b="0" i="0" u="none" strike="noStrike" kern="0" cap="none" spc="0" normalizeH="0" baseline="0" noProof="0">
                      <a:ln>
                        <a:noFill/>
                      </a:ln>
                      <a:solidFill>
                        <a:srgbClr val="000000"/>
                      </a:solidFill>
                      <a:effectLst/>
                      <a:uLnTx/>
                      <a:uFillTx/>
                      <a:cs typeface="Arial"/>
                      <a:sym typeface="Arial"/>
                    </a:endParaRPr>
                  </a:p>
                </p:txBody>
              </p:sp>
              <p:sp>
                <p:nvSpPr>
                  <p:cNvPr id="53" name="Google Shape;1255;p47">
                    <a:extLst>
                      <a:ext uri="{FF2B5EF4-FFF2-40B4-BE49-F238E27FC236}">
                        <a16:creationId xmlns:a16="http://schemas.microsoft.com/office/drawing/2014/main" id="{69C6606D-603F-3C4A-BA4F-223A883A9C7B}"/>
                      </a:ext>
                    </a:extLst>
                  </p:cNvPr>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4" name="Google Shape;1256;p47">
                    <a:extLst>
                      <a:ext uri="{FF2B5EF4-FFF2-40B4-BE49-F238E27FC236}">
                        <a16:creationId xmlns:a16="http://schemas.microsoft.com/office/drawing/2014/main" id="{08C94E50-FB1B-0741-9693-AD2E6A7B2D01}"/>
                      </a:ext>
                    </a:extLst>
                  </p:cNvPr>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5" name="Google Shape;1257;p47">
                    <a:extLst>
                      <a:ext uri="{FF2B5EF4-FFF2-40B4-BE49-F238E27FC236}">
                        <a16:creationId xmlns:a16="http://schemas.microsoft.com/office/drawing/2014/main" id="{E74BD5A5-8016-DD44-ABC1-9F24D871554F}"/>
                      </a:ext>
                    </a:extLst>
                  </p:cNvPr>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6" name="Google Shape;1258;p47">
                    <a:extLst>
                      <a:ext uri="{FF2B5EF4-FFF2-40B4-BE49-F238E27FC236}">
                        <a16:creationId xmlns:a16="http://schemas.microsoft.com/office/drawing/2014/main" id="{7F5409C1-0FF8-0143-AD72-7C530D914959}"/>
                      </a:ext>
                    </a:extLst>
                  </p:cNvPr>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7" name="Google Shape;1259;p47">
                    <a:extLst>
                      <a:ext uri="{FF2B5EF4-FFF2-40B4-BE49-F238E27FC236}">
                        <a16:creationId xmlns:a16="http://schemas.microsoft.com/office/drawing/2014/main" id="{AFAE336C-5315-5648-AF19-C1C478269722}"/>
                      </a:ext>
                    </a:extLst>
                  </p:cNvPr>
                  <p:cNvSpPr/>
                  <p:nvPr/>
                </p:nvSpPr>
                <p:spPr>
                  <a:xfrm>
                    <a:off x="5672477" y="1116295"/>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8" name="Google Shape;1260;p47">
                    <a:extLst>
                      <a:ext uri="{FF2B5EF4-FFF2-40B4-BE49-F238E27FC236}">
                        <a16:creationId xmlns:a16="http://schemas.microsoft.com/office/drawing/2014/main" id="{6AB40E67-8C63-3A4B-985C-397EB8714233}"/>
                      </a:ext>
                    </a:extLst>
                  </p:cNvPr>
                  <p:cNvSpPr/>
                  <p:nvPr/>
                </p:nvSpPr>
                <p:spPr>
                  <a:xfrm>
                    <a:off x="5736640" y="1108948"/>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9" name="Google Shape;1261;p47">
                    <a:extLst>
                      <a:ext uri="{FF2B5EF4-FFF2-40B4-BE49-F238E27FC236}">
                        <a16:creationId xmlns:a16="http://schemas.microsoft.com/office/drawing/2014/main" id="{F8C6B6EC-5255-414C-9A76-C417D60C5864}"/>
                      </a:ext>
                    </a:extLst>
                  </p:cNvPr>
                  <p:cNvSpPr/>
                  <p:nvPr/>
                </p:nvSpPr>
                <p:spPr>
                  <a:xfrm>
                    <a:off x="4911073" y="2266707"/>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grpSp>
            <p:sp>
              <p:nvSpPr>
                <p:cNvPr id="49" name="Rectangle 14">
                  <a:extLst>
                    <a:ext uri="{FF2B5EF4-FFF2-40B4-BE49-F238E27FC236}">
                      <a16:creationId xmlns:a16="http://schemas.microsoft.com/office/drawing/2014/main" id="{131E5C12-48A0-4242-ABD8-B301F53DF878}"/>
                    </a:ext>
                  </a:extLst>
                </p:cNvPr>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rgbClr val="BAE5E4"/>
                </a:solidFill>
                <a:ln w="25400" cap="flat" cmpd="sng" algn="ctr">
                  <a:solidFill>
                    <a:srgbClr val="BAE5E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Arial"/>
                    <a:ea typeface="+mn-ea"/>
                    <a:cs typeface="+mn-cs"/>
                    <a:sym typeface="Arial"/>
                  </a:endParaRPr>
                </a:p>
              </p:txBody>
            </p:sp>
          </p:grpSp>
          <p:sp>
            <p:nvSpPr>
              <p:cNvPr id="46" name="TextBox 45">
                <a:extLst>
                  <a:ext uri="{FF2B5EF4-FFF2-40B4-BE49-F238E27FC236}">
                    <a16:creationId xmlns:a16="http://schemas.microsoft.com/office/drawing/2014/main" id="{7A031DF2-EAFE-7F4B-B6D8-5E0161ED5538}"/>
                  </a:ext>
                </a:extLst>
              </p:cNvPr>
              <p:cNvSpPr txBox="1"/>
              <p:nvPr/>
            </p:nvSpPr>
            <p:spPr>
              <a:xfrm>
                <a:off x="2935417" y="1775832"/>
                <a:ext cx="1480088" cy="32215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Ghi</a:t>
                </a:r>
                <a:r>
                  <a:rPr kumimoji="0" lang="en-US" sz="3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nhớ</a:t>
                </a:r>
                <a:endParaRPr kumimoji="0" lang="en-US" sz="3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grpSp>
          <p:nvGrpSpPr>
            <p:cNvPr id="84" name="Google Shape;1029;p42">
              <a:extLst>
                <a:ext uri="{FF2B5EF4-FFF2-40B4-BE49-F238E27FC236}">
                  <a16:creationId xmlns:a16="http://schemas.microsoft.com/office/drawing/2014/main" id="{AF05C294-BF82-514C-8806-721640625BD1}"/>
                </a:ext>
              </a:extLst>
            </p:cNvPr>
            <p:cNvGrpSpPr/>
            <p:nvPr/>
          </p:nvGrpSpPr>
          <p:grpSpPr>
            <a:xfrm rot="20594821">
              <a:off x="9152640" y="4438879"/>
              <a:ext cx="2920446" cy="1878268"/>
              <a:chOff x="7495166" y="3912596"/>
              <a:chExt cx="1250423" cy="804202"/>
            </a:xfrm>
          </p:grpSpPr>
          <p:grpSp>
            <p:nvGrpSpPr>
              <p:cNvPr id="85" name="Google Shape;1030;p42">
                <a:extLst>
                  <a:ext uri="{FF2B5EF4-FFF2-40B4-BE49-F238E27FC236}">
                    <a16:creationId xmlns:a16="http://schemas.microsoft.com/office/drawing/2014/main" id="{3B2FB011-8E07-FF4F-AC9B-B9C80297A988}"/>
                  </a:ext>
                </a:extLst>
              </p:cNvPr>
              <p:cNvGrpSpPr/>
              <p:nvPr/>
            </p:nvGrpSpPr>
            <p:grpSpPr>
              <a:xfrm>
                <a:off x="8115957" y="3912596"/>
                <a:ext cx="629632" cy="591794"/>
                <a:chOff x="6528424" y="1260656"/>
                <a:chExt cx="1975626" cy="1856900"/>
              </a:xfrm>
            </p:grpSpPr>
            <p:sp>
              <p:nvSpPr>
                <p:cNvPr id="87" name="Google Shape;1031;p42">
                  <a:extLst>
                    <a:ext uri="{FF2B5EF4-FFF2-40B4-BE49-F238E27FC236}">
                      <a16:creationId xmlns:a16="http://schemas.microsoft.com/office/drawing/2014/main" id="{D59FBD6C-F66C-9B46-AC38-F350AAF576BD}"/>
                    </a:ext>
                  </a:extLst>
                </p:cNvPr>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8" name="Google Shape;1032;p42">
                  <a:extLst>
                    <a:ext uri="{FF2B5EF4-FFF2-40B4-BE49-F238E27FC236}">
                      <a16:creationId xmlns:a16="http://schemas.microsoft.com/office/drawing/2014/main" id="{BD36B6AC-91A9-0E49-9F99-C619C4B51C18}"/>
                    </a:ext>
                  </a:extLst>
                </p:cNvPr>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9" name="Google Shape;1033;p42">
                  <a:extLst>
                    <a:ext uri="{FF2B5EF4-FFF2-40B4-BE49-F238E27FC236}">
                      <a16:creationId xmlns:a16="http://schemas.microsoft.com/office/drawing/2014/main" id="{DFBAF474-E659-3C4A-A43C-45D9CD93236F}"/>
                    </a:ext>
                  </a:extLst>
                </p:cNvPr>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0" name="Google Shape;1034;p42">
                  <a:extLst>
                    <a:ext uri="{FF2B5EF4-FFF2-40B4-BE49-F238E27FC236}">
                      <a16:creationId xmlns:a16="http://schemas.microsoft.com/office/drawing/2014/main" id="{995B8211-812F-A34F-9E07-8984F7602B1F}"/>
                    </a:ext>
                  </a:extLst>
                </p:cNvPr>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1" name="Google Shape;1035;p42">
                  <a:extLst>
                    <a:ext uri="{FF2B5EF4-FFF2-40B4-BE49-F238E27FC236}">
                      <a16:creationId xmlns:a16="http://schemas.microsoft.com/office/drawing/2014/main" id="{120036A7-F0D1-F540-AD30-CE0670A1E6E3}"/>
                    </a:ext>
                  </a:extLst>
                </p:cNvPr>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2" name="Google Shape;1036;p42">
                  <a:extLst>
                    <a:ext uri="{FF2B5EF4-FFF2-40B4-BE49-F238E27FC236}">
                      <a16:creationId xmlns:a16="http://schemas.microsoft.com/office/drawing/2014/main" id="{FFEADD82-2EC6-8248-8384-F800BAB26030}"/>
                    </a:ext>
                  </a:extLst>
                </p:cNvPr>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3" name="Google Shape;1037;p42">
                  <a:extLst>
                    <a:ext uri="{FF2B5EF4-FFF2-40B4-BE49-F238E27FC236}">
                      <a16:creationId xmlns:a16="http://schemas.microsoft.com/office/drawing/2014/main" id="{93408726-236E-C34D-8DFF-E50E33930942}"/>
                    </a:ext>
                  </a:extLst>
                </p:cNvPr>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4" name="Google Shape;1038;p42">
                  <a:extLst>
                    <a:ext uri="{FF2B5EF4-FFF2-40B4-BE49-F238E27FC236}">
                      <a16:creationId xmlns:a16="http://schemas.microsoft.com/office/drawing/2014/main" id="{A78225CA-8FE1-8C4B-9734-CAAB172BA940}"/>
                    </a:ext>
                  </a:extLst>
                </p:cNvPr>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5" name="Google Shape;1039;p42">
                  <a:extLst>
                    <a:ext uri="{FF2B5EF4-FFF2-40B4-BE49-F238E27FC236}">
                      <a16:creationId xmlns:a16="http://schemas.microsoft.com/office/drawing/2014/main" id="{37785D6E-ECFC-0042-9693-F9966C28ECF3}"/>
                    </a:ext>
                  </a:extLst>
                </p:cNvPr>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6" name="Google Shape;1040;p42">
                  <a:extLst>
                    <a:ext uri="{FF2B5EF4-FFF2-40B4-BE49-F238E27FC236}">
                      <a16:creationId xmlns:a16="http://schemas.microsoft.com/office/drawing/2014/main" id="{5F38679E-9E2A-0248-AF2D-C80FFE8D8A9C}"/>
                    </a:ext>
                  </a:extLst>
                </p:cNvPr>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7" name="Google Shape;1041;p42">
                  <a:extLst>
                    <a:ext uri="{FF2B5EF4-FFF2-40B4-BE49-F238E27FC236}">
                      <a16:creationId xmlns:a16="http://schemas.microsoft.com/office/drawing/2014/main" id="{AB14A358-DE17-3D41-8973-645A4B834131}"/>
                    </a:ext>
                  </a:extLst>
                </p:cNvPr>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8" name="Google Shape;1042;p42">
                  <a:extLst>
                    <a:ext uri="{FF2B5EF4-FFF2-40B4-BE49-F238E27FC236}">
                      <a16:creationId xmlns:a16="http://schemas.microsoft.com/office/drawing/2014/main" id="{7E4CC3B4-4E30-B042-B9C7-EC97552EEE08}"/>
                    </a:ext>
                  </a:extLst>
                </p:cNvPr>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9" name="Google Shape;1043;p42">
                  <a:extLst>
                    <a:ext uri="{FF2B5EF4-FFF2-40B4-BE49-F238E27FC236}">
                      <a16:creationId xmlns:a16="http://schemas.microsoft.com/office/drawing/2014/main" id="{5774ADC1-0508-2C43-A49F-A52235EA2933}"/>
                    </a:ext>
                  </a:extLst>
                </p:cNvPr>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0" name="Google Shape;1044;p42">
                  <a:extLst>
                    <a:ext uri="{FF2B5EF4-FFF2-40B4-BE49-F238E27FC236}">
                      <a16:creationId xmlns:a16="http://schemas.microsoft.com/office/drawing/2014/main" id="{2007387D-3D5A-6045-BE9E-DD9BE3AD12B9}"/>
                    </a:ext>
                  </a:extLst>
                </p:cNvPr>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1" name="Google Shape;1045;p42">
                  <a:extLst>
                    <a:ext uri="{FF2B5EF4-FFF2-40B4-BE49-F238E27FC236}">
                      <a16:creationId xmlns:a16="http://schemas.microsoft.com/office/drawing/2014/main" id="{E78B0244-CF8C-394D-B198-C34528E445C3}"/>
                    </a:ext>
                  </a:extLst>
                </p:cNvPr>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2" name="Google Shape;1046;p42">
                  <a:extLst>
                    <a:ext uri="{FF2B5EF4-FFF2-40B4-BE49-F238E27FC236}">
                      <a16:creationId xmlns:a16="http://schemas.microsoft.com/office/drawing/2014/main" id="{050B4319-4B7F-F742-8479-3B7B849CCBE2}"/>
                    </a:ext>
                  </a:extLst>
                </p:cNvPr>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3" name="Google Shape;1047;p42">
                  <a:extLst>
                    <a:ext uri="{FF2B5EF4-FFF2-40B4-BE49-F238E27FC236}">
                      <a16:creationId xmlns:a16="http://schemas.microsoft.com/office/drawing/2014/main" id="{99ED18E8-A90D-0E4D-B14E-4CEA0FFCF1BE}"/>
                    </a:ext>
                  </a:extLst>
                </p:cNvPr>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4" name="Google Shape;1048;p42">
                  <a:extLst>
                    <a:ext uri="{FF2B5EF4-FFF2-40B4-BE49-F238E27FC236}">
                      <a16:creationId xmlns:a16="http://schemas.microsoft.com/office/drawing/2014/main" id="{BA3453A0-EB61-2A40-9B27-2E5CB45CECF5}"/>
                    </a:ext>
                  </a:extLst>
                </p:cNvPr>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5" name="Google Shape;1049;p42">
                  <a:extLst>
                    <a:ext uri="{FF2B5EF4-FFF2-40B4-BE49-F238E27FC236}">
                      <a16:creationId xmlns:a16="http://schemas.microsoft.com/office/drawing/2014/main" id="{8DA0E8F3-73AE-EF45-8F63-3ED013589408}"/>
                    </a:ext>
                  </a:extLst>
                </p:cNvPr>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6" name="Google Shape;1050;p42">
                  <a:extLst>
                    <a:ext uri="{FF2B5EF4-FFF2-40B4-BE49-F238E27FC236}">
                      <a16:creationId xmlns:a16="http://schemas.microsoft.com/office/drawing/2014/main" id="{4423D4B8-84ED-DC44-A585-434BA8F7A25B}"/>
                    </a:ext>
                  </a:extLst>
                </p:cNvPr>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7" name="Google Shape;1051;p42">
                  <a:extLst>
                    <a:ext uri="{FF2B5EF4-FFF2-40B4-BE49-F238E27FC236}">
                      <a16:creationId xmlns:a16="http://schemas.microsoft.com/office/drawing/2014/main" id="{858E810F-5C76-1F4C-8723-C76BC3EFB0CC}"/>
                    </a:ext>
                  </a:extLst>
                </p:cNvPr>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sp>
            <p:nvSpPr>
              <p:cNvPr id="86" name="Google Shape;1052;p42">
                <a:extLst>
                  <a:ext uri="{FF2B5EF4-FFF2-40B4-BE49-F238E27FC236}">
                    <a16:creationId xmlns:a16="http://schemas.microsoft.com/office/drawing/2014/main" id="{44C8CD9F-B7F6-6942-A095-2D87FC15CA24}"/>
                  </a:ext>
                </a:extLst>
              </p:cNvPr>
              <p:cNvSpPr/>
              <p:nvPr/>
            </p:nvSpPr>
            <p:spPr>
              <a:xfrm rot="20732750">
                <a:off x="7495166" y="4185991"/>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sp>
        <p:nvSpPr>
          <p:cNvPr id="108" name="TextBox 107">
            <a:extLst>
              <a:ext uri="{FF2B5EF4-FFF2-40B4-BE49-F238E27FC236}">
                <a16:creationId xmlns:a16="http://schemas.microsoft.com/office/drawing/2014/main" id="{E44F8B1E-D30D-2344-8842-731D5C063A45}"/>
              </a:ext>
            </a:extLst>
          </p:cNvPr>
          <p:cNvSpPr txBox="1"/>
          <p:nvPr/>
        </p:nvSpPr>
        <p:spPr>
          <a:xfrm flipH="1">
            <a:off x="1743708" y="2209186"/>
            <a:ext cx="8810015" cy="2955746"/>
          </a:xfrm>
          <a:prstGeom prst="rect">
            <a:avLst/>
          </a:prstGeom>
          <a:noFill/>
        </p:spPr>
        <p:txBody>
          <a:bodyPr wrap="square" rtlCol="0">
            <a:spAutoFit/>
          </a:bodyPr>
          <a:lstStyle/>
          <a:p>
            <a:pPr algn="just">
              <a:lnSpc>
                <a:spcPct val="150000"/>
              </a:lnSpc>
            </a:pPr>
            <a:r>
              <a:rPr lang="vi-VN" sz="3200" dirty="0">
                <a:solidFill>
                  <a:srgbClr val="000000"/>
                </a:solidFill>
              </a:rPr>
              <a:t>Địa điểm công cộng là những nơi phục vụ nhu cầu sử dụng của cộng đồng, mọi người đều có quyền sử dụng và cần tuân thủ nội quy, quy định tại các nơi công cộng.</a:t>
            </a:r>
          </a:p>
        </p:txBody>
      </p:sp>
      <p:grpSp>
        <p:nvGrpSpPr>
          <p:cNvPr id="60" name="Group 59">
            <a:extLst>
              <a:ext uri="{FF2B5EF4-FFF2-40B4-BE49-F238E27FC236}">
                <a16:creationId xmlns:a16="http://schemas.microsoft.com/office/drawing/2014/main" id="{FAEB4AEE-E04F-4644-B63C-056AD524A9BA}"/>
              </a:ext>
            </a:extLst>
          </p:cNvPr>
          <p:cNvGrpSpPr/>
          <p:nvPr/>
        </p:nvGrpSpPr>
        <p:grpSpPr>
          <a:xfrm>
            <a:off x="500062" y="381715"/>
            <a:ext cx="2886686" cy="975278"/>
            <a:chOff x="500062" y="381715"/>
            <a:chExt cx="2886686" cy="975278"/>
          </a:xfrm>
        </p:grpSpPr>
        <p:pic>
          <p:nvPicPr>
            <p:cNvPr id="61" name="Picture 60">
              <a:extLst>
                <a:ext uri="{FF2B5EF4-FFF2-40B4-BE49-F238E27FC236}">
                  <a16:creationId xmlns:a16="http://schemas.microsoft.com/office/drawing/2014/main" id="{737956C3-1534-5D45-ADA7-CCE162C4556E}"/>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00062" y="381715"/>
              <a:ext cx="1170334" cy="975278"/>
            </a:xfrm>
            <a:prstGeom prst="rect">
              <a:avLst/>
            </a:prstGeom>
          </p:spPr>
        </p:pic>
        <p:sp>
          <p:nvSpPr>
            <p:cNvPr id="62" name="TextBox 61">
              <a:extLst>
                <a:ext uri="{FF2B5EF4-FFF2-40B4-BE49-F238E27FC236}">
                  <a16:creationId xmlns:a16="http://schemas.microsoft.com/office/drawing/2014/main" id="{0B6E9383-889B-1B4C-995A-6915037535C4}"/>
                </a:ext>
              </a:extLst>
            </p:cNvPr>
            <p:cNvSpPr txBox="1"/>
            <p:nvPr/>
          </p:nvSpPr>
          <p:spPr>
            <a:xfrm>
              <a:off x="1493281" y="639505"/>
              <a:ext cx="1893467" cy="523220"/>
            </a:xfrm>
            <a:prstGeom prst="rect">
              <a:avLst/>
            </a:prstGeom>
            <a:noFill/>
          </p:spPr>
          <p:txBody>
            <a:bodyPr wrap="none" rtlCol="0">
              <a:spAutoFit/>
            </a:bodyPr>
            <a:lstStyle/>
            <a:p>
              <a:r>
                <a:rPr lang="vi-VN" sz="2800" b="1" dirty="0">
                  <a:solidFill>
                    <a:srgbClr val="F78609"/>
                  </a:solidFill>
                  <a:latin typeface="+mj-lt"/>
                </a:rPr>
                <a:t>KHỞI ĐỘNG</a:t>
              </a:r>
            </a:p>
          </p:txBody>
        </p:sp>
      </p:grpSp>
    </p:spTree>
    <p:extLst>
      <p:ext uri="{BB962C8B-B14F-4D97-AF65-F5344CB8AC3E}">
        <p14:creationId xmlns:p14="http://schemas.microsoft.com/office/powerpoint/2010/main" val="271000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8">
                                            <p:txEl>
                                              <p:pRg st="0" end="0"/>
                                            </p:txEl>
                                          </p:spTgt>
                                        </p:tgtEl>
                                        <p:attrNameLst>
                                          <p:attrName>style.visibility</p:attrName>
                                        </p:attrNameLst>
                                      </p:cBhvr>
                                      <p:to>
                                        <p:strVal val="visible"/>
                                      </p:to>
                                    </p:set>
                                    <p:animEffect transition="in" filter="wipe(left)">
                                      <p:cBhvr>
                                        <p:cTn id="14" dur="500"/>
                                        <p:tgtEl>
                                          <p:spTgt spid="10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4F70A43-14B8-F642-BBA9-AC21584FB81A}"/>
              </a:ext>
            </a:extLst>
          </p:cNvPr>
          <p:cNvGrpSpPr/>
          <p:nvPr/>
        </p:nvGrpSpPr>
        <p:grpSpPr>
          <a:xfrm>
            <a:off x="320443" y="155026"/>
            <a:ext cx="2270392" cy="1200330"/>
            <a:chOff x="569798" y="1124402"/>
            <a:chExt cx="2816950" cy="1489289"/>
          </a:xfrm>
        </p:grpSpPr>
        <p:pic>
          <p:nvPicPr>
            <p:cNvPr id="3" name="Picture 2">
              <a:extLst>
                <a:ext uri="{FF2B5EF4-FFF2-40B4-BE49-F238E27FC236}">
                  <a16:creationId xmlns:a16="http://schemas.microsoft.com/office/drawing/2014/main" id="{52811824-B0F4-2748-B066-6FB9D59A1E8C}"/>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4" name="TextBox 3">
              <a:extLst>
                <a:ext uri="{FF2B5EF4-FFF2-40B4-BE49-F238E27FC236}">
                  <a16:creationId xmlns:a16="http://schemas.microsoft.com/office/drawing/2014/main" id="{82520277-2024-E34F-9DE8-8DAEF10D303C}"/>
                </a:ext>
              </a:extLst>
            </p:cNvPr>
            <p:cNvSpPr txBox="1"/>
            <p:nvPr/>
          </p:nvSpPr>
          <p:spPr>
            <a:xfrm>
              <a:off x="1442467" y="1610762"/>
              <a:ext cx="1840128" cy="534616"/>
            </a:xfrm>
            <a:prstGeom prst="rect">
              <a:avLst/>
            </a:prstGeom>
            <a:noFill/>
          </p:spPr>
          <p:txBody>
            <a:bodyPr wrap="none" rtlCol="0">
              <a:spAutoFit/>
            </a:bodyPr>
            <a:lstStyle/>
            <a:p>
              <a:r>
                <a:rPr lang="vi-VN" sz="2200" b="1" dirty="0">
                  <a:solidFill>
                    <a:schemeClr val="accent2"/>
                  </a:solidFill>
                  <a:latin typeface="+mj-lt"/>
                </a:rPr>
                <a:t>KHÁM PHÁ</a:t>
              </a:r>
            </a:p>
          </p:txBody>
        </p:sp>
      </p:grpSp>
      <p:sp>
        <p:nvSpPr>
          <p:cNvPr id="6" name="TextBox 5">
            <a:extLst>
              <a:ext uri="{FF2B5EF4-FFF2-40B4-BE49-F238E27FC236}">
                <a16:creationId xmlns:a16="http://schemas.microsoft.com/office/drawing/2014/main" id="{E3EBC2B2-6475-9248-BC27-2B99CAB2508E}"/>
              </a:ext>
            </a:extLst>
          </p:cNvPr>
          <p:cNvSpPr txBox="1"/>
          <p:nvPr/>
        </p:nvSpPr>
        <p:spPr>
          <a:xfrm flipH="1">
            <a:off x="3210241" y="454250"/>
            <a:ext cx="8087413" cy="461665"/>
          </a:xfrm>
          <a:prstGeom prst="rect">
            <a:avLst/>
          </a:prstGeom>
          <a:noFill/>
        </p:spPr>
        <p:txBody>
          <a:bodyPr wrap="square" rtlCol="0">
            <a:spAutoFit/>
          </a:bodyPr>
          <a:lstStyle/>
          <a:p>
            <a:pPr algn="just"/>
            <a:r>
              <a:rPr lang="vi-VN" sz="2400" b="1" dirty="0">
                <a:solidFill>
                  <a:srgbClr val="00B050"/>
                </a:solidFill>
              </a:rPr>
              <a:t>Quan sát tranh và trả lời câu hỏi:</a:t>
            </a:r>
          </a:p>
        </p:txBody>
      </p:sp>
      <p:sp>
        <p:nvSpPr>
          <p:cNvPr id="29" name="Oval 28">
            <a:extLst>
              <a:ext uri="{FF2B5EF4-FFF2-40B4-BE49-F238E27FC236}">
                <a16:creationId xmlns:a16="http://schemas.microsoft.com/office/drawing/2014/main" id="{3DE89836-6F9E-AB4A-95AA-F481A9E63F0A}"/>
              </a:ext>
            </a:extLst>
          </p:cNvPr>
          <p:cNvSpPr/>
          <p:nvPr/>
        </p:nvSpPr>
        <p:spPr>
          <a:xfrm>
            <a:off x="2755571" y="44943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chemeClr val="accent2"/>
                </a:solidFill>
                <a:latin typeface="+mj-lt"/>
              </a:rPr>
              <a:t>1</a:t>
            </a:r>
          </a:p>
        </p:txBody>
      </p:sp>
      <p:sp>
        <p:nvSpPr>
          <p:cNvPr id="10" name="TextBox 9">
            <a:extLst>
              <a:ext uri="{FF2B5EF4-FFF2-40B4-BE49-F238E27FC236}">
                <a16:creationId xmlns:a16="http://schemas.microsoft.com/office/drawing/2014/main" id="{E94DDD94-CC06-554B-8E0E-4A73AD6C1944}"/>
              </a:ext>
            </a:extLst>
          </p:cNvPr>
          <p:cNvSpPr txBox="1"/>
          <p:nvPr/>
        </p:nvSpPr>
        <p:spPr>
          <a:xfrm flipH="1">
            <a:off x="1145567" y="5749727"/>
            <a:ext cx="9183816" cy="658835"/>
          </a:xfrm>
          <a:prstGeom prst="rect">
            <a:avLst/>
          </a:prstGeom>
          <a:noFill/>
        </p:spPr>
        <p:txBody>
          <a:bodyPr wrap="square" rtlCol="0">
            <a:spAutoFit/>
          </a:bodyPr>
          <a:lstStyle/>
          <a:p>
            <a:pPr algn="just">
              <a:lnSpc>
                <a:spcPct val="150000"/>
              </a:lnSpc>
            </a:pPr>
            <a:r>
              <a:rPr lang="vi-VN" sz="2800" i="1" dirty="0">
                <a:ln w="0">
                  <a:solidFill>
                    <a:srgbClr val="DA8B37"/>
                  </a:solidFill>
                </a:ln>
                <a:solidFill>
                  <a:srgbClr val="E89A5C"/>
                </a:solidFill>
                <a:effectLst>
                  <a:outerShdw blurRad="38100" dist="19050" dir="2700000" algn="tl" rotWithShape="0">
                    <a:schemeClr val="dk1">
                      <a:alpha val="40000"/>
                    </a:schemeClr>
                  </a:outerShdw>
                </a:effectLst>
              </a:rPr>
              <a:t>Kể tên địa điểm công cộng trong những tranh trên. </a:t>
            </a:r>
          </a:p>
        </p:txBody>
      </p:sp>
      <p:sp>
        <p:nvSpPr>
          <p:cNvPr id="5" name="Oval Callout 4">
            <a:extLst>
              <a:ext uri="{FF2B5EF4-FFF2-40B4-BE49-F238E27FC236}">
                <a16:creationId xmlns:a16="http://schemas.microsoft.com/office/drawing/2014/main" id="{E25CFAE6-41A9-D64C-8E79-0BA817AA77C6}"/>
              </a:ext>
            </a:extLst>
          </p:cNvPr>
          <p:cNvSpPr/>
          <p:nvPr/>
        </p:nvSpPr>
        <p:spPr>
          <a:xfrm>
            <a:off x="569406" y="5825254"/>
            <a:ext cx="576161" cy="535326"/>
          </a:xfrm>
          <a:prstGeom prst="wedgeEllipseCallout">
            <a:avLst>
              <a:gd name="adj1" fmla="val -43505"/>
              <a:gd name="adj2" fmla="val 55845"/>
            </a:avLst>
          </a:prstGeom>
          <a:solidFill>
            <a:srgbClr val="E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solidFill>
                  <a:sysClr val="windowText" lastClr="000000"/>
                </a:solidFill>
                <a:latin typeface="UTM Cooper Black" panose="02040603050506020204" pitchFamily="18" charset="0"/>
              </a:rPr>
              <a:t>?</a:t>
            </a:r>
          </a:p>
        </p:txBody>
      </p:sp>
      <p:pic>
        <p:nvPicPr>
          <p:cNvPr id="12" name="Picture 11">
            <a:extLst>
              <a:ext uri="{FF2B5EF4-FFF2-40B4-BE49-F238E27FC236}">
                <a16:creationId xmlns:a16="http://schemas.microsoft.com/office/drawing/2014/main" id="{14AF4A37-3BF1-004C-A385-AAB548ED0BD4}"/>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103" t="1710" r="2187"/>
          <a:stretch/>
        </p:blipFill>
        <p:spPr>
          <a:xfrm>
            <a:off x="351470" y="1822174"/>
            <a:ext cx="2807923" cy="3733239"/>
          </a:xfrm>
          <a:prstGeom prst="roundRect">
            <a:avLst>
              <a:gd name="adj" fmla="val 8679"/>
            </a:avLst>
          </a:prstGeom>
        </p:spPr>
      </p:pic>
      <p:pic>
        <p:nvPicPr>
          <p:cNvPr id="14" name="Picture 13">
            <a:extLst>
              <a:ext uri="{FF2B5EF4-FFF2-40B4-BE49-F238E27FC236}">
                <a16:creationId xmlns:a16="http://schemas.microsoft.com/office/drawing/2014/main" id="{7085D12F-D42C-7E46-A7A1-32E70DA5E15B}"/>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696" t="1710" r="2357"/>
          <a:stretch/>
        </p:blipFill>
        <p:spPr>
          <a:xfrm>
            <a:off x="3207998" y="1201071"/>
            <a:ext cx="2785504" cy="3733238"/>
          </a:xfrm>
          <a:prstGeom prst="roundRect">
            <a:avLst>
              <a:gd name="adj" fmla="val 6138"/>
            </a:avLst>
          </a:prstGeom>
        </p:spPr>
      </p:pic>
      <p:pic>
        <p:nvPicPr>
          <p:cNvPr id="19" name="Picture 18">
            <a:extLst>
              <a:ext uri="{FF2B5EF4-FFF2-40B4-BE49-F238E27FC236}">
                <a16:creationId xmlns:a16="http://schemas.microsoft.com/office/drawing/2014/main" id="{4ED886C1-913F-A840-BC45-1699B561E0A2}"/>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015" t="2458"/>
          <a:stretch/>
        </p:blipFill>
        <p:spPr>
          <a:xfrm>
            <a:off x="6007601" y="1875079"/>
            <a:ext cx="2939157" cy="3675041"/>
          </a:xfrm>
          <a:prstGeom prst="roundRect">
            <a:avLst>
              <a:gd name="adj" fmla="val 9036"/>
            </a:avLst>
          </a:prstGeom>
        </p:spPr>
      </p:pic>
      <p:pic>
        <p:nvPicPr>
          <p:cNvPr id="21" name="Picture 20">
            <a:extLst>
              <a:ext uri="{FF2B5EF4-FFF2-40B4-BE49-F238E27FC236}">
                <a16:creationId xmlns:a16="http://schemas.microsoft.com/office/drawing/2014/main" id="{937E616B-3F5D-5142-B32F-C6CC9E56F053}"/>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511" t="2458"/>
          <a:stretch/>
        </p:blipFill>
        <p:spPr>
          <a:xfrm>
            <a:off x="8894999" y="1253976"/>
            <a:ext cx="2933774" cy="3675041"/>
          </a:xfrm>
          <a:prstGeom prst="roundRect">
            <a:avLst>
              <a:gd name="adj" fmla="val 9022"/>
            </a:avLst>
          </a:prstGeom>
        </p:spPr>
      </p:pic>
      <p:sp>
        <p:nvSpPr>
          <p:cNvPr id="26" name="Rectangle: Rounded Corners 5">
            <a:extLst>
              <a:ext uri="{FF2B5EF4-FFF2-40B4-BE49-F238E27FC236}">
                <a16:creationId xmlns:a16="http://schemas.microsoft.com/office/drawing/2014/main" id="{A93E1050-2536-5748-81D9-5456D4F3B0E0}"/>
              </a:ext>
            </a:extLst>
          </p:cNvPr>
          <p:cNvSpPr/>
          <p:nvPr/>
        </p:nvSpPr>
        <p:spPr>
          <a:xfrm>
            <a:off x="895911" y="5240260"/>
            <a:ext cx="1775635" cy="498194"/>
          </a:xfrm>
          <a:prstGeom prst="roundRect">
            <a:avLst/>
          </a:prstGeom>
          <a:solidFill>
            <a:srgbClr val="FFFFFF"/>
          </a:solidFill>
          <a:ln w="38100" cap="flat" cmpd="sng" algn="ctr">
            <a:solidFill>
              <a:srgbClr val="FF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FF0000"/>
                </a:solidFill>
                <a:effectLst/>
                <a:uLnTx/>
                <a:uFillTx/>
                <a:latin typeface="Arial" panose="020B0604020202020204" pitchFamily="34" charset="0"/>
                <a:ea typeface="+mn-ea"/>
                <a:cs typeface="+mn-cs"/>
              </a:rPr>
              <a:t>Trường học</a:t>
            </a:r>
          </a:p>
        </p:txBody>
      </p:sp>
      <p:sp>
        <p:nvSpPr>
          <p:cNvPr id="27" name="Rectangle: Rounded Corners 5">
            <a:extLst>
              <a:ext uri="{FF2B5EF4-FFF2-40B4-BE49-F238E27FC236}">
                <a16:creationId xmlns:a16="http://schemas.microsoft.com/office/drawing/2014/main" id="{AD1BE037-C9FD-4640-8AED-9122BDE754F5}"/>
              </a:ext>
            </a:extLst>
          </p:cNvPr>
          <p:cNvSpPr/>
          <p:nvPr/>
        </p:nvSpPr>
        <p:spPr>
          <a:xfrm>
            <a:off x="3712933" y="4679920"/>
            <a:ext cx="1775635"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Bệnh viện</a:t>
            </a:r>
          </a:p>
        </p:txBody>
      </p:sp>
      <p:sp>
        <p:nvSpPr>
          <p:cNvPr id="28" name="Rectangle: Rounded Corners 5">
            <a:extLst>
              <a:ext uri="{FF2B5EF4-FFF2-40B4-BE49-F238E27FC236}">
                <a16:creationId xmlns:a16="http://schemas.microsoft.com/office/drawing/2014/main" id="{67B89C9D-80EB-0141-B643-F2D9914719C7}"/>
              </a:ext>
            </a:extLst>
          </p:cNvPr>
          <p:cNvSpPr/>
          <p:nvPr/>
        </p:nvSpPr>
        <p:spPr>
          <a:xfrm>
            <a:off x="6670072" y="5243390"/>
            <a:ext cx="1614214" cy="498194"/>
          </a:xfrm>
          <a:prstGeom prst="roundRect">
            <a:avLst/>
          </a:prstGeom>
          <a:solidFill>
            <a:srgbClr val="FFFFFF"/>
          </a:solidFill>
          <a:ln w="38100" cap="flat" cmpd="sng" algn="ctr">
            <a:solidFill>
              <a:srgbClr val="F7860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F78609"/>
                </a:solidFill>
                <a:effectLst/>
                <a:uLnTx/>
                <a:uFillTx/>
                <a:latin typeface="Arial" panose="020B0604020202020204" pitchFamily="34" charset="0"/>
                <a:ea typeface="+mn-ea"/>
                <a:cs typeface="+mn-cs"/>
              </a:rPr>
              <a:t>Bệnh viện</a:t>
            </a:r>
          </a:p>
        </p:txBody>
      </p:sp>
      <p:sp>
        <p:nvSpPr>
          <p:cNvPr id="34" name="Rectangle: Rounded Corners 5">
            <a:extLst>
              <a:ext uri="{FF2B5EF4-FFF2-40B4-BE49-F238E27FC236}">
                <a16:creationId xmlns:a16="http://schemas.microsoft.com/office/drawing/2014/main" id="{99311CBD-ECD7-D949-AAA8-A4EE02708095}"/>
              </a:ext>
            </a:extLst>
          </p:cNvPr>
          <p:cNvSpPr/>
          <p:nvPr/>
        </p:nvSpPr>
        <p:spPr>
          <a:xfrm>
            <a:off x="9597911" y="4645414"/>
            <a:ext cx="1614214" cy="498194"/>
          </a:xfrm>
          <a:prstGeom prst="roundRect">
            <a:avLst/>
          </a:prstGeom>
          <a:solidFill>
            <a:srgbClr val="FFFFFF"/>
          </a:solidFill>
          <a:ln w="38100" cap="flat" cmpd="sng" algn="ctr">
            <a:solidFill>
              <a:srgbClr val="00B05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50"/>
                </a:solidFill>
                <a:effectLst/>
                <a:uLnTx/>
                <a:uFillTx/>
                <a:latin typeface="Arial" panose="020B0604020202020204" pitchFamily="34" charset="0"/>
                <a:ea typeface="+mn-ea"/>
                <a:cs typeface="+mn-cs"/>
              </a:rPr>
              <a:t>Công viên</a:t>
            </a:r>
          </a:p>
        </p:txBody>
      </p:sp>
      <p:sp>
        <p:nvSpPr>
          <p:cNvPr id="36" name="TextBox 35">
            <a:extLst>
              <a:ext uri="{FF2B5EF4-FFF2-40B4-BE49-F238E27FC236}">
                <a16:creationId xmlns:a16="http://schemas.microsoft.com/office/drawing/2014/main" id="{C3D9E652-A6D5-DC49-9F67-6D6B0A3B1625}"/>
              </a:ext>
            </a:extLst>
          </p:cNvPr>
          <p:cNvSpPr txBox="1"/>
          <p:nvPr/>
        </p:nvSpPr>
        <p:spPr>
          <a:xfrm flipH="1">
            <a:off x="1138807" y="5737766"/>
            <a:ext cx="9183816" cy="658835"/>
          </a:xfrm>
          <a:prstGeom prst="rect">
            <a:avLst/>
          </a:prstGeom>
          <a:noFill/>
        </p:spPr>
        <p:txBody>
          <a:bodyPr wrap="square" rtlCol="0">
            <a:spAutoFit/>
          </a:bodyPr>
          <a:lstStyle/>
          <a:p>
            <a:pPr algn="just">
              <a:lnSpc>
                <a:spcPct val="150000"/>
              </a:lnSpc>
            </a:pPr>
            <a:r>
              <a:rPr lang="vi-VN" sz="2800" i="1" dirty="0">
                <a:ln w="0">
                  <a:solidFill>
                    <a:srgbClr val="00B050"/>
                  </a:solidFill>
                </a:ln>
                <a:solidFill>
                  <a:schemeClr val="accent1">
                    <a:lumMod val="75000"/>
                  </a:schemeClr>
                </a:solidFill>
              </a:rPr>
              <a:t>Kể tên những địa điểm công cộng khác mà em biết.</a:t>
            </a:r>
          </a:p>
        </p:txBody>
      </p:sp>
    </p:spTree>
    <p:extLst>
      <p:ext uri="{BB962C8B-B14F-4D97-AF65-F5344CB8AC3E}">
        <p14:creationId xmlns:p14="http://schemas.microsoft.com/office/powerpoint/2010/main" val="25023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fltVal val="0"/>
                                          </p:val>
                                        </p:tav>
                                        <p:tav tm="100000">
                                          <p:val>
                                            <p:strVal val="#ppt_w"/>
                                          </p:val>
                                        </p:tav>
                                      </p:tavLst>
                                    </p:anim>
                                    <p:anim calcmode="lin" valueType="num">
                                      <p:cBhvr>
                                        <p:cTn id="27" dur="500" fill="hold"/>
                                        <p:tgtEl>
                                          <p:spTgt spid="26"/>
                                        </p:tgtEl>
                                        <p:attrNameLst>
                                          <p:attrName>ppt_h</p:attrName>
                                        </p:attrNameLst>
                                      </p:cBhvr>
                                      <p:tavLst>
                                        <p:tav tm="0">
                                          <p:val>
                                            <p:fltVal val="0"/>
                                          </p:val>
                                        </p:tav>
                                        <p:tav tm="100000">
                                          <p:val>
                                            <p:strVal val="#ppt_h"/>
                                          </p:val>
                                        </p:tav>
                                      </p:tavLst>
                                    </p:anim>
                                    <p:animEffect transition="in" filter="fade">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p:cTn id="33" dur="500" fill="hold"/>
                                        <p:tgtEl>
                                          <p:spTgt spid="27"/>
                                        </p:tgtEl>
                                        <p:attrNameLst>
                                          <p:attrName>ppt_w</p:attrName>
                                        </p:attrNameLst>
                                      </p:cBhvr>
                                      <p:tavLst>
                                        <p:tav tm="0">
                                          <p:val>
                                            <p:fltVal val="0"/>
                                          </p:val>
                                        </p:tav>
                                        <p:tav tm="100000">
                                          <p:val>
                                            <p:strVal val="#ppt_w"/>
                                          </p:val>
                                        </p:tav>
                                      </p:tavLst>
                                    </p:anim>
                                    <p:anim calcmode="lin" valueType="num">
                                      <p:cBhvr>
                                        <p:cTn id="34" dur="500" fill="hold"/>
                                        <p:tgtEl>
                                          <p:spTgt spid="27"/>
                                        </p:tgtEl>
                                        <p:attrNameLst>
                                          <p:attrName>ppt_h</p:attrName>
                                        </p:attrNameLst>
                                      </p:cBhvr>
                                      <p:tavLst>
                                        <p:tav tm="0">
                                          <p:val>
                                            <p:fltVal val="0"/>
                                          </p:val>
                                        </p:tav>
                                        <p:tav tm="100000">
                                          <p:val>
                                            <p:strVal val="#ppt_h"/>
                                          </p:val>
                                        </p:tav>
                                      </p:tavLst>
                                    </p:anim>
                                    <p:animEffect transition="in" filter="fade">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p:cTn id="40" dur="500" fill="hold"/>
                                        <p:tgtEl>
                                          <p:spTgt spid="28"/>
                                        </p:tgtEl>
                                        <p:attrNameLst>
                                          <p:attrName>ppt_w</p:attrName>
                                        </p:attrNameLst>
                                      </p:cBhvr>
                                      <p:tavLst>
                                        <p:tav tm="0">
                                          <p:val>
                                            <p:fltVal val="0"/>
                                          </p:val>
                                        </p:tav>
                                        <p:tav tm="100000">
                                          <p:val>
                                            <p:strVal val="#ppt_w"/>
                                          </p:val>
                                        </p:tav>
                                      </p:tavLst>
                                    </p:anim>
                                    <p:anim calcmode="lin" valueType="num">
                                      <p:cBhvr>
                                        <p:cTn id="41" dur="500" fill="hold"/>
                                        <p:tgtEl>
                                          <p:spTgt spid="28"/>
                                        </p:tgtEl>
                                        <p:attrNameLst>
                                          <p:attrName>ppt_h</p:attrName>
                                        </p:attrNameLst>
                                      </p:cBhvr>
                                      <p:tavLst>
                                        <p:tav tm="0">
                                          <p:val>
                                            <p:fltVal val="0"/>
                                          </p:val>
                                        </p:tav>
                                        <p:tav tm="100000">
                                          <p:val>
                                            <p:strVal val="#ppt_h"/>
                                          </p:val>
                                        </p:tav>
                                      </p:tavLst>
                                    </p:anim>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500" fill="hold"/>
                                        <p:tgtEl>
                                          <p:spTgt spid="34"/>
                                        </p:tgtEl>
                                        <p:attrNameLst>
                                          <p:attrName>ppt_w</p:attrName>
                                        </p:attrNameLst>
                                      </p:cBhvr>
                                      <p:tavLst>
                                        <p:tav tm="0">
                                          <p:val>
                                            <p:fltVal val="0"/>
                                          </p:val>
                                        </p:tav>
                                        <p:tav tm="100000">
                                          <p:val>
                                            <p:strVal val="#ppt_w"/>
                                          </p:val>
                                        </p:tav>
                                      </p:tavLst>
                                    </p:anim>
                                    <p:anim calcmode="lin" valueType="num">
                                      <p:cBhvr>
                                        <p:cTn id="48" dur="500" fill="hold"/>
                                        <p:tgtEl>
                                          <p:spTgt spid="34"/>
                                        </p:tgtEl>
                                        <p:attrNameLst>
                                          <p:attrName>ppt_h</p:attrName>
                                        </p:attrNameLst>
                                      </p:cBhvr>
                                      <p:tavLst>
                                        <p:tav tm="0">
                                          <p:val>
                                            <p:fltVal val="0"/>
                                          </p:val>
                                        </p:tav>
                                        <p:tav tm="100000">
                                          <p:val>
                                            <p:strVal val="#ppt_h"/>
                                          </p:val>
                                        </p:tav>
                                      </p:tavLst>
                                    </p:anim>
                                    <p:animEffect transition="in" filter="fade">
                                      <p:cBhvr>
                                        <p:cTn id="49" dur="500"/>
                                        <p:tgtEl>
                                          <p:spTgt spid="34"/>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10"/>
                                        </p:tgtEl>
                                        <p:attrNameLst>
                                          <p:attrName>style.visibility</p:attrName>
                                        </p:attrNameLst>
                                      </p:cBhvr>
                                      <p:to>
                                        <p:strVal val="hidden"/>
                                      </p:to>
                                    </p:set>
                                  </p:childTnLst>
                                </p:cTn>
                              </p:par>
                              <p:par>
                                <p:cTn id="54" presetID="10" presetClass="entr" presetSubtype="0" fill="hold" grpId="0" nodeType="with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9" grpId="0" animBg="1"/>
      <p:bldP spid="10" grpId="0"/>
      <p:bldP spid="10" grpId="1"/>
      <p:bldP spid="5" grpId="0" animBg="1"/>
      <p:bldP spid="26" grpId="0" animBg="1"/>
      <p:bldP spid="27" grpId="0" animBg="1"/>
      <p:bldP spid="28" grpId="0" animBg="1"/>
      <p:bldP spid="34" grpId="0" animBg="1"/>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4F70A43-14B8-F642-BBA9-AC21584FB81A}"/>
              </a:ext>
            </a:extLst>
          </p:cNvPr>
          <p:cNvGrpSpPr/>
          <p:nvPr/>
        </p:nvGrpSpPr>
        <p:grpSpPr>
          <a:xfrm>
            <a:off x="320443" y="155026"/>
            <a:ext cx="2270392" cy="1200330"/>
            <a:chOff x="569798" y="1124402"/>
            <a:chExt cx="2816950" cy="1489289"/>
          </a:xfrm>
        </p:grpSpPr>
        <p:pic>
          <p:nvPicPr>
            <p:cNvPr id="3" name="Picture 2">
              <a:extLst>
                <a:ext uri="{FF2B5EF4-FFF2-40B4-BE49-F238E27FC236}">
                  <a16:creationId xmlns:a16="http://schemas.microsoft.com/office/drawing/2014/main" id="{52811824-B0F4-2748-B066-6FB9D59A1E8C}"/>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4" name="TextBox 3">
              <a:extLst>
                <a:ext uri="{FF2B5EF4-FFF2-40B4-BE49-F238E27FC236}">
                  <a16:creationId xmlns:a16="http://schemas.microsoft.com/office/drawing/2014/main" id="{82520277-2024-E34F-9DE8-8DAEF10D303C}"/>
                </a:ext>
              </a:extLst>
            </p:cNvPr>
            <p:cNvSpPr txBox="1"/>
            <p:nvPr/>
          </p:nvSpPr>
          <p:spPr>
            <a:xfrm>
              <a:off x="1442467" y="1610762"/>
              <a:ext cx="1840128" cy="534616"/>
            </a:xfrm>
            <a:prstGeom prst="rect">
              <a:avLst/>
            </a:prstGeom>
            <a:noFill/>
          </p:spPr>
          <p:txBody>
            <a:bodyPr wrap="none" rtlCol="0">
              <a:spAutoFit/>
            </a:bodyPr>
            <a:lstStyle/>
            <a:p>
              <a:r>
                <a:rPr lang="vi-VN" sz="2200" b="1" dirty="0">
                  <a:solidFill>
                    <a:schemeClr val="accent2"/>
                  </a:solidFill>
                  <a:latin typeface="+mj-lt"/>
                </a:rPr>
                <a:t>KHÁM PHÁ</a:t>
              </a:r>
            </a:p>
          </p:txBody>
        </p:sp>
      </p:grpSp>
      <p:sp>
        <p:nvSpPr>
          <p:cNvPr id="6" name="TextBox 5">
            <a:extLst>
              <a:ext uri="{FF2B5EF4-FFF2-40B4-BE49-F238E27FC236}">
                <a16:creationId xmlns:a16="http://schemas.microsoft.com/office/drawing/2014/main" id="{E3EBC2B2-6475-9248-BC27-2B99CAB2508E}"/>
              </a:ext>
            </a:extLst>
          </p:cNvPr>
          <p:cNvSpPr txBox="1"/>
          <p:nvPr/>
        </p:nvSpPr>
        <p:spPr>
          <a:xfrm flipH="1">
            <a:off x="3210240" y="454250"/>
            <a:ext cx="8661316" cy="899157"/>
          </a:xfrm>
          <a:prstGeom prst="rect">
            <a:avLst/>
          </a:prstGeom>
          <a:noFill/>
        </p:spPr>
        <p:txBody>
          <a:bodyPr wrap="square" rtlCol="0">
            <a:spAutoFit/>
          </a:bodyPr>
          <a:lstStyle/>
          <a:p>
            <a:pPr algn="just">
              <a:lnSpc>
                <a:spcPct val="114000"/>
              </a:lnSpc>
            </a:pPr>
            <a:r>
              <a:rPr lang="vi-VN" sz="2400" b="1" dirty="0">
                <a:solidFill>
                  <a:srgbClr val="00B050"/>
                </a:solidFill>
              </a:rPr>
              <a:t>Một số quy định nơi công cộng:</a:t>
            </a:r>
          </a:p>
          <a:p>
            <a:pPr algn="just">
              <a:lnSpc>
                <a:spcPct val="114000"/>
              </a:lnSpc>
            </a:pPr>
            <a:r>
              <a:rPr lang="vi-VN" sz="2400" dirty="0">
                <a:solidFill>
                  <a:srgbClr val="002060"/>
                </a:solidFill>
              </a:rPr>
              <a:t>Em hãy nêu một số quy định nơi công cộng theo các hình sau:</a:t>
            </a:r>
          </a:p>
        </p:txBody>
      </p:sp>
      <p:sp>
        <p:nvSpPr>
          <p:cNvPr id="29" name="Oval 28">
            <a:extLst>
              <a:ext uri="{FF2B5EF4-FFF2-40B4-BE49-F238E27FC236}">
                <a16:creationId xmlns:a16="http://schemas.microsoft.com/office/drawing/2014/main" id="{3DE89836-6F9E-AB4A-95AA-F481A9E63F0A}"/>
              </a:ext>
            </a:extLst>
          </p:cNvPr>
          <p:cNvSpPr/>
          <p:nvPr/>
        </p:nvSpPr>
        <p:spPr>
          <a:xfrm>
            <a:off x="2755571" y="44943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accent2"/>
                </a:solidFill>
                <a:latin typeface="+mj-lt"/>
              </a:rPr>
              <a:t>2</a:t>
            </a:r>
          </a:p>
        </p:txBody>
      </p:sp>
      <p:pic>
        <p:nvPicPr>
          <p:cNvPr id="31" name="Picture 30">
            <a:extLst>
              <a:ext uri="{FF2B5EF4-FFF2-40B4-BE49-F238E27FC236}">
                <a16:creationId xmlns:a16="http://schemas.microsoft.com/office/drawing/2014/main" id="{DAD9F521-9132-6F44-9A2B-16B5BD402DA6}"/>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6000"/>
                    </a14:imgEffect>
                  </a14:imgLayer>
                </a14:imgProps>
              </a:ext>
              <a:ext uri="{28A0092B-C50C-407E-A947-70E740481C1C}">
                <a14:useLocalDpi xmlns:a14="http://schemas.microsoft.com/office/drawing/2010/main" val="0"/>
              </a:ext>
            </a:extLst>
          </a:blip>
          <a:srcRect l="54304" r="20067" b="48459"/>
          <a:stretch/>
        </p:blipFill>
        <p:spPr>
          <a:xfrm>
            <a:off x="4954649" y="1275036"/>
            <a:ext cx="2282701" cy="2227997"/>
          </a:xfrm>
          <a:prstGeom prst="ellipse">
            <a:avLst/>
          </a:prstGeom>
        </p:spPr>
      </p:pic>
      <p:pic>
        <p:nvPicPr>
          <p:cNvPr id="34" name="Picture 33">
            <a:extLst>
              <a:ext uri="{FF2B5EF4-FFF2-40B4-BE49-F238E27FC236}">
                <a16:creationId xmlns:a16="http://schemas.microsoft.com/office/drawing/2014/main" id="{B5ECC537-70F4-C14E-A6EA-C59B8A93E9AA}"/>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35000"/>
                    </a14:imgEffect>
                  </a14:imgLayer>
                </a14:imgProps>
              </a:ext>
              <a:ext uri="{28A0092B-C50C-407E-A947-70E740481C1C}">
                <a14:useLocalDpi xmlns:a14="http://schemas.microsoft.com/office/drawing/2010/main" val="0"/>
              </a:ext>
            </a:extLst>
          </a:blip>
          <a:srcRect l="24232" r="50584" b="48459"/>
          <a:stretch/>
        </p:blipFill>
        <p:spPr>
          <a:xfrm>
            <a:off x="1002057" y="1275036"/>
            <a:ext cx="2243117" cy="2227997"/>
          </a:xfrm>
          <a:prstGeom prst="ellipse">
            <a:avLst/>
          </a:prstGeom>
        </p:spPr>
      </p:pic>
      <p:pic>
        <p:nvPicPr>
          <p:cNvPr id="35" name="Picture 34">
            <a:extLst>
              <a:ext uri="{FF2B5EF4-FFF2-40B4-BE49-F238E27FC236}">
                <a16:creationId xmlns:a16="http://schemas.microsoft.com/office/drawing/2014/main" id="{269E9AFD-3240-434C-8BD1-BC29589E96EA}"/>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44000"/>
                    </a14:imgEffect>
                  </a14:imgLayer>
                </a14:imgProps>
              </a:ext>
              <a:ext uri="{28A0092B-C50C-407E-A947-70E740481C1C}">
                <a14:useLocalDpi xmlns:a14="http://schemas.microsoft.com/office/drawing/2010/main" val="0"/>
              </a:ext>
            </a:extLst>
          </a:blip>
          <a:srcRect l="8233" t="49147" r="66583" b="-688"/>
          <a:stretch/>
        </p:blipFill>
        <p:spPr>
          <a:xfrm>
            <a:off x="8946825" y="1275036"/>
            <a:ext cx="2243117" cy="2227997"/>
          </a:xfrm>
          <a:prstGeom prst="ellipse">
            <a:avLst/>
          </a:prstGeom>
        </p:spPr>
      </p:pic>
      <p:pic>
        <p:nvPicPr>
          <p:cNvPr id="36" name="Picture 35">
            <a:extLst>
              <a:ext uri="{FF2B5EF4-FFF2-40B4-BE49-F238E27FC236}">
                <a16:creationId xmlns:a16="http://schemas.microsoft.com/office/drawing/2014/main" id="{536C020D-142B-434E-90DF-1B43FC770BE9}"/>
              </a:ext>
            </a:extLst>
          </p:cNvPr>
          <p:cNvPicPr>
            <a:picLocks noChangeAspect="1"/>
          </p:cNvPicPr>
          <p:nvPr/>
        </p:nvPicPr>
        <p:blipFill rotWithShape="1">
          <a:blip r:embed="rId10">
            <a:extLst>
              <a:ext uri="{BEBA8EAE-BF5A-486C-A8C5-ECC9F3942E4B}">
                <a14:imgProps xmlns:a14="http://schemas.microsoft.com/office/drawing/2010/main">
                  <a14:imgLayer r:embed="rId11">
                    <a14:imgEffect>
                      <a14:sharpenSoften amount="47000"/>
                    </a14:imgEffect>
                  </a14:imgLayer>
                </a14:imgProps>
              </a:ext>
              <a:ext uri="{28A0092B-C50C-407E-A947-70E740481C1C}">
                <a14:useLocalDpi xmlns:a14="http://schemas.microsoft.com/office/drawing/2010/main" val="0"/>
              </a:ext>
            </a:extLst>
          </a:blip>
          <a:srcRect l="37186" t="48646" r="37630" b="-187"/>
          <a:stretch/>
        </p:blipFill>
        <p:spPr>
          <a:xfrm>
            <a:off x="2755571" y="3865966"/>
            <a:ext cx="2243117" cy="2227997"/>
          </a:xfrm>
          <a:prstGeom prst="ellipse">
            <a:avLst/>
          </a:prstGeom>
        </p:spPr>
      </p:pic>
      <p:pic>
        <p:nvPicPr>
          <p:cNvPr id="37" name="Picture 36">
            <a:extLst>
              <a:ext uri="{FF2B5EF4-FFF2-40B4-BE49-F238E27FC236}">
                <a16:creationId xmlns:a16="http://schemas.microsoft.com/office/drawing/2014/main" id="{491ABF3F-A414-F44F-BF27-EA0C6FF3BCC9}"/>
              </a:ext>
            </a:extLst>
          </p:cNvPr>
          <p:cNvPicPr>
            <a:picLocks noChangeAspect="1"/>
          </p:cNvPicPr>
          <p:nvPr/>
        </p:nvPicPr>
        <p:blipFill rotWithShape="1">
          <a:blip r:embed="rId12">
            <a:extLst>
              <a:ext uri="{BEBA8EAE-BF5A-486C-A8C5-ECC9F3942E4B}">
                <a14:imgProps xmlns:a14="http://schemas.microsoft.com/office/drawing/2010/main">
                  <a14:imgLayer r:embed="rId13">
                    <a14:imgEffect>
                      <a14:sharpenSoften amount="37000"/>
                    </a14:imgEffect>
                  </a14:imgLayer>
                </a14:imgProps>
              </a:ext>
              <a:ext uri="{28A0092B-C50C-407E-A947-70E740481C1C}">
                <a14:useLocalDpi xmlns:a14="http://schemas.microsoft.com/office/drawing/2010/main" val="0"/>
              </a:ext>
            </a:extLst>
          </a:blip>
          <a:srcRect l="66358" t="48646" r="8458" b="-187"/>
          <a:stretch/>
        </p:blipFill>
        <p:spPr>
          <a:xfrm>
            <a:off x="7193312" y="3865966"/>
            <a:ext cx="2243117" cy="2227997"/>
          </a:xfrm>
          <a:prstGeom prst="ellipse">
            <a:avLst/>
          </a:prstGeom>
        </p:spPr>
      </p:pic>
      <p:sp>
        <p:nvSpPr>
          <p:cNvPr id="38" name="Rectangle: Rounded Corners 5">
            <a:extLst>
              <a:ext uri="{FF2B5EF4-FFF2-40B4-BE49-F238E27FC236}">
                <a16:creationId xmlns:a16="http://schemas.microsoft.com/office/drawing/2014/main" id="{B61504D2-3883-D145-8AEE-6B0ECA95ABA9}"/>
              </a:ext>
            </a:extLst>
          </p:cNvPr>
          <p:cNvSpPr/>
          <p:nvPr/>
        </p:nvSpPr>
        <p:spPr>
          <a:xfrm>
            <a:off x="1049355" y="3555294"/>
            <a:ext cx="2148519"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xả rác</a:t>
            </a:r>
          </a:p>
        </p:txBody>
      </p:sp>
      <p:sp>
        <p:nvSpPr>
          <p:cNvPr id="39" name="Rectangle: Rounded Corners 5">
            <a:extLst>
              <a:ext uri="{FF2B5EF4-FFF2-40B4-BE49-F238E27FC236}">
                <a16:creationId xmlns:a16="http://schemas.microsoft.com/office/drawing/2014/main" id="{363FCF10-851D-164E-999E-3644659236A4}"/>
              </a:ext>
            </a:extLst>
          </p:cNvPr>
          <p:cNvSpPr/>
          <p:nvPr/>
        </p:nvSpPr>
        <p:spPr>
          <a:xfrm>
            <a:off x="5021740" y="3515777"/>
            <a:ext cx="2148519" cy="729405"/>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giẫm chân lên cỏ</a:t>
            </a:r>
          </a:p>
        </p:txBody>
      </p:sp>
      <p:sp>
        <p:nvSpPr>
          <p:cNvPr id="41" name="Rectangle: Rounded Corners 5">
            <a:extLst>
              <a:ext uri="{FF2B5EF4-FFF2-40B4-BE49-F238E27FC236}">
                <a16:creationId xmlns:a16="http://schemas.microsoft.com/office/drawing/2014/main" id="{4AD8667A-3BFC-5C4E-AD4C-6D05DA6A7765}"/>
              </a:ext>
            </a:extLst>
          </p:cNvPr>
          <p:cNvSpPr/>
          <p:nvPr/>
        </p:nvSpPr>
        <p:spPr>
          <a:xfrm>
            <a:off x="8886700" y="3555294"/>
            <a:ext cx="2363371"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ngắt hoa</a:t>
            </a:r>
          </a:p>
        </p:txBody>
      </p:sp>
      <p:sp>
        <p:nvSpPr>
          <p:cNvPr id="42" name="Rectangle: Rounded Corners 5">
            <a:extLst>
              <a:ext uri="{FF2B5EF4-FFF2-40B4-BE49-F238E27FC236}">
                <a16:creationId xmlns:a16="http://schemas.microsoft.com/office/drawing/2014/main" id="{33D21DC5-F31F-3E4E-915C-F25EE5A1018D}"/>
              </a:ext>
            </a:extLst>
          </p:cNvPr>
          <p:cNvSpPr/>
          <p:nvPr/>
        </p:nvSpPr>
        <p:spPr>
          <a:xfrm>
            <a:off x="2506924" y="6108477"/>
            <a:ext cx="2599708"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gây ồn ào</a:t>
            </a:r>
          </a:p>
        </p:txBody>
      </p:sp>
      <p:sp>
        <p:nvSpPr>
          <p:cNvPr id="43" name="Rectangle: Rounded Corners 5">
            <a:extLst>
              <a:ext uri="{FF2B5EF4-FFF2-40B4-BE49-F238E27FC236}">
                <a16:creationId xmlns:a16="http://schemas.microsoft.com/office/drawing/2014/main" id="{ABEF2CBF-8B7F-4342-8CB0-85DC831D4657}"/>
              </a:ext>
            </a:extLst>
          </p:cNvPr>
          <p:cNvSpPr/>
          <p:nvPr/>
        </p:nvSpPr>
        <p:spPr>
          <a:xfrm>
            <a:off x="6584764" y="6128549"/>
            <a:ext cx="3460212"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chen lấn, xô đẩy</a:t>
            </a:r>
          </a:p>
        </p:txBody>
      </p:sp>
    </p:spTree>
    <p:extLst>
      <p:ext uri="{BB962C8B-B14F-4D97-AF65-F5344CB8AC3E}">
        <p14:creationId xmlns:p14="http://schemas.microsoft.com/office/powerpoint/2010/main" val="42965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par>
                                <p:cTn id="17" presetID="10"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p:cTn id="24" dur="500" fill="hold"/>
                                        <p:tgtEl>
                                          <p:spTgt spid="38"/>
                                        </p:tgtEl>
                                        <p:attrNameLst>
                                          <p:attrName>ppt_w</p:attrName>
                                        </p:attrNameLst>
                                      </p:cBhvr>
                                      <p:tavLst>
                                        <p:tav tm="0">
                                          <p:val>
                                            <p:fltVal val="0"/>
                                          </p:val>
                                        </p:tav>
                                        <p:tav tm="100000">
                                          <p:val>
                                            <p:strVal val="#ppt_w"/>
                                          </p:val>
                                        </p:tav>
                                      </p:tavLst>
                                    </p:anim>
                                    <p:anim calcmode="lin" valueType="num">
                                      <p:cBhvr>
                                        <p:cTn id="25" dur="500" fill="hold"/>
                                        <p:tgtEl>
                                          <p:spTgt spid="38"/>
                                        </p:tgtEl>
                                        <p:attrNameLst>
                                          <p:attrName>ppt_h</p:attrName>
                                        </p:attrNameLst>
                                      </p:cBhvr>
                                      <p:tavLst>
                                        <p:tav tm="0">
                                          <p:val>
                                            <p:fltVal val="0"/>
                                          </p:val>
                                        </p:tav>
                                        <p:tav tm="100000">
                                          <p:val>
                                            <p:strVal val="#ppt_h"/>
                                          </p:val>
                                        </p:tav>
                                      </p:tavLst>
                                    </p:anim>
                                    <p:animEffect transition="in" filter="fade">
                                      <p:cBhvr>
                                        <p:cTn id="26" dur="50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p:cTn id="31" dur="500" fill="hold"/>
                                        <p:tgtEl>
                                          <p:spTgt spid="39"/>
                                        </p:tgtEl>
                                        <p:attrNameLst>
                                          <p:attrName>ppt_w</p:attrName>
                                        </p:attrNameLst>
                                      </p:cBhvr>
                                      <p:tavLst>
                                        <p:tav tm="0">
                                          <p:val>
                                            <p:fltVal val="0"/>
                                          </p:val>
                                        </p:tav>
                                        <p:tav tm="100000">
                                          <p:val>
                                            <p:strVal val="#ppt_w"/>
                                          </p:val>
                                        </p:tav>
                                      </p:tavLst>
                                    </p:anim>
                                    <p:anim calcmode="lin" valueType="num">
                                      <p:cBhvr>
                                        <p:cTn id="32" dur="500" fill="hold"/>
                                        <p:tgtEl>
                                          <p:spTgt spid="39"/>
                                        </p:tgtEl>
                                        <p:attrNameLst>
                                          <p:attrName>ppt_h</p:attrName>
                                        </p:attrNameLst>
                                      </p:cBhvr>
                                      <p:tavLst>
                                        <p:tav tm="0">
                                          <p:val>
                                            <p:fltVal val="0"/>
                                          </p:val>
                                        </p:tav>
                                        <p:tav tm="100000">
                                          <p:val>
                                            <p:strVal val="#ppt_h"/>
                                          </p:val>
                                        </p:tav>
                                      </p:tavLst>
                                    </p:anim>
                                    <p:animEffect transition="in" filter="fade">
                                      <p:cBhvr>
                                        <p:cTn id="33" dur="500"/>
                                        <p:tgtEl>
                                          <p:spTgt spid="39"/>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41"/>
                                        </p:tgtEl>
                                        <p:attrNameLst>
                                          <p:attrName>style.visibility</p:attrName>
                                        </p:attrNameLst>
                                      </p:cBhvr>
                                      <p:to>
                                        <p:strVal val="visible"/>
                                      </p:to>
                                    </p:set>
                                    <p:anim calcmode="lin" valueType="num">
                                      <p:cBhvr>
                                        <p:cTn id="38" dur="500" fill="hold"/>
                                        <p:tgtEl>
                                          <p:spTgt spid="41"/>
                                        </p:tgtEl>
                                        <p:attrNameLst>
                                          <p:attrName>ppt_w</p:attrName>
                                        </p:attrNameLst>
                                      </p:cBhvr>
                                      <p:tavLst>
                                        <p:tav tm="0">
                                          <p:val>
                                            <p:fltVal val="0"/>
                                          </p:val>
                                        </p:tav>
                                        <p:tav tm="100000">
                                          <p:val>
                                            <p:strVal val="#ppt_w"/>
                                          </p:val>
                                        </p:tav>
                                      </p:tavLst>
                                    </p:anim>
                                    <p:anim calcmode="lin" valueType="num">
                                      <p:cBhvr>
                                        <p:cTn id="39" dur="500" fill="hold"/>
                                        <p:tgtEl>
                                          <p:spTgt spid="41"/>
                                        </p:tgtEl>
                                        <p:attrNameLst>
                                          <p:attrName>ppt_h</p:attrName>
                                        </p:attrNameLst>
                                      </p:cBhvr>
                                      <p:tavLst>
                                        <p:tav tm="0">
                                          <p:val>
                                            <p:fltVal val="0"/>
                                          </p:val>
                                        </p:tav>
                                        <p:tav tm="100000">
                                          <p:val>
                                            <p:strVal val="#ppt_h"/>
                                          </p:val>
                                        </p:tav>
                                      </p:tavLst>
                                    </p:anim>
                                    <p:animEffect transition="in" filter="fade">
                                      <p:cBhvr>
                                        <p:cTn id="40" dur="500"/>
                                        <p:tgtEl>
                                          <p:spTgt spid="41"/>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42"/>
                                        </p:tgtEl>
                                        <p:attrNameLst>
                                          <p:attrName>style.visibility</p:attrName>
                                        </p:attrNameLst>
                                      </p:cBhvr>
                                      <p:to>
                                        <p:strVal val="visible"/>
                                      </p:to>
                                    </p:set>
                                    <p:anim calcmode="lin" valueType="num">
                                      <p:cBhvr>
                                        <p:cTn id="45" dur="500" fill="hold"/>
                                        <p:tgtEl>
                                          <p:spTgt spid="42"/>
                                        </p:tgtEl>
                                        <p:attrNameLst>
                                          <p:attrName>ppt_w</p:attrName>
                                        </p:attrNameLst>
                                      </p:cBhvr>
                                      <p:tavLst>
                                        <p:tav tm="0">
                                          <p:val>
                                            <p:fltVal val="0"/>
                                          </p:val>
                                        </p:tav>
                                        <p:tav tm="100000">
                                          <p:val>
                                            <p:strVal val="#ppt_w"/>
                                          </p:val>
                                        </p:tav>
                                      </p:tavLst>
                                    </p:anim>
                                    <p:anim calcmode="lin" valueType="num">
                                      <p:cBhvr>
                                        <p:cTn id="46" dur="500" fill="hold"/>
                                        <p:tgtEl>
                                          <p:spTgt spid="42"/>
                                        </p:tgtEl>
                                        <p:attrNameLst>
                                          <p:attrName>ppt_h</p:attrName>
                                        </p:attrNameLst>
                                      </p:cBhvr>
                                      <p:tavLst>
                                        <p:tav tm="0">
                                          <p:val>
                                            <p:fltVal val="0"/>
                                          </p:val>
                                        </p:tav>
                                        <p:tav tm="100000">
                                          <p:val>
                                            <p:strVal val="#ppt_h"/>
                                          </p:val>
                                        </p:tav>
                                      </p:tavLst>
                                    </p:anim>
                                    <p:animEffect transition="in" filter="fade">
                                      <p:cBhvr>
                                        <p:cTn id="47" dur="500"/>
                                        <p:tgtEl>
                                          <p:spTgt spid="42"/>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43"/>
                                        </p:tgtEl>
                                        <p:attrNameLst>
                                          <p:attrName>style.visibility</p:attrName>
                                        </p:attrNameLst>
                                      </p:cBhvr>
                                      <p:to>
                                        <p:strVal val="visible"/>
                                      </p:to>
                                    </p:set>
                                    <p:anim calcmode="lin" valueType="num">
                                      <p:cBhvr>
                                        <p:cTn id="52" dur="500" fill="hold"/>
                                        <p:tgtEl>
                                          <p:spTgt spid="43"/>
                                        </p:tgtEl>
                                        <p:attrNameLst>
                                          <p:attrName>ppt_w</p:attrName>
                                        </p:attrNameLst>
                                      </p:cBhvr>
                                      <p:tavLst>
                                        <p:tav tm="0">
                                          <p:val>
                                            <p:fltVal val="0"/>
                                          </p:val>
                                        </p:tav>
                                        <p:tav tm="100000">
                                          <p:val>
                                            <p:strVal val="#ppt_w"/>
                                          </p:val>
                                        </p:tav>
                                      </p:tavLst>
                                    </p:anim>
                                    <p:anim calcmode="lin" valueType="num">
                                      <p:cBhvr>
                                        <p:cTn id="53" dur="500" fill="hold"/>
                                        <p:tgtEl>
                                          <p:spTgt spid="43"/>
                                        </p:tgtEl>
                                        <p:attrNameLst>
                                          <p:attrName>ppt_h</p:attrName>
                                        </p:attrNameLst>
                                      </p:cBhvr>
                                      <p:tavLst>
                                        <p:tav tm="0">
                                          <p:val>
                                            <p:fltVal val="0"/>
                                          </p:val>
                                        </p:tav>
                                        <p:tav tm="100000">
                                          <p:val>
                                            <p:strVal val="#ppt_h"/>
                                          </p:val>
                                        </p:tav>
                                      </p:tavLst>
                                    </p:anim>
                                    <p:animEffect transition="in" filter="fade">
                                      <p:cBhvr>
                                        <p:cTn id="5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1" grpId="0" animBg="1"/>
      <p:bldP spid="42" grpId="0" animBg="1"/>
      <p:bldP spid="4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4F70A43-14B8-F642-BBA9-AC21584FB81A}"/>
              </a:ext>
            </a:extLst>
          </p:cNvPr>
          <p:cNvGrpSpPr/>
          <p:nvPr/>
        </p:nvGrpSpPr>
        <p:grpSpPr>
          <a:xfrm>
            <a:off x="320443" y="155026"/>
            <a:ext cx="2270392" cy="1200330"/>
            <a:chOff x="569798" y="1124402"/>
            <a:chExt cx="2816950" cy="1489289"/>
          </a:xfrm>
        </p:grpSpPr>
        <p:pic>
          <p:nvPicPr>
            <p:cNvPr id="3" name="Picture 2">
              <a:extLst>
                <a:ext uri="{FF2B5EF4-FFF2-40B4-BE49-F238E27FC236}">
                  <a16:creationId xmlns:a16="http://schemas.microsoft.com/office/drawing/2014/main" id="{52811824-B0F4-2748-B066-6FB9D59A1E8C}"/>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4" name="TextBox 3">
              <a:extLst>
                <a:ext uri="{FF2B5EF4-FFF2-40B4-BE49-F238E27FC236}">
                  <a16:creationId xmlns:a16="http://schemas.microsoft.com/office/drawing/2014/main" id="{82520277-2024-E34F-9DE8-8DAEF10D303C}"/>
                </a:ext>
              </a:extLst>
            </p:cNvPr>
            <p:cNvSpPr txBox="1"/>
            <p:nvPr/>
          </p:nvSpPr>
          <p:spPr>
            <a:xfrm>
              <a:off x="1442467" y="1610762"/>
              <a:ext cx="1840128" cy="534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FFFFFF"/>
                  </a:solidFill>
                  <a:effectLst/>
                  <a:uLnTx/>
                  <a:uFillTx/>
                  <a:latin typeface="+mj-lt"/>
                  <a:ea typeface="+mn-ea"/>
                  <a:cs typeface="+mn-cs"/>
                </a:rPr>
                <a:t>KHÁM PHÁ</a:t>
              </a:r>
            </a:p>
          </p:txBody>
        </p:sp>
      </p:grpSp>
      <p:sp>
        <p:nvSpPr>
          <p:cNvPr id="6" name="TextBox 5">
            <a:extLst>
              <a:ext uri="{FF2B5EF4-FFF2-40B4-BE49-F238E27FC236}">
                <a16:creationId xmlns:a16="http://schemas.microsoft.com/office/drawing/2014/main" id="{E3EBC2B2-6475-9248-BC27-2B99CAB2508E}"/>
              </a:ext>
            </a:extLst>
          </p:cNvPr>
          <p:cNvSpPr txBox="1"/>
          <p:nvPr/>
        </p:nvSpPr>
        <p:spPr>
          <a:xfrm flipH="1">
            <a:off x="3210240" y="454250"/>
            <a:ext cx="8661316" cy="478144"/>
          </a:xfrm>
          <a:prstGeom prst="rect">
            <a:avLst/>
          </a:prstGeom>
          <a:noFill/>
        </p:spPr>
        <p:txBody>
          <a:bodyPr wrap="square" rtlCol="0">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B050"/>
                </a:solidFill>
                <a:effectLst/>
                <a:uLnTx/>
                <a:uFillTx/>
                <a:latin typeface="Arial"/>
                <a:ea typeface="+mn-ea"/>
                <a:cs typeface="+mn-cs"/>
              </a:rPr>
              <a:t>Một số quy định nơi công cộng:</a:t>
            </a:r>
          </a:p>
        </p:txBody>
      </p:sp>
      <p:sp>
        <p:nvSpPr>
          <p:cNvPr id="29" name="Oval 28">
            <a:extLst>
              <a:ext uri="{FF2B5EF4-FFF2-40B4-BE49-F238E27FC236}">
                <a16:creationId xmlns:a16="http://schemas.microsoft.com/office/drawing/2014/main" id="{3DE89836-6F9E-AB4A-95AA-F481A9E63F0A}"/>
              </a:ext>
            </a:extLst>
          </p:cNvPr>
          <p:cNvSpPr/>
          <p:nvPr/>
        </p:nvSpPr>
        <p:spPr>
          <a:xfrm>
            <a:off x="2755571" y="44943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FFFF"/>
                </a:solidFill>
                <a:effectLst/>
                <a:uLnTx/>
                <a:uFillTx/>
                <a:latin typeface="+mj-lt"/>
                <a:ea typeface="+mn-ea"/>
                <a:cs typeface="+mn-cs"/>
              </a:rPr>
              <a:t>2</a:t>
            </a:r>
          </a:p>
        </p:txBody>
      </p:sp>
      <p:sp>
        <p:nvSpPr>
          <p:cNvPr id="5" name="Rectangle 4">
            <a:extLst>
              <a:ext uri="{FF2B5EF4-FFF2-40B4-BE49-F238E27FC236}">
                <a16:creationId xmlns:a16="http://schemas.microsoft.com/office/drawing/2014/main" id="{0C5458FD-6E88-FE4E-8BC1-3669CA8DB744}"/>
              </a:ext>
            </a:extLst>
          </p:cNvPr>
          <p:cNvSpPr/>
          <p:nvPr/>
        </p:nvSpPr>
        <p:spPr>
          <a:xfrm>
            <a:off x="2755571" y="977907"/>
            <a:ext cx="8998857" cy="478144"/>
          </a:xfrm>
          <a:prstGeom prst="rect">
            <a:avLst/>
          </a:prstGeom>
        </p:spPr>
        <p:txBody>
          <a:bodyPr wrap="square">
            <a:spAutoFit/>
          </a:bodyPr>
          <a:lstStyle/>
          <a:p>
            <a:pPr lvl="0" algn="just">
              <a:lnSpc>
                <a:spcPct val="114000"/>
              </a:lnSpc>
              <a:defRPr/>
            </a:pPr>
            <a:r>
              <a:rPr lang="vi-VN" sz="2400" dirty="0">
                <a:solidFill>
                  <a:srgbClr val="002060"/>
                </a:solidFill>
              </a:rPr>
              <a:t>Kể thêm một số quy định nơi công cộng khác mà em biết.</a:t>
            </a:r>
          </a:p>
        </p:txBody>
      </p:sp>
      <p:grpSp>
        <p:nvGrpSpPr>
          <p:cNvPr id="17" name="Group 16">
            <a:extLst>
              <a:ext uri="{FF2B5EF4-FFF2-40B4-BE49-F238E27FC236}">
                <a16:creationId xmlns:a16="http://schemas.microsoft.com/office/drawing/2014/main" id="{4CC15C37-271A-654C-A309-6E8CC02A5397}"/>
              </a:ext>
            </a:extLst>
          </p:cNvPr>
          <p:cNvGrpSpPr/>
          <p:nvPr/>
        </p:nvGrpSpPr>
        <p:grpSpPr>
          <a:xfrm>
            <a:off x="445312" y="2076307"/>
            <a:ext cx="5939732" cy="3847614"/>
            <a:chOff x="445312" y="2076307"/>
            <a:chExt cx="5939732" cy="3847614"/>
          </a:xfrm>
        </p:grpSpPr>
        <p:grpSp>
          <p:nvGrpSpPr>
            <p:cNvPr id="12" name="Group 11">
              <a:extLst>
                <a:ext uri="{FF2B5EF4-FFF2-40B4-BE49-F238E27FC236}">
                  <a16:creationId xmlns:a16="http://schemas.microsoft.com/office/drawing/2014/main" id="{18BAEDEF-1D2E-154B-83F5-F146C60777FC}"/>
                </a:ext>
              </a:extLst>
            </p:cNvPr>
            <p:cNvGrpSpPr/>
            <p:nvPr/>
          </p:nvGrpSpPr>
          <p:grpSpPr>
            <a:xfrm>
              <a:off x="445312" y="2076307"/>
              <a:ext cx="5309591" cy="3632564"/>
              <a:chOff x="667657" y="2247529"/>
              <a:chExt cx="4572627" cy="3128369"/>
            </a:xfrm>
          </p:grpSpPr>
          <p:grpSp>
            <p:nvGrpSpPr>
              <p:cNvPr id="10" name="Group 9">
                <a:extLst>
                  <a:ext uri="{FF2B5EF4-FFF2-40B4-BE49-F238E27FC236}">
                    <a16:creationId xmlns:a16="http://schemas.microsoft.com/office/drawing/2014/main" id="{58F15182-0B05-684F-8921-79FB4015F690}"/>
                  </a:ext>
                </a:extLst>
              </p:cNvPr>
              <p:cNvGrpSpPr/>
              <p:nvPr/>
            </p:nvGrpSpPr>
            <p:grpSpPr>
              <a:xfrm>
                <a:off x="667657" y="2247529"/>
                <a:ext cx="4572627" cy="3128369"/>
                <a:chOff x="667657" y="2247529"/>
                <a:chExt cx="4572627" cy="3128369"/>
              </a:xfrm>
            </p:grpSpPr>
            <p:sp>
              <p:nvSpPr>
                <p:cNvPr id="7" name="Rounded Rectangle 6">
                  <a:extLst>
                    <a:ext uri="{FF2B5EF4-FFF2-40B4-BE49-F238E27FC236}">
                      <a16:creationId xmlns:a16="http://schemas.microsoft.com/office/drawing/2014/main" id="{87EC7A53-7322-8945-B211-963CCD53F014}"/>
                    </a:ext>
                  </a:extLst>
                </p:cNvPr>
                <p:cNvSpPr/>
                <p:nvPr/>
              </p:nvSpPr>
              <p:spPr>
                <a:xfrm>
                  <a:off x="667657" y="2249714"/>
                  <a:ext cx="4572000" cy="3120572"/>
                </a:xfrm>
                <a:prstGeom prst="roundRect">
                  <a:avLst>
                    <a:gd name="adj" fmla="val 4205"/>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9" name="Rounded Rectangle 18">
                  <a:extLst>
                    <a:ext uri="{FF2B5EF4-FFF2-40B4-BE49-F238E27FC236}">
                      <a16:creationId xmlns:a16="http://schemas.microsoft.com/office/drawing/2014/main" id="{E8C41EEB-3B05-904C-9538-2403218639C7}"/>
                    </a:ext>
                  </a:extLst>
                </p:cNvPr>
                <p:cNvSpPr/>
                <p:nvPr/>
              </p:nvSpPr>
              <p:spPr>
                <a:xfrm>
                  <a:off x="875475" y="2391558"/>
                  <a:ext cx="4156364" cy="2836884"/>
                </a:xfrm>
                <a:prstGeom prst="roundRect">
                  <a:avLst>
                    <a:gd name="adj" fmla="val 2998"/>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8" name="L-Shape 7">
                  <a:extLst>
                    <a:ext uri="{FF2B5EF4-FFF2-40B4-BE49-F238E27FC236}">
                      <a16:creationId xmlns:a16="http://schemas.microsoft.com/office/drawing/2014/main" id="{E5315756-99CD-1C4C-B540-E7306F74FDD3}"/>
                    </a:ext>
                  </a:extLst>
                </p:cNvPr>
                <p:cNvSpPr/>
                <p:nvPr/>
              </p:nvSpPr>
              <p:spPr>
                <a:xfrm>
                  <a:off x="857723" y="5061176"/>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2" name="L-Shape 21">
                  <a:extLst>
                    <a:ext uri="{FF2B5EF4-FFF2-40B4-BE49-F238E27FC236}">
                      <a16:creationId xmlns:a16="http://schemas.microsoft.com/office/drawing/2014/main" id="{929853DF-ED21-4048-BEA7-D7B8E1BC6FAB}"/>
                    </a:ext>
                  </a:extLst>
                </p:cNvPr>
                <p:cNvSpPr/>
                <p:nvPr/>
              </p:nvSpPr>
              <p:spPr>
                <a:xfrm flipH="1">
                  <a:off x="4883521" y="5051962"/>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3" name="L-Shape 22">
                  <a:extLst>
                    <a:ext uri="{FF2B5EF4-FFF2-40B4-BE49-F238E27FC236}">
                      <a16:creationId xmlns:a16="http://schemas.microsoft.com/office/drawing/2014/main" id="{E9B16BCE-165A-384F-987F-3051CBB44328}"/>
                    </a:ext>
                  </a:extLst>
                </p:cNvPr>
                <p:cNvSpPr/>
                <p:nvPr/>
              </p:nvSpPr>
              <p:spPr>
                <a:xfrm flipV="1">
                  <a:off x="857724" y="2379494"/>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4" name="L-Shape 23">
                  <a:extLst>
                    <a:ext uri="{FF2B5EF4-FFF2-40B4-BE49-F238E27FC236}">
                      <a16:creationId xmlns:a16="http://schemas.microsoft.com/office/drawing/2014/main" id="{4BAE72AC-6F61-844C-A076-CF514AE705BE}"/>
                    </a:ext>
                  </a:extLst>
                </p:cNvPr>
                <p:cNvSpPr/>
                <p:nvPr/>
              </p:nvSpPr>
              <p:spPr>
                <a:xfrm flipH="1" flipV="1">
                  <a:off x="4883521" y="2370280"/>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9" name="Right Triangle 8">
                  <a:extLst>
                    <a:ext uri="{FF2B5EF4-FFF2-40B4-BE49-F238E27FC236}">
                      <a16:creationId xmlns:a16="http://schemas.microsoft.com/office/drawing/2014/main" id="{F3390223-8BFE-8D4F-A40A-3714AC9A9535}"/>
                    </a:ext>
                  </a:extLst>
                </p:cNvPr>
                <p:cNvSpPr/>
                <p:nvPr/>
              </p:nvSpPr>
              <p:spPr>
                <a:xfrm rot="5400000">
                  <a:off x="686621" y="2230751"/>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6" name="Right Triangle 25">
                  <a:extLst>
                    <a:ext uri="{FF2B5EF4-FFF2-40B4-BE49-F238E27FC236}">
                      <a16:creationId xmlns:a16="http://schemas.microsoft.com/office/drawing/2014/main" id="{DFC236A9-DE0E-0743-8E29-1E27083247D4}"/>
                    </a:ext>
                  </a:extLst>
                </p:cNvPr>
                <p:cNvSpPr/>
                <p:nvPr/>
              </p:nvSpPr>
              <p:spPr>
                <a:xfrm>
                  <a:off x="668244" y="5155448"/>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7" name="Right Triangle 26">
                  <a:extLst>
                    <a:ext uri="{FF2B5EF4-FFF2-40B4-BE49-F238E27FC236}">
                      <a16:creationId xmlns:a16="http://schemas.microsoft.com/office/drawing/2014/main" id="{728AEDFF-4CDB-AD4B-B450-4B77554C49FF}"/>
                    </a:ext>
                  </a:extLst>
                </p:cNvPr>
                <p:cNvSpPr/>
                <p:nvPr/>
              </p:nvSpPr>
              <p:spPr>
                <a:xfrm rot="16200000" flipH="1">
                  <a:off x="5038798" y="2228565"/>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8" name="Right Triangle 27">
                  <a:extLst>
                    <a:ext uri="{FF2B5EF4-FFF2-40B4-BE49-F238E27FC236}">
                      <a16:creationId xmlns:a16="http://schemas.microsoft.com/office/drawing/2014/main" id="{DFF04763-5629-8E48-B714-49CC3E2EED6B}"/>
                    </a:ext>
                  </a:extLst>
                </p:cNvPr>
                <p:cNvSpPr/>
                <p:nvPr/>
              </p:nvSpPr>
              <p:spPr>
                <a:xfrm flipH="1">
                  <a:off x="5057449" y="5149837"/>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sp>
            <p:nvSpPr>
              <p:cNvPr id="11" name="TextBox 10">
                <a:extLst>
                  <a:ext uri="{FF2B5EF4-FFF2-40B4-BE49-F238E27FC236}">
                    <a16:creationId xmlns:a16="http://schemas.microsoft.com/office/drawing/2014/main" id="{23D524BC-EF98-1743-8FFB-ED396B68B2C2}"/>
                  </a:ext>
                </a:extLst>
              </p:cNvPr>
              <p:cNvSpPr txBox="1"/>
              <p:nvPr/>
            </p:nvSpPr>
            <p:spPr>
              <a:xfrm>
                <a:off x="1116128" y="2475519"/>
                <a:ext cx="3697222" cy="450598"/>
              </a:xfrm>
              <a:prstGeom prst="rect">
                <a:avLst/>
              </a:prstGeom>
              <a:noFill/>
            </p:spPr>
            <p:txBody>
              <a:bodyPr wrap="none" rtlCol="0">
                <a:spAutoFit/>
              </a:bodyPr>
              <a:lstStyle/>
              <a:p>
                <a:pPr algn="ctr"/>
                <a:r>
                  <a:rPr lang="en-VN" sz="2800" b="1" dirty="0"/>
                  <a:t>NỘI QUY NHÀ TRƯỜNG</a:t>
                </a:r>
              </a:p>
            </p:txBody>
          </p:sp>
        </p:grpSp>
        <p:pic>
          <p:nvPicPr>
            <p:cNvPr id="7170" name="Picture 2" descr="School Classroom Advertising Background, Advertising Background, Simple,  Blackboard Background Image for Free Download">
              <a:extLst>
                <a:ext uri="{FF2B5EF4-FFF2-40B4-BE49-F238E27FC236}">
                  <a16:creationId xmlns:a16="http://schemas.microsoft.com/office/drawing/2014/main" id="{2BB226BF-D12F-CE49-994B-2828ED927FA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2778" r="96389">
                          <a14:foregroundMark x1="5833" y1="76389" x2="6944" y2="74444"/>
                          <a14:foregroundMark x1="4444" y1="68333" x2="4444" y2="68333"/>
                          <a14:foregroundMark x1="2778" y1="75556" x2="2778" y2="75556"/>
                          <a14:foregroundMark x1="42778" y1="68056" x2="46944" y2="71667"/>
                          <a14:foregroundMark x1="46944" y1="71111" x2="56111" y2="67500"/>
                          <a14:foregroundMark x1="56111" y1="67222" x2="38333" y2="67778"/>
                          <a14:foregroundMark x1="93333" y1="77500" x2="93333" y2="72500"/>
                          <a14:foregroundMark x1="96111" y1="75278" x2="96111" y2="75278"/>
                          <a14:foregroundMark x1="96389" y1="67778" x2="96389" y2="67778"/>
                          <a14:foregroundMark x1="56111" y1="68889" x2="58333" y2="70833"/>
                          <a14:foregroundMark x1="61389" y1="40278" x2="61389" y2="40278"/>
                          <a14:foregroundMark x1="61389" y1="40278" x2="60556" y2="38333"/>
                          <a14:foregroundMark x1="40278" y1="39722" x2="36389" y2="40000"/>
                        </a14:backgroundRemoval>
                      </a14:imgEffect>
                    </a14:imgLayer>
                  </a14:imgProps>
                </a:ext>
                <a:ext uri="{28A0092B-C50C-407E-A947-70E740481C1C}">
                  <a14:useLocalDpi xmlns:a14="http://schemas.microsoft.com/office/drawing/2010/main" val="0"/>
                </a:ext>
              </a:extLst>
            </a:blip>
            <a:srcRect t="24159" b="17605"/>
            <a:stretch/>
          </p:blipFill>
          <p:spPr bwMode="auto">
            <a:xfrm>
              <a:off x="4113533" y="4601064"/>
              <a:ext cx="2271511" cy="132285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A9F6D70-CE92-0F4D-9AC8-C304F74498D2}"/>
                </a:ext>
              </a:extLst>
            </p:cNvPr>
            <p:cNvSpPr txBox="1"/>
            <p:nvPr/>
          </p:nvSpPr>
          <p:spPr>
            <a:xfrm>
              <a:off x="720396" y="2729049"/>
              <a:ext cx="4841310" cy="2793842"/>
            </a:xfrm>
            <a:prstGeom prst="rect">
              <a:avLst/>
            </a:prstGeom>
            <a:noFill/>
          </p:spPr>
          <p:txBody>
            <a:bodyPr wrap="square" rtlCol="0">
              <a:spAutoFit/>
            </a:bodyPr>
            <a:lstStyle/>
            <a:p>
              <a:pPr marL="342900" indent="-342900">
                <a:lnSpc>
                  <a:spcPct val="150000"/>
                </a:lnSpc>
                <a:buAutoNum type="arabicPeriod"/>
              </a:pPr>
              <a:r>
                <a:rPr lang="en-VN" sz="2400" dirty="0">
                  <a:solidFill>
                    <a:srgbClr val="002060"/>
                  </a:solidFill>
                </a:rPr>
                <a:t>Đi học đều, đúng giờ.</a:t>
              </a:r>
            </a:p>
            <a:p>
              <a:pPr marL="342900" indent="-342900">
                <a:lnSpc>
                  <a:spcPct val="150000"/>
                </a:lnSpc>
                <a:buAutoNum type="arabicPeriod"/>
              </a:pPr>
              <a:r>
                <a:rPr lang="en-VN" sz="2400" dirty="0">
                  <a:solidFill>
                    <a:srgbClr val="002060"/>
                  </a:solidFill>
                </a:rPr>
                <a:t>Trang phục gọn gàng, phù hợp.</a:t>
              </a:r>
            </a:p>
            <a:p>
              <a:pPr marL="342900" indent="-342900">
                <a:lnSpc>
                  <a:spcPct val="150000"/>
                </a:lnSpc>
                <a:buAutoNum type="arabicPeriod"/>
              </a:pPr>
              <a:r>
                <a:rPr lang="en-VN" sz="2400" dirty="0">
                  <a:solidFill>
                    <a:srgbClr val="002060"/>
                  </a:solidFill>
                </a:rPr>
                <a:t>Họp tập chăm chỉ.</a:t>
              </a:r>
            </a:p>
            <a:p>
              <a:pPr marL="342900" indent="-342900">
                <a:lnSpc>
                  <a:spcPct val="150000"/>
                </a:lnSpc>
                <a:buAutoNum type="arabicPeriod"/>
              </a:pPr>
              <a:r>
                <a:rPr lang="en-VN" sz="2400" dirty="0">
                  <a:solidFill>
                    <a:srgbClr val="002060"/>
                  </a:solidFill>
                </a:rPr>
                <a:t>Có ý thức giữ gìn và bảo vệ </a:t>
              </a:r>
            </a:p>
            <a:p>
              <a:pPr>
                <a:lnSpc>
                  <a:spcPct val="150000"/>
                </a:lnSpc>
              </a:pPr>
              <a:r>
                <a:rPr lang="en-VN" sz="2400" dirty="0">
                  <a:solidFill>
                    <a:srgbClr val="002060"/>
                  </a:solidFill>
                </a:rPr>
                <a:t>tài sản của trường, lớp.</a:t>
              </a:r>
            </a:p>
          </p:txBody>
        </p:sp>
      </p:grpSp>
      <p:grpSp>
        <p:nvGrpSpPr>
          <p:cNvPr id="16" name="Group 15">
            <a:extLst>
              <a:ext uri="{FF2B5EF4-FFF2-40B4-BE49-F238E27FC236}">
                <a16:creationId xmlns:a16="http://schemas.microsoft.com/office/drawing/2014/main" id="{EF81F2A4-70F4-7B4E-AD56-65AAA55EC567}"/>
              </a:ext>
            </a:extLst>
          </p:cNvPr>
          <p:cNvGrpSpPr/>
          <p:nvPr/>
        </p:nvGrpSpPr>
        <p:grpSpPr>
          <a:xfrm>
            <a:off x="6436415" y="2069790"/>
            <a:ext cx="5396208" cy="3947682"/>
            <a:chOff x="6436415" y="2069790"/>
            <a:chExt cx="5396208" cy="3947682"/>
          </a:xfrm>
        </p:grpSpPr>
        <p:grpSp>
          <p:nvGrpSpPr>
            <p:cNvPr id="40" name="Group 39">
              <a:extLst>
                <a:ext uri="{FF2B5EF4-FFF2-40B4-BE49-F238E27FC236}">
                  <a16:creationId xmlns:a16="http://schemas.microsoft.com/office/drawing/2014/main" id="{E138C886-F59D-1B43-91B6-433CF0070A64}"/>
                </a:ext>
              </a:extLst>
            </p:cNvPr>
            <p:cNvGrpSpPr/>
            <p:nvPr/>
          </p:nvGrpSpPr>
          <p:grpSpPr>
            <a:xfrm>
              <a:off x="6436415" y="2069790"/>
              <a:ext cx="5309591" cy="3632564"/>
              <a:chOff x="667657" y="2247529"/>
              <a:chExt cx="4572627" cy="3128369"/>
            </a:xfrm>
          </p:grpSpPr>
          <p:grpSp>
            <p:nvGrpSpPr>
              <p:cNvPr id="44" name="Group 43">
                <a:extLst>
                  <a:ext uri="{FF2B5EF4-FFF2-40B4-BE49-F238E27FC236}">
                    <a16:creationId xmlns:a16="http://schemas.microsoft.com/office/drawing/2014/main" id="{786A7B08-95D3-B948-8BE6-1AD681CBF2B5}"/>
                  </a:ext>
                </a:extLst>
              </p:cNvPr>
              <p:cNvGrpSpPr/>
              <p:nvPr/>
            </p:nvGrpSpPr>
            <p:grpSpPr>
              <a:xfrm>
                <a:off x="667657" y="2247529"/>
                <a:ext cx="4572627" cy="3128369"/>
                <a:chOff x="667657" y="2247529"/>
                <a:chExt cx="4572627" cy="3128369"/>
              </a:xfrm>
            </p:grpSpPr>
            <p:sp>
              <p:nvSpPr>
                <p:cNvPr id="46" name="Rounded Rectangle 45">
                  <a:extLst>
                    <a:ext uri="{FF2B5EF4-FFF2-40B4-BE49-F238E27FC236}">
                      <a16:creationId xmlns:a16="http://schemas.microsoft.com/office/drawing/2014/main" id="{E745B8D1-423E-1A4B-83AF-FE0C480E69B7}"/>
                    </a:ext>
                  </a:extLst>
                </p:cNvPr>
                <p:cNvSpPr/>
                <p:nvPr/>
              </p:nvSpPr>
              <p:spPr>
                <a:xfrm>
                  <a:off x="667657" y="2249714"/>
                  <a:ext cx="4572000" cy="3120572"/>
                </a:xfrm>
                <a:prstGeom prst="roundRect">
                  <a:avLst>
                    <a:gd name="adj" fmla="val 4205"/>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7" name="Rounded Rectangle 46">
                  <a:extLst>
                    <a:ext uri="{FF2B5EF4-FFF2-40B4-BE49-F238E27FC236}">
                      <a16:creationId xmlns:a16="http://schemas.microsoft.com/office/drawing/2014/main" id="{AA0A36D5-4B19-1C4F-886C-1FC954638EA3}"/>
                    </a:ext>
                  </a:extLst>
                </p:cNvPr>
                <p:cNvSpPr/>
                <p:nvPr/>
              </p:nvSpPr>
              <p:spPr>
                <a:xfrm>
                  <a:off x="875475" y="2391558"/>
                  <a:ext cx="4156364" cy="2836884"/>
                </a:xfrm>
                <a:prstGeom prst="roundRect">
                  <a:avLst>
                    <a:gd name="adj" fmla="val 2998"/>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8" name="L-Shape 47">
                  <a:extLst>
                    <a:ext uri="{FF2B5EF4-FFF2-40B4-BE49-F238E27FC236}">
                      <a16:creationId xmlns:a16="http://schemas.microsoft.com/office/drawing/2014/main" id="{E8325CCC-EE02-3D4A-AEB6-CE43241ACE3B}"/>
                    </a:ext>
                  </a:extLst>
                </p:cNvPr>
                <p:cNvSpPr/>
                <p:nvPr/>
              </p:nvSpPr>
              <p:spPr>
                <a:xfrm>
                  <a:off x="857723" y="5061176"/>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9" name="L-Shape 48">
                  <a:extLst>
                    <a:ext uri="{FF2B5EF4-FFF2-40B4-BE49-F238E27FC236}">
                      <a16:creationId xmlns:a16="http://schemas.microsoft.com/office/drawing/2014/main" id="{78BBE38D-AA95-7940-BE85-A9DEE7BFE4AD}"/>
                    </a:ext>
                  </a:extLst>
                </p:cNvPr>
                <p:cNvSpPr/>
                <p:nvPr/>
              </p:nvSpPr>
              <p:spPr>
                <a:xfrm flipH="1">
                  <a:off x="4883521" y="5051962"/>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0" name="L-Shape 49">
                  <a:extLst>
                    <a:ext uri="{FF2B5EF4-FFF2-40B4-BE49-F238E27FC236}">
                      <a16:creationId xmlns:a16="http://schemas.microsoft.com/office/drawing/2014/main" id="{AF81542C-9EA7-FC44-B5B0-A1C949A8C8E0}"/>
                    </a:ext>
                  </a:extLst>
                </p:cNvPr>
                <p:cNvSpPr/>
                <p:nvPr/>
              </p:nvSpPr>
              <p:spPr>
                <a:xfrm flipV="1">
                  <a:off x="857724" y="2379494"/>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1" name="L-Shape 50">
                  <a:extLst>
                    <a:ext uri="{FF2B5EF4-FFF2-40B4-BE49-F238E27FC236}">
                      <a16:creationId xmlns:a16="http://schemas.microsoft.com/office/drawing/2014/main" id="{324FC38A-F666-C34E-8EE1-53313F4C98E7}"/>
                    </a:ext>
                  </a:extLst>
                </p:cNvPr>
                <p:cNvSpPr/>
                <p:nvPr/>
              </p:nvSpPr>
              <p:spPr>
                <a:xfrm flipH="1" flipV="1">
                  <a:off x="4883521" y="2370280"/>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2" name="Right Triangle 51">
                  <a:extLst>
                    <a:ext uri="{FF2B5EF4-FFF2-40B4-BE49-F238E27FC236}">
                      <a16:creationId xmlns:a16="http://schemas.microsoft.com/office/drawing/2014/main" id="{AF8D3C37-964D-8D42-9C44-7A7BE28483C7}"/>
                    </a:ext>
                  </a:extLst>
                </p:cNvPr>
                <p:cNvSpPr/>
                <p:nvPr/>
              </p:nvSpPr>
              <p:spPr>
                <a:xfrm rot="5400000">
                  <a:off x="686621" y="2230751"/>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3" name="Right Triangle 52">
                  <a:extLst>
                    <a:ext uri="{FF2B5EF4-FFF2-40B4-BE49-F238E27FC236}">
                      <a16:creationId xmlns:a16="http://schemas.microsoft.com/office/drawing/2014/main" id="{89A4BA34-42A9-7343-80EE-EF264EBAEF37}"/>
                    </a:ext>
                  </a:extLst>
                </p:cNvPr>
                <p:cNvSpPr/>
                <p:nvPr/>
              </p:nvSpPr>
              <p:spPr>
                <a:xfrm>
                  <a:off x="668244" y="5155448"/>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4" name="Right Triangle 53">
                  <a:extLst>
                    <a:ext uri="{FF2B5EF4-FFF2-40B4-BE49-F238E27FC236}">
                      <a16:creationId xmlns:a16="http://schemas.microsoft.com/office/drawing/2014/main" id="{692F680A-2697-4D44-A642-8F65DD512602}"/>
                    </a:ext>
                  </a:extLst>
                </p:cNvPr>
                <p:cNvSpPr/>
                <p:nvPr/>
              </p:nvSpPr>
              <p:spPr>
                <a:xfrm rot="16200000" flipH="1">
                  <a:off x="5038798" y="2228565"/>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5" name="Right Triangle 54">
                  <a:extLst>
                    <a:ext uri="{FF2B5EF4-FFF2-40B4-BE49-F238E27FC236}">
                      <a16:creationId xmlns:a16="http://schemas.microsoft.com/office/drawing/2014/main" id="{E877110A-7065-D748-942F-053A6C870E3B}"/>
                    </a:ext>
                  </a:extLst>
                </p:cNvPr>
                <p:cNvSpPr/>
                <p:nvPr/>
              </p:nvSpPr>
              <p:spPr>
                <a:xfrm flipH="1">
                  <a:off x="5057449" y="5149837"/>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sp>
            <p:nvSpPr>
              <p:cNvPr id="45" name="TextBox 44">
                <a:extLst>
                  <a:ext uri="{FF2B5EF4-FFF2-40B4-BE49-F238E27FC236}">
                    <a16:creationId xmlns:a16="http://schemas.microsoft.com/office/drawing/2014/main" id="{3F065C5E-B7B9-DF4D-BD3F-BEDBA1D51163}"/>
                  </a:ext>
                </a:extLst>
              </p:cNvPr>
              <p:cNvSpPr txBox="1"/>
              <p:nvPr/>
            </p:nvSpPr>
            <p:spPr>
              <a:xfrm>
                <a:off x="1554936" y="2475519"/>
                <a:ext cx="2819606" cy="424093"/>
              </a:xfrm>
              <a:prstGeom prst="rect">
                <a:avLst/>
              </a:prstGeom>
              <a:noFill/>
            </p:spPr>
            <p:txBody>
              <a:bodyPr wrap="none" rtlCol="0">
                <a:spAutoFit/>
              </a:bodyPr>
              <a:lstStyle/>
              <a:p>
                <a:pPr algn="ctr"/>
                <a:r>
                  <a:rPr lang="en-VN" sz="2600" b="1" dirty="0"/>
                  <a:t>NỘI QUY THƯ VIỆN</a:t>
                </a:r>
              </a:p>
            </p:txBody>
          </p:sp>
        </p:grpSp>
        <p:sp>
          <p:nvSpPr>
            <p:cNvPr id="56" name="TextBox 55">
              <a:extLst>
                <a:ext uri="{FF2B5EF4-FFF2-40B4-BE49-F238E27FC236}">
                  <a16:creationId xmlns:a16="http://schemas.microsoft.com/office/drawing/2014/main" id="{2EA312CF-A857-EA42-8222-FF287E7B768C}"/>
                </a:ext>
              </a:extLst>
            </p:cNvPr>
            <p:cNvSpPr txBox="1"/>
            <p:nvPr/>
          </p:nvSpPr>
          <p:spPr>
            <a:xfrm>
              <a:off x="6837345" y="2820864"/>
              <a:ext cx="4841310" cy="1685846"/>
            </a:xfrm>
            <a:prstGeom prst="rect">
              <a:avLst/>
            </a:prstGeom>
            <a:noFill/>
          </p:spPr>
          <p:txBody>
            <a:bodyPr wrap="square" rtlCol="0">
              <a:spAutoFit/>
            </a:bodyPr>
            <a:lstStyle/>
            <a:p>
              <a:pPr marL="342900" indent="-342900">
                <a:lnSpc>
                  <a:spcPct val="150000"/>
                </a:lnSpc>
                <a:buAutoNum type="arabicPeriod"/>
              </a:pPr>
              <a:r>
                <a:rPr lang="en-VN" sz="2400" dirty="0">
                  <a:solidFill>
                    <a:srgbClr val="002060"/>
                  </a:solidFill>
                </a:rPr>
                <a:t>Giữ trật tự.</a:t>
              </a:r>
            </a:p>
            <a:p>
              <a:pPr marL="342900" indent="-342900">
                <a:lnSpc>
                  <a:spcPct val="150000"/>
                </a:lnSpc>
                <a:buAutoNum type="arabicPeriod"/>
              </a:pPr>
              <a:r>
                <a:rPr lang="en-VN" sz="2400" dirty="0">
                  <a:solidFill>
                    <a:srgbClr val="002060"/>
                  </a:solidFill>
                </a:rPr>
                <a:t>Giữ vệ sinh.</a:t>
              </a:r>
            </a:p>
            <a:p>
              <a:pPr marL="342900" indent="-342900">
                <a:lnSpc>
                  <a:spcPct val="150000"/>
                </a:lnSpc>
                <a:buAutoNum type="arabicPeriod"/>
              </a:pPr>
              <a:r>
                <a:rPr lang="en-VN" sz="2400" dirty="0">
                  <a:solidFill>
                    <a:srgbClr val="002060"/>
                  </a:solidFill>
                </a:rPr>
                <a:t>Sắp xếp đúng nơi quy định.</a:t>
              </a:r>
            </a:p>
          </p:txBody>
        </p:sp>
        <p:pic>
          <p:nvPicPr>
            <p:cNvPr id="7172" name="Picture 4" descr="Book Cartoon clipart - Book, Product, Line, transparent clip art">
              <a:extLst>
                <a:ext uri="{FF2B5EF4-FFF2-40B4-BE49-F238E27FC236}">
                  <a16:creationId xmlns:a16="http://schemas.microsoft.com/office/drawing/2014/main" id="{C2D7BD20-A28A-AD45-B79A-BA26033BB264}"/>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78181" y="4485682"/>
              <a:ext cx="2054442" cy="153179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7676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28A1BE0-E469-4869-8417-DE9B9EC6F2B4}"/>
              </a:ext>
            </a:extLst>
          </p:cNvPr>
          <p:cNvGrpSpPr/>
          <p:nvPr/>
        </p:nvGrpSpPr>
        <p:grpSpPr>
          <a:xfrm>
            <a:off x="537988" y="259719"/>
            <a:ext cx="2677424" cy="1274454"/>
            <a:chOff x="479771" y="4186500"/>
            <a:chExt cx="2677424" cy="1274454"/>
          </a:xfrm>
        </p:grpSpPr>
        <p:pic>
          <p:nvPicPr>
            <p:cNvPr id="3" name="Picture 2">
              <a:extLst>
                <a:ext uri="{FF2B5EF4-FFF2-40B4-BE49-F238E27FC236}">
                  <a16:creationId xmlns:a16="http://schemas.microsoft.com/office/drawing/2014/main" id="{8A137115-0E6C-4EB8-9AFF-E91DFB9C91F7}"/>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479771" y="4186500"/>
              <a:ext cx="2677424" cy="1274454"/>
            </a:xfrm>
            <a:prstGeom prst="rect">
              <a:avLst/>
            </a:prstGeom>
          </p:spPr>
        </p:pic>
        <p:sp>
          <p:nvSpPr>
            <p:cNvPr id="4" name="TextBox 3">
              <a:extLst>
                <a:ext uri="{FF2B5EF4-FFF2-40B4-BE49-F238E27FC236}">
                  <a16:creationId xmlns:a16="http://schemas.microsoft.com/office/drawing/2014/main" id="{99733AAB-E5E3-46A1-9F4E-0452DF37F2DF}"/>
                </a:ext>
              </a:extLst>
            </p:cNvPr>
            <p:cNvSpPr txBox="1"/>
            <p:nvPr/>
          </p:nvSpPr>
          <p:spPr>
            <a:xfrm>
              <a:off x="1148949" y="4550361"/>
              <a:ext cx="1797287" cy="523220"/>
            </a:xfrm>
            <a:prstGeom prst="rect">
              <a:avLst/>
            </a:prstGeom>
            <a:noFill/>
          </p:spPr>
          <p:txBody>
            <a:bodyPr wrap="none" rtlCol="0">
              <a:spAutoFit/>
            </a:bodyPr>
            <a:lstStyle/>
            <a:p>
              <a:r>
                <a:rPr lang="vi-VN" sz="2800" b="1" dirty="0">
                  <a:solidFill>
                    <a:schemeClr val="accent2"/>
                  </a:solidFill>
                  <a:latin typeface="+mj-lt"/>
                </a:rPr>
                <a:t>VẬN DỤNG</a:t>
              </a:r>
            </a:p>
          </p:txBody>
        </p:sp>
      </p:grpSp>
      <p:sp>
        <p:nvSpPr>
          <p:cNvPr id="6" name="TextBox 5">
            <a:extLst>
              <a:ext uri="{FF2B5EF4-FFF2-40B4-BE49-F238E27FC236}">
                <a16:creationId xmlns:a16="http://schemas.microsoft.com/office/drawing/2014/main" id="{914F83CF-2475-CC43-A670-4B855B5684FD}"/>
              </a:ext>
            </a:extLst>
          </p:cNvPr>
          <p:cNvSpPr txBox="1"/>
          <p:nvPr/>
        </p:nvSpPr>
        <p:spPr>
          <a:xfrm>
            <a:off x="731043" y="1534173"/>
            <a:ext cx="10729913" cy="1154290"/>
          </a:xfrm>
          <a:prstGeom prst="rect">
            <a:avLst/>
          </a:prstGeom>
          <a:noFill/>
        </p:spPr>
        <p:txBody>
          <a:bodyPr wrap="square" rtlCol="0">
            <a:spAutoFit/>
          </a:bodyPr>
          <a:lstStyle/>
          <a:p>
            <a:pPr marL="285750" indent="-285750" algn="just">
              <a:lnSpc>
                <a:spcPct val="130000"/>
              </a:lnSpc>
              <a:buFont typeface="Arial" panose="020B0604020202020204" pitchFamily="34" charset="0"/>
              <a:buChar char="•"/>
            </a:pPr>
            <a:r>
              <a:rPr lang="en-VN" sz="2800" dirty="0"/>
              <a:t> </a:t>
            </a:r>
            <a:r>
              <a:rPr lang="en-VN" sz="2800" dirty="0">
                <a:solidFill>
                  <a:srgbClr val="002060"/>
                </a:solidFill>
              </a:rPr>
              <a:t>Chia sẻ với các bạn về những quy định ở nơi gia đình em đang sinh sống.</a:t>
            </a:r>
          </a:p>
        </p:txBody>
      </p:sp>
      <p:pic>
        <p:nvPicPr>
          <p:cNvPr id="7" name="Giữ Trật Tự Nơi Công Cộng.mp4" descr="Giữ Trật Tự Nơi Công Cộng.mp4">
            <a:hlinkClick r:id="" action="ppaction://media"/>
            <a:extLst>
              <a:ext uri="{FF2B5EF4-FFF2-40B4-BE49-F238E27FC236}">
                <a16:creationId xmlns:a16="http://schemas.microsoft.com/office/drawing/2014/main" id="{03799A19-6286-3642-AA7D-126155A9D4E9}"/>
              </a:ext>
            </a:extLst>
          </p:cNvPr>
          <p:cNvPicPr>
            <a:picLocks noChangeAspect="1"/>
          </p:cNvPicPr>
          <p:nvPr>
            <a:videoFile r:link="rId1"/>
            <p:extLst>
              <p:ext uri="{DAA4B4D4-6D71-4841-9C94-3DE7FCFB9230}">
                <p14:media xmlns:p14="http://schemas.microsoft.com/office/powerpoint/2010/main" r:embed="rId2">
                  <p14:trim st="10793.1008" end="64286.4247"/>
                </p14:media>
              </p:ext>
            </p:extLst>
          </p:nvPr>
        </p:nvPicPr>
        <p:blipFill>
          <a:blip r:embed="rId6"/>
          <a:stretch>
            <a:fillRect/>
          </a:stretch>
        </p:blipFill>
        <p:spPr>
          <a:xfrm>
            <a:off x="2694982" y="2189013"/>
            <a:ext cx="7838699" cy="4409268"/>
          </a:xfrm>
          <a:prstGeom prst="rect">
            <a:avLst/>
          </a:prstGeom>
        </p:spPr>
      </p:pic>
    </p:spTree>
    <p:extLst>
      <p:ext uri="{BB962C8B-B14F-4D97-AF65-F5344CB8AC3E}">
        <p14:creationId xmlns:p14="http://schemas.microsoft.com/office/powerpoint/2010/main" val="92398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9128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bldLst>
      <p:bldP spid="6"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470560-20FD-4E40-87F0-500C9498A5F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3000"/>
                    </a14:imgEffect>
                  </a14:imgLayer>
                </a14:imgProps>
              </a:ext>
              <a:ext uri="{28A0092B-C50C-407E-A947-70E740481C1C}">
                <a14:useLocalDpi xmlns:a14="http://schemas.microsoft.com/office/drawing/2010/main" val="0"/>
              </a:ext>
            </a:extLst>
          </a:blip>
          <a:stretch>
            <a:fillRect/>
          </a:stretch>
        </p:blipFill>
        <p:spPr>
          <a:xfrm>
            <a:off x="3205392" y="2960176"/>
            <a:ext cx="8180695" cy="3213434"/>
          </a:xfrm>
          <a:prstGeom prst="rect">
            <a:avLst/>
          </a:prstGeom>
        </p:spPr>
      </p:pic>
      <p:pic>
        <p:nvPicPr>
          <p:cNvPr id="4" name="Picture 2" descr="Cute children playing at pencil house Premium Vector">
            <a:extLst>
              <a:ext uri="{FF2B5EF4-FFF2-40B4-BE49-F238E27FC236}">
                <a16:creationId xmlns:a16="http://schemas.microsoft.com/office/drawing/2014/main" id="{22EA5111-4BB0-451D-B093-72EC1A40CB08}"/>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2857" y="448330"/>
            <a:ext cx="4644572" cy="5905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169792"/>
      </p:ext>
    </p:extLst>
  </p:cSld>
  <p:clrMapOvr>
    <a:masterClrMapping/>
  </p:clrMapOvr>
</p:sld>
</file>

<file path=ppt/theme/theme1.xml><?xml version="1.0" encoding="utf-8"?>
<a:theme xmlns:a="http://schemas.openxmlformats.org/drawingml/2006/main" name="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1965</TotalTime>
  <Words>291</Words>
  <Application>Microsoft Office PowerPoint</Application>
  <PresentationFormat>Widescreen</PresentationFormat>
  <Paragraphs>49</Paragraphs>
  <Slides>8</Slides>
  <Notes>0</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8</vt:i4>
      </vt:variant>
    </vt:vector>
  </HeadingPairs>
  <TitlesOfParts>
    <vt:vector size="17" baseType="lpstr">
      <vt:lpstr>Arial</vt:lpstr>
      <vt:lpstr>Calibri</vt:lpstr>
      <vt:lpstr>Lobster</vt:lpstr>
      <vt:lpstr>Open Sans Bold</vt:lpstr>
      <vt:lpstr>Times New Roman</vt:lpstr>
      <vt:lpstr>UTM Avo</vt:lpstr>
      <vt:lpstr>UTM Cooper Black</vt:lpstr>
      <vt:lpstr>Cute Sticker by Slidesgo</vt:lpstr>
      <vt:lpstr>1_Cute Sticker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asus</cp:lastModifiedBy>
  <cp:revision>145</cp:revision>
  <dcterms:created xsi:type="dcterms:W3CDTF">2021-06-11T02:39:36Z</dcterms:created>
  <dcterms:modified xsi:type="dcterms:W3CDTF">2024-03-22T05:20:35Z</dcterms:modified>
</cp:coreProperties>
</file>