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4" r:id="rId3"/>
    <p:sldMasterId id="2147483687" r:id="rId4"/>
  </p:sldMasterIdLst>
  <p:notesMasterIdLst>
    <p:notesMasterId r:id="rId16"/>
  </p:notesMasterIdLst>
  <p:sldIdLst>
    <p:sldId id="256" r:id="rId5"/>
    <p:sldId id="306" r:id="rId6"/>
    <p:sldId id="288" r:id="rId7"/>
    <p:sldId id="289" r:id="rId8"/>
    <p:sldId id="290" r:id="rId9"/>
    <p:sldId id="301" r:id="rId10"/>
    <p:sldId id="302" r:id="rId11"/>
    <p:sldId id="303" r:id="rId12"/>
    <p:sldId id="304" r:id="rId13"/>
    <p:sldId id="305" r:id="rId14"/>
    <p:sldId id="27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73" d="100"/>
          <a:sy n="73" d="100"/>
        </p:scale>
        <p:origin x="3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080E0C2-0D4A-4881-ADBA-8A3F58F527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9/23/2024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9/23/2024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59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5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9/23/2024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9/23/2024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9/23/2024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9/23/2024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9/23/2024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9/23/2024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600" indent="0">
              <a:buNone/>
              <a:defRPr sz="3800"/>
            </a:lvl2pPr>
            <a:lvl3pPr marL="1219200" indent="0">
              <a:buNone/>
              <a:defRPr sz="3200"/>
            </a:lvl3pPr>
            <a:lvl4pPr marL="1828165" indent="0">
              <a:buNone/>
              <a:defRPr sz="2700"/>
            </a:lvl4pPr>
            <a:lvl5pPr marL="2437765" indent="0">
              <a:buNone/>
              <a:defRPr sz="2700"/>
            </a:lvl5pPr>
            <a:lvl6pPr marL="3047365" indent="0">
              <a:buNone/>
              <a:defRPr sz="2700"/>
            </a:lvl6pPr>
            <a:lvl7pPr marL="3656965" indent="0">
              <a:buNone/>
              <a:defRPr sz="2700"/>
            </a:lvl7pPr>
            <a:lvl8pPr marL="4265930" indent="0">
              <a:buNone/>
              <a:defRPr sz="2700"/>
            </a:lvl8pPr>
            <a:lvl9pPr marL="4875530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9/23/2024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9/23/2024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9/23/2024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2024/9/23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2024/9/23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2024/9/23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2024/9/23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2024/9/23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2024/9/23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2024/9/23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12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2024/9/23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2024/9/23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2024/9/23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0E191392-46B3-4988-B725-C457EAD2BD85}" type="datetimeFigureOut">
              <a:rPr lang="en-US"/>
              <a:t>9/23/2024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15DE37A7-131E-4749-AAF7-688385F4FE99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6B4E1BB7-1AEA-4241-A1A4-B3E9CE44291D}" type="datetimeFigureOut">
              <a:rPr lang="en-US"/>
              <a:t>9/23/2024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6F9FDBEA-6FCD-439E-9496-7EE16FD10296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3.jpe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9/23/2024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ctr" defTabSz="121920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3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9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5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1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7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3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9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5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32DFF-139B-4A56-89CE-268933A5BF12}" type="datetimeFigureOut">
              <a:rPr lang="zh-CN" altLang="en-US" smtClean="0"/>
              <a:t>2024/9/23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</p:sldLayoutIdLst>
  <p:transition spd="slow">
    <p:random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7" Type="http://schemas.openxmlformats.org/officeDocument/2006/relationships/image" Target="../media/image9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471930"/>
            <a:ext cx="9144000" cy="3785870"/>
          </a:xfrm>
        </p:spPr>
        <p:txBody>
          <a:bodyPr/>
          <a:lstStyle/>
          <a:p>
            <a:pPr lvl="1" algn="ctr" defTabSz="457200" fontAlgn="base">
              <a:lnSpc>
                <a:spcPct val="100000"/>
              </a:lnSpc>
              <a:buClrTx/>
              <a:buSzTx/>
              <a:buFontTx/>
              <a:defRPr/>
            </a:pPr>
            <a:r>
              <a:rPr lang="en-US" altLang="zh-CN" sz="7200" b="1" noProof="0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Chào mừng các em đến với tiết Toán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10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09600" y="274955"/>
            <a:ext cx="10972800" cy="2804795"/>
          </a:xfrm>
          <a:prstGeom prst="rect">
            <a:avLst/>
          </a:prstGeom>
        </p:spPr>
      </p:pic>
      <p:sp>
        <p:nvSpPr>
          <p:cNvPr id="6" name="Line Callout 1 5"/>
          <p:cNvSpPr/>
          <p:nvPr>
            <p:custDataLst>
              <p:tags r:id="rId1"/>
            </p:custDataLst>
          </p:nvPr>
        </p:nvSpPr>
        <p:spPr>
          <a:xfrm>
            <a:off x="3063240" y="4046855"/>
            <a:ext cx="8439150" cy="1948180"/>
          </a:xfrm>
          <a:prstGeom prst="borderCallout1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/>
              <a:t>Lớp em đã quyên góp được số thùng là:</a:t>
            </a:r>
          </a:p>
          <a:p>
            <a:pPr algn="ctr"/>
            <a:r>
              <a:rPr lang="en-US" sz="4000"/>
              <a:t>8 + 5 = 13 (thùng)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1" b="12057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68028" y="166200"/>
            <a:ext cx="745594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CHÀO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TẠM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BIỆT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" name="Rectangle: Rounded Corners 4"/>
          <p:cNvSpPr/>
          <p:nvPr/>
        </p:nvSpPr>
        <p:spPr>
          <a:xfrm>
            <a:off x="8523768" y="5761451"/>
            <a:ext cx="3668232" cy="93034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Liên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hệ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án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FB: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Hương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Thảo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Gmail: tranthao121006@gmail.com</a:t>
            </a:r>
          </a:p>
        </p:txBody>
      </p:sp>
    </p:spTree>
  </p:cSld>
  <p:clrMapOvr>
    <a:masterClrMapping/>
  </p:clrMapOvr>
  <p:transition spd="slow">
    <p:random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A9041-B4AB-4C88-BD81-AF451129C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0000"/>
                </a:solidFill>
              </a:rPr>
              <a:t>Ôn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bài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cũ</a:t>
            </a:r>
            <a:r>
              <a:rPr lang="en-US" dirty="0">
                <a:solidFill>
                  <a:srgbClr val="FF0000"/>
                </a:solidFill>
              </a:rPr>
              <a:t> : </a:t>
            </a:r>
            <a:r>
              <a:rPr lang="en-US" sz="4000" b="1" i="1" dirty="0" err="1">
                <a:solidFill>
                  <a:srgbClr val="00B050"/>
                </a:solidFill>
              </a:rPr>
              <a:t>Thi</a:t>
            </a:r>
            <a:r>
              <a:rPr lang="en-US" sz="4000" b="1" i="1" dirty="0">
                <a:solidFill>
                  <a:srgbClr val="00B050"/>
                </a:solidFill>
              </a:rPr>
              <a:t> </a:t>
            </a:r>
            <a:r>
              <a:rPr lang="en-US" sz="4000" b="1" i="1" dirty="0" err="1">
                <a:solidFill>
                  <a:srgbClr val="00B050"/>
                </a:solidFill>
              </a:rPr>
              <a:t>đọc</a:t>
            </a:r>
            <a:r>
              <a:rPr lang="en-US" sz="4000" b="1" i="1" dirty="0">
                <a:solidFill>
                  <a:srgbClr val="00B050"/>
                </a:solidFill>
              </a:rPr>
              <a:t> </a:t>
            </a:r>
            <a:r>
              <a:rPr lang="en-US" sz="4000" b="1" i="1" dirty="0" err="1">
                <a:solidFill>
                  <a:srgbClr val="00B050"/>
                </a:solidFill>
              </a:rPr>
              <a:t>thuộc</a:t>
            </a:r>
            <a:r>
              <a:rPr lang="en-US" sz="4000" b="1" i="1" dirty="0">
                <a:solidFill>
                  <a:srgbClr val="00B050"/>
                </a:solidFill>
              </a:rPr>
              <a:t> </a:t>
            </a:r>
            <a:r>
              <a:rPr lang="en-US" sz="4000" b="1" i="1" dirty="0" err="1">
                <a:solidFill>
                  <a:srgbClr val="00B050"/>
                </a:solidFill>
              </a:rPr>
              <a:t>bảng</a:t>
            </a:r>
            <a:r>
              <a:rPr lang="en-US" sz="4000" b="1" i="1" dirty="0">
                <a:solidFill>
                  <a:srgbClr val="00B050"/>
                </a:solidFill>
              </a:rPr>
              <a:t> 9 </a:t>
            </a:r>
            <a:r>
              <a:rPr lang="en-US" sz="4000" b="1" i="1" dirty="0" err="1">
                <a:solidFill>
                  <a:srgbClr val="00B050"/>
                </a:solidFill>
              </a:rPr>
              <a:t>cộng</a:t>
            </a:r>
            <a:r>
              <a:rPr lang="en-US" sz="4000" b="1" i="1" dirty="0">
                <a:solidFill>
                  <a:srgbClr val="00B050"/>
                </a:solidFill>
              </a:rPr>
              <a:t> </a:t>
            </a:r>
            <a:r>
              <a:rPr lang="en-US" sz="4000" b="1" i="1" dirty="0" err="1">
                <a:solidFill>
                  <a:srgbClr val="00B050"/>
                </a:solidFill>
              </a:rPr>
              <a:t>với</a:t>
            </a:r>
            <a:r>
              <a:rPr lang="en-US" sz="4000" b="1" i="1" dirty="0">
                <a:solidFill>
                  <a:srgbClr val="00B050"/>
                </a:solidFill>
              </a:rPr>
              <a:t> </a:t>
            </a:r>
            <a:r>
              <a:rPr lang="en-US" sz="4000" b="1" i="1" dirty="0" err="1">
                <a:solidFill>
                  <a:srgbClr val="00B050"/>
                </a:solidFill>
              </a:rPr>
              <a:t>một</a:t>
            </a:r>
            <a:r>
              <a:rPr lang="en-US" sz="4000" b="1" i="1" dirty="0">
                <a:solidFill>
                  <a:srgbClr val="00B050"/>
                </a:solidFill>
              </a:rPr>
              <a:t> </a:t>
            </a:r>
            <a:r>
              <a:rPr lang="en-US" sz="4000" b="1" i="1" dirty="0" err="1">
                <a:solidFill>
                  <a:srgbClr val="00B050"/>
                </a:solidFill>
              </a:rPr>
              <a:t>số</a:t>
            </a:r>
            <a:endParaRPr lang="vi-VN" sz="4000" b="1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7006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614362"/>
            <a:ext cx="9144000" cy="715071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6850" y="1509713"/>
            <a:ext cx="7942501" cy="398145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4132" y="995364"/>
            <a:ext cx="1911029" cy="206260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76053" y="905902"/>
            <a:ext cx="1482494" cy="183085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27021" y="4215766"/>
            <a:ext cx="6151721" cy="1510665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 rot="6329695" flipH="1">
            <a:off x="7886001" y="2918103"/>
            <a:ext cx="1267341" cy="865607"/>
            <a:chOff x="9015984" y="2528554"/>
            <a:chExt cx="2157344" cy="1473489"/>
          </a:xfrm>
        </p:grpSpPr>
        <p:sp>
          <p:nvSpPr>
            <p:cNvPr id="23" name="Freeform 166"/>
            <p:cNvSpPr/>
            <p:nvPr/>
          </p:nvSpPr>
          <p:spPr bwMode="auto">
            <a:xfrm>
              <a:off x="10132784" y="3116474"/>
              <a:ext cx="831450" cy="526422"/>
            </a:xfrm>
            <a:custGeom>
              <a:avLst/>
              <a:gdLst>
                <a:gd name="T0" fmla="*/ 10 w 143"/>
                <a:gd name="T1" fmla="*/ 90 h 90"/>
                <a:gd name="T2" fmla="*/ 10 w 143"/>
                <a:gd name="T3" fmla="*/ 90 h 90"/>
                <a:gd name="T4" fmla="*/ 143 w 143"/>
                <a:gd name="T5" fmla="*/ 18 h 90"/>
                <a:gd name="T6" fmla="*/ 130 w 143"/>
                <a:gd name="T7" fmla="*/ 0 h 90"/>
                <a:gd name="T8" fmla="*/ 0 w 143"/>
                <a:gd name="T9" fmla="*/ 77 h 90"/>
                <a:gd name="T10" fmla="*/ 10 w 143"/>
                <a:gd name="T11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90">
                  <a:moveTo>
                    <a:pt x="10" y="90"/>
                  </a:moveTo>
                  <a:cubicBezTo>
                    <a:pt x="10" y="90"/>
                    <a:pt x="10" y="90"/>
                    <a:pt x="10" y="90"/>
                  </a:cubicBezTo>
                  <a:cubicBezTo>
                    <a:pt x="52" y="61"/>
                    <a:pt x="98" y="41"/>
                    <a:pt x="143" y="18"/>
                  </a:cubicBezTo>
                  <a:cubicBezTo>
                    <a:pt x="138" y="12"/>
                    <a:pt x="134" y="7"/>
                    <a:pt x="130" y="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4" y="79"/>
                    <a:pt x="8" y="83"/>
                    <a:pt x="10" y="9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" name="Freeform 167"/>
            <p:cNvSpPr/>
            <p:nvPr/>
          </p:nvSpPr>
          <p:spPr bwMode="auto">
            <a:xfrm>
              <a:off x="9933530" y="2779466"/>
              <a:ext cx="954446" cy="787173"/>
            </a:xfrm>
            <a:custGeom>
              <a:avLst/>
              <a:gdLst>
                <a:gd name="T0" fmla="*/ 164 w 164"/>
                <a:gd name="T1" fmla="*/ 58 h 135"/>
                <a:gd name="T2" fmla="*/ 140 w 164"/>
                <a:gd name="T3" fmla="*/ 0 h 135"/>
                <a:gd name="T4" fmla="*/ 9 w 164"/>
                <a:gd name="T5" fmla="*/ 77 h 135"/>
                <a:gd name="T6" fmla="*/ 5 w 164"/>
                <a:gd name="T7" fmla="*/ 120 h 135"/>
                <a:gd name="T8" fmla="*/ 34 w 164"/>
                <a:gd name="T9" fmla="*/ 135 h 135"/>
                <a:gd name="T10" fmla="*/ 164 w 164"/>
                <a:gd name="T11" fmla="*/ 5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4" h="135">
                  <a:moveTo>
                    <a:pt x="164" y="58"/>
                  </a:moveTo>
                  <a:cubicBezTo>
                    <a:pt x="154" y="40"/>
                    <a:pt x="146" y="20"/>
                    <a:pt x="140" y="0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3" y="92"/>
                    <a:pt x="0" y="109"/>
                    <a:pt x="5" y="120"/>
                  </a:cubicBezTo>
                  <a:cubicBezTo>
                    <a:pt x="10" y="129"/>
                    <a:pt x="24" y="128"/>
                    <a:pt x="34" y="135"/>
                  </a:cubicBezTo>
                  <a:cubicBezTo>
                    <a:pt x="164" y="58"/>
                    <a:pt x="164" y="58"/>
                    <a:pt x="164" y="58"/>
                  </a:cubicBezTo>
                </a:path>
              </a:pathLst>
            </a:custGeom>
            <a:solidFill>
              <a:srgbClr val="ECC6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" name="Freeform 168"/>
            <p:cNvSpPr/>
            <p:nvPr/>
          </p:nvSpPr>
          <p:spPr bwMode="auto">
            <a:xfrm>
              <a:off x="9618662" y="2570374"/>
              <a:ext cx="1129101" cy="656798"/>
            </a:xfrm>
            <a:custGeom>
              <a:avLst/>
              <a:gdLst>
                <a:gd name="T0" fmla="*/ 185 w 194"/>
                <a:gd name="T1" fmla="*/ 0 h 113"/>
                <a:gd name="T2" fmla="*/ 0 w 194"/>
                <a:gd name="T3" fmla="*/ 110 h 113"/>
                <a:gd name="T4" fmla="*/ 59 w 194"/>
                <a:gd name="T5" fmla="*/ 105 h 113"/>
                <a:gd name="T6" fmla="*/ 63 w 194"/>
                <a:gd name="T7" fmla="*/ 113 h 113"/>
                <a:gd name="T8" fmla="*/ 194 w 194"/>
                <a:gd name="T9" fmla="*/ 36 h 113"/>
                <a:gd name="T10" fmla="*/ 185 w 194"/>
                <a:gd name="T1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4" h="113">
                  <a:moveTo>
                    <a:pt x="185" y="0"/>
                  </a:moveTo>
                  <a:cubicBezTo>
                    <a:pt x="0" y="110"/>
                    <a:pt x="0" y="110"/>
                    <a:pt x="0" y="110"/>
                  </a:cubicBezTo>
                  <a:cubicBezTo>
                    <a:pt x="4" y="108"/>
                    <a:pt x="47" y="90"/>
                    <a:pt x="59" y="105"/>
                  </a:cubicBezTo>
                  <a:cubicBezTo>
                    <a:pt x="61" y="108"/>
                    <a:pt x="63" y="110"/>
                    <a:pt x="63" y="113"/>
                  </a:cubicBezTo>
                  <a:cubicBezTo>
                    <a:pt x="194" y="36"/>
                    <a:pt x="194" y="36"/>
                    <a:pt x="194" y="36"/>
                  </a:cubicBezTo>
                  <a:cubicBezTo>
                    <a:pt x="191" y="24"/>
                    <a:pt x="188" y="12"/>
                    <a:pt x="185" y="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" name="Freeform 169"/>
            <p:cNvSpPr/>
            <p:nvPr/>
          </p:nvSpPr>
          <p:spPr bwMode="auto">
            <a:xfrm>
              <a:off x="9200477" y="3094334"/>
              <a:ext cx="996266" cy="797012"/>
            </a:xfrm>
            <a:custGeom>
              <a:avLst/>
              <a:gdLst>
                <a:gd name="T0" fmla="*/ 170 w 171"/>
                <a:gd name="T1" fmla="*/ 94 h 137"/>
                <a:gd name="T2" fmla="*/ 159 w 171"/>
                <a:gd name="T3" fmla="*/ 102 h 137"/>
                <a:gd name="T4" fmla="*/ 170 w 171"/>
                <a:gd name="T5" fmla="*/ 94 h 137"/>
                <a:gd name="T6" fmla="*/ 170 w 171"/>
                <a:gd name="T7" fmla="*/ 94 h 137"/>
                <a:gd name="T8" fmla="*/ 160 w 171"/>
                <a:gd name="T9" fmla="*/ 81 h 137"/>
                <a:gd name="T10" fmla="*/ 131 w 171"/>
                <a:gd name="T11" fmla="*/ 66 h 137"/>
                <a:gd name="T12" fmla="*/ 135 w 171"/>
                <a:gd name="T13" fmla="*/ 23 h 137"/>
                <a:gd name="T14" fmla="*/ 131 w 171"/>
                <a:gd name="T15" fmla="*/ 15 h 137"/>
                <a:gd name="T16" fmla="*/ 72 w 171"/>
                <a:gd name="T17" fmla="*/ 20 h 137"/>
                <a:gd name="T18" fmla="*/ 72 w 171"/>
                <a:gd name="T19" fmla="*/ 20 h 137"/>
                <a:gd name="T20" fmla="*/ 0 w 171"/>
                <a:gd name="T21" fmla="*/ 114 h 137"/>
                <a:gd name="T22" fmla="*/ 17 w 171"/>
                <a:gd name="T23" fmla="*/ 137 h 137"/>
                <a:gd name="T24" fmla="*/ 171 w 171"/>
                <a:gd name="T25" fmla="*/ 97 h 137"/>
                <a:gd name="T26" fmla="*/ 170 w 171"/>
                <a:gd name="T27" fmla="*/ 9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1" h="137">
                  <a:moveTo>
                    <a:pt x="170" y="94"/>
                  </a:moveTo>
                  <a:cubicBezTo>
                    <a:pt x="166" y="97"/>
                    <a:pt x="163" y="99"/>
                    <a:pt x="159" y="102"/>
                  </a:cubicBezTo>
                  <a:cubicBezTo>
                    <a:pt x="163" y="99"/>
                    <a:pt x="166" y="97"/>
                    <a:pt x="170" y="94"/>
                  </a:cubicBezTo>
                  <a:cubicBezTo>
                    <a:pt x="170" y="94"/>
                    <a:pt x="170" y="94"/>
                    <a:pt x="170" y="94"/>
                  </a:cubicBezTo>
                  <a:cubicBezTo>
                    <a:pt x="168" y="87"/>
                    <a:pt x="164" y="83"/>
                    <a:pt x="160" y="81"/>
                  </a:cubicBezTo>
                  <a:cubicBezTo>
                    <a:pt x="150" y="74"/>
                    <a:pt x="136" y="75"/>
                    <a:pt x="131" y="66"/>
                  </a:cubicBezTo>
                  <a:cubicBezTo>
                    <a:pt x="126" y="55"/>
                    <a:pt x="139" y="38"/>
                    <a:pt x="135" y="23"/>
                  </a:cubicBezTo>
                  <a:cubicBezTo>
                    <a:pt x="135" y="20"/>
                    <a:pt x="133" y="18"/>
                    <a:pt x="131" y="15"/>
                  </a:cubicBezTo>
                  <a:cubicBezTo>
                    <a:pt x="119" y="0"/>
                    <a:pt x="76" y="18"/>
                    <a:pt x="72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4"/>
                    <a:pt x="12" y="121"/>
                    <a:pt x="17" y="137"/>
                  </a:cubicBezTo>
                  <a:cubicBezTo>
                    <a:pt x="69" y="125"/>
                    <a:pt x="126" y="124"/>
                    <a:pt x="171" y="97"/>
                  </a:cubicBezTo>
                  <a:cubicBezTo>
                    <a:pt x="171" y="96"/>
                    <a:pt x="171" y="95"/>
                    <a:pt x="170" y="94"/>
                  </a:cubicBezTo>
                </a:path>
              </a:pathLst>
            </a:custGeom>
            <a:solidFill>
              <a:srgbClr val="EAC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" name="Freeform 170"/>
            <p:cNvSpPr/>
            <p:nvPr/>
          </p:nvSpPr>
          <p:spPr bwMode="auto">
            <a:xfrm>
              <a:off x="9033203" y="3758510"/>
              <a:ext cx="265671" cy="221392"/>
            </a:xfrm>
            <a:custGeom>
              <a:avLst/>
              <a:gdLst>
                <a:gd name="T0" fmla="*/ 29 w 46"/>
                <a:gd name="T1" fmla="*/ 0 h 38"/>
                <a:gd name="T2" fmla="*/ 0 w 46"/>
                <a:gd name="T3" fmla="*/ 38 h 38"/>
                <a:gd name="T4" fmla="*/ 46 w 46"/>
                <a:gd name="T5" fmla="*/ 23 h 38"/>
                <a:gd name="T6" fmla="*/ 29 w 46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38">
                  <a:moveTo>
                    <a:pt x="29" y="0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15" y="31"/>
                    <a:pt x="30" y="27"/>
                    <a:pt x="46" y="23"/>
                  </a:cubicBezTo>
                  <a:cubicBezTo>
                    <a:pt x="41" y="7"/>
                    <a:pt x="29" y="0"/>
                    <a:pt x="29" y="0"/>
                  </a:cubicBezTo>
                </a:path>
              </a:pathLst>
            </a:custGeom>
            <a:solidFill>
              <a:srgbClr val="1F1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" name="Freeform 175"/>
            <p:cNvSpPr/>
            <p:nvPr/>
          </p:nvSpPr>
          <p:spPr bwMode="auto">
            <a:xfrm>
              <a:off x="9945831" y="3030377"/>
              <a:ext cx="1227497" cy="890489"/>
            </a:xfrm>
            <a:custGeom>
              <a:avLst/>
              <a:gdLst>
                <a:gd name="T0" fmla="*/ 189 w 211"/>
                <a:gd name="T1" fmla="*/ 0 h 153"/>
                <a:gd name="T2" fmla="*/ 189 w 211"/>
                <a:gd name="T3" fmla="*/ 0 h 153"/>
                <a:gd name="T4" fmla="*/ 162 w 211"/>
                <a:gd name="T5" fmla="*/ 15 h 153"/>
                <a:gd name="T6" fmla="*/ 175 w 211"/>
                <a:gd name="T7" fmla="*/ 33 h 153"/>
                <a:gd name="T8" fmla="*/ 175 w 211"/>
                <a:gd name="T9" fmla="*/ 33 h 153"/>
                <a:gd name="T10" fmla="*/ 175 w 211"/>
                <a:gd name="T11" fmla="*/ 33 h 153"/>
                <a:gd name="T12" fmla="*/ 42 w 211"/>
                <a:gd name="T13" fmla="*/ 105 h 153"/>
                <a:gd name="T14" fmla="*/ 43 w 211"/>
                <a:gd name="T15" fmla="*/ 108 h 153"/>
                <a:gd name="T16" fmla="*/ 0 w 211"/>
                <a:gd name="T17" fmla="*/ 153 h 153"/>
                <a:gd name="T18" fmla="*/ 185 w 211"/>
                <a:gd name="T19" fmla="*/ 45 h 153"/>
                <a:gd name="T20" fmla="*/ 211 w 211"/>
                <a:gd name="T21" fmla="*/ 30 h 153"/>
                <a:gd name="T22" fmla="*/ 211 w 211"/>
                <a:gd name="T23" fmla="*/ 30 h 153"/>
                <a:gd name="T24" fmla="*/ 211 w 211"/>
                <a:gd name="T25" fmla="*/ 29 h 153"/>
                <a:gd name="T26" fmla="*/ 190 w 211"/>
                <a:gd name="T27" fmla="*/ 0 h 153"/>
                <a:gd name="T28" fmla="*/ 189 w 211"/>
                <a:gd name="T29" fmla="*/ 0 h 153"/>
                <a:gd name="T30" fmla="*/ 189 w 211"/>
                <a:gd name="T31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1" h="153">
                  <a:moveTo>
                    <a:pt x="189" y="0"/>
                  </a:moveTo>
                  <a:cubicBezTo>
                    <a:pt x="189" y="0"/>
                    <a:pt x="189" y="0"/>
                    <a:pt x="189" y="0"/>
                  </a:cubicBezTo>
                  <a:cubicBezTo>
                    <a:pt x="162" y="15"/>
                    <a:pt x="162" y="15"/>
                    <a:pt x="162" y="15"/>
                  </a:cubicBezTo>
                  <a:cubicBezTo>
                    <a:pt x="166" y="22"/>
                    <a:pt x="170" y="27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30" y="56"/>
                    <a:pt x="84" y="76"/>
                    <a:pt x="42" y="105"/>
                  </a:cubicBezTo>
                  <a:cubicBezTo>
                    <a:pt x="43" y="106"/>
                    <a:pt x="43" y="107"/>
                    <a:pt x="43" y="108"/>
                  </a:cubicBezTo>
                  <a:cubicBezTo>
                    <a:pt x="43" y="125"/>
                    <a:pt x="6" y="149"/>
                    <a:pt x="0" y="153"/>
                  </a:cubicBezTo>
                  <a:cubicBezTo>
                    <a:pt x="185" y="45"/>
                    <a:pt x="185" y="45"/>
                    <a:pt x="185" y="45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29"/>
                    <a:pt x="211" y="29"/>
                    <a:pt x="211" y="29"/>
                  </a:cubicBezTo>
                  <a:cubicBezTo>
                    <a:pt x="204" y="20"/>
                    <a:pt x="196" y="10"/>
                    <a:pt x="19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189" y="0"/>
                    <a:pt x="189" y="0"/>
                    <a:pt x="189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" name="Freeform 176"/>
            <p:cNvSpPr/>
            <p:nvPr/>
          </p:nvSpPr>
          <p:spPr bwMode="auto">
            <a:xfrm>
              <a:off x="10747762" y="2720427"/>
              <a:ext cx="297650" cy="396047"/>
            </a:xfrm>
            <a:custGeom>
              <a:avLst/>
              <a:gdLst>
                <a:gd name="T0" fmla="*/ 18 w 51"/>
                <a:gd name="T1" fmla="*/ 0 h 68"/>
                <a:gd name="T2" fmla="*/ 18 w 51"/>
                <a:gd name="T3" fmla="*/ 0 h 68"/>
                <a:gd name="T4" fmla="*/ 0 w 51"/>
                <a:gd name="T5" fmla="*/ 10 h 68"/>
                <a:gd name="T6" fmla="*/ 0 w 51"/>
                <a:gd name="T7" fmla="*/ 10 h 68"/>
                <a:gd name="T8" fmla="*/ 24 w 51"/>
                <a:gd name="T9" fmla="*/ 68 h 68"/>
                <a:gd name="T10" fmla="*/ 24 w 51"/>
                <a:gd name="T11" fmla="*/ 68 h 68"/>
                <a:gd name="T12" fmla="*/ 51 w 51"/>
                <a:gd name="T13" fmla="*/ 53 h 68"/>
                <a:gd name="T14" fmla="*/ 18 w 51"/>
                <a:gd name="T1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68"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6" y="30"/>
                    <a:pt x="14" y="50"/>
                    <a:pt x="24" y="68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38" y="35"/>
                    <a:pt x="27" y="17"/>
                    <a:pt x="18" y="0"/>
                  </a:cubicBezTo>
                </a:path>
              </a:pathLst>
            </a:custGeom>
            <a:solidFill>
              <a:srgbClr val="DCB4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" name="Freeform 177"/>
            <p:cNvSpPr/>
            <p:nvPr/>
          </p:nvSpPr>
          <p:spPr bwMode="auto">
            <a:xfrm>
              <a:off x="10696104" y="2528554"/>
              <a:ext cx="157435" cy="250912"/>
            </a:xfrm>
            <a:custGeom>
              <a:avLst/>
              <a:gdLst>
                <a:gd name="T0" fmla="*/ 11 w 27"/>
                <a:gd name="T1" fmla="*/ 0 h 43"/>
                <a:gd name="T2" fmla="*/ 11 w 27"/>
                <a:gd name="T3" fmla="*/ 0 h 43"/>
                <a:gd name="T4" fmla="*/ 0 w 27"/>
                <a:gd name="T5" fmla="*/ 7 h 43"/>
                <a:gd name="T6" fmla="*/ 9 w 27"/>
                <a:gd name="T7" fmla="*/ 43 h 43"/>
                <a:gd name="T8" fmla="*/ 27 w 27"/>
                <a:gd name="T9" fmla="*/ 33 h 43"/>
                <a:gd name="T10" fmla="*/ 11 w 27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43"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19"/>
                    <a:pt x="6" y="31"/>
                    <a:pt x="9" y="4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1" y="22"/>
                    <a:pt x="15" y="11"/>
                    <a:pt x="11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" name="Freeform 178"/>
            <p:cNvSpPr/>
            <p:nvPr/>
          </p:nvSpPr>
          <p:spPr bwMode="auto">
            <a:xfrm>
              <a:off x="9298873" y="3642896"/>
              <a:ext cx="897869" cy="337009"/>
            </a:xfrm>
            <a:custGeom>
              <a:avLst/>
              <a:gdLst>
                <a:gd name="T0" fmla="*/ 153 w 154"/>
                <a:gd name="T1" fmla="*/ 0 h 58"/>
                <a:gd name="T2" fmla="*/ 153 w 154"/>
                <a:gd name="T3" fmla="*/ 0 h 58"/>
                <a:gd name="T4" fmla="*/ 154 w 154"/>
                <a:gd name="T5" fmla="*/ 3 h 58"/>
                <a:gd name="T6" fmla="*/ 154 w 154"/>
                <a:gd name="T7" fmla="*/ 3 h 58"/>
                <a:gd name="T8" fmla="*/ 154 w 154"/>
                <a:gd name="T9" fmla="*/ 3 h 58"/>
                <a:gd name="T10" fmla="*/ 0 w 154"/>
                <a:gd name="T11" fmla="*/ 43 h 58"/>
                <a:gd name="T12" fmla="*/ 3 w 154"/>
                <a:gd name="T13" fmla="*/ 58 h 58"/>
                <a:gd name="T14" fmla="*/ 3 w 154"/>
                <a:gd name="T15" fmla="*/ 58 h 58"/>
                <a:gd name="T16" fmla="*/ 110 w 154"/>
                <a:gd name="T17" fmla="*/ 49 h 58"/>
                <a:gd name="T18" fmla="*/ 111 w 154"/>
                <a:gd name="T19" fmla="*/ 48 h 58"/>
                <a:gd name="T20" fmla="*/ 111 w 154"/>
                <a:gd name="T21" fmla="*/ 48 h 58"/>
                <a:gd name="T22" fmla="*/ 154 w 154"/>
                <a:gd name="T23" fmla="*/ 3 h 58"/>
                <a:gd name="T24" fmla="*/ 153 w 154"/>
                <a:gd name="T2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58">
                  <a:moveTo>
                    <a:pt x="153" y="0"/>
                  </a:moveTo>
                  <a:cubicBezTo>
                    <a:pt x="153" y="0"/>
                    <a:pt x="153" y="0"/>
                    <a:pt x="153" y="0"/>
                  </a:cubicBezTo>
                  <a:cubicBezTo>
                    <a:pt x="154" y="1"/>
                    <a:pt x="154" y="2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09" y="30"/>
                    <a:pt x="53" y="31"/>
                    <a:pt x="0" y="43"/>
                  </a:cubicBezTo>
                  <a:cubicBezTo>
                    <a:pt x="2" y="47"/>
                    <a:pt x="3" y="52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110" y="49"/>
                    <a:pt x="110" y="49"/>
                    <a:pt x="110" y="49"/>
                  </a:cubicBezTo>
                  <a:cubicBezTo>
                    <a:pt x="110" y="49"/>
                    <a:pt x="110" y="49"/>
                    <a:pt x="111" y="48"/>
                  </a:cubicBezTo>
                  <a:cubicBezTo>
                    <a:pt x="111" y="48"/>
                    <a:pt x="111" y="48"/>
                    <a:pt x="111" y="48"/>
                  </a:cubicBezTo>
                  <a:cubicBezTo>
                    <a:pt x="117" y="44"/>
                    <a:pt x="154" y="20"/>
                    <a:pt x="154" y="3"/>
                  </a:cubicBezTo>
                  <a:cubicBezTo>
                    <a:pt x="154" y="2"/>
                    <a:pt x="154" y="1"/>
                    <a:pt x="153" y="0"/>
                  </a:cubicBezTo>
                </a:path>
              </a:pathLst>
            </a:custGeom>
            <a:solidFill>
              <a:srgbClr val="DAB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" name="Freeform 179"/>
            <p:cNvSpPr/>
            <p:nvPr/>
          </p:nvSpPr>
          <p:spPr bwMode="auto">
            <a:xfrm>
              <a:off x="9015984" y="3891346"/>
              <a:ext cx="302571" cy="110697"/>
            </a:xfrm>
            <a:custGeom>
              <a:avLst/>
              <a:gdLst>
                <a:gd name="T0" fmla="*/ 49 w 52"/>
                <a:gd name="T1" fmla="*/ 0 h 19"/>
                <a:gd name="T2" fmla="*/ 49 w 52"/>
                <a:gd name="T3" fmla="*/ 0 h 19"/>
                <a:gd name="T4" fmla="*/ 49 w 52"/>
                <a:gd name="T5" fmla="*/ 0 h 19"/>
                <a:gd name="T6" fmla="*/ 3 w 52"/>
                <a:gd name="T7" fmla="*/ 15 h 19"/>
                <a:gd name="T8" fmla="*/ 0 w 52"/>
                <a:gd name="T9" fmla="*/ 19 h 19"/>
                <a:gd name="T10" fmla="*/ 52 w 52"/>
                <a:gd name="T11" fmla="*/ 15 h 19"/>
                <a:gd name="T12" fmla="*/ 49 w 52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9">
                  <a:moveTo>
                    <a:pt x="49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3" y="4"/>
                    <a:pt x="18" y="8"/>
                    <a:pt x="3" y="1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9"/>
                    <a:pt x="51" y="4"/>
                    <a:pt x="49" y="0"/>
                  </a:cubicBezTo>
                </a:path>
              </a:pathLst>
            </a:custGeom>
            <a:solidFill>
              <a:srgbClr val="1D1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33" name="文本框 32"/>
          <p:cNvSpPr txBox="1"/>
          <p:nvPr/>
        </p:nvSpPr>
        <p:spPr>
          <a:xfrm>
            <a:off x="3432167" y="2598372"/>
            <a:ext cx="4693090" cy="1309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6600" b="1" i="0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Tiết</a:t>
            </a:r>
            <a:r>
              <a:rPr kumimoji="0" lang="en-US" altLang="zh-CN" sz="6600" b="1" i="0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005" y="161290"/>
            <a:ext cx="2179320" cy="10134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1290" y="1934845"/>
            <a:ext cx="9735820" cy="302768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4238625" y="4171315"/>
            <a:ext cx="669290" cy="72009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2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989955" y="3007360"/>
            <a:ext cx="618490" cy="71056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2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7176770" y="3007360"/>
            <a:ext cx="749300" cy="71056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12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0107930" y="3322320"/>
            <a:ext cx="749300" cy="71056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12</a:t>
            </a:r>
          </a:p>
        </p:txBody>
      </p:sp>
      <p:pic>
        <p:nvPicPr>
          <p:cNvPr id="21" name="Content Placeholder 20" descr="logo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10700385" y="-88265"/>
            <a:ext cx="1564640" cy="15982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bldLvl="0" animBg="1"/>
      <p:bldP spid="9" grpId="1" animBg="1"/>
      <p:bldP spid="10" grpId="0" bldLvl="0" animBg="1"/>
      <p:bldP spid="10" grpId="1" animBg="1"/>
      <p:bldP spid="11" grpId="0" bldLvl="0" animBg="1"/>
      <p:bldP spid="11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1970" y="1896745"/>
            <a:ext cx="9275445" cy="305943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3995420" y="3884930"/>
            <a:ext cx="700405" cy="688975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/>
              <a:t>3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5882005" y="2759710"/>
            <a:ext cx="700405" cy="68897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/>
              <a:t>3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7170420" y="2739390"/>
            <a:ext cx="700405" cy="68897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13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0193020" y="3611880"/>
            <a:ext cx="700405" cy="68897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13</a:t>
            </a:r>
          </a:p>
        </p:txBody>
      </p:sp>
      <p:pic>
        <p:nvPicPr>
          <p:cNvPr id="21" name="Content Placeholder 20" descr="logo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0700385" y="-88265"/>
            <a:ext cx="1564640" cy="15982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3" grpId="0" bldLvl="0" animBg="1"/>
      <p:bldP spid="3" grpId="1" animBg="1"/>
      <p:bldP spid="7" grpId="0" bldLvl="0" animBg="1"/>
      <p:bldP spid="7" grpId="1" animBg="1"/>
      <p:bldP spid="8" grpId="0" bldLvl="0" animBg="1"/>
      <p:bldP spid="8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535" y="64770"/>
            <a:ext cx="1879600" cy="7791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4945" y="1889125"/>
            <a:ext cx="9516745" cy="23495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5283835" y="3529965"/>
            <a:ext cx="882650" cy="50673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12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409690" y="3519805"/>
            <a:ext cx="882650" cy="50673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13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7545705" y="3529965"/>
            <a:ext cx="882650" cy="50673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14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9827895" y="3529965"/>
            <a:ext cx="882650" cy="50673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16</a:t>
            </a:r>
          </a:p>
        </p:txBody>
      </p:sp>
      <p:pic>
        <p:nvPicPr>
          <p:cNvPr id="21" name="Content Placeholder 20" descr="logo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10700385" y="-88265"/>
            <a:ext cx="1564640" cy="15982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8" grpId="1" animBg="1"/>
      <p:bldP spid="9" grpId="0" bldLvl="0" animBg="1"/>
      <p:bldP spid="9" grpId="1" animBg="1"/>
      <p:bldP spid="10" grpId="0" bldLvl="0" animBg="1"/>
      <p:bldP spid="10" grpId="1" animBg="1"/>
      <p:bldP spid="11" grpId="0" bldLvl="0" animBg="1"/>
      <p:bldP spid="11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" y="143510"/>
            <a:ext cx="7125335" cy="10579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9640" y="391160"/>
            <a:ext cx="3432810" cy="36106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2935" y="1697355"/>
            <a:ext cx="5595620" cy="3209925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5415280" y="3084195"/>
            <a:ext cx="1115695" cy="43624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5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5405120" y="3662045"/>
            <a:ext cx="1115695" cy="43624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6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5415280" y="4219575"/>
            <a:ext cx="1115695" cy="43624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bldLvl="0" animBg="1"/>
      <p:bldP spid="11" grpId="1" animBg="1"/>
      <p:bldP spid="12" grpId="0" bldLvl="0" animBg="1"/>
      <p:bldP spid="12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361315"/>
            <a:ext cx="11090910" cy="585724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560445" y="2383790"/>
            <a:ext cx="638175" cy="70993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/>
              <a:t>5</a:t>
            </a:r>
          </a:p>
        </p:txBody>
      </p:sp>
      <p:sp>
        <p:nvSpPr>
          <p:cNvPr id="8" name="Oval 7"/>
          <p:cNvSpPr/>
          <p:nvPr/>
        </p:nvSpPr>
        <p:spPr>
          <a:xfrm>
            <a:off x="4198620" y="1166495"/>
            <a:ext cx="1063625" cy="74993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/>
              <a:t>15</a:t>
            </a:r>
          </a:p>
        </p:txBody>
      </p:sp>
      <p:sp>
        <p:nvSpPr>
          <p:cNvPr id="9" name="Oval 8"/>
          <p:cNvSpPr/>
          <p:nvPr/>
        </p:nvSpPr>
        <p:spPr>
          <a:xfrm>
            <a:off x="2454910" y="5274310"/>
            <a:ext cx="638175" cy="70993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/>
              <a:t>2</a:t>
            </a:r>
          </a:p>
        </p:txBody>
      </p:sp>
      <p:sp>
        <p:nvSpPr>
          <p:cNvPr id="10" name="Oval 9"/>
          <p:cNvSpPr/>
          <p:nvPr/>
        </p:nvSpPr>
        <p:spPr>
          <a:xfrm>
            <a:off x="3560445" y="5253990"/>
            <a:ext cx="638175" cy="70993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/>
              <a:t>6</a:t>
            </a:r>
          </a:p>
        </p:txBody>
      </p:sp>
      <p:sp>
        <p:nvSpPr>
          <p:cNvPr id="11" name="Oval 10"/>
          <p:cNvSpPr/>
          <p:nvPr/>
        </p:nvSpPr>
        <p:spPr>
          <a:xfrm>
            <a:off x="4259580" y="4046855"/>
            <a:ext cx="1063625" cy="74993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/>
              <a:t>16</a:t>
            </a:r>
          </a:p>
        </p:txBody>
      </p:sp>
      <p:sp>
        <p:nvSpPr>
          <p:cNvPr id="12" name="Oval 11"/>
          <p:cNvSpPr/>
          <p:nvPr/>
        </p:nvSpPr>
        <p:spPr>
          <a:xfrm>
            <a:off x="9250680" y="2393950"/>
            <a:ext cx="638175" cy="70993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/>
              <a:t>3</a:t>
            </a:r>
          </a:p>
        </p:txBody>
      </p:sp>
      <p:sp>
        <p:nvSpPr>
          <p:cNvPr id="13" name="Oval 12"/>
          <p:cNvSpPr/>
          <p:nvPr/>
        </p:nvSpPr>
        <p:spPr>
          <a:xfrm>
            <a:off x="9797415" y="1166495"/>
            <a:ext cx="1063625" cy="74993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/>
              <a:t>13</a:t>
            </a:r>
          </a:p>
        </p:txBody>
      </p:sp>
      <p:sp>
        <p:nvSpPr>
          <p:cNvPr id="14" name="Oval 13"/>
          <p:cNvSpPr/>
          <p:nvPr/>
        </p:nvSpPr>
        <p:spPr>
          <a:xfrm>
            <a:off x="8104505" y="5274310"/>
            <a:ext cx="638175" cy="70993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/>
              <a:t>4</a:t>
            </a:r>
          </a:p>
        </p:txBody>
      </p:sp>
      <p:sp>
        <p:nvSpPr>
          <p:cNvPr id="15" name="Oval 14"/>
          <p:cNvSpPr/>
          <p:nvPr/>
        </p:nvSpPr>
        <p:spPr>
          <a:xfrm>
            <a:off x="9250680" y="5253990"/>
            <a:ext cx="638175" cy="70993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/>
              <a:t>1</a:t>
            </a:r>
          </a:p>
        </p:txBody>
      </p:sp>
      <p:sp>
        <p:nvSpPr>
          <p:cNvPr id="18" name="Oval 17"/>
          <p:cNvSpPr/>
          <p:nvPr/>
        </p:nvSpPr>
        <p:spPr>
          <a:xfrm>
            <a:off x="9888855" y="4046855"/>
            <a:ext cx="1063625" cy="74993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/>
              <a:t>11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7" grpId="1" animBg="1"/>
      <p:bldP spid="8" grpId="0" bldLvl="0" animBg="1"/>
      <p:bldP spid="8" grpId="1" animBg="1"/>
      <p:bldP spid="9" grpId="0" bldLvl="0" animBg="1"/>
      <p:bldP spid="9" grpId="1" animBg="1"/>
      <p:bldP spid="10" grpId="0" bldLvl="0" animBg="1"/>
      <p:bldP spid="10" grpId="1" animBg="1"/>
      <p:bldP spid="11" grpId="0" bldLvl="0" animBg="1"/>
      <p:bldP spid="11" grpId="1" animBg="1"/>
      <p:bldP spid="12" grpId="0" bldLvl="0" animBg="1"/>
      <p:bldP spid="12" grpId="1" animBg="1"/>
      <p:bldP spid="13" grpId="0" bldLvl="0" animBg="1"/>
      <p:bldP spid="13" grpId="1" animBg="1"/>
      <p:bldP spid="14" grpId="0" bldLvl="0" animBg="1"/>
      <p:bldP spid="14" grpId="1" animBg="1"/>
      <p:bldP spid="15" grpId="0" bldLvl="0" animBg="1"/>
      <p:bldP spid="15" grpId="1" animBg="1"/>
      <p:bldP spid="18" grpId="0" bldLvl="0" animBg="1"/>
      <p:bldP spid="18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8450" y="147320"/>
            <a:ext cx="1784985" cy="8172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9670" y="1884045"/>
            <a:ext cx="10125710" cy="2319655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4025900" y="3499485"/>
            <a:ext cx="821690" cy="50673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12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222875" y="3489325"/>
            <a:ext cx="821690" cy="50673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13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6490970" y="3499485"/>
            <a:ext cx="821690" cy="50673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14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7666990" y="3489325"/>
            <a:ext cx="821690" cy="50673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15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0081260" y="3489325"/>
            <a:ext cx="821690" cy="50673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17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8" grpId="1" animBg="1"/>
      <p:bldP spid="9" grpId="0" bldLvl="0" animBg="1"/>
      <p:bldP spid="9" grpId="1" animBg="1"/>
      <p:bldP spid="10" grpId="0" bldLvl="0" animBg="1"/>
      <p:bldP spid="10" grpId="1" animBg="1"/>
      <p:bldP spid="11" grpId="0" bldLvl="0" animBg="1"/>
      <p:bldP spid="11" grpId="1" animBg="1"/>
      <p:bldP spid="12" grpId="0" bldLvl="0" animBg="1"/>
      <p:bldP spid="12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DIAGRAM_MODELTYPE" val="dynamicNum"/>
  <p:tag name="KSO_WM_BEAUTIFY_FLAG" val="#wm#"/>
  <p:tag name="KSO_WM_UNIT_TYPE" val="ζ_h_f"/>
  <p:tag name="KSO_WM_UNIT_DYNMNUM_TYPE" val="1"/>
  <p:tag name="KSO_WM_DYNAMICNUM_SPEED" val="3"/>
  <p:tag name="KSO_WM_UNIT_DYNMNUM_DGM_ANIMTYPE" val="5"/>
  <p:tag name="KSO_WM_UNIT_INDEX" val="1620616932554_1_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94</Words>
  <Application>Microsoft Office PowerPoint</Application>
  <PresentationFormat>Widescreen</PresentationFormat>
  <Paragraphs>46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26" baseType="lpstr">
      <vt:lpstr>微软雅黑</vt:lpstr>
      <vt:lpstr>微软雅黑</vt:lpstr>
      <vt:lpstr>宋体</vt:lpstr>
      <vt:lpstr>宋体</vt:lpstr>
      <vt:lpstr>Arial</vt:lpstr>
      <vt:lpstr>Calibri</vt:lpstr>
      <vt:lpstr>Calibri Light</vt:lpstr>
      <vt:lpstr>等线</vt:lpstr>
      <vt:lpstr>ITC Avant Garde Std Bk</vt:lpstr>
      <vt:lpstr>Times New Roman</vt:lpstr>
      <vt:lpstr>字魂17号-萌趣果冻体</vt:lpstr>
      <vt:lpstr>Office Theme</vt:lpstr>
      <vt:lpstr>1_Office Theme</vt:lpstr>
      <vt:lpstr>1_Office 主题​​</vt:lpstr>
      <vt:lpstr>4_Office 主题</vt:lpstr>
      <vt:lpstr>PowerPoint Presentation</vt:lpstr>
      <vt:lpstr>Ôn bài cũ : Thi đọc thuộc bảng 9 cộng với một số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Admin</cp:lastModifiedBy>
  <cp:revision>13</cp:revision>
  <dcterms:created xsi:type="dcterms:W3CDTF">2021-05-08T05:00:00Z</dcterms:created>
  <dcterms:modified xsi:type="dcterms:W3CDTF">2024-09-23T03:50:19Z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