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325" r:id="rId3"/>
    <p:sldId id="326" r:id="rId4"/>
    <p:sldId id="270" r:id="rId5"/>
    <p:sldId id="29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1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010BE-1C64-4F32-9DB3-BCC3A5EF6979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E2D11D-3453-4EE9-8D74-BEBC7E2FF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0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ADCB-28CD-4104-A667-E738DA8475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360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ADCB-28CD-4104-A667-E738DA8475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2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ADCB-28CD-4104-A667-E738DA8475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8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ADCB-28CD-4104-A667-E738DA84754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0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3ADCB-28CD-4104-A667-E738DA8475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83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71D82-04F9-411A-8184-46C80B648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16C8E-BC68-4D56-AFC1-2D7F7853B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D7A08-A77B-41EE-8C12-3001A282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A4A1BC-2908-4DF4-BDDB-78446B4BF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4D29DF-F61D-417A-ADB9-416C669B8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38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42B60-8E6B-4D5A-889E-7599B60A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BF3F7-57C2-43F6-A5AD-9BA3BD14C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3CC70-17DE-4E52-9773-0BB363BC3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162A7-FC14-4D74-A1D1-92A396FA3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32CA01-749E-45C0-A03D-A8F9DE1C7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1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EC4A-22AD-43D8-8116-73A3E87235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66DAC-075E-4A3E-B646-2A082047E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CFDED-D899-4BD5-B02B-DB76AB3E8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DA183F-9070-43DA-9C85-DFCC8F4CC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47BE0-F097-4D9F-9B32-45EB8F64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1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789B-1036-4698-B4E1-80B603C9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12BAF-E1E1-4E62-9002-0797D86C2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F6002-5608-45CC-ADD2-065B6E8EA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01E864-14B6-4870-AC35-37A16D288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37F59-1DD3-42FF-8150-BB06F50C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81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4A4C1-B956-4A3E-97B2-3AFD237E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E5F71-4E87-4E86-A9DA-3BE50C4854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46B6-EBA8-456A-B85C-163EFA02B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75338-AB37-4FE8-8F07-CD8A6733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00BE7-4547-4DCA-A161-C82F6940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C4B1-6C6F-4077-B599-21198AF2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418296-3EB6-4D5E-A25F-497115225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01565-5A51-401D-9847-F849FE0C2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BB257B-CB29-427D-8C45-6561296F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9E343-D190-4BD9-828B-2BB54FF4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A851CA-B2CD-4D9B-BAA2-A4A86A5A6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3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D80A-D27C-4D3F-B99E-072ADAE8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14EBD4-71A6-4AD4-8BB5-26582974E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305CE-3D86-4E69-90CA-F4437BD2E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ED4ABD-134A-476B-A49A-0E3D65D7B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72B43A-D63A-49A1-B360-D2C3D84073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197E77-2AEA-4A74-A234-E352CE1E1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2F4ED6-4A0D-4C3D-84DC-94DA097EF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3490F2-17FD-41FA-9C6C-4E1BE45B2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006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07533-3EB9-4189-896A-CCFEB5492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2CA0CF-2B92-4F56-ADC6-0666509B7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3E2055-2D9B-4D17-872A-9CEAFF93B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0EBAA-AA8A-4C66-8C23-E6ABB4355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124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68AED9-4CC8-48D8-928E-D4F671521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6E8EB-E795-41EB-8438-46D54CD0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A3369-70E3-453E-B4F6-A7CD6E1FC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6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6CB9B-3B6F-488B-A9B0-D22691841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75C2C-E2B4-45B3-8280-00FEB05FC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65350-B5B3-4FF7-92A0-156C0C53E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050E2B-609F-42B0-858E-1011503D7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6372EA-25CE-499F-B4E7-3CC150834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D2C95-8215-4AE1-ADE1-07DB19BE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8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09688-4D40-4792-BC85-2D7553F1C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45C20E-5463-41BD-B018-F82DA160DB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5E8754-19DE-4E92-A9E8-8BFABC51D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F4666F-FDAB-4D3D-AAE5-4D385A2C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04217A-7BEF-400F-90B0-CA07E1993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3DD0C-63A3-4188-A567-126CC404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F9D1FA-5766-476C-AF4C-15980842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20B59A-13F2-46BF-A7F6-728F1EEA3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1FF63-2335-4D4D-B216-B4CADBE02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E891-C362-45E4-ADF9-965BD3F62765}" type="datetimeFigureOut">
              <a:rPr lang="en-US" smtClean="0"/>
              <a:t>19/09/2024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21EB6-69C4-4705-8DC6-E54446E84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A6DAC-6DC8-44EB-97E0-F4ADD7A86A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3B17-36C3-48D5-A628-CD4893FD38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5.png"/><Relationship Id="rId4" Type="http://schemas.openxmlformats.org/officeDocument/2006/relationships/image" Target="../media/image6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jpe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1.wdp"/><Relationship Id="rId3" Type="http://schemas.openxmlformats.org/officeDocument/2006/relationships/audio" Target="../media/audio1.wav"/><Relationship Id="rId7" Type="http://schemas.microsoft.com/office/2007/relationships/hdphoto" Target="../media/hdphoto5.wdp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microsoft.com/office/2007/relationships/hdphoto" Target="../media/hdphoto7.wdp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.jpe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229C6D28-2D86-8F3B-D70A-9E403E33CDAD}"/>
              </a:ext>
            </a:extLst>
          </p:cNvPr>
          <p:cNvSpPr/>
          <p:nvPr/>
        </p:nvSpPr>
        <p:spPr>
          <a:xfrm>
            <a:off x="325372" y="263938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125F99-A6EC-8ADC-B0F8-3661B94A37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5498" y="1038553"/>
            <a:ext cx="3581952" cy="11238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9BB906D-8F66-22D1-95FE-2411D724D2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56" y="1697645"/>
            <a:ext cx="8010838" cy="2091109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8E4A8333-5D03-E8DA-1975-BA906AA562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31" y="3905134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337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E6D97-6F34-C045-7616-B480B1B7CA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5" y="-177670"/>
            <a:ext cx="2679440" cy="1339720"/>
          </a:xfrm>
          <a:prstGeom prst="rect">
            <a:avLst/>
          </a:prstGeom>
        </p:spPr>
      </p:pic>
      <p:pic>
        <p:nvPicPr>
          <p:cNvPr id="4" name="Picture 3" descr="A green chalkboard with a wooden frame&#10;&#10;Description automatically generated">
            <a:extLst>
              <a:ext uri="{FF2B5EF4-FFF2-40B4-BE49-F238E27FC236}">
                <a16:creationId xmlns:a16="http://schemas.microsoft.com/office/drawing/2014/main" id="{1C7B78BE-F041-9A09-80C1-79FE1A3E36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725" y="-1114425"/>
            <a:ext cx="6858000" cy="618172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FE3D90B-2846-2D15-5D32-8AA4ED2CCE80}"/>
              </a:ext>
            </a:extLst>
          </p:cNvPr>
          <p:cNvGrpSpPr/>
          <p:nvPr/>
        </p:nvGrpSpPr>
        <p:grpSpPr>
          <a:xfrm>
            <a:off x="4191000" y="847725"/>
            <a:ext cx="2019300" cy="1680150"/>
            <a:chOff x="4191000" y="847725"/>
            <a:chExt cx="2019300" cy="168015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805602D-44DC-8779-CB67-3D9E9502A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400175"/>
              <a:ext cx="1085850" cy="533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29242575-C762-FB96-E1AB-99523A7A6998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848A7A-2859-9C8D-578F-00BE525D9008}"/>
                </a:ext>
              </a:extLst>
            </p:cNvPr>
            <p:cNvSpPr txBox="1"/>
            <p:nvPr/>
          </p:nvSpPr>
          <p:spPr>
            <a:xfrm>
              <a:off x="5629275" y="847725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F008992-D0B1-FDBC-AFAF-C300341A0B76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97CB570-6E95-6EC3-5CC2-35714592DD1D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443C15-B3CC-0DEB-02C5-9BD9F73F1808}"/>
              </a:ext>
            </a:extLst>
          </p:cNvPr>
          <p:cNvGrpSpPr/>
          <p:nvPr/>
        </p:nvGrpSpPr>
        <p:grpSpPr>
          <a:xfrm>
            <a:off x="6667500" y="628650"/>
            <a:ext cx="2019300" cy="1880175"/>
            <a:chOff x="4191000" y="647700"/>
            <a:chExt cx="2019300" cy="188017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27EEFD8-5835-4522-0055-10CA43ABCC0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10100" y="1019175"/>
              <a:ext cx="942975" cy="91440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86677A6-21DC-E730-62D0-C592D8536159}"/>
                </a:ext>
              </a:extLst>
            </p:cNvPr>
            <p:cNvCxnSpPr>
              <a:cxnSpLocks/>
            </p:cNvCxnSpPr>
            <p:nvPr/>
          </p:nvCxnSpPr>
          <p:spPr>
            <a:xfrm>
              <a:off x="4600575" y="1952625"/>
              <a:ext cx="1371600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89A7D7C-1109-4CC3-6A1E-C248BA519284}"/>
                </a:ext>
              </a:extLst>
            </p:cNvPr>
            <p:cNvSpPr txBox="1"/>
            <p:nvPr/>
          </p:nvSpPr>
          <p:spPr>
            <a:xfrm>
              <a:off x="5581650" y="6477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2471212-6EE9-5192-31DA-1EEB390D44A1}"/>
                </a:ext>
              </a:extLst>
            </p:cNvPr>
            <p:cNvSpPr txBox="1"/>
            <p:nvPr/>
          </p:nvSpPr>
          <p:spPr>
            <a:xfrm>
              <a:off x="4191000" y="165735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P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A44A67B-6D07-92AA-74CE-01B76E30F863}"/>
                </a:ext>
              </a:extLst>
            </p:cNvPr>
            <p:cNvSpPr txBox="1"/>
            <p:nvPr/>
          </p:nvSpPr>
          <p:spPr>
            <a:xfrm>
              <a:off x="5667375" y="1943100"/>
              <a:ext cx="5429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pic>
        <p:nvPicPr>
          <p:cNvPr id="27" name="Picture 26" descr="A cartoon of a child&#10;&#10;Description automatically generated">
            <a:extLst>
              <a:ext uri="{FF2B5EF4-FFF2-40B4-BE49-F238E27FC236}">
                <a16:creationId xmlns:a16="http://schemas.microsoft.com/office/drawing/2014/main" id="{0D9C133B-04EC-E6B4-2C18-13FBEAFEEF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702" y="2367205"/>
            <a:ext cx="1263673" cy="2388988"/>
          </a:xfrm>
          <a:prstGeom prst="rect">
            <a:avLst/>
          </a:prstGeom>
        </p:spPr>
      </p:pic>
      <p:pic>
        <p:nvPicPr>
          <p:cNvPr id="29" name="Picture 28" descr="A cartoon of a child and a robot&#10;&#10;Description automatically generated">
            <a:extLst>
              <a:ext uri="{FF2B5EF4-FFF2-40B4-BE49-F238E27FC236}">
                <a16:creationId xmlns:a16="http://schemas.microsoft.com/office/drawing/2014/main" id="{B99DE416-33D9-5954-BD59-294EB9E2F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312" y="2603698"/>
            <a:ext cx="1936788" cy="2197343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146E421A-9A8F-7FF6-8CBB-6E7F1E6C4E6A}"/>
              </a:ext>
            </a:extLst>
          </p:cNvPr>
          <p:cNvSpPr/>
          <p:nvPr/>
        </p:nvSpPr>
        <p:spPr>
          <a:xfrm>
            <a:off x="1066800" y="1209675"/>
            <a:ext cx="3000375" cy="1085850"/>
          </a:xfrm>
          <a:prstGeom prst="wedgeRoundRectCallout">
            <a:avLst>
              <a:gd name="adj1" fmla="val 16879"/>
              <a:gd name="adj2" fmla="val 6250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Ta </a:t>
            </a:r>
            <a:r>
              <a:rPr lang="en-US" sz="2000" b="1" dirty="0" err="1"/>
              <a:t>thấy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đỉnh</a:t>
            </a:r>
            <a:r>
              <a:rPr lang="en-US" sz="2000" b="1" dirty="0"/>
              <a:t> O; </a:t>
            </a:r>
            <a:r>
              <a:rPr lang="en-US" sz="2000" b="1" dirty="0" err="1"/>
              <a:t>cạnh</a:t>
            </a:r>
            <a:r>
              <a:rPr lang="en-US" sz="2000" b="1" dirty="0"/>
              <a:t> OA, OB </a:t>
            </a:r>
            <a:r>
              <a:rPr lang="en-US" sz="2000" b="1" dirty="0" err="1"/>
              <a:t>bé</a:t>
            </a:r>
            <a:r>
              <a:rPr lang="en-US" sz="2000" b="1" dirty="0"/>
              <a:t> </a:t>
            </a:r>
            <a:r>
              <a:rPr lang="en-US" sz="2000" b="1" dirty="0" err="1"/>
              <a:t>hơn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đỉnh</a:t>
            </a:r>
            <a:r>
              <a:rPr lang="en-US" sz="2000" b="1" dirty="0"/>
              <a:t> P; </a:t>
            </a:r>
            <a:r>
              <a:rPr lang="en-US" sz="2000" b="1" dirty="0" err="1"/>
              <a:t>cạnh</a:t>
            </a:r>
            <a:r>
              <a:rPr lang="en-US" sz="2000" b="1" dirty="0"/>
              <a:t> PM, PN.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8F13CF1-43B5-37EC-C7F6-15EB88B4115A}"/>
              </a:ext>
            </a:extLst>
          </p:cNvPr>
          <p:cNvSpPr txBox="1"/>
          <p:nvPr/>
        </p:nvSpPr>
        <p:spPr>
          <a:xfrm>
            <a:off x="533399" y="1085850"/>
            <a:ext cx="733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A48B87A7-CFE0-DD57-2094-227736589CF9}"/>
              </a:ext>
            </a:extLst>
          </p:cNvPr>
          <p:cNvSpPr/>
          <p:nvPr/>
        </p:nvSpPr>
        <p:spPr>
          <a:xfrm>
            <a:off x="5753099" y="3343274"/>
            <a:ext cx="1971675" cy="942975"/>
          </a:xfrm>
          <a:prstGeom prst="wedgeRoundRectCallout">
            <a:avLst>
              <a:gd name="adj1" fmla="val 61641"/>
              <a:gd name="adj2" fmla="val -3574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Tớ</a:t>
            </a:r>
            <a:r>
              <a:rPr lang="en-US" sz="2000" b="1" dirty="0"/>
              <a:t> </a:t>
            </a:r>
            <a:r>
              <a:rPr lang="en-US" sz="2000" b="1" dirty="0" err="1"/>
              <a:t>thấy</a:t>
            </a:r>
            <a:r>
              <a:rPr lang="en-US" sz="2000" b="1" dirty="0"/>
              <a:t> </a:t>
            </a:r>
            <a:r>
              <a:rPr lang="en-US" sz="2000" b="1" dirty="0" err="1"/>
              <a:t>hai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này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</a:t>
            </a:r>
            <a:r>
              <a:rPr lang="en-US" sz="2000" b="1" dirty="0" err="1"/>
              <a:t>nhau</a:t>
            </a:r>
            <a:endParaRPr lang="en-US" sz="2000" b="1" dirty="0"/>
          </a:p>
        </p:txBody>
      </p:sp>
      <p:sp>
        <p:nvSpPr>
          <p:cNvPr id="35" name="Speech Bubble: Rectangle with Corners Rounded 34">
            <a:extLst>
              <a:ext uri="{FF2B5EF4-FFF2-40B4-BE49-F238E27FC236}">
                <a16:creationId xmlns:a16="http://schemas.microsoft.com/office/drawing/2014/main" id="{79EF1651-4B32-B00C-E00F-8DAA44148287}"/>
              </a:ext>
            </a:extLst>
          </p:cNvPr>
          <p:cNvSpPr/>
          <p:nvPr/>
        </p:nvSpPr>
        <p:spPr>
          <a:xfrm>
            <a:off x="9191625" y="1247775"/>
            <a:ext cx="3000375" cy="1457325"/>
          </a:xfrm>
          <a:prstGeom prst="wedgeRoundRectCallout">
            <a:avLst>
              <a:gd name="adj1" fmla="val -38994"/>
              <a:gd name="adj2" fmla="val 75658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Phải</a:t>
            </a:r>
            <a:r>
              <a:rPr lang="en-US" sz="2000" b="1" dirty="0"/>
              <a:t> </a:t>
            </a:r>
            <a:r>
              <a:rPr lang="en-US" sz="2000" b="1" dirty="0" err="1"/>
              <a:t>dùng</a:t>
            </a:r>
            <a:r>
              <a:rPr lang="en-US" sz="2000" b="1" dirty="0"/>
              <a:t> </a:t>
            </a:r>
            <a:r>
              <a:rPr lang="en-US" sz="2000" b="1" dirty="0" err="1"/>
              <a:t>thước</a:t>
            </a:r>
            <a:r>
              <a:rPr lang="en-US" sz="2000" b="1" dirty="0"/>
              <a:t> </a:t>
            </a:r>
            <a:r>
              <a:rPr lang="en-US" sz="2000" b="1" dirty="0" err="1"/>
              <a:t>đo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để</a:t>
            </a:r>
            <a:r>
              <a:rPr lang="en-US" sz="2000" b="1" dirty="0"/>
              <a:t> </a:t>
            </a:r>
            <a:r>
              <a:rPr lang="en-US" sz="2000" b="1" dirty="0" err="1"/>
              <a:t>đo</a:t>
            </a:r>
            <a:r>
              <a:rPr lang="en-US" sz="2000" b="1" dirty="0"/>
              <a:t> </a:t>
            </a:r>
            <a:r>
              <a:rPr lang="en-US" sz="2000" b="1" dirty="0" err="1"/>
              <a:t>mỗi</a:t>
            </a:r>
            <a:r>
              <a:rPr lang="en-US" sz="2000" b="1" dirty="0"/>
              <a:t> </a:t>
            </a:r>
            <a:r>
              <a:rPr lang="en-US" sz="2000" b="1" dirty="0" err="1"/>
              <a:t>góc</a:t>
            </a:r>
            <a:r>
              <a:rPr lang="en-US" sz="2000" b="1" dirty="0"/>
              <a:t> </a:t>
            </a:r>
            <a:r>
              <a:rPr lang="en-US" sz="2000" b="1" dirty="0" err="1"/>
              <a:t>bằng</a:t>
            </a:r>
            <a:r>
              <a:rPr lang="en-US" sz="2000" b="1" dirty="0"/>
              <a:t> bao </a:t>
            </a:r>
            <a:r>
              <a:rPr lang="en-US" sz="2000" b="1" dirty="0" err="1"/>
              <a:t>nhiêu</a:t>
            </a:r>
            <a:r>
              <a:rPr lang="en-US" sz="2000" b="1" dirty="0"/>
              <a:t> </a:t>
            </a:r>
            <a:r>
              <a:rPr lang="en-US" sz="2000" b="1" dirty="0" err="1"/>
              <a:t>độ</a:t>
            </a:r>
            <a:r>
              <a:rPr lang="en-US" sz="2000" b="1" dirty="0"/>
              <a:t> </a:t>
            </a:r>
            <a:r>
              <a:rPr lang="en-US" sz="2000" b="1" dirty="0" err="1"/>
              <a:t>rồi</a:t>
            </a:r>
            <a:r>
              <a:rPr lang="en-US" sz="2000" b="1" dirty="0"/>
              <a:t> so </a:t>
            </a:r>
            <a:r>
              <a:rPr lang="en-US" sz="2000" b="1" dirty="0" err="1"/>
              <a:t>sánh</a:t>
            </a:r>
            <a:r>
              <a:rPr lang="en-US" sz="2000" b="1" dirty="0"/>
              <a:t> </a:t>
            </a:r>
            <a:r>
              <a:rPr lang="en-US" sz="2000" b="1" dirty="0" err="1"/>
              <a:t>thì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biết</a:t>
            </a:r>
            <a:r>
              <a:rPr lang="en-US" sz="2000" b="1" dirty="0"/>
              <a:t> </a:t>
            </a:r>
            <a:r>
              <a:rPr lang="en-US" sz="2000" b="1" dirty="0" err="1"/>
              <a:t>được</a:t>
            </a:r>
            <a:r>
              <a:rPr lang="en-US" sz="2000" b="1" dirty="0"/>
              <a:t>!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8AA14028-27D0-EC2B-FB32-C114E820C4D1}"/>
              </a:ext>
            </a:extLst>
          </p:cNvPr>
          <p:cNvSpPr/>
          <p:nvPr/>
        </p:nvSpPr>
        <p:spPr>
          <a:xfrm>
            <a:off x="1657350" y="4838700"/>
            <a:ext cx="9372600" cy="1609725"/>
          </a:xfrm>
          <a:prstGeom prst="roundRect">
            <a:avLst/>
          </a:prstGeom>
          <a:solidFill>
            <a:srgbClr val="C3E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CDACF-D6C6-9C6A-4D02-6468DFD7CA50}"/>
              </a:ext>
            </a:extLst>
          </p:cNvPr>
          <p:cNvSpPr txBox="1"/>
          <p:nvPr/>
        </p:nvSpPr>
        <p:spPr>
          <a:xfrm>
            <a:off x="1762124" y="5010150"/>
            <a:ext cx="92868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• Độ là đơn vị đo góc, kí hiệu là °</a:t>
            </a: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 Chẳng hạn một độ viết là 1°</a:t>
            </a:r>
          </a:p>
          <a:p>
            <a:pPr algn="just"/>
            <a:r>
              <a:rPr lang="vi-VN" sz="2600" b="1" dirty="0">
                <a:latin typeface="Cambria" panose="02040503050406030204" pitchFamily="18" charset="0"/>
                <a:ea typeface="Cambria" panose="02040503050406030204" pitchFamily="18" charset="0"/>
              </a:rPr>
              <a:t>• Góc đỉnh O, cạnh OA, OB bằng ba mươi độ. Ba mươi độ viết là 30°.</a:t>
            </a: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9E2D9DD5-5D71-4294-DEA3-BCEC5878BC3B}"/>
              </a:ext>
            </a:extLst>
          </p:cNvPr>
          <p:cNvSpPr/>
          <p:nvPr/>
        </p:nvSpPr>
        <p:spPr>
          <a:xfrm rot="768992">
            <a:off x="4914387" y="1640919"/>
            <a:ext cx="580811" cy="805630"/>
          </a:xfrm>
          <a:prstGeom prst="arc">
            <a:avLst>
              <a:gd name="adj1" fmla="val 14409791"/>
              <a:gd name="adj2" fmla="val 20347191"/>
            </a:avLst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en-US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912A3E-7BBA-4216-4642-41C4C36138D0}"/>
              </a:ext>
            </a:extLst>
          </p:cNvPr>
          <p:cNvSpPr txBox="1"/>
          <p:nvPr/>
        </p:nvSpPr>
        <p:spPr>
          <a:xfrm>
            <a:off x="5514975" y="1590675"/>
            <a:ext cx="752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30°</a:t>
            </a:r>
          </a:p>
        </p:txBody>
      </p:sp>
      <p:pic>
        <p:nvPicPr>
          <p:cNvPr id="13" name="Picture 12" descr="A yellow and green circular object&#10;&#10;Description automatically generated">
            <a:extLst>
              <a:ext uri="{FF2B5EF4-FFF2-40B4-BE49-F238E27FC236}">
                <a16:creationId xmlns:a16="http://schemas.microsoft.com/office/drawing/2014/main" id="{26F1E22D-92F1-C232-6D36-93DCB6D2F9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969" y="495184"/>
            <a:ext cx="3286584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302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35" grpId="0" animBg="1"/>
      <p:bldP spid="36" grpId="0" animBg="1"/>
      <p:bldP spid="37" grpId="0" uiExpand="1" build="p"/>
      <p:bldP spid="7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59" y="186290"/>
            <a:ext cx="11668165" cy="6671710"/>
          </a:xfrm>
          <a:custGeom>
            <a:avLst/>
            <a:gdLst>
              <a:gd name="connsiteX0" fmla="*/ 0 w 11668165"/>
              <a:gd name="connsiteY0" fmla="*/ 1111974 h 6671710"/>
              <a:gd name="connsiteX1" fmla="*/ 1111974 w 11668165"/>
              <a:gd name="connsiteY1" fmla="*/ 0 h 6671710"/>
              <a:gd name="connsiteX2" fmla="*/ 10556191 w 11668165"/>
              <a:gd name="connsiteY2" fmla="*/ 0 h 6671710"/>
              <a:gd name="connsiteX3" fmla="*/ 11668165 w 11668165"/>
              <a:gd name="connsiteY3" fmla="*/ 1111974 h 6671710"/>
              <a:gd name="connsiteX4" fmla="*/ 11668165 w 11668165"/>
              <a:gd name="connsiteY4" fmla="*/ 5559736 h 6671710"/>
              <a:gd name="connsiteX5" fmla="*/ 10556191 w 11668165"/>
              <a:gd name="connsiteY5" fmla="*/ 6671710 h 6671710"/>
              <a:gd name="connsiteX6" fmla="*/ 1111974 w 11668165"/>
              <a:gd name="connsiteY6" fmla="*/ 6671710 h 6671710"/>
              <a:gd name="connsiteX7" fmla="*/ 0 w 11668165"/>
              <a:gd name="connsiteY7" fmla="*/ 5559736 h 6671710"/>
              <a:gd name="connsiteX8" fmla="*/ 0 w 11668165"/>
              <a:gd name="connsiteY8" fmla="*/ 1111974 h 667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671710" fill="none" extrusionOk="0">
                <a:moveTo>
                  <a:pt x="0" y="1111974"/>
                </a:moveTo>
                <a:cubicBezTo>
                  <a:pt x="-90613" y="503482"/>
                  <a:pt x="477562" y="115193"/>
                  <a:pt x="1111974" y="0"/>
                </a:cubicBezTo>
                <a:cubicBezTo>
                  <a:pt x="4942865" y="77600"/>
                  <a:pt x="7289490" y="-27269"/>
                  <a:pt x="10556191" y="0"/>
                </a:cubicBezTo>
                <a:cubicBezTo>
                  <a:pt x="11221524" y="-67550"/>
                  <a:pt x="11729476" y="515897"/>
                  <a:pt x="11668165" y="1111974"/>
                </a:cubicBezTo>
                <a:cubicBezTo>
                  <a:pt x="11777165" y="2761059"/>
                  <a:pt x="11589956" y="3640911"/>
                  <a:pt x="11668165" y="5559736"/>
                </a:cubicBezTo>
                <a:cubicBezTo>
                  <a:pt x="11591947" y="6144046"/>
                  <a:pt x="11067104" y="6717229"/>
                  <a:pt x="10556191" y="6671710"/>
                </a:cubicBezTo>
                <a:cubicBezTo>
                  <a:pt x="8125071" y="6720887"/>
                  <a:pt x="2364809" y="6549008"/>
                  <a:pt x="1111974" y="6671710"/>
                </a:cubicBezTo>
                <a:cubicBezTo>
                  <a:pt x="489398" y="6736610"/>
                  <a:pt x="-60089" y="6225600"/>
                  <a:pt x="0" y="5559736"/>
                </a:cubicBezTo>
                <a:cubicBezTo>
                  <a:pt x="47022" y="4962642"/>
                  <a:pt x="104569" y="1634548"/>
                  <a:pt x="0" y="1111974"/>
                </a:cubicBezTo>
                <a:close/>
              </a:path>
              <a:path w="11668165" h="6671710" stroke="0" extrusionOk="0">
                <a:moveTo>
                  <a:pt x="0" y="1111974"/>
                </a:moveTo>
                <a:cubicBezTo>
                  <a:pt x="47781" y="492386"/>
                  <a:pt x="584264" y="-5766"/>
                  <a:pt x="1111974" y="0"/>
                </a:cubicBezTo>
                <a:cubicBezTo>
                  <a:pt x="3866769" y="-129276"/>
                  <a:pt x="8824294" y="-77778"/>
                  <a:pt x="10556191" y="0"/>
                </a:cubicBezTo>
                <a:cubicBezTo>
                  <a:pt x="11149839" y="-65282"/>
                  <a:pt x="11654718" y="575384"/>
                  <a:pt x="11668165" y="1111974"/>
                </a:cubicBezTo>
                <a:cubicBezTo>
                  <a:pt x="11749764" y="1721334"/>
                  <a:pt x="11822465" y="4355724"/>
                  <a:pt x="11668165" y="5559736"/>
                </a:cubicBezTo>
                <a:cubicBezTo>
                  <a:pt x="11688499" y="6216745"/>
                  <a:pt x="11140205" y="6681944"/>
                  <a:pt x="10556191" y="6671710"/>
                </a:cubicBezTo>
                <a:cubicBezTo>
                  <a:pt x="6194475" y="6715930"/>
                  <a:pt x="3940425" y="6642328"/>
                  <a:pt x="1111974" y="6671710"/>
                </a:cubicBezTo>
                <a:cubicBezTo>
                  <a:pt x="492279" y="6650313"/>
                  <a:pt x="-24851" y="6168118"/>
                  <a:pt x="0" y="5559736"/>
                </a:cubicBezTo>
                <a:cubicBezTo>
                  <a:pt x="-159954" y="4946574"/>
                  <a:pt x="22140" y="3236304"/>
                  <a:pt x="0" y="1111974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0E6D97-6F34-C045-7616-B480B1B7CAD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5" y="-177670"/>
            <a:ext cx="2679440" cy="13397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02FF8-72BA-2548-EB45-2A11998C414D}"/>
              </a:ext>
            </a:extLst>
          </p:cNvPr>
          <p:cNvSpPr txBox="1"/>
          <p:nvPr/>
        </p:nvSpPr>
        <p:spPr>
          <a:xfrm>
            <a:off x="581025" y="981075"/>
            <a:ext cx="885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thước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FF4EE-5D3A-5E62-3461-E27E116B72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9962" y="1524000"/>
            <a:ext cx="3324225" cy="2000250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C90B946-ECCB-372A-814E-895E890DD6B1}"/>
              </a:ext>
            </a:extLst>
          </p:cNvPr>
          <p:cNvSpPr/>
          <p:nvPr/>
        </p:nvSpPr>
        <p:spPr>
          <a:xfrm>
            <a:off x="552451" y="1952625"/>
            <a:ext cx="6724650" cy="3514725"/>
          </a:xfrm>
          <a:prstGeom prst="roundRect">
            <a:avLst/>
          </a:prstGeom>
          <a:solidFill>
            <a:srgbClr val="C3EFF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25E0E8-FCC9-BB81-B815-83288C28EDF9}"/>
              </a:ext>
            </a:extLst>
          </p:cNvPr>
          <p:cNvSpPr txBox="1"/>
          <p:nvPr/>
        </p:nvSpPr>
        <p:spPr>
          <a:xfrm>
            <a:off x="676276" y="2047875"/>
            <a:ext cx="6505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Đo góc đỉnh O, cạnh OA, OB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Đặt thước đo góc sao cho tâm của thước trùng với đỉnh O của góc; cạnh OB nằm trên đường kính của nửa hình tròn của thước.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400" b="1" dirty="0">
                <a:latin typeface="Cambria" panose="02040503050406030204" pitchFamily="18" charset="0"/>
                <a:ea typeface="Cambria" panose="02040503050406030204" pitchFamily="18" charset="0"/>
              </a:rPr>
              <a:t>Cạnh OA đi qua một vạch trên nửa đường tròn của thước, chẳng hạn vạch ghi số 30, ta được số đo góc đỉnh O; cạnh OA, OB bằng 30°.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699E55-E1B7-4785-93B6-7FA47F063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7112" y="4067175"/>
            <a:ext cx="3324225" cy="20002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F90E63-C3B1-31BA-74D3-9601D17A4A18}"/>
              </a:ext>
            </a:extLst>
          </p:cNvPr>
          <p:cNvCxnSpPr>
            <a:cxnSpLocks/>
          </p:cNvCxnSpPr>
          <p:nvPr/>
        </p:nvCxnSpPr>
        <p:spPr>
          <a:xfrm>
            <a:off x="9096375" y="5553075"/>
            <a:ext cx="246697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B2D1681-08E0-CEC4-1A1F-333DC6B83C93}"/>
              </a:ext>
            </a:extLst>
          </p:cNvPr>
          <p:cNvCxnSpPr>
            <a:cxnSpLocks/>
          </p:cNvCxnSpPr>
          <p:nvPr/>
        </p:nvCxnSpPr>
        <p:spPr>
          <a:xfrm flipV="1">
            <a:off x="9067800" y="4667250"/>
            <a:ext cx="1905000" cy="90487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 descr="A green and white light bulb with a black line&#10;&#10;Description automatically generated">
            <a:extLst>
              <a:ext uri="{FF2B5EF4-FFF2-40B4-BE49-F238E27FC236}">
                <a16:creationId xmlns:a16="http://schemas.microsoft.com/office/drawing/2014/main" id="{63C4E86B-F263-D505-6744-1B1DB8FC88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558">
            <a:off x="9738645" y="3651418"/>
            <a:ext cx="2182557" cy="19935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5788C6A-EAA8-5B15-196E-E9DA3CCEB101}"/>
              </a:ext>
            </a:extLst>
          </p:cNvPr>
          <p:cNvSpPr txBox="1"/>
          <p:nvPr/>
        </p:nvSpPr>
        <p:spPr>
          <a:xfrm>
            <a:off x="11344275" y="4000500"/>
            <a:ext cx="58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0CA255-2FA4-276D-7FC6-FCC5C1A2B30C}"/>
              </a:ext>
            </a:extLst>
          </p:cNvPr>
          <p:cNvSpPr txBox="1"/>
          <p:nvPr/>
        </p:nvSpPr>
        <p:spPr>
          <a:xfrm>
            <a:off x="11306175" y="5572125"/>
            <a:ext cx="581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5494695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uiExpand="1" build="p"/>
      <p:bldP spid="45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A287F-80C3-BFDD-2792-4403BD97486B}"/>
              </a:ext>
            </a:extLst>
          </p:cNvPr>
          <p:cNvSpPr txBox="1"/>
          <p:nvPr/>
        </p:nvSpPr>
        <p:spPr>
          <a:xfrm>
            <a:off x="676379" y="266810"/>
            <a:ext cx="1104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1.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Quan sát thước đo góc rồi nêu số đo của mỗi góc (theo mẫu).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906BF-F6CE-496C-1E18-AD1973BEB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25" y="748527"/>
            <a:ext cx="8686800" cy="28281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5BA90C-3158-403C-4CFB-CACB4CDF9D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38349" y="3629025"/>
            <a:ext cx="8071942" cy="2438399"/>
          </a:xfrm>
          <a:prstGeom prst="rect">
            <a:avLst/>
          </a:prstGeom>
        </p:spPr>
      </p:pic>
      <p:sp>
        <p:nvSpPr>
          <p:cNvPr id="6" name="Hộp Văn bản 25">
            <a:extLst>
              <a:ext uri="{FF2B5EF4-FFF2-40B4-BE49-F238E27FC236}">
                <a16:creationId xmlns:a16="http://schemas.microsoft.com/office/drawing/2014/main" id="{28F5F299-3A96-7D5E-FB3F-571BC6A71FDD}"/>
              </a:ext>
            </a:extLst>
          </p:cNvPr>
          <p:cNvSpPr txBox="1"/>
          <p:nvPr/>
        </p:nvSpPr>
        <p:spPr>
          <a:xfrm>
            <a:off x="1752600" y="933450"/>
            <a:ext cx="1419225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70°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107693-B6B1-4795-B284-40A3336DA64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3" t="-1746" r="-1740" b="41025"/>
          <a:stretch/>
        </p:blipFill>
        <p:spPr>
          <a:xfrm rot="1358033">
            <a:off x="10315770" y="640381"/>
            <a:ext cx="1394334" cy="139433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53DF15-0C08-220A-85E2-E1CE2B6E414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65843" b="32583"/>
          <a:stretch/>
        </p:blipFill>
        <p:spPr>
          <a:xfrm rot="20959090">
            <a:off x="10162443" y="3184973"/>
            <a:ext cx="1492393" cy="14923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20DA06C-6B36-DEFE-62D0-CC092A20373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6" t="7263" r="35034" b="32016"/>
          <a:stretch/>
        </p:blipFill>
        <p:spPr>
          <a:xfrm rot="1358033">
            <a:off x="10350046" y="1542742"/>
            <a:ext cx="1352044" cy="1737466"/>
          </a:xfrm>
          <a:prstGeom prst="rect">
            <a:avLst/>
          </a:prstGeom>
        </p:spPr>
      </p:pic>
      <p:pic>
        <p:nvPicPr>
          <p:cNvPr id="17" name="Picture 16" descr="A green vest with white stripes&#10;&#10;Description automatically generated">
            <a:extLst>
              <a:ext uri="{FF2B5EF4-FFF2-40B4-BE49-F238E27FC236}">
                <a16:creationId xmlns:a16="http://schemas.microsoft.com/office/drawing/2014/main" id="{641B57A5-2C75-A37D-A6F0-D47F592B764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15" y="4733885"/>
            <a:ext cx="1346269" cy="1562180"/>
          </a:xfrm>
          <a:prstGeom prst="rect">
            <a:avLst/>
          </a:prstGeom>
        </p:spPr>
      </p:pic>
      <p:sp>
        <p:nvSpPr>
          <p:cNvPr id="19" name="Hộp Văn bản 25">
            <a:extLst>
              <a:ext uri="{FF2B5EF4-FFF2-40B4-BE49-F238E27FC236}">
                <a16:creationId xmlns:a16="http://schemas.microsoft.com/office/drawing/2014/main" id="{4373305C-930B-811A-0352-9145953E09C8}"/>
              </a:ext>
            </a:extLst>
          </p:cNvPr>
          <p:cNvSpPr txBox="1"/>
          <p:nvPr/>
        </p:nvSpPr>
        <p:spPr>
          <a:xfrm>
            <a:off x="5572125" y="838200"/>
            <a:ext cx="1419225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90°</a:t>
            </a:r>
          </a:p>
        </p:txBody>
      </p:sp>
      <p:sp>
        <p:nvSpPr>
          <p:cNvPr id="21" name="Hộp Văn bản 25">
            <a:extLst>
              <a:ext uri="{FF2B5EF4-FFF2-40B4-BE49-F238E27FC236}">
                <a16:creationId xmlns:a16="http://schemas.microsoft.com/office/drawing/2014/main" id="{772AEECF-79C4-9AD2-879F-DB191247D2AE}"/>
              </a:ext>
            </a:extLst>
          </p:cNvPr>
          <p:cNvSpPr txBox="1"/>
          <p:nvPr/>
        </p:nvSpPr>
        <p:spPr>
          <a:xfrm>
            <a:off x="552451" y="4038600"/>
            <a:ext cx="1752600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120°</a:t>
            </a:r>
          </a:p>
        </p:txBody>
      </p:sp>
      <p:sp>
        <p:nvSpPr>
          <p:cNvPr id="22" name="Hộp Văn bản 25">
            <a:extLst>
              <a:ext uri="{FF2B5EF4-FFF2-40B4-BE49-F238E27FC236}">
                <a16:creationId xmlns:a16="http://schemas.microsoft.com/office/drawing/2014/main" id="{90F6E0F0-22B1-C624-8054-EDA2961F5451}"/>
              </a:ext>
            </a:extLst>
          </p:cNvPr>
          <p:cNvSpPr txBox="1"/>
          <p:nvPr/>
        </p:nvSpPr>
        <p:spPr>
          <a:xfrm>
            <a:off x="5781676" y="3714750"/>
            <a:ext cx="1752600" cy="10215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180°</a:t>
            </a:r>
          </a:p>
        </p:txBody>
      </p:sp>
    </p:spTree>
    <p:extLst>
      <p:ext uri="{BB962C8B-B14F-4D97-AF65-F5344CB8AC3E}">
        <p14:creationId xmlns:p14="http://schemas.microsoft.com/office/powerpoint/2010/main" val="22906191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19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/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49" name="Hình chữ nhật: Góc Tròn 6">
            <a:extLst>
              <a:ext uri="{FF2B5EF4-FFF2-40B4-BE49-F238E27FC236}">
                <a16:creationId xmlns:a16="http://schemas.microsoft.com/office/drawing/2014/main" id="{5EDA13FA-52E6-BE1A-FEDF-A2A8F414FB17}"/>
              </a:ext>
            </a:extLst>
          </p:cNvPr>
          <p:cNvSpPr/>
          <p:nvPr/>
        </p:nvSpPr>
        <p:spPr>
          <a:xfrm>
            <a:off x="133351" y="186290"/>
            <a:ext cx="11820524" cy="6414446"/>
          </a:xfrm>
          <a:custGeom>
            <a:avLst/>
            <a:gdLst>
              <a:gd name="connsiteX0" fmla="*/ 0 w 11820524"/>
              <a:gd name="connsiteY0" fmla="*/ 1069096 h 6414446"/>
              <a:gd name="connsiteX1" fmla="*/ 1069096 w 11820524"/>
              <a:gd name="connsiteY1" fmla="*/ 0 h 6414446"/>
              <a:gd name="connsiteX2" fmla="*/ 10751428 w 11820524"/>
              <a:gd name="connsiteY2" fmla="*/ 0 h 6414446"/>
              <a:gd name="connsiteX3" fmla="*/ 11820524 w 11820524"/>
              <a:gd name="connsiteY3" fmla="*/ 1069096 h 6414446"/>
              <a:gd name="connsiteX4" fmla="*/ 11820524 w 11820524"/>
              <a:gd name="connsiteY4" fmla="*/ 5345350 h 6414446"/>
              <a:gd name="connsiteX5" fmla="*/ 10751428 w 11820524"/>
              <a:gd name="connsiteY5" fmla="*/ 6414446 h 6414446"/>
              <a:gd name="connsiteX6" fmla="*/ 1069096 w 11820524"/>
              <a:gd name="connsiteY6" fmla="*/ 6414446 h 6414446"/>
              <a:gd name="connsiteX7" fmla="*/ 0 w 11820524"/>
              <a:gd name="connsiteY7" fmla="*/ 5345350 h 6414446"/>
              <a:gd name="connsiteX8" fmla="*/ 0 w 1182052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052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3934343" y="77600"/>
                  <a:pt x="7364459" y="-27269"/>
                  <a:pt x="10751428" y="0"/>
                </a:cubicBezTo>
                <a:cubicBezTo>
                  <a:pt x="11412503" y="-93171"/>
                  <a:pt x="11930108" y="510911"/>
                  <a:pt x="11820524" y="1069096"/>
                </a:cubicBezTo>
                <a:cubicBezTo>
                  <a:pt x="11929524" y="2536417"/>
                  <a:pt x="11742315" y="4353943"/>
                  <a:pt x="11820524" y="5345350"/>
                </a:cubicBezTo>
                <a:cubicBezTo>
                  <a:pt x="11808659" y="5931154"/>
                  <a:pt x="11272988" y="6444826"/>
                  <a:pt x="10751428" y="6414446"/>
                </a:cubicBezTo>
                <a:cubicBezTo>
                  <a:pt x="6270231" y="6463623"/>
                  <a:pt x="358636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2052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202237" y="-129276"/>
                  <a:pt x="9151638" y="-77778"/>
                  <a:pt x="10751428" y="0"/>
                </a:cubicBezTo>
                <a:cubicBezTo>
                  <a:pt x="11324170" y="-56436"/>
                  <a:pt x="11804794" y="569352"/>
                  <a:pt x="11820524" y="1069096"/>
                </a:cubicBezTo>
                <a:cubicBezTo>
                  <a:pt x="11902123" y="1542640"/>
                  <a:pt x="11974824" y="3696807"/>
                  <a:pt x="11820524" y="5345350"/>
                </a:cubicBezTo>
                <a:cubicBezTo>
                  <a:pt x="11867287" y="6034414"/>
                  <a:pt x="11310374" y="6425151"/>
                  <a:pt x="10751428" y="6414446"/>
                </a:cubicBezTo>
                <a:cubicBezTo>
                  <a:pt x="7294682" y="6458666"/>
                  <a:pt x="443579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5" name="Group 16">
            <a:extLst>
              <a:ext uri="{FF2B5EF4-FFF2-40B4-BE49-F238E27FC236}">
                <a16:creationId xmlns:a16="http://schemas.microsoft.com/office/drawing/2014/main" id="{C56449C4-9B55-2E5C-A35C-36D328BE3801}"/>
              </a:ext>
            </a:extLst>
          </p:cNvPr>
          <p:cNvGrpSpPr/>
          <p:nvPr/>
        </p:nvGrpSpPr>
        <p:grpSpPr>
          <a:xfrm>
            <a:off x="661664" y="543266"/>
            <a:ext cx="772160" cy="757670"/>
            <a:chOff x="667518" y="406400"/>
            <a:chExt cx="772160" cy="757670"/>
          </a:xfrm>
          <a:solidFill>
            <a:srgbClr val="00B0F0"/>
          </a:solidFill>
        </p:grpSpPr>
        <p:sp>
          <p:nvSpPr>
            <p:cNvPr id="36" name="Isosceles Triangle 8">
              <a:extLst>
                <a:ext uri="{FF2B5EF4-FFF2-40B4-BE49-F238E27FC236}">
                  <a16:creationId xmlns:a16="http://schemas.microsoft.com/office/drawing/2014/main" id="{DBD5C094-E002-9059-F458-25F8F6050FE9}"/>
                </a:ext>
              </a:extLst>
            </p:cNvPr>
            <p:cNvSpPr/>
            <p:nvPr/>
          </p:nvSpPr>
          <p:spPr>
            <a:xfrm>
              <a:off x="667518" y="406400"/>
              <a:ext cx="772160" cy="70104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A244621D-4212-F64C-0706-3A12F8B2D3A5}"/>
                </a:ext>
              </a:extLst>
            </p:cNvPr>
            <p:cNvSpPr txBox="1"/>
            <p:nvPr/>
          </p:nvSpPr>
          <p:spPr>
            <a:xfrm>
              <a:off x="830078" y="579295"/>
              <a:ext cx="609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Cookies" panose="02040603050506020204" pitchFamily="18" charset="0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A420CCC-A2DE-43E2-8161-4B3220BB9B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0" y="455038"/>
            <a:ext cx="7520551" cy="3383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1F21B3F6-855D-519E-8C44-6960B9B80C89}"/>
              </a:ext>
            </a:extLst>
          </p:cNvPr>
          <p:cNvGrpSpPr/>
          <p:nvPr/>
        </p:nvGrpSpPr>
        <p:grpSpPr>
          <a:xfrm>
            <a:off x="457200" y="4022956"/>
            <a:ext cx="11766311" cy="1951368"/>
            <a:chOff x="619125" y="4061056"/>
            <a:chExt cx="11766311" cy="1951368"/>
          </a:xfrm>
        </p:grpSpPr>
        <p:sp>
          <p:nvSpPr>
            <p:cNvPr id="11" name="TextBox 9">
              <a:extLst>
                <a:ext uri="{FF2B5EF4-FFF2-40B4-BE49-F238E27FC236}">
                  <a16:creationId xmlns:a16="http://schemas.microsoft.com/office/drawing/2014/main" id="{8063739C-15CD-72BD-7E0A-2A844305E86A}"/>
                </a:ext>
              </a:extLst>
            </p:cNvPr>
            <p:cNvSpPr txBox="1"/>
            <p:nvPr/>
          </p:nvSpPr>
          <p:spPr>
            <a:xfrm>
              <a:off x="619125" y="4061056"/>
              <a:ext cx="11766311" cy="19513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Quan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sát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tranh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nêu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NM, NH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HM, HN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endPara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CA, CB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,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góc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đỉnh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D;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cạnh</a:t>
              </a:r>
              <a:r>
                <a:rPr lang="en-US" sz="28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DA, DB </a:t>
              </a:r>
              <a:r>
                <a:rPr lang="en-US" sz="28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endPara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508CBF3-82D0-A940-FA47-C40E19BBBFB4}"/>
                </a:ext>
              </a:extLst>
            </p:cNvPr>
            <p:cNvSpPr/>
            <p:nvPr/>
          </p:nvSpPr>
          <p:spPr>
            <a:xfrm>
              <a:off x="5591175" y="49149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1EFEEC6-AB2E-9519-E78D-D3390B9907D0}"/>
                </a:ext>
              </a:extLst>
            </p:cNvPr>
            <p:cNvSpPr/>
            <p:nvPr/>
          </p:nvSpPr>
          <p:spPr>
            <a:xfrm>
              <a:off x="11315700" y="48768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3BDDD17F-3D28-E2D2-CE0C-EC41B7E0D0EC}"/>
                </a:ext>
              </a:extLst>
            </p:cNvPr>
            <p:cNvSpPr/>
            <p:nvPr/>
          </p:nvSpPr>
          <p:spPr>
            <a:xfrm>
              <a:off x="5410200" y="5495925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44F6D6A-2750-E6E0-4A8B-431B81D7A615}"/>
                </a:ext>
              </a:extLst>
            </p:cNvPr>
            <p:cNvSpPr/>
            <p:nvPr/>
          </p:nvSpPr>
          <p:spPr>
            <a:xfrm>
              <a:off x="11010900" y="5524500"/>
              <a:ext cx="590550" cy="466725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?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CE4550E2-ABCB-2DFE-1A98-713ABFFF6F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/>
        </p:blipFill>
        <p:spPr>
          <a:xfrm>
            <a:off x="9272498" y="267764"/>
            <a:ext cx="1373196" cy="16562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C52BCF-3D10-ED64-6E9A-6B83F7F8A6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/>
        </p:blipFill>
        <p:spPr>
          <a:xfrm>
            <a:off x="10629081" y="244929"/>
            <a:ext cx="1258307" cy="17648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6584B2-F35F-924E-CBD3-1DECABF17DD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/>
        </p:blipFill>
        <p:spPr>
          <a:xfrm>
            <a:off x="9352895" y="1790631"/>
            <a:ext cx="1238905" cy="204982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4CC737-14A5-FFC2-849E-A1EDAB059E4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801042"/>
            <a:ext cx="2285184" cy="2285184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954FA03-FFF6-D1AD-D8EE-8B1767A01BEC}"/>
              </a:ext>
            </a:extLst>
          </p:cNvPr>
          <p:cNvCxnSpPr/>
          <p:nvPr/>
        </p:nvCxnSpPr>
        <p:spPr>
          <a:xfrm flipV="1">
            <a:off x="2009775" y="1352550"/>
            <a:ext cx="1219200" cy="211455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8F27DA-AB88-019C-28C2-2C10864BC609}"/>
              </a:ext>
            </a:extLst>
          </p:cNvPr>
          <p:cNvCxnSpPr>
            <a:cxnSpLocks/>
          </p:cNvCxnSpPr>
          <p:nvPr/>
        </p:nvCxnSpPr>
        <p:spPr>
          <a:xfrm>
            <a:off x="2000250" y="3467100"/>
            <a:ext cx="1190625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CC942C2-43A2-89EE-6E05-4D23A5458F1B}"/>
              </a:ext>
            </a:extLst>
          </p:cNvPr>
          <p:cNvSpPr/>
          <p:nvPr/>
        </p:nvSpPr>
        <p:spPr>
          <a:xfrm>
            <a:off x="5429249" y="4857750"/>
            <a:ext cx="695325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60°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1FFB302-B467-8DA0-650B-E503EC675806}"/>
              </a:ext>
            </a:extLst>
          </p:cNvPr>
          <p:cNvCxnSpPr>
            <a:cxnSpLocks/>
          </p:cNvCxnSpPr>
          <p:nvPr/>
        </p:nvCxnSpPr>
        <p:spPr>
          <a:xfrm>
            <a:off x="3209925" y="1381125"/>
            <a:ext cx="0" cy="209550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0E0FB5F-E6D2-D76F-0535-64B94203BAE1}"/>
              </a:ext>
            </a:extLst>
          </p:cNvPr>
          <p:cNvCxnSpPr>
            <a:cxnSpLocks/>
          </p:cNvCxnSpPr>
          <p:nvPr/>
        </p:nvCxnSpPr>
        <p:spPr>
          <a:xfrm>
            <a:off x="2047875" y="3467100"/>
            <a:ext cx="1190625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F95E2AC-AC26-64EC-84F9-AF460B11BF6C}"/>
              </a:ext>
            </a:extLst>
          </p:cNvPr>
          <p:cNvSpPr/>
          <p:nvPr/>
        </p:nvSpPr>
        <p:spPr>
          <a:xfrm>
            <a:off x="11134724" y="4829175"/>
            <a:ext cx="695325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90°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CF831C-2864-0A06-D535-89C23BDE1FCF}"/>
              </a:ext>
            </a:extLst>
          </p:cNvPr>
          <p:cNvCxnSpPr>
            <a:cxnSpLocks/>
          </p:cNvCxnSpPr>
          <p:nvPr/>
        </p:nvCxnSpPr>
        <p:spPr>
          <a:xfrm flipV="1">
            <a:off x="5715000" y="1466850"/>
            <a:ext cx="400050" cy="1295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B49DE9F-7C99-7374-8635-33D40C083102}"/>
              </a:ext>
            </a:extLst>
          </p:cNvPr>
          <p:cNvCxnSpPr>
            <a:cxnSpLocks/>
          </p:cNvCxnSpPr>
          <p:nvPr/>
        </p:nvCxnSpPr>
        <p:spPr>
          <a:xfrm flipV="1">
            <a:off x="5734050" y="1257300"/>
            <a:ext cx="2095500" cy="14954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00410ED-B486-C3ED-8B8F-6DA34802F973}"/>
              </a:ext>
            </a:extLst>
          </p:cNvPr>
          <p:cNvSpPr/>
          <p:nvPr/>
        </p:nvSpPr>
        <p:spPr>
          <a:xfrm>
            <a:off x="5219699" y="5457825"/>
            <a:ext cx="695325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35°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048A1AB6-E75E-F9A9-6625-C5CAE0B808FF}"/>
              </a:ext>
            </a:extLst>
          </p:cNvPr>
          <p:cNvCxnSpPr>
            <a:cxnSpLocks/>
          </p:cNvCxnSpPr>
          <p:nvPr/>
        </p:nvCxnSpPr>
        <p:spPr>
          <a:xfrm flipH="1" flipV="1">
            <a:off x="6115050" y="1447800"/>
            <a:ext cx="1771650" cy="15811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8E33727-CD81-2CCA-9825-7C71A6F39672}"/>
              </a:ext>
            </a:extLst>
          </p:cNvPr>
          <p:cNvCxnSpPr>
            <a:cxnSpLocks/>
          </p:cNvCxnSpPr>
          <p:nvPr/>
        </p:nvCxnSpPr>
        <p:spPr>
          <a:xfrm flipH="1" flipV="1">
            <a:off x="7791450" y="1295400"/>
            <a:ext cx="104775" cy="173355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F9D188C-3D27-6FBE-B6A8-89E89C9962DC}"/>
              </a:ext>
            </a:extLst>
          </p:cNvPr>
          <p:cNvSpPr/>
          <p:nvPr/>
        </p:nvSpPr>
        <p:spPr>
          <a:xfrm>
            <a:off x="10858499" y="5476875"/>
            <a:ext cx="695325" cy="48577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45°</a:t>
            </a:r>
          </a:p>
        </p:txBody>
      </p:sp>
    </p:spTree>
    <p:extLst>
      <p:ext uri="{BB962C8B-B14F-4D97-AF65-F5344CB8AC3E}">
        <p14:creationId xmlns:p14="http://schemas.microsoft.com/office/powerpoint/2010/main" val="27108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43" grpId="0" animBg="1"/>
      <p:bldP spid="5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278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LÊ</dc:creator>
  <cp:lastModifiedBy>NGỌC LÊ</cp:lastModifiedBy>
  <cp:revision>1</cp:revision>
  <dcterms:created xsi:type="dcterms:W3CDTF">2024-09-19T13:08:28Z</dcterms:created>
  <dcterms:modified xsi:type="dcterms:W3CDTF">2024-09-19T13:09:46Z</dcterms:modified>
</cp:coreProperties>
</file>