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sldIdLst>
    <p:sldId id="257" r:id="rId2"/>
    <p:sldId id="284" r:id="rId3"/>
    <p:sldId id="258" r:id="rId4"/>
    <p:sldId id="263" r:id="rId5"/>
    <p:sldId id="262" r:id="rId6"/>
    <p:sldId id="282" r:id="rId7"/>
    <p:sldId id="271" r:id="rId8"/>
    <p:sldId id="276" r:id="rId9"/>
    <p:sldId id="274" r:id="rId10"/>
    <p:sldId id="280" r:id="rId11"/>
  </p:sldIdLst>
  <p:sldSz cx="12192000" cy="6858000"/>
  <p:notesSz cx="6858000" cy="9144000"/>
  <p:embeddedFontLst>
    <p:embeddedFont>
      <p:font typeface="Calibri" pitchFamily="34" charset="0"/>
      <p:regular r:id="rId13"/>
      <p:bold r:id="rId14"/>
      <p:italic r:id="rId15"/>
      <p:boldItalic r:id="rId16"/>
    </p:embeddedFont>
    <p:embeddedFont>
      <p:font typeface="等线" charset="0"/>
      <p:regular r:id="rId17"/>
      <p:bold r:id="rId18"/>
    </p:embeddedFont>
    <p:embeddedFont>
      <p:font typeface="Cambria" pitchFamily="18" charset="0"/>
      <p:regular r:id="rId19"/>
      <p:bold r:id="rId20"/>
      <p:italic r:id="rId21"/>
      <p:boldItalic r:id="rId22"/>
    </p:embeddedFont>
    <p:embeddedFont>
      <p:font typeface="Tahoma" pitchFamily="3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8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60"/>
  </p:normalViewPr>
  <p:slideViewPr>
    <p:cSldViewPr snapToGrid="0" showGuides="1">
      <p:cViewPr varScale="1">
        <p:scale>
          <a:sx n="61" d="100"/>
          <a:sy n="61" d="100"/>
        </p:scale>
        <p:origin x="-96" y="-312"/>
      </p:cViewPr>
      <p:guideLst>
        <p:guide orient="horz" pos="208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1255E-B5C8-4140-A0FA-C0B26E32747D}"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3A23B-701B-45A6-8E12-258FEFAFD906}" type="slidenum">
              <a:rPr lang="en-US" smtClean="0"/>
              <a:t>‹#›</a:t>
            </a:fld>
            <a:endParaRPr lang="en-US"/>
          </a:p>
        </p:txBody>
      </p:sp>
    </p:spTree>
    <p:extLst>
      <p:ext uri="{BB962C8B-B14F-4D97-AF65-F5344CB8AC3E}">
        <p14:creationId xmlns:p14="http://schemas.microsoft.com/office/powerpoint/2010/main" val="218042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424469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3434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03060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53271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95133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11486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47219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959646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27268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695B-2B5C-4B14-B60D-630EB92AB14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丫丫体-D版" panose="02010601030101010101" pitchFamily="2" charset="-122"/>
              <a:cs typeface="+mn-cs"/>
            </a:endParaRPr>
          </a:p>
        </p:txBody>
      </p:sp>
    </p:spTree>
    <p:extLst>
      <p:ext uri="{BB962C8B-B14F-4D97-AF65-F5344CB8AC3E}">
        <p14:creationId xmlns:p14="http://schemas.microsoft.com/office/powerpoint/2010/main" val="3433892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53076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637301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6461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325609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556472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82105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4239800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1796366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289735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407873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7F5DE3-3A91-49F3-83B6-C8EB99693F12}" type="datetimeFigureOut">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2024/9/20</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55A2D-0743-4FD7-A220-9FA28E159189}" type="slidenum">
              <a:rPr kumimoji="0" lang="zh-CN" altLang="en-US" sz="1200" b="0" i="0" u="none" strike="noStrike" kern="1200" cap="none" spc="0" normalizeH="0" baseline="0" noProof="0" smtClean="0">
                <a:ln>
                  <a:noFill/>
                </a:ln>
                <a:solidFill>
                  <a:prstClr val="black">
                    <a:tint val="75000"/>
                  </a:prstClr>
                </a:solidFill>
                <a:effectLst/>
                <a:uLnTx/>
                <a:uFillTx/>
                <a:ea typeface="印品丫丫体-D版" panose="02010601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ea typeface="印品丫丫体-D版" panose="02010601030101010101" pitchFamily="2" charset="-122"/>
              <a:cs typeface="+mn-cs"/>
            </a:endParaRPr>
          </a:p>
        </p:txBody>
      </p:sp>
    </p:spTree>
    <p:extLst>
      <p:ext uri="{BB962C8B-B14F-4D97-AF65-F5344CB8AC3E}">
        <p14:creationId xmlns:p14="http://schemas.microsoft.com/office/powerpoint/2010/main" val="4121589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7" name="Picture 6">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8" name="Picture 7">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474714" y="16047151"/>
            <a:ext cx="1202436" cy="2044763"/>
          </a:xfrm>
          <a:prstGeom prst="rect">
            <a:avLst/>
          </a:prstGeom>
        </p:spPr>
      </p:pic>
      <p:pic>
        <p:nvPicPr>
          <p:cNvPr id="9" name="Picture 8">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8260469" y="16047151"/>
            <a:ext cx="1202436" cy="2044763"/>
          </a:xfrm>
          <a:prstGeom prst="rect">
            <a:avLst/>
          </a:prstGeom>
        </p:spPr>
      </p:pic>
      <p:pic>
        <p:nvPicPr>
          <p:cNvPr id="12" name="Picture 11">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4481104" y="-10629716"/>
            <a:ext cx="1995142" cy="2618919"/>
          </a:xfrm>
          <a:prstGeom prst="rect">
            <a:avLst/>
          </a:prstGeom>
        </p:spPr>
      </p:pic>
      <p:pic>
        <p:nvPicPr>
          <p:cNvPr id="13" name="Picture 12">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4481104" y="13019500"/>
            <a:ext cx="1995142" cy="2618919"/>
          </a:xfrm>
          <a:prstGeom prst="rect">
            <a:avLst/>
          </a:prstGeom>
        </p:spPr>
      </p:pic>
      <p:pic>
        <p:nvPicPr>
          <p:cNvPr id="14" name="Picture 13">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8861687" y="-10629716"/>
            <a:ext cx="1995142" cy="2618919"/>
          </a:xfrm>
          <a:prstGeom prst="rect">
            <a:avLst/>
          </a:prstGeom>
        </p:spPr>
      </p:pic>
      <p:pic>
        <p:nvPicPr>
          <p:cNvPr id="15" name="Picture 14">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29006413" y="13019500"/>
            <a:ext cx="1995142" cy="2618919"/>
          </a:xfrm>
          <a:prstGeom prst="rect">
            <a:avLst/>
          </a:prstGeom>
        </p:spPr>
      </p:pic>
    </p:spTree>
    <p:extLst>
      <p:ext uri="{BB962C8B-B14F-4D97-AF65-F5344CB8AC3E}">
        <p14:creationId xmlns:p14="http://schemas.microsoft.com/office/powerpoint/2010/main" val="2652344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丫丫体-D版" panose="02010601030101010101" pitchFamily="2" charset="-122"/>
          <a:ea typeface="印品丫丫体-D版" panose="0201060103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丫丫体-D版" panose="02010601030101010101" pitchFamily="2" charset="-122"/>
          <a:ea typeface="印品丫丫体-D版" panose="0201060103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丫丫体-D版" panose="02010601030101010101" pitchFamily="2" charset="-122"/>
          <a:ea typeface="印品丫丫体-D版" panose="0201060103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丫丫体-D版" panose="02010601030101010101" pitchFamily="2" charset="-122"/>
          <a:ea typeface="印品丫丫体-D版" panose="0201060103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丫丫体-D版" panose="02010601030101010101" pitchFamily="2" charset="-122"/>
          <a:ea typeface="印品丫丫体-D版" panose="02010601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4" y="23404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19"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98484" y="373869"/>
            <a:ext cx="4285216" cy="3908175"/>
          </a:xfrm>
          <a:prstGeom prst="rect">
            <a:avLst/>
          </a:prstGeom>
        </p:spPr>
      </p:pic>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033" y="3870118"/>
            <a:ext cx="6216108" cy="2883549"/>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84" y="2382883"/>
            <a:ext cx="3948360" cy="3346748"/>
          </a:xfrm>
          <a:prstGeom prst="rect">
            <a:avLst/>
          </a:prstGeom>
        </p:spPr>
      </p:pic>
      <p:pic>
        <p:nvPicPr>
          <p:cNvPr id="17"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668042" y="3993368"/>
            <a:ext cx="6216108" cy="2883549"/>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361" y="304876"/>
            <a:ext cx="1446112" cy="1446112"/>
          </a:xfrm>
          <a:prstGeom prst="rect">
            <a:avLst/>
          </a:prstGeom>
        </p:spPr>
      </p:pic>
      <p:pic>
        <p:nvPicPr>
          <p:cNvPr id="5" name="Picture 4"/>
          <p:cNvPicPr>
            <a:picLocks noChangeAspect="1"/>
          </p:cNvPicPr>
          <p:nvPr/>
        </p:nvPicPr>
        <p:blipFill>
          <a:blip r:embed="rId8"/>
          <a:stretch>
            <a:fillRect/>
          </a:stretch>
        </p:blipFill>
        <p:spPr>
          <a:xfrm>
            <a:off x="3068349" y="151590"/>
            <a:ext cx="10358002" cy="4883319"/>
          </a:xfrm>
          <a:prstGeom prst="rect">
            <a:avLst/>
          </a:prstGeom>
        </p:spPr>
      </p:pic>
    </p:spTree>
    <p:extLst>
      <p:ext uri="{BB962C8B-B14F-4D97-AF65-F5344CB8AC3E}">
        <p14:creationId xmlns:p14="http://schemas.microsoft.com/office/powerpoint/2010/main" val="3755431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75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750"/>
                                        <p:tgtEl>
                                          <p:spTgt spid="17"/>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right)">
                                      <p:cBhvr>
                                        <p:cTn id="20" dur="75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01386"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3" name="TextBox 12"/>
          <p:cNvSpPr txBox="1"/>
          <p:nvPr/>
        </p:nvSpPr>
        <p:spPr>
          <a:xfrm>
            <a:off x="739885" y="1818319"/>
            <a:ext cx="1076302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smtClean="0">
                <a:solidFill>
                  <a:prstClr val="black"/>
                </a:solidFill>
                <a:latin typeface="Cambria" panose="02040503050406030204" pitchFamily="18" charset="0"/>
                <a:ea typeface="Cambria" panose="02040503050406030204" pitchFamily="18" charset="0"/>
              </a:rPr>
              <a:t>Em hãy thực hành làm sạch nước trước </a:t>
            </a:r>
            <a:endParaRPr lang="en-US" sz="4000" b="1" dirty="0" smtClean="0">
              <a:solidFill>
                <a:prstClr val="black"/>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smtClean="0">
                <a:solidFill>
                  <a:prstClr val="black"/>
                </a:solidFill>
                <a:latin typeface="Cambria" panose="02040503050406030204" pitchFamily="18" charset="0"/>
                <a:ea typeface="Cambria" panose="02040503050406030204" pitchFamily="18" charset="0"/>
              </a:rPr>
              <a:t>khi sử dụng.</a:t>
            </a:r>
            <a:endParaRPr kumimoji="0" lang="vi-VN" sz="4000" b="1"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050" name="Picture 2" descr="Nguồn nước bạn đang dùng, liệu có thật sự sạ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368" y="3431429"/>
            <a:ext cx="69532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247225" y="377066"/>
            <a:ext cx="9748349" cy="1609483"/>
          </a:xfrm>
          <a:prstGeom prst="rect">
            <a:avLst/>
          </a:prstGeom>
        </p:spPr>
      </p:pic>
    </p:spTree>
    <p:extLst>
      <p:ext uri="{BB962C8B-B14F-4D97-AF65-F5344CB8AC3E}">
        <p14:creationId xmlns:p14="http://schemas.microsoft.com/office/powerpoint/2010/main" val="3631301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randombar(horizont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7" y="3606151"/>
            <a:ext cx="6216108" cy="2883549"/>
          </a:xfrm>
          <a:prstGeom prst="rect">
            <a:avLst/>
          </a:prstGeom>
        </p:spPr>
      </p:pic>
      <p:pic>
        <p:nvPicPr>
          <p:cNvPr id="17"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71091" y="3569375"/>
            <a:ext cx="6216108" cy="2883549"/>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3636"/>
          <a:stretch/>
        </p:blipFill>
        <p:spPr>
          <a:xfrm>
            <a:off x="284300" y="190868"/>
            <a:ext cx="11863615" cy="6830566"/>
          </a:xfrm>
          <a:prstGeom prst="rect">
            <a:avLst/>
          </a:prstGeom>
        </p:spPr>
      </p:pic>
      <p:pic>
        <p:nvPicPr>
          <p:cNvPr id="3" name="Picture 2"/>
          <p:cNvPicPr>
            <a:picLocks noChangeAspect="1"/>
          </p:cNvPicPr>
          <p:nvPr/>
        </p:nvPicPr>
        <p:blipFill>
          <a:blip r:embed="rId6"/>
          <a:stretch>
            <a:fillRect/>
          </a:stretch>
        </p:blipFill>
        <p:spPr>
          <a:xfrm>
            <a:off x="4005901" y="757508"/>
            <a:ext cx="9138696" cy="4153857"/>
          </a:xfrm>
          <a:prstGeom prst="rect">
            <a:avLst/>
          </a:prstGeom>
        </p:spPr>
      </p:pic>
    </p:spTree>
    <p:extLst>
      <p:ext uri="{BB962C8B-B14F-4D97-AF65-F5344CB8AC3E}">
        <p14:creationId xmlns:p14="http://schemas.microsoft.com/office/powerpoint/2010/main" val="123739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7" y="3606151"/>
            <a:ext cx="6216108" cy="2883549"/>
          </a:xfrm>
          <a:prstGeom prst="rect">
            <a:avLst/>
          </a:prstGeom>
        </p:spPr>
      </p:pic>
      <p:pic>
        <p:nvPicPr>
          <p:cNvPr id="17"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71091" y="3569375"/>
            <a:ext cx="6216108" cy="2883549"/>
          </a:xfrm>
          <a:prstGeom prst="rect">
            <a:avLst/>
          </a:prstGeom>
        </p:spPr>
      </p:pic>
      <p:pic>
        <p:nvPicPr>
          <p:cNvPr id="3" name="Picture 2"/>
          <p:cNvPicPr>
            <a:picLocks noChangeAspect="1"/>
          </p:cNvPicPr>
          <p:nvPr/>
        </p:nvPicPr>
        <p:blipFill>
          <a:blip r:embed="rId5"/>
          <a:stretch>
            <a:fillRect/>
          </a:stretch>
        </p:blipFill>
        <p:spPr>
          <a:xfrm>
            <a:off x="1398553" y="3441436"/>
            <a:ext cx="11053006" cy="3048264"/>
          </a:xfrm>
          <a:prstGeom prst="rect">
            <a:avLst/>
          </a:prstGeom>
        </p:spPr>
      </p:pic>
    </p:spTree>
    <p:extLst>
      <p:ext uri="{BB962C8B-B14F-4D97-AF65-F5344CB8AC3E}">
        <p14:creationId xmlns:p14="http://schemas.microsoft.com/office/powerpoint/2010/main" val="820502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75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75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692020" y="1244284"/>
            <a:ext cx="10634348" cy="1015663"/>
          </a:xfrm>
          <a:prstGeom prst="rect">
            <a:avLst/>
          </a:prstGeom>
          <a:noFill/>
        </p:spPr>
        <p:txBody>
          <a:bodyPr wrap="square" rtlCol="0">
            <a:spAutoFit/>
          </a:bodyPr>
          <a:lstStyle/>
          <a:p>
            <a:pPr algn="ctr"/>
            <a:r>
              <a:rPr lang="vi-VN" sz="3000" b="1" dirty="0" smtClean="0">
                <a:solidFill>
                  <a:srgbClr val="C00000"/>
                </a:solidFill>
                <a:latin typeface="Cambria" panose="02040503050406030204" pitchFamily="18" charset="0"/>
                <a:ea typeface="Cambria" panose="02040503050406030204" pitchFamily="18" charset="0"/>
              </a:rPr>
              <a:t>Quan sát và đọc thông tin ở hình 3 cho biết, điều gì sẽ xảy ra nếu chúng ta không tiết kiệm nước?</a:t>
            </a:r>
            <a:endParaRPr lang="en-US" sz="3000" b="1" dirty="0">
              <a:solidFill>
                <a:srgbClr val="C00000"/>
              </a:solidFill>
              <a:latin typeface="Cambria" panose="02040503050406030204" pitchFamily="18" charset="0"/>
              <a:ea typeface="Cambria" panose="02040503050406030204" pitchFamily="18" charset="0"/>
            </a:endParaRPr>
          </a:p>
        </p:txBody>
      </p:sp>
      <p:sp>
        <p:nvSpPr>
          <p:cNvPr id="4" name="TextBox 3"/>
          <p:cNvSpPr txBox="1"/>
          <p:nvPr/>
        </p:nvSpPr>
        <p:spPr>
          <a:xfrm>
            <a:off x="1423816" y="5312803"/>
            <a:ext cx="3593711" cy="769441"/>
          </a:xfrm>
          <a:prstGeom prst="rect">
            <a:avLst/>
          </a:prstGeom>
          <a:noFill/>
        </p:spPr>
        <p:txBody>
          <a:bodyPr wrap="square" rtlCol="0">
            <a:spAutoFit/>
          </a:bodyPr>
          <a:lstStyle/>
          <a:p>
            <a:pPr algn="ctr"/>
            <a:r>
              <a:rPr lang="vi-VN" sz="2200" b="1" dirty="0" smtClean="0">
                <a:latin typeface="Cambria" panose="02040503050406030204" pitchFamily="18" charset="0"/>
                <a:ea typeface="Cambria" panose="02040503050406030204" pitchFamily="18" charset="0"/>
              </a:rPr>
              <a:t>Tiết kiệm nước để chia sẻ cho nhiều người dùng</a:t>
            </a:r>
            <a:endParaRPr lang="en-US" sz="2200" b="1" dirty="0">
              <a:latin typeface="Cambria" panose="02040503050406030204" pitchFamily="18" charset="0"/>
              <a:ea typeface="Cambria" panose="02040503050406030204" pitchFamily="18" charset="0"/>
            </a:endParaRPr>
          </a:p>
        </p:txBody>
      </p:sp>
      <p:sp>
        <p:nvSpPr>
          <p:cNvPr id="14" name="TextBox 13"/>
          <p:cNvSpPr txBox="1"/>
          <p:nvPr/>
        </p:nvSpPr>
        <p:spPr>
          <a:xfrm>
            <a:off x="5322161" y="5392724"/>
            <a:ext cx="3118585" cy="769441"/>
          </a:xfrm>
          <a:prstGeom prst="rect">
            <a:avLst/>
          </a:prstGeom>
          <a:noFill/>
        </p:spPr>
        <p:txBody>
          <a:bodyPr wrap="square" rtlCol="0">
            <a:spAutoFit/>
          </a:bodyPr>
          <a:lstStyle/>
          <a:p>
            <a:pPr algn="ctr"/>
            <a:r>
              <a:rPr lang="vi-VN" sz="2200" b="1" dirty="0" smtClean="0">
                <a:latin typeface="Cambria" panose="02040503050406030204" pitchFamily="18" charset="0"/>
                <a:ea typeface="Cambria" panose="02040503050406030204" pitchFamily="18" charset="0"/>
              </a:rPr>
              <a:t>Giảm chi phí sinh hoạt </a:t>
            </a:r>
          </a:p>
          <a:p>
            <a:pPr algn="ctr"/>
            <a:r>
              <a:rPr lang="vi-VN" sz="2200" b="1" dirty="0" smtClean="0">
                <a:latin typeface="Cambria" panose="02040503050406030204" pitchFamily="18" charset="0"/>
                <a:ea typeface="Cambria" panose="02040503050406030204" pitchFamily="18" charset="0"/>
              </a:rPr>
              <a:t>nếu tiết kiệm nước</a:t>
            </a:r>
            <a:endParaRPr lang="en-US" sz="2200" b="1" dirty="0">
              <a:latin typeface="Cambria" panose="02040503050406030204" pitchFamily="18" charset="0"/>
              <a:ea typeface="Cambria" panose="02040503050406030204" pitchFamily="18" charset="0"/>
            </a:endParaRPr>
          </a:p>
        </p:txBody>
      </p:sp>
      <p:sp>
        <p:nvSpPr>
          <p:cNvPr id="15" name="TextBox 14"/>
          <p:cNvSpPr txBox="1"/>
          <p:nvPr/>
        </p:nvSpPr>
        <p:spPr>
          <a:xfrm>
            <a:off x="8440746" y="5388246"/>
            <a:ext cx="3118585" cy="769441"/>
          </a:xfrm>
          <a:prstGeom prst="rect">
            <a:avLst/>
          </a:prstGeom>
          <a:noFill/>
        </p:spPr>
        <p:txBody>
          <a:bodyPr wrap="square" rtlCol="0">
            <a:spAutoFit/>
          </a:bodyPr>
          <a:lstStyle/>
          <a:p>
            <a:pPr algn="ctr"/>
            <a:r>
              <a:rPr lang="vi-VN" sz="2200" b="1" dirty="0" smtClean="0">
                <a:latin typeface="Cambria" panose="02040503050406030204" pitchFamily="18" charset="0"/>
                <a:ea typeface="Cambria" panose="02040503050406030204" pitchFamily="18" charset="0"/>
              </a:rPr>
              <a:t>Nước là tài nguyên</a:t>
            </a:r>
          </a:p>
          <a:p>
            <a:pPr algn="ctr"/>
            <a:r>
              <a:rPr lang="vi-VN" sz="2200" b="1" dirty="0" smtClean="0">
                <a:latin typeface="Cambria" panose="02040503050406030204" pitchFamily="18" charset="0"/>
                <a:ea typeface="Cambria" panose="02040503050406030204" pitchFamily="18" charset="0"/>
              </a:rPr>
              <a:t> có hạn</a:t>
            </a:r>
            <a:endParaRPr lang="en-US" sz="2200" b="1" dirty="0">
              <a:latin typeface="Cambria" panose="02040503050406030204" pitchFamily="18" charset="0"/>
              <a:ea typeface="Cambria" panose="02040503050406030204" pitchFamily="18" charset="0"/>
            </a:endParaRPr>
          </a:p>
        </p:txBody>
      </p:sp>
      <p:sp>
        <p:nvSpPr>
          <p:cNvPr id="10" name="Rectangle 9"/>
          <p:cNvSpPr/>
          <p:nvPr/>
        </p:nvSpPr>
        <p:spPr>
          <a:xfrm>
            <a:off x="2216697" y="463620"/>
            <a:ext cx="8376011" cy="861774"/>
          </a:xfrm>
          <a:prstGeom prst="rect">
            <a:avLst/>
          </a:prstGeom>
        </p:spPr>
        <p:txBody>
          <a:bodyPr wrap="none">
            <a:spAutoFit/>
          </a:bodyPr>
          <a:lstStyle/>
          <a:p>
            <a:r>
              <a:rPr lang="vi-VN" altLang="zh-CN" sz="5000" b="1" dirty="0" smtClean="0">
                <a:ln>
                  <a:solidFill>
                    <a:schemeClr val="tx1"/>
                  </a:solidFill>
                </a:ln>
                <a:solidFill>
                  <a:srgbClr val="00B050"/>
                </a:solidFill>
                <a:latin typeface="UTM Cooper Black" panose="02040603050506020204" pitchFamily="18" charset="0"/>
                <a:ea typeface="印品丫丫体-D版" panose="02010601030101010101" pitchFamily="2" charset="-122"/>
              </a:rPr>
              <a:t>THẢO LUẬN NHÓM ĐÔI </a:t>
            </a:r>
            <a:endParaRPr lang="en-US" sz="5000" dirty="0">
              <a:ln>
                <a:solidFill>
                  <a:schemeClr val="tx1"/>
                </a:solidFill>
              </a:ln>
              <a:solidFill>
                <a:srgbClr val="00B050"/>
              </a:solidFill>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b="6828"/>
          <a:stretch/>
        </p:blipFill>
        <p:spPr>
          <a:xfrm>
            <a:off x="1230013" y="2339926"/>
            <a:ext cx="10329317" cy="2946355"/>
          </a:xfrm>
          <a:prstGeom prst="rect">
            <a:avLst/>
          </a:prstGeom>
        </p:spPr>
      </p:pic>
      <p:grpSp>
        <p:nvGrpSpPr>
          <p:cNvPr id="17" name="Group 16"/>
          <p:cNvGrpSpPr/>
          <p:nvPr/>
        </p:nvGrpSpPr>
        <p:grpSpPr>
          <a:xfrm>
            <a:off x="6594910" y="3295877"/>
            <a:ext cx="1944303" cy="215444"/>
            <a:chOff x="6574857" y="3229935"/>
            <a:chExt cx="1944303" cy="215444"/>
          </a:xfrm>
        </p:grpSpPr>
        <p:sp>
          <p:nvSpPr>
            <p:cNvPr id="18" name="Rounded Rectangle 17"/>
            <p:cNvSpPr/>
            <p:nvPr/>
          </p:nvSpPr>
          <p:spPr>
            <a:xfrm>
              <a:off x="6651057" y="3247010"/>
              <a:ext cx="1184286" cy="156966"/>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74857" y="3229935"/>
              <a:ext cx="1944303" cy="215444"/>
            </a:xfrm>
            <a:prstGeom prst="rect">
              <a:avLst/>
            </a:prstGeom>
            <a:noFill/>
          </p:spPr>
          <p:txBody>
            <a:bodyPr wrap="square" rtlCol="0">
              <a:spAutoFit/>
            </a:bodyPr>
            <a:lstStyle/>
            <a:p>
              <a:r>
                <a:rPr lang="vi-VN" sz="800" b="1" dirty="0" smtClean="0">
                  <a:solidFill>
                    <a:schemeClr val="bg1"/>
                  </a:solidFill>
                  <a:latin typeface="Cambria" panose="02040503050406030204" pitchFamily="18" charset="0"/>
                  <a:ea typeface="Cambria" panose="02040503050406030204" pitchFamily="18" charset="0"/>
                </a:rPr>
                <a:t>THANH TOÁN TIỀN NƯỚC</a:t>
              </a:r>
              <a:endParaRPr lang="en-US" sz="800" b="1" dirty="0">
                <a:solidFill>
                  <a:schemeClr val="bg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79800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4" grpId="0"/>
      <p:bldP spid="1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7000" y="-2666999"/>
            <a:ext cx="6858001" cy="12191999"/>
          </a:xfrm>
          <a:prstGeom prst="rect">
            <a:avLst/>
          </a:prstGeom>
        </p:spPr>
      </p:pic>
      <p:sp>
        <p:nvSpPr>
          <p:cNvPr id="13" name="Google Shape;117;p2"/>
          <p:cNvSpPr/>
          <p:nvPr/>
        </p:nvSpPr>
        <p:spPr>
          <a:xfrm>
            <a:off x="733867" y="810929"/>
            <a:ext cx="10724265" cy="5236142"/>
          </a:xfrm>
          <a:prstGeom prst="roundRect">
            <a:avLst>
              <a:gd name="adj" fmla="val 16667"/>
            </a:avLst>
          </a:prstGeom>
          <a:solidFill>
            <a:schemeClr val="bg1"/>
          </a:solidFill>
          <a:ln w="38100" cap="flat" cmpd="sng">
            <a:solidFill>
              <a:schemeClr val="tx1">
                <a:lumMod val="95000"/>
                <a:lumOff val="5000"/>
              </a:schemeClr>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4472C4"/>
              </a:solidFill>
              <a:effectLst/>
              <a:uLnTx/>
              <a:uFillTx/>
              <a:latin typeface="Tahoma"/>
              <a:ea typeface="Tahoma"/>
              <a:cs typeface="Tahoma"/>
              <a:sym typeface="Tahoma"/>
            </a:endParaRPr>
          </a:p>
        </p:txBody>
      </p:sp>
      <p:sp>
        <p:nvSpPr>
          <p:cNvPr id="9" name="矩形 25"/>
          <p:cNvSpPr/>
          <p:nvPr/>
        </p:nvSpPr>
        <p:spPr>
          <a:xfrm>
            <a:off x="1280969" y="2036600"/>
            <a:ext cx="9899566" cy="355481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altLang="zh-CN" sz="4500" b="1" dirty="0" smtClean="0">
                <a:solidFill>
                  <a:srgbClr val="002060"/>
                </a:solidFill>
                <a:latin typeface="Cambria" panose="02040503050406030204" pitchFamily="18" charset="0"/>
                <a:ea typeface="Cambria" panose="02040503050406030204" pitchFamily="18" charset="0"/>
              </a:rPr>
              <a:t>Nếu chúng ta không tiết kiệm nước thì người khác không có nước để dùng, chi phí sinh hoạt sẽ tăng và tài nguyên nước sẽ bị cạn kiệt chúng ta không có nước để sử dụng.</a:t>
            </a:r>
            <a:endParaRPr kumimoji="0" lang="zh-CN" altLang="en-US" sz="4500" b="1" i="0" u="none" strike="noStrike" kern="1200" cap="none" spc="0" normalizeH="0" baseline="0" noProof="0" dirty="0">
              <a:ln>
                <a:noFill/>
              </a:ln>
              <a:solidFill>
                <a:srgbClr val="002060"/>
              </a:solidFill>
              <a:effectLst/>
              <a:uLnTx/>
              <a:uFillTx/>
              <a:latin typeface="Cambria" panose="02040503050406030204" pitchFamily="18" charset="0"/>
              <a:ea typeface="印品丫丫体-D版" panose="02010601030101010101" pitchFamily="2" charset="-122"/>
            </a:endParaRPr>
          </a:p>
        </p:txBody>
      </p:sp>
      <p:pic>
        <p:nvPicPr>
          <p:cNvPr id="3" name="Picture 2"/>
          <p:cNvPicPr>
            <a:picLocks noChangeAspect="1"/>
          </p:cNvPicPr>
          <p:nvPr/>
        </p:nvPicPr>
        <p:blipFill>
          <a:blip r:embed="rId4">
            <a:duotone>
              <a:schemeClr val="accent2">
                <a:shade val="45000"/>
                <a:satMod val="135000"/>
              </a:schemeClr>
              <a:prstClr val="white"/>
            </a:duotone>
          </a:blip>
          <a:stretch>
            <a:fillRect/>
          </a:stretch>
        </p:blipFill>
        <p:spPr>
          <a:xfrm>
            <a:off x="3224507" y="810929"/>
            <a:ext cx="6376969" cy="1871634"/>
          </a:xfrm>
          <a:prstGeom prst="rect">
            <a:avLst/>
          </a:prstGeom>
        </p:spPr>
      </p:pic>
    </p:spTree>
    <p:extLst>
      <p:ext uri="{BB962C8B-B14F-4D97-AF65-F5344CB8AC3E}">
        <p14:creationId xmlns:p14="http://schemas.microsoft.com/office/powerpoint/2010/main" val="164172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6998"/>
            <a:ext cx="6858001" cy="12191999"/>
          </a:xfrm>
          <a:prstGeom prst="rect">
            <a:avLst/>
          </a:prstGeom>
        </p:spPr>
      </p:pic>
      <p:sp>
        <p:nvSpPr>
          <p:cNvPr id="7" name="矩形 6"/>
          <p:cNvSpPr/>
          <p:nvPr/>
        </p:nvSpPr>
        <p:spPr>
          <a:xfrm>
            <a:off x="252186" y="231322"/>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404586" y="373163"/>
            <a:ext cx="11406414" cy="611653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57" y="3606151"/>
            <a:ext cx="6216108" cy="2883549"/>
          </a:xfrm>
          <a:prstGeom prst="rect">
            <a:avLst/>
          </a:prstGeom>
        </p:spPr>
      </p:pic>
      <p:pic>
        <p:nvPicPr>
          <p:cNvPr id="17"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671091" y="3569375"/>
            <a:ext cx="6216108" cy="2883549"/>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13636"/>
          <a:stretch/>
        </p:blipFill>
        <p:spPr>
          <a:xfrm>
            <a:off x="284300" y="190868"/>
            <a:ext cx="11863615" cy="6830566"/>
          </a:xfrm>
          <a:prstGeom prst="rect">
            <a:avLst/>
          </a:prstGeom>
        </p:spPr>
      </p:pic>
      <p:pic>
        <p:nvPicPr>
          <p:cNvPr id="3" name="Picture 2"/>
          <p:cNvPicPr>
            <a:picLocks noChangeAspect="1"/>
          </p:cNvPicPr>
          <p:nvPr/>
        </p:nvPicPr>
        <p:blipFill>
          <a:blip r:embed="rId6"/>
          <a:stretch>
            <a:fillRect/>
          </a:stretch>
        </p:blipFill>
        <p:spPr>
          <a:xfrm>
            <a:off x="4026012" y="811846"/>
            <a:ext cx="9138696" cy="4186874"/>
          </a:xfrm>
          <a:prstGeom prst="rect">
            <a:avLst/>
          </a:prstGeom>
        </p:spPr>
      </p:pic>
    </p:spTree>
    <p:extLst>
      <p:ext uri="{BB962C8B-B14F-4D97-AF65-F5344CB8AC3E}">
        <p14:creationId xmlns:p14="http://schemas.microsoft.com/office/powerpoint/2010/main" val="3516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671739" y="302253"/>
            <a:ext cx="10594520" cy="707886"/>
          </a:xfrm>
          <a:prstGeom prst="rect">
            <a:avLst/>
          </a:prstGeom>
          <a:noFill/>
        </p:spPr>
        <p:txBody>
          <a:bodyPr wrap="square" rtlCol="0">
            <a:spAutoFit/>
          </a:bodyPr>
          <a:lstStyle/>
          <a:p>
            <a:pPr algn="ctr"/>
            <a:r>
              <a:rPr lang="vi-VN" sz="4000" b="1" dirty="0" smtClean="0">
                <a:solidFill>
                  <a:srgbClr val="C00000"/>
                </a:solidFill>
                <a:latin typeface="Cambria" panose="02040503050406030204" pitchFamily="18" charset="0"/>
                <a:ea typeface="Cambria" panose="02040503050406030204" pitchFamily="18" charset="0"/>
              </a:rPr>
              <a:t>Một số cách làm sạch nước</a:t>
            </a:r>
            <a:endParaRPr lang="en-US" sz="4000" b="1" dirty="0">
              <a:solidFill>
                <a:srgbClr val="C00000"/>
              </a:solidFill>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244" t="1656" r="35645" b="-1238"/>
          <a:stretch/>
        </p:blipFill>
        <p:spPr>
          <a:xfrm>
            <a:off x="1401057" y="1747062"/>
            <a:ext cx="2451100" cy="4320590"/>
          </a:xfrm>
          <a:prstGeom prst="rect">
            <a:avLst/>
          </a:prstGeom>
        </p:spPr>
      </p:pic>
      <p:sp>
        <p:nvSpPr>
          <p:cNvPr id="9" name="Rectangle 8"/>
          <p:cNvSpPr/>
          <p:nvPr/>
        </p:nvSpPr>
        <p:spPr>
          <a:xfrm>
            <a:off x="582360" y="1122041"/>
            <a:ext cx="2267416" cy="553998"/>
          </a:xfrm>
          <a:prstGeom prst="rect">
            <a:avLst/>
          </a:prstGeom>
        </p:spPr>
        <p:txBody>
          <a:bodyPr wrap="none">
            <a:spAutoFit/>
          </a:bodyPr>
          <a:lstStyle/>
          <a:p>
            <a:r>
              <a:rPr lang="vi-VN" sz="3000" b="1" dirty="0" smtClean="0">
                <a:solidFill>
                  <a:srgbClr val="002060"/>
                </a:solidFill>
                <a:latin typeface="Cambria" panose="02040503050406030204" pitchFamily="18" charset="0"/>
                <a:ea typeface="Cambria" panose="02040503050406030204" pitchFamily="18" charset="0"/>
              </a:rPr>
              <a:t>a) Lọc nước</a:t>
            </a:r>
            <a:endParaRPr lang="en-US" sz="3000" b="1" dirty="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3929963" y="2102821"/>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Nước đục</a:t>
            </a:r>
            <a:endParaRPr lang="en-US" sz="2200" b="1" dirty="0">
              <a:latin typeface="Cambria" panose="02040503050406030204" pitchFamily="18" charset="0"/>
              <a:ea typeface="Cambria" panose="02040503050406030204" pitchFamily="18" charset="0"/>
            </a:endParaRPr>
          </a:p>
        </p:txBody>
      </p:sp>
      <p:sp>
        <p:nvSpPr>
          <p:cNvPr id="15" name="TextBox 14"/>
          <p:cNvSpPr txBox="1"/>
          <p:nvPr/>
        </p:nvSpPr>
        <p:spPr>
          <a:xfrm>
            <a:off x="3834026" y="2708868"/>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Cát</a:t>
            </a:r>
            <a:endParaRPr lang="en-US" sz="2200" b="1" dirty="0">
              <a:latin typeface="Cambria" panose="02040503050406030204" pitchFamily="18" charset="0"/>
              <a:ea typeface="Cambria" panose="02040503050406030204" pitchFamily="18" charset="0"/>
            </a:endParaRPr>
          </a:p>
        </p:txBody>
      </p:sp>
      <p:sp>
        <p:nvSpPr>
          <p:cNvPr id="16" name="TextBox 15"/>
          <p:cNvSpPr txBox="1"/>
          <p:nvPr/>
        </p:nvSpPr>
        <p:spPr>
          <a:xfrm>
            <a:off x="3929963" y="3155635"/>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Sỏi</a:t>
            </a:r>
            <a:endParaRPr lang="en-US" sz="2200" b="1" dirty="0">
              <a:latin typeface="Cambria" panose="02040503050406030204" pitchFamily="18" charset="0"/>
              <a:ea typeface="Cambria" panose="02040503050406030204" pitchFamily="18" charset="0"/>
            </a:endParaRPr>
          </a:p>
        </p:txBody>
      </p:sp>
      <p:sp>
        <p:nvSpPr>
          <p:cNvPr id="18" name="TextBox 17"/>
          <p:cNvSpPr txBox="1"/>
          <p:nvPr/>
        </p:nvSpPr>
        <p:spPr>
          <a:xfrm>
            <a:off x="3834026" y="3670787"/>
            <a:ext cx="2514600" cy="430887"/>
          </a:xfrm>
          <a:prstGeom prst="rect">
            <a:avLst/>
          </a:prstGeom>
          <a:noFill/>
        </p:spPr>
        <p:txBody>
          <a:bodyPr wrap="square" rtlCol="0">
            <a:spAutoFit/>
          </a:bodyPr>
          <a:lstStyle/>
          <a:p>
            <a:r>
              <a:rPr lang="vi-VN" sz="2200" b="1" dirty="0">
                <a:latin typeface="Cambria" panose="02040503050406030204" pitchFamily="18" charset="0"/>
                <a:ea typeface="Cambria" panose="02040503050406030204" pitchFamily="18" charset="0"/>
              </a:rPr>
              <a:t>Bông</a:t>
            </a:r>
            <a:endParaRPr lang="en-US" sz="2200" b="1" dirty="0">
              <a:latin typeface="Cambria" panose="02040503050406030204" pitchFamily="18" charset="0"/>
              <a:ea typeface="Cambria" panose="02040503050406030204" pitchFamily="18" charset="0"/>
            </a:endParaRPr>
          </a:p>
        </p:txBody>
      </p:sp>
      <p:sp>
        <p:nvSpPr>
          <p:cNvPr id="19" name="TextBox 18"/>
          <p:cNvSpPr txBox="1"/>
          <p:nvPr/>
        </p:nvSpPr>
        <p:spPr>
          <a:xfrm>
            <a:off x="3796366" y="4810719"/>
            <a:ext cx="2514600" cy="430887"/>
          </a:xfrm>
          <a:prstGeom prst="rect">
            <a:avLst/>
          </a:prstGeom>
          <a:noFill/>
        </p:spPr>
        <p:txBody>
          <a:bodyPr wrap="square" rtlCol="0">
            <a:spAutoFit/>
          </a:bodyPr>
          <a:lstStyle/>
          <a:p>
            <a:r>
              <a:rPr lang="vi-VN" sz="2200" b="1" smtClean="0">
                <a:latin typeface="Cambria" panose="02040503050406030204" pitchFamily="18" charset="0"/>
                <a:ea typeface="Cambria" panose="02040503050406030204" pitchFamily="18" charset="0"/>
              </a:rPr>
              <a:t>Nước sau khi lọc</a:t>
            </a:r>
            <a:endParaRPr lang="en-US" sz="2200" b="1" dirty="0">
              <a:latin typeface="Cambria" panose="02040503050406030204" pitchFamily="18" charset="0"/>
              <a:ea typeface="Cambria" panose="02040503050406030204" pitchFamily="18" charset="0"/>
            </a:endParaRPr>
          </a:p>
        </p:txBody>
      </p:sp>
      <p:sp>
        <p:nvSpPr>
          <p:cNvPr id="20" name="TextBox 19"/>
          <p:cNvSpPr txBox="1"/>
          <p:nvPr/>
        </p:nvSpPr>
        <p:spPr>
          <a:xfrm>
            <a:off x="341060" y="2197405"/>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Phần A</a:t>
            </a:r>
            <a:endParaRPr lang="en-US" sz="2200" b="1" dirty="0">
              <a:latin typeface="Cambria" panose="02040503050406030204" pitchFamily="18" charset="0"/>
              <a:ea typeface="Cambria" panose="02040503050406030204" pitchFamily="18" charset="0"/>
            </a:endParaRPr>
          </a:p>
        </p:txBody>
      </p:sp>
      <p:sp>
        <p:nvSpPr>
          <p:cNvPr id="21" name="TextBox 20"/>
          <p:cNvSpPr txBox="1"/>
          <p:nvPr/>
        </p:nvSpPr>
        <p:spPr>
          <a:xfrm>
            <a:off x="842723" y="3679463"/>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Lỗ</a:t>
            </a:r>
            <a:endParaRPr lang="en-US" sz="2200" b="1" dirty="0">
              <a:latin typeface="Cambria" panose="02040503050406030204" pitchFamily="18" charset="0"/>
              <a:ea typeface="Cambria" panose="02040503050406030204" pitchFamily="18" charset="0"/>
            </a:endParaRPr>
          </a:p>
        </p:txBody>
      </p:sp>
      <p:sp>
        <p:nvSpPr>
          <p:cNvPr id="24" name="TextBox 23"/>
          <p:cNvSpPr txBox="1"/>
          <p:nvPr/>
        </p:nvSpPr>
        <p:spPr>
          <a:xfrm>
            <a:off x="341060" y="4441454"/>
            <a:ext cx="2514600" cy="430887"/>
          </a:xfrm>
          <a:prstGeom prst="rect">
            <a:avLst/>
          </a:prstGeom>
          <a:noFill/>
        </p:spPr>
        <p:txBody>
          <a:bodyPr wrap="square" rtlCol="0">
            <a:spAutoFit/>
          </a:bodyPr>
          <a:lstStyle/>
          <a:p>
            <a:r>
              <a:rPr lang="vi-VN" sz="2200" b="1" dirty="0" smtClean="0">
                <a:latin typeface="Cambria" panose="02040503050406030204" pitchFamily="18" charset="0"/>
                <a:ea typeface="Cambria" panose="02040503050406030204" pitchFamily="18" charset="0"/>
              </a:rPr>
              <a:t>Phần B</a:t>
            </a:r>
            <a:endParaRPr lang="en-US" sz="2200" b="1" dirty="0">
              <a:latin typeface="Cambria" panose="02040503050406030204" pitchFamily="18" charset="0"/>
              <a:ea typeface="Cambria" panose="02040503050406030204" pitchFamily="18" charset="0"/>
            </a:endParaRPr>
          </a:p>
        </p:txBody>
      </p:sp>
      <p:sp>
        <p:nvSpPr>
          <p:cNvPr id="25" name="TextBox 24"/>
          <p:cNvSpPr txBox="1"/>
          <p:nvPr/>
        </p:nvSpPr>
        <p:spPr>
          <a:xfrm>
            <a:off x="6310966" y="1453162"/>
            <a:ext cx="5181601" cy="44935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noProof="0" dirty="0" smtClean="0">
                <a:solidFill>
                  <a:srgbClr val="002060"/>
                </a:solidFill>
                <a:latin typeface="Cambria" panose="02040503050406030204" pitchFamily="18" charset="0"/>
                <a:ea typeface="Cambria" panose="02040503050406030204" pitchFamily="18" charset="0"/>
              </a:rPr>
              <a:t>-</a:t>
            </a:r>
            <a:r>
              <a:rPr lang="en-US" sz="2600" b="1" noProof="0" dirty="0" smtClean="0">
                <a:solidFill>
                  <a:srgbClr val="002060"/>
                </a:solidFill>
                <a:latin typeface="Cambria" panose="02040503050406030204" pitchFamily="18" charset="0"/>
                <a:ea typeface="Cambria" panose="02040503050406030204" pitchFamily="18" charset="0"/>
              </a:rPr>
              <a:t> </a:t>
            </a:r>
            <a:r>
              <a:rPr lang="vi-VN" sz="2600" b="1" noProof="0" dirty="0" smtClean="0">
                <a:solidFill>
                  <a:srgbClr val="002060"/>
                </a:solidFill>
                <a:latin typeface="Cambria" panose="02040503050406030204" pitchFamily="18" charset="0"/>
                <a:ea typeface="Cambria" panose="02040503050406030204" pitchFamily="18" charset="0"/>
              </a:rPr>
              <a:t>Cắt một chai nhựa thành 2 phần A và B. </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2600" b="1" noProof="0" dirty="0" smtClean="0">
                <a:solidFill>
                  <a:srgbClr val="002060"/>
                </a:solidFill>
                <a:latin typeface="Cambria" panose="02040503050406030204" pitchFamily="18" charset="0"/>
                <a:ea typeface="Cambria" panose="02040503050406030204" pitchFamily="18" charset="0"/>
              </a:rPr>
              <a:t>Đục nhiều lỗ nhỏ ở nắp chai phần A và một lỗ ở phía trên phần B.</a:t>
            </a:r>
          </a:p>
          <a:p>
            <a:pPr marR="0" lvl="0" algn="just" defTabSz="914400" rtl="0" eaLnBrk="1" fontAlgn="auto" latinLnBrk="0" hangingPunct="1">
              <a:lnSpc>
                <a:spcPct val="100000"/>
              </a:lnSpc>
              <a:spcBef>
                <a:spcPts val="0"/>
              </a:spcBef>
              <a:spcAft>
                <a:spcPts val="0"/>
              </a:spcAft>
              <a:buClrTx/>
              <a:buSzTx/>
              <a:tabLst/>
              <a:defRPr/>
            </a:pPr>
            <a:r>
              <a:rPr kumimoji="0" lang="vi-VN" sz="2600" b="1" i="0" u="none" strike="noStrike" kern="1200" cap="none" spc="0" normalizeH="0" baseline="0" dirty="0" smtClean="0">
                <a:ln>
                  <a:noFill/>
                </a:ln>
                <a:solidFill>
                  <a:srgbClr val="002060"/>
                </a:solidFill>
                <a:effectLst/>
                <a:uLnTx/>
                <a:uFillTx/>
                <a:latin typeface="Cambria" panose="02040503050406030204" pitchFamily="18" charset="0"/>
                <a:ea typeface="Cambria" panose="02040503050406030204" pitchFamily="18" charset="0"/>
              </a:rPr>
              <a:t>- Lật ngược phần A đặt vào phần B như hình vẽ.</a:t>
            </a:r>
          </a:p>
          <a:p>
            <a:pPr marR="0" lvl="0" algn="just" defTabSz="914400" rtl="0" eaLnBrk="1" fontAlgn="auto" latinLnBrk="0" hangingPunct="1">
              <a:lnSpc>
                <a:spcPct val="100000"/>
              </a:lnSpc>
              <a:spcBef>
                <a:spcPts val="0"/>
              </a:spcBef>
              <a:spcAft>
                <a:spcPts val="0"/>
              </a:spcAft>
              <a:buClrTx/>
              <a:buSzTx/>
              <a:tabLst/>
              <a:defRPr/>
            </a:pPr>
            <a:r>
              <a:rPr lang="vi-VN" sz="2600" b="1" dirty="0" smtClean="0">
                <a:solidFill>
                  <a:srgbClr val="002060"/>
                </a:solidFill>
                <a:latin typeface="Cambria" panose="02040503050406030204" pitchFamily="18" charset="0"/>
                <a:ea typeface="Cambria" panose="02040503050406030204" pitchFamily="18" charset="0"/>
              </a:rPr>
              <a:t>-</a:t>
            </a:r>
            <a:r>
              <a:rPr lang="en-US" sz="2600" b="1" dirty="0" smtClean="0">
                <a:solidFill>
                  <a:srgbClr val="002060"/>
                </a:solidFill>
                <a:latin typeface="Cambria" panose="02040503050406030204" pitchFamily="18" charset="0"/>
                <a:ea typeface="Cambria" panose="02040503050406030204" pitchFamily="18" charset="0"/>
              </a:rPr>
              <a:t> </a:t>
            </a:r>
            <a:r>
              <a:rPr lang="vi-VN" sz="2600" b="1" dirty="0" smtClean="0">
                <a:solidFill>
                  <a:srgbClr val="002060"/>
                </a:solidFill>
                <a:latin typeface="Cambria" panose="02040503050406030204" pitchFamily="18" charset="0"/>
                <a:ea typeface="Cambria" panose="02040503050406030204" pitchFamily="18" charset="0"/>
              </a:rPr>
              <a:t>Cho lần lượt vào hình A một ít bông, cát, sỏi.  </a:t>
            </a:r>
          </a:p>
          <a:p>
            <a:pPr marR="0" lvl="0" algn="just" defTabSz="914400" rtl="0" eaLnBrk="1" fontAlgn="auto" latinLnBrk="0" hangingPunct="1">
              <a:lnSpc>
                <a:spcPct val="100000"/>
              </a:lnSpc>
              <a:spcBef>
                <a:spcPts val="0"/>
              </a:spcBef>
              <a:spcAft>
                <a:spcPts val="0"/>
              </a:spcAft>
              <a:buClrTx/>
              <a:buSzTx/>
              <a:tabLst/>
              <a:defRPr/>
            </a:pPr>
            <a:r>
              <a:rPr lang="vi-VN" sz="2600" b="1" dirty="0" smtClean="0">
                <a:solidFill>
                  <a:srgbClr val="002060"/>
                </a:solidFill>
                <a:latin typeface="Cambria" panose="02040503050406030204" pitchFamily="18" charset="0"/>
                <a:ea typeface="Cambria" panose="02040503050406030204" pitchFamily="18" charset="0"/>
              </a:rPr>
              <a:t>Sau đó, từ từ đổ nước cần lọc vào phần A.</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231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ircle(in)">
                                      <p:cBhvr>
                                        <p:cTn id="4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5" grpId="0"/>
      <p:bldP spid="16" grpId="0"/>
      <p:bldP spid="18" grpId="0"/>
      <p:bldP spid="19" grpId="0"/>
      <p:bldP spid="20" grpId="0"/>
      <p:bldP spid="21"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937313" y="379904"/>
            <a:ext cx="1059452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Một số cách làm sạch nước</a:t>
            </a:r>
            <a:endParaRPr kumimoji="0" lang="en-US"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0" name="Rectangle 9"/>
          <p:cNvSpPr/>
          <p:nvPr/>
        </p:nvSpPr>
        <p:spPr>
          <a:xfrm>
            <a:off x="582360" y="1122041"/>
            <a:ext cx="293862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dirty="0">
                <a:solidFill>
                  <a:srgbClr val="002060"/>
                </a:solidFill>
                <a:latin typeface="Cambria" panose="02040503050406030204" pitchFamily="18" charset="0"/>
                <a:ea typeface="Cambria" panose="02040503050406030204" pitchFamily="18" charset="0"/>
              </a:rPr>
              <a:t>b</a:t>
            </a:r>
            <a:r>
              <a:rPr kumimoji="0" lang="vi-VN" sz="36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a:t>
            </a:r>
            <a:r>
              <a:rPr kumimoji="0" lang="vi-VN" sz="3600" b="1"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cs typeface="+mn-cs"/>
              </a:rPr>
              <a:t> Khử trùng</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5631077" y="1830917"/>
            <a:ext cx="5900523" cy="35548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rPr>
              <a:t>- Cho nước cần làm sạch vào</a:t>
            </a:r>
            <a:r>
              <a:rPr kumimoji="0" lang="vi-VN" sz="4500" b="0" i="0" u="none" strike="noStrike" kern="1200" cap="none" spc="0" normalizeH="0" noProof="0" dirty="0" smtClean="0">
                <a:ln>
                  <a:noFill/>
                </a:ln>
                <a:solidFill>
                  <a:srgbClr val="002060"/>
                </a:solidFill>
                <a:effectLst/>
                <a:uLnTx/>
                <a:uFillTx/>
                <a:latin typeface="Cambria" panose="02040503050406030204" pitchFamily="18" charset="0"/>
                <a:ea typeface="Cambria" panose="02040503050406030204" pitchFamily="18" charset="0"/>
              </a:rPr>
              <a:t> chai.</a:t>
            </a:r>
          </a:p>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aseline="0" dirty="0" smtClean="0">
                <a:solidFill>
                  <a:srgbClr val="002060"/>
                </a:solidFill>
                <a:latin typeface="Cambria" panose="02040503050406030204" pitchFamily="18" charset="0"/>
                <a:ea typeface="Cambria" panose="02040503050406030204" pitchFamily="18" charset="0"/>
              </a:rPr>
              <a:t>- Cho vào chai một lượng chất khử trùng đậy nắp và lắc chai.</a:t>
            </a:r>
            <a:endParaRPr kumimoji="0" lang="en-US"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376424" y="2409280"/>
            <a:ext cx="4873653" cy="2952043"/>
          </a:xfrm>
          <a:prstGeom prst="rect">
            <a:avLst/>
          </a:prstGeom>
        </p:spPr>
      </p:pic>
    </p:spTree>
    <p:extLst>
      <p:ext uri="{BB962C8B-B14F-4D97-AF65-F5344CB8AC3E}">
        <p14:creationId xmlns:p14="http://schemas.microsoft.com/office/powerpoint/2010/main" val="2691990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66999" y="-2664569"/>
            <a:ext cx="6858001" cy="12191999"/>
          </a:xfrm>
          <a:prstGeom prst="rect">
            <a:avLst/>
          </a:prstGeom>
        </p:spPr>
      </p:pic>
      <p:sp>
        <p:nvSpPr>
          <p:cNvPr id="7" name="矩形 6"/>
          <p:cNvSpPr/>
          <p:nvPr/>
        </p:nvSpPr>
        <p:spPr>
          <a:xfrm>
            <a:off x="240392" y="233751"/>
            <a:ext cx="11711214" cy="6395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12" name="矩形 11"/>
          <p:cNvSpPr/>
          <p:nvPr/>
        </p:nvSpPr>
        <p:spPr>
          <a:xfrm flipH="1">
            <a:off x="330200" y="302253"/>
            <a:ext cx="11582400" cy="6200147"/>
          </a:xfrm>
          <a:prstGeom prst="rect">
            <a:avLst/>
          </a:prstGeom>
          <a:noFill/>
          <a:ln w="19050">
            <a:gradFill>
              <a:gsLst>
                <a:gs pos="0">
                  <a:srgbClr val="12CCF2"/>
                </a:gs>
                <a:gs pos="100000">
                  <a:srgbClr val="556DD7"/>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丫丫体-D版" panose="02010601030101010101" pitchFamily="2" charset="-122"/>
              <a:ea typeface="印品丫丫体-D版" panose="02010601030101010101" pitchFamily="2" charset="-122"/>
              <a:cs typeface="+mn-cs"/>
            </a:endParaRPr>
          </a:p>
        </p:txBody>
      </p:sp>
      <p:sp>
        <p:nvSpPr>
          <p:cNvPr id="2" name="TextBox 1"/>
          <p:cNvSpPr txBox="1"/>
          <p:nvPr/>
        </p:nvSpPr>
        <p:spPr>
          <a:xfrm>
            <a:off x="937313" y="379904"/>
            <a:ext cx="105945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C00000"/>
                </a:solidFill>
                <a:effectLst/>
                <a:uLnTx/>
                <a:uFillTx/>
                <a:latin typeface="Cambria" panose="02040503050406030204" pitchFamily="18" charset="0"/>
                <a:ea typeface="Cambria" panose="02040503050406030204" pitchFamily="18" charset="0"/>
                <a:cs typeface="+mn-cs"/>
              </a:rPr>
              <a:t>Một số cách làm sạch nước</a:t>
            </a:r>
            <a:endParaRPr kumimoji="0" lang="en-US"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10" name="Rectangle 9"/>
          <p:cNvSpPr/>
          <p:nvPr/>
        </p:nvSpPr>
        <p:spPr>
          <a:xfrm>
            <a:off x="582360" y="1122041"/>
            <a:ext cx="239520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a:t>
            </a:r>
            <a:r>
              <a:rPr kumimoji="0" lang="vi-VN" sz="3600" b="1" i="0" u="none" strike="noStrike" kern="1200" cap="none" spc="0" normalizeH="0" baseline="0" noProof="0" dirty="0" smtClean="0">
                <a:ln>
                  <a:noFill/>
                </a:ln>
                <a:solidFill>
                  <a:srgbClr val="002060"/>
                </a:solidFill>
                <a:effectLst/>
                <a:uLnTx/>
                <a:uFillTx/>
                <a:latin typeface="Cambria" panose="02040503050406030204" pitchFamily="18" charset="0"/>
                <a:ea typeface="Cambria" panose="02040503050406030204" pitchFamily="18" charset="0"/>
                <a:cs typeface="+mn-cs"/>
              </a:rPr>
              <a:t>) Đun sôi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60" y="1798774"/>
            <a:ext cx="4521200" cy="4521200"/>
          </a:xfrm>
          <a:prstGeom prst="rect">
            <a:avLst/>
          </a:prstGeom>
        </p:spPr>
      </p:pic>
      <p:sp>
        <p:nvSpPr>
          <p:cNvPr id="8" name="TextBox 7"/>
          <p:cNvSpPr txBox="1"/>
          <p:nvPr/>
        </p:nvSpPr>
        <p:spPr>
          <a:xfrm>
            <a:off x="5250077" y="2423532"/>
            <a:ext cx="6516006"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mn-cs"/>
              </a:rPr>
              <a:t>Cho nước cần làm sạch vào ấm rồi đun sôi.</a:t>
            </a:r>
            <a:endParaRPr kumimoji="0" lang="en-US"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28040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270</Words>
  <Application>Microsoft Office PowerPoint</Application>
  <PresentationFormat>Custom</PresentationFormat>
  <Paragraphs>43</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印品丫丫体-D版</vt:lpstr>
      <vt:lpstr>Calibri</vt:lpstr>
      <vt:lpstr>等线</vt:lpstr>
      <vt:lpstr>Cambria</vt:lpstr>
      <vt:lpstr>UTM Cooper Black</vt:lpstr>
      <vt:lpstr>Tahoma</vt:lpstr>
      <vt:lpstr>等线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MĂNG NON TEAM</dc:creator>
  <cp:keywords>MĂNGNON</cp:keywords>
  <cp:lastModifiedBy>huy_ctn</cp:lastModifiedBy>
  <cp:revision>51</cp:revision>
  <dcterms:created xsi:type="dcterms:W3CDTF">2023-07-12T12:54:28Z</dcterms:created>
  <dcterms:modified xsi:type="dcterms:W3CDTF">2024-09-20T05:06:47Z</dcterms:modified>
</cp:coreProperties>
</file>