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-14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9BCDB-AC42-4263-BEF9-3DF279C5BE5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83196-113E-4166-BC46-33F9597DE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7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750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67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666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395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006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29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DA79-89B1-4703-876B-0CF9C2DB3FD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FC2-702C-41AB-89E3-5BF3ADD4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49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DA79-89B1-4703-876B-0CF9C2DB3FD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FC2-702C-41AB-89E3-5BF3ADD4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95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DA79-89B1-4703-876B-0CF9C2DB3FD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FC2-702C-41AB-89E3-5BF3ADD4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36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376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9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40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853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14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027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826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0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DA79-89B1-4703-876B-0CF9C2DB3FD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FC2-702C-41AB-89E3-5BF3ADD4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22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699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186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00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277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149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75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119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07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849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6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DA79-89B1-4703-876B-0CF9C2DB3FD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FC2-702C-41AB-89E3-5BF3ADD4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61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883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472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082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729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9166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014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100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177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937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6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DA79-89B1-4703-876B-0CF9C2DB3FD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FC2-702C-41AB-89E3-5BF3ADD4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09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768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180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71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DA79-89B1-4703-876B-0CF9C2DB3FD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FC2-702C-41AB-89E3-5BF3ADD4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DA79-89B1-4703-876B-0CF9C2DB3FD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FC2-702C-41AB-89E3-5BF3ADD4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0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DA79-89B1-4703-876B-0CF9C2DB3FD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FC2-702C-41AB-89E3-5BF3ADD4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0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DA79-89B1-4703-876B-0CF9C2DB3FD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FC2-702C-41AB-89E3-5BF3ADD4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0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DA79-89B1-4703-876B-0CF9C2DB3FD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FC2-702C-41AB-89E3-5BF3ADD4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9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5DA79-89B1-4703-876B-0CF9C2DB3FD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8FC2-702C-41AB-89E3-5BF3ADD4C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7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08834BB-EF71-483F-92A5-596F5E94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F1F01CE-5134-440B-AA8E-9A6BBC76F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5C7A54C-E5DF-41DA-B839-3624713E0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57BD4A-113C-48A6-B3B2-2C99A073B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EB77192-0E5B-48E3-AA69-A0E90083D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=""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81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5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=""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=""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=""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39" y="5771024"/>
            <a:ext cx="622993" cy="1059088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=""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2105" y="2308790"/>
            <a:ext cx="8583912" cy="1347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6311" y="731469"/>
            <a:ext cx="4487045" cy="2834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1225" y="3566355"/>
            <a:ext cx="360304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87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AC9298FF-067F-4791-AE49-B91B9FE7464E}"/>
              </a:ext>
            </a:extLst>
          </p:cNvPr>
          <p:cNvSpPr/>
          <p:nvPr/>
        </p:nvSpPr>
        <p:spPr>
          <a:xfrm>
            <a:off x="373639" y="1076448"/>
            <a:ext cx="11501982" cy="54380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4C62C32E-9E7B-474F-A8BD-332DD3DCD46C}"/>
              </a:ext>
            </a:extLst>
          </p:cNvPr>
          <p:cNvSpPr txBox="1"/>
          <p:nvPr/>
        </p:nvSpPr>
        <p:spPr>
          <a:xfrm>
            <a:off x="3192657" y="-123882"/>
            <a:ext cx="586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  <a:cs typeface="+mn-cs"/>
              </a:rPr>
              <a:t>Yêu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  <a:cs typeface="+mn-cs"/>
              </a:rPr>
              <a:t>cầu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  <a:cs typeface="+mn-cs"/>
              </a:rPr>
              <a:t>cần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  <a:cs typeface="+mn-cs"/>
              </a:rPr>
              <a:t>đạt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5 FS Blonde Script" panose="03000503000000000000" pitchFamily="65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3252" y="4446988"/>
            <a:ext cx="8666383" cy="1471172"/>
          </a:xfrm>
          <a:prstGeom prst="rect">
            <a:avLst/>
          </a:prstGeom>
          <a:ln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Năng lực, phẩm chất: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triển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luận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triển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vấn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5260" y="1379801"/>
            <a:ext cx="8684376" cy="2763834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Kiến thức, kĩ năng: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 100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E5B12F4-C9D7-40D5-9788-0489155D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39" y="4269119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93" y="163501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740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6039" y="1710966"/>
            <a:ext cx="8174163" cy="2918858"/>
            <a:chOff x="972273" y="2985717"/>
            <a:chExt cx="5964710" cy="5224804"/>
          </a:xfrm>
        </p:grpSpPr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LUYỆN TẬP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=""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88907" y="300909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75">
                    <a:fgClr>
                      <a:srgbClr val="FF8D3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LUYỆN TẬP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75">
                  <a:fgClr>
                    <a:srgbClr val="FF8D3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1702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AC9298FF-067F-4791-AE49-B91B9FE7464E}"/>
              </a:ext>
            </a:extLst>
          </p:cNvPr>
          <p:cNvSpPr/>
          <p:nvPr/>
        </p:nvSpPr>
        <p:spPr>
          <a:xfrm>
            <a:off x="373639" y="1076448"/>
            <a:ext cx="11501982" cy="54380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50AB099-E30C-4571-86AD-04B5CEDC7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28164">
            <a:off x="-158265" y="3386588"/>
            <a:ext cx="1406373" cy="130923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E5B12F4-C9D7-40D5-9788-0489155DD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021" y="4317881"/>
            <a:ext cx="1881498" cy="232874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47" y="952441"/>
            <a:ext cx="1282581" cy="119399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1053828" y="1332345"/>
            <a:ext cx="697943" cy="70236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74450" y="2118375"/>
            <a:ext cx="8900358" cy="1031562"/>
            <a:chOff x="1674450" y="2171383"/>
            <a:chExt cx="8900358" cy="10315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4450" y="2171383"/>
              <a:ext cx="8900358" cy="37779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921222" y="2679725"/>
              <a:ext cx="715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73165" y="2679725"/>
              <a:ext cx="715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85831" y="2679725"/>
              <a:ext cx="715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90782" y="2679725"/>
              <a:ext cx="715961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78954" y="2679725"/>
              <a:ext cx="715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83905" y="2679725"/>
              <a:ext cx="715961" cy="5232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96571" y="2679725"/>
              <a:ext cx="715961" cy="52322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22010" y="2679725"/>
              <a:ext cx="715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72118" y="2658221"/>
              <a:ext cx="715961" cy="5232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071053" y="2658221"/>
              <a:ext cx="715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24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74450" y="4450692"/>
            <a:ext cx="8900358" cy="1036999"/>
            <a:chOff x="1674450" y="2171383"/>
            <a:chExt cx="8900358" cy="103699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4450" y="2171383"/>
              <a:ext cx="8900358" cy="37779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921222" y="2679725"/>
              <a:ext cx="715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73165" y="2679725"/>
              <a:ext cx="715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78860" y="2679725"/>
              <a:ext cx="715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97686" y="2679725"/>
              <a:ext cx="715961" cy="52322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56839" y="2658221"/>
              <a:ext cx="715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03381" y="2659787"/>
              <a:ext cx="715961" cy="52322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635611" y="2679725"/>
              <a:ext cx="715961" cy="52322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275920" y="2679725"/>
              <a:ext cx="7159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48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16342" y="2685162"/>
              <a:ext cx="715961" cy="5232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71053" y="2658221"/>
              <a:ext cx="715961" cy="5232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927463" y="3836562"/>
            <a:ext cx="697943" cy="70236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11208" y="-281669"/>
            <a:ext cx="5864860" cy="197527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295822" y="2613719"/>
            <a:ext cx="71596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83905" y="2641957"/>
            <a:ext cx="71596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96571" y="2641957"/>
            <a:ext cx="715961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372118" y="2620453"/>
            <a:ext cx="71596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14712" y="4959034"/>
            <a:ext cx="71596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120407" y="4939096"/>
            <a:ext cx="71596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652637" y="4959034"/>
            <a:ext cx="715961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33368" y="4964471"/>
            <a:ext cx="71596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088079" y="4937530"/>
            <a:ext cx="715961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1521966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2480" y="469999"/>
            <a:ext cx="11064240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>
            <a:prstDash val="dash"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68399" y="1891188"/>
            <a:ext cx="9017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68399" y="2683984"/>
            <a:ext cx="9017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40992" y="1142516"/>
            <a:ext cx="311001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27 = 20 + 7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22282" y="1891188"/>
            <a:ext cx="9017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28828" y="2687431"/>
            <a:ext cx="9017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68398" y="4670059"/>
            <a:ext cx="2856001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 = 30  +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96990" y="4670059"/>
            <a:ext cx="75601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37750" y="5590030"/>
            <a:ext cx="3298130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 =        +   8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975011" y="5590030"/>
            <a:ext cx="75064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245884" y="5590030"/>
            <a:ext cx="2856001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89 = 80 +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91801" y="4670059"/>
            <a:ext cx="3298130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55 =        +   5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29062" y="4670059"/>
            <a:ext cx="75064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525150" y="5590030"/>
            <a:ext cx="75601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288" y="-264754"/>
            <a:ext cx="11864928" cy="1536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858" y="3640868"/>
            <a:ext cx="1816765" cy="107298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931030" y="1908986"/>
            <a:ext cx="2856001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50 + 6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931029" y="2683984"/>
            <a:ext cx="2856001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90 + 5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329062" y="1908986"/>
            <a:ext cx="2856001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80 + 4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329061" y="2683984"/>
            <a:ext cx="2856001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70 + 2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204667" y="4662939"/>
            <a:ext cx="75601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0A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69644" y="5613534"/>
            <a:ext cx="75601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0A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341785" y="4662939"/>
            <a:ext cx="75601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0A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527655" y="5559640"/>
            <a:ext cx="75601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0A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2358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32" grpId="0" animBg="1"/>
      <p:bldP spid="34" grpId="0" animBg="1"/>
      <p:bldP spid="29" grpId="0" animBg="1"/>
      <p:bldP spid="30" grpId="0" animBg="1"/>
      <p:bldP spid="45" grpId="0" animBg="1"/>
      <p:bldP spid="49" grpId="0" animBg="1"/>
      <p:bldP spid="50" grpId="0" animBg="1"/>
      <p:bldP spid="51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218"/>
              </p:ext>
            </p:extLst>
          </p:nvPr>
        </p:nvGraphicFramePr>
        <p:xfrm>
          <a:off x="1205764" y="1318756"/>
          <a:ext cx="10149840" cy="47620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83280">
                  <a:extLst>
                    <a:ext uri="{9D8B030D-6E8A-4147-A177-3AD203B41FA5}">
                      <a16:colId xmlns="" xmlns:a16="http://schemas.microsoft.com/office/drawing/2014/main" val="1645042372"/>
                    </a:ext>
                  </a:extLst>
                </a:gridCol>
                <a:gridCol w="3383280">
                  <a:extLst>
                    <a:ext uri="{9D8B030D-6E8A-4147-A177-3AD203B41FA5}">
                      <a16:colId xmlns="" xmlns:a16="http://schemas.microsoft.com/office/drawing/2014/main" val="579604123"/>
                    </a:ext>
                  </a:extLst>
                </a:gridCol>
                <a:gridCol w="3383280">
                  <a:extLst>
                    <a:ext uri="{9D8B030D-6E8A-4147-A177-3AD203B41FA5}">
                      <a16:colId xmlns="" xmlns:a16="http://schemas.microsoft.com/office/drawing/2014/main" val="144510504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48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#9Slide05 FS Blonde Script" panose="03000503000000000000" pitchFamily="65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#9Slide05 FS Blonde Script" panose="03000503000000000000" pitchFamily="65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8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#9Slide05 FS Blonde Script" panose="03000503000000000000" pitchFamily="65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62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443172"/>
                  </a:ext>
                </a:extLst>
              </a:tr>
              <a:tr h="1104404"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6260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215765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6260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389365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6260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887494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6260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5475943"/>
                  </a:ext>
                </a:extLst>
              </a:tr>
            </a:tbl>
          </a:graphicData>
        </a:graphic>
      </p:graphicFrame>
      <p:pic>
        <p:nvPicPr>
          <p:cNvPr id="1028" name="dep" descr="Flat summer elements collecti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11" b="96166" l="3994" r="54633">
                        <a14:foregroundMark x1="41054" y1="65655" x2="36262" y2="90895"/>
                        <a14:foregroundMark x1="19169" y1="74441" x2="23642" y2="7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994" r="43746"/>
          <a:stretch/>
        </p:blipFill>
        <p:spPr bwMode="auto">
          <a:xfrm>
            <a:off x="6280684" y="8046160"/>
            <a:ext cx="1020576" cy="8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mu" descr="Hand drawn summer element collec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78" b="28597" l="51933" r="94659">
                        <a14:foregroundMark x1="84824" y1="20607" x2="87380" y2="15815"/>
                        <a14:foregroundMark x1="88978" y1="18850" x2="90256" y2="19010"/>
                        <a14:foregroundMark x1="89297" y1="17891" x2="90735" y2="16134"/>
                        <a14:foregroundMark x1="88179" y1="14217" x2="89936" y2="13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2" b="68226"/>
          <a:stretch/>
        </p:blipFill>
        <p:spPr bwMode="auto">
          <a:xfrm>
            <a:off x="9344714" y="8030765"/>
            <a:ext cx="1454696" cy="86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inh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981" b="33067" l="20927" r="52716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8" t="13330" r="46357" b="65210"/>
          <a:stretch/>
        </p:blipFill>
        <p:spPr bwMode="auto">
          <a:xfrm rot="979425">
            <a:off x="7774709" y="8008708"/>
            <a:ext cx="1243467" cy="8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cn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7" b="32748" l="54633" r="80351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6" t="1395" r="15955" b="71770"/>
          <a:stretch/>
        </p:blipFill>
        <p:spPr bwMode="auto">
          <a:xfrm rot="4768630">
            <a:off x="11102526" y="7920769"/>
            <a:ext cx="1175810" cy="10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203473"/>
            <a:ext cx="3785944" cy="17923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41041" y="3189257"/>
            <a:ext cx="705642" cy="830997"/>
          </a:xfrm>
          <a:prstGeom prst="rect">
            <a:avLst/>
          </a:prstGeom>
          <a:solidFill>
            <a:srgbClr val="C4E6A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D60A2A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Calibri" panose="020F0502020204030204" pitchFamily="34" charset="0"/>
              </a:rPr>
              <a:t>39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353530" y="3189257"/>
            <a:ext cx="688010" cy="830997"/>
          </a:xfrm>
          <a:prstGeom prst="rect">
            <a:avLst/>
          </a:prstGeom>
          <a:solidFill>
            <a:srgbClr val="FE908E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D60A2A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Calibri" panose="020F0502020204030204" pitchFamily="34" charset="0"/>
              </a:rPr>
              <a:t>41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19401" y="4124507"/>
            <a:ext cx="731290" cy="830997"/>
          </a:xfrm>
          <a:prstGeom prst="rect">
            <a:avLst/>
          </a:prstGeom>
          <a:solidFill>
            <a:srgbClr val="C4E6A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D60A2A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Calibri" panose="020F0502020204030204" pitchFamily="34" charset="0"/>
              </a:rPr>
              <a:t>58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336700" y="4124507"/>
            <a:ext cx="704039" cy="830997"/>
          </a:xfrm>
          <a:prstGeom prst="rect">
            <a:avLst/>
          </a:prstGeom>
          <a:solidFill>
            <a:srgbClr val="FE908E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D60A2A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41843" y="5049288"/>
            <a:ext cx="686406" cy="830997"/>
          </a:xfrm>
          <a:prstGeom prst="rect">
            <a:avLst/>
          </a:prstGeom>
          <a:solidFill>
            <a:srgbClr val="C4E6A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D60A2A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Calibri" panose="020F0502020204030204" pitchFamily="34" charset="0"/>
              </a:rPr>
              <a:t>76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335898" y="5049288"/>
            <a:ext cx="705642" cy="830997"/>
          </a:xfrm>
          <a:prstGeom prst="rect">
            <a:avLst/>
          </a:prstGeom>
          <a:solidFill>
            <a:srgbClr val="FE908E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D60A2A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Calibri" panose="020F0502020204030204" pitchFamily="34" charset="0"/>
              </a:rPr>
              <a:t>78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264880"/>
              </p:ext>
            </p:extLst>
          </p:nvPr>
        </p:nvGraphicFramePr>
        <p:xfrm>
          <a:off x="1205764" y="363319"/>
          <a:ext cx="10149840" cy="1911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83280">
                  <a:extLst>
                    <a:ext uri="{9D8B030D-6E8A-4147-A177-3AD203B41FA5}">
                      <a16:colId xmlns="" xmlns:a16="http://schemas.microsoft.com/office/drawing/2014/main" val="2216958480"/>
                    </a:ext>
                  </a:extLst>
                </a:gridCol>
                <a:gridCol w="3383280">
                  <a:extLst>
                    <a:ext uri="{9D8B030D-6E8A-4147-A177-3AD203B41FA5}">
                      <a16:colId xmlns="" xmlns:a16="http://schemas.microsoft.com/office/drawing/2014/main" val="1056703180"/>
                    </a:ext>
                  </a:extLst>
                </a:gridCol>
                <a:gridCol w="3383280">
                  <a:extLst>
                    <a:ext uri="{9D8B030D-6E8A-4147-A177-3AD203B41FA5}">
                      <a16:colId xmlns="" xmlns:a16="http://schemas.microsoft.com/office/drawing/2014/main" val="1284806481"/>
                    </a:ext>
                  </a:extLst>
                </a:gridCol>
              </a:tblGrid>
              <a:tr h="1911067"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 err="1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800" b="0" cap="none" spc="0" baseline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cap="none" spc="0" baseline="0" dirty="0" err="1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liền</a:t>
                      </a:r>
                      <a:r>
                        <a:rPr lang="en-US" sz="4800" b="0" cap="none" spc="0" baseline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cap="none" spc="0" baseline="0" dirty="0" err="1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trước</a:t>
                      </a:r>
                      <a:endParaRPr lang="en-US" sz="48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#9Slide05 FS Blonde Script" panose="03000503000000000000" pitchFamily="65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cap="none" spc="0" dirty="0" err="1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800" b="0" cap="none" spc="0" baseline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cap="none" spc="0" baseline="0" dirty="0" err="1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đã</a:t>
                      </a:r>
                      <a:r>
                        <a:rPr lang="en-US" sz="4800" b="0" cap="none" spc="0" baseline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cap="none" spc="0" baseline="0" dirty="0" err="1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cho</a:t>
                      </a:r>
                      <a:endParaRPr lang="en-US" sz="48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#9Slide05 FS Blonde Script" panose="03000503000000000000" pitchFamily="65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cap="none" spc="0" dirty="0" err="1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800" b="0" cap="none" spc="0" baseline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cap="none" spc="0" baseline="0" dirty="0" err="1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liền</a:t>
                      </a:r>
                      <a:r>
                        <a:rPr lang="en-US" sz="4800" b="0" cap="none" spc="0" baseline="0" dirty="0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0" cap="none" spc="0" baseline="0" dirty="0" err="1">
                          <a:ln w="0"/>
                          <a:solidFill>
                            <a:schemeClr val="tx1"/>
                          </a:solidFill>
                          <a:effectLst/>
                          <a:latin typeface="#9Slide05 FS Blonde Script" panose="03000503000000000000" pitchFamily="65" charset="0"/>
                          <a:cs typeface="Calibri" panose="020F0502020204030204" pitchFamily="34" charset="0"/>
                        </a:rPr>
                        <a:t>sau</a:t>
                      </a:r>
                      <a:endParaRPr lang="en-US" sz="4800" b="0" cap="none" spc="0" dirty="0">
                        <a:ln w="0"/>
                        <a:solidFill>
                          <a:schemeClr val="tx1"/>
                        </a:solidFill>
                        <a:effectLst/>
                        <a:latin typeface="#9Slide05 FS Blonde Script" panose="03000503000000000000" pitchFamily="65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62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4981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2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91980" y="277604"/>
            <a:ext cx="11858532" cy="6459618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outerShdw blurRad="50800" dist="5080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7954" y="1122887"/>
            <a:ext cx="11066583" cy="99443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đua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-4078305" y="7928945"/>
            <a:ext cx="4223098" cy="0"/>
          </a:xfrm>
          <a:prstGeom prst="straightConnector1">
            <a:avLst/>
          </a:prstGeom>
          <a:noFill/>
          <a:ln w="381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22999" y="7340913"/>
            <a:ext cx="2625471" cy="1172232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848470" y="7928945"/>
            <a:ext cx="4223098" cy="0"/>
          </a:xfrm>
          <a:prstGeom prst="straightConnector1">
            <a:avLst/>
          </a:prstGeom>
          <a:noFill/>
          <a:ln w="381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6401236" y="7226612"/>
            <a:ext cx="4407440" cy="1269198"/>
          </a:xfrm>
          <a:prstGeom prst="triangle">
            <a:avLst>
              <a:gd name="adj" fmla="val 49366"/>
            </a:avLst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3636897" y="7340913"/>
            <a:ext cx="38823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+ 105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84618" y="7304086"/>
            <a:ext cx="388234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- 205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93074" y="7429813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878139" y="7514313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22241" y="8455390"/>
            <a:ext cx="1116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0A2A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410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205019" y="8516945"/>
            <a:ext cx="1227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0A2A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205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747" y="2970785"/>
            <a:ext cx="6067765" cy="3766437"/>
          </a:xfrm>
          <a:prstGeom prst="roundRect">
            <a:avLst>
              <a:gd name="adj" fmla="val 2375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86" y="-206234"/>
            <a:ext cx="3334801" cy="160338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87953" y="2262956"/>
            <a:ext cx="11066583" cy="99443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đua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7953" y="4142776"/>
            <a:ext cx="4218509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24, 37, 42, 45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7951" y="5256967"/>
            <a:ext cx="4218511" cy="7694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24 + 45 = 69</a:t>
            </a:r>
          </a:p>
        </p:txBody>
      </p:sp>
    </p:spTree>
    <p:extLst>
      <p:ext uri="{BB962C8B-B14F-4D97-AF65-F5344CB8AC3E}">
        <p14:creationId xmlns:p14="http://schemas.microsoft.com/office/powerpoint/2010/main" val="2764125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29" grpId="0"/>
      <p:bldP spid="7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AD9F374-6478-48A3-80D8-B5253CF753E1}"/>
              </a:ext>
            </a:extLst>
          </p:cNvPr>
          <p:cNvSpPr/>
          <p:nvPr/>
        </p:nvSpPr>
        <p:spPr>
          <a:xfrm>
            <a:off x="257908" y="656493"/>
            <a:ext cx="11641727" cy="6035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B941635-9003-4A5D-81E9-4433AD94E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-117981"/>
            <a:ext cx="1739901" cy="159592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E9ABF4A0-D46B-4DB2-B59B-10F755F6AC3B}"/>
              </a:ext>
            </a:extLst>
          </p:cNvPr>
          <p:cNvSpPr txBox="1"/>
          <p:nvPr/>
        </p:nvSpPr>
        <p:spPr>
          <a:xfrm>
            <a:off x="1235704" y="1169079"/>
            <a:ext cx="10352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 2A trồng được 29 cây, lớp 2B trồng được 25 cây. Hỏi lớp 2A trồng được hơn lớp 2B bao nhiêu cây?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117981"/>
            <a:ext cx="1953560" cy="1538340"/>
            <a:chOff x="0" y="486143"/>
            <a:chExt cx="1953560" cy="1538340"/>
          </a:xfrm>
        </p:grpSpPr>
        <p:sp>
          <p:nvSpPr>
            <p:cNvPr id="19" name="Rounded Rectangle 18"/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#9Slide03 Montserrat Black" panose="00000A00000000000000" pitchFamily="2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20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" name="Straight Connector 8"/>
          <p:cNvCxnSpPr/>
          <p:nvPr/>
        </p:nvCxnSpPr>
        <p:spPr>
          <a:xfrm>
            <a:off x="1282596" y="1766344"/>
            <a:ext cx="5029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07155" y="2322516"/>
            <a:ext cx="94183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86235" y="2822505"/>
            <a:ext cx="48691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 tắt: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 2A: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 2B: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 2A trồng được hơn lớp 2B: ...cây?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3709" y="2668501"/>
            <a:ext cx="5804879" cy="3849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Straight Connector 11"/>
          <p:cNvCxnSpPr/>
          <p:nvPr/>
        </p:nvCxnSpPr>
        <p:spPr>
          <a:xfrm>
            <a:off x="6611816" y="1769243"/>
            <a:ext cx="48463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10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AD9F374-6478-48A3-80D8-B5253CF753E1}"/>
              </a:ext>
            </a:extLst>
          </p:cNvPr>
          <p:cNvSpPr/>
          <p:nvPr/>
        </p:nvSpPr>
        <p:spPr>
          <a:xfrm>
            <a:off x="257908" y="656493"/>
            <a:ext cx="11641727" cy="6035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B941635-9003-4A5D-81E9-4433AD94E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-117981"/>
            <a:ext cx="1739901" cy="159592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E9ABF4A0-D46B-4DB2-B59B-10F755F6AC3B}"/>
              </a:ext>
            </a:extLst>
          </p:cNvPr>
          <p:cNvSpPr txBox="1"/>
          <p:nvPr/>
        </p:nvSpPr>
        <p:spPr>
          <a:xfrm>
            <a:off x="1235704" y="1169079"/>
            <a:ext cx="10352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 2A trồng được 29 cây, lớp 2B trồng được 25 cây. Hỏi lớp 2A trồng được hơn lớp 2B bao nhiêu cây?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117981"/>
            <a:ext cx="1953560" cy="1538340"/>
            <a:chOff x="0" y="486143"/>
            <a:chExt cx="1953560" cy="1538340"/>
          </a:xfrm>
        </p:grpSpPr>
        <p:sp>
          <p:nvSpPr>
            <p:cNvPr id="19" name="Rounded Rectangle 18"/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#9Slide03 Montserrat Black" panose="00000A00000000000000" pitchFamily="2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20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21"/>
          <p:cNvSpPr/>
          <p:nvPr/>
        </p:nvSpPr>
        <p:spPr>
          <a:xfrm>
            <a:off x="3933530" y="2930772"/>
            <a:ext cx="8112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29 – 25 = 4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    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6742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6742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6235" y="2822505"/>
            <a:ext cx="48691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 tắt: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 2A: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 2B: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 2A trồng được hơn lớp 2B: ...cây?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133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420</Words>
  <Application>Microsoft Office PowerPoint</Application>
  <PresentationFormat>Custom</PresentationFormat>
  <Paragraphs>117</Paragraphs>
  <Slides>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keywords>MangnonTeam; MMT</cp:keywords>
  <cp:lastModifiedBy>huy_ctn</cp:lastModifiedBy>
  <cp:revision>5</cp:revision>
  <dcterms:created xsi:type="dcterms:W3CDTF">2022-07-24T14:59:58Z</dcterms:created>
  <dcterms:modified xsi:type="dcterms:W3CDTF">2024-09-18T05:43:41Z</dcterms:modified>
</cp:coreProperties>
</file>