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10" r:id="rId2"/>
    <p:sldMasterId id="2147483673" r:id="rId3"/>
  </p:sldMasterIdLst>
  <p:notesMasterIdLst>
    <p:notesMasterId r:id="rId21"/>
  </p:notesMasterIdLst>
  <p:sldIdLst>
    <p:sldId id="257" r:id="rId4"/>
    <p:sldId id="258" r:id="rId5"/>
    <p:sldId id="259" r:id="rId6"/>
    <p:sldId id="297" r:id="rId7"/>
    <p:sldId id="263" r:id="rId8"/>
    <p:sldId id="264" r:id="rId9"/>
    <p:sldId id="298" r:id="rId10"/>
    <p:sldId id="260" r:id="rId11"/>
    <p:sldId id="271" r:id="rId12"/>
    <p:sldId id="277" r:id="rId13"/>
    <p:sldId id="299" r:id="rId14"/>
    <p:sldId id="266" r:id="rId15"/>
    <p:sldId id="309" r:id="rId16"/>
    <p:sldId id="310" r:id="rId17"/>
    <p:sldId id="268" r:id="rId18"/>
    <p:sldId id="282" r:id="rId19"/>
    <p:sldId id="283" r:id="rId20"/>
  </p:sldIdLst>
  <p:sldSz cx="12192000" cy="6858000"/>
  <p:notesSz cx="6858000" cy="9144000"/>
  <p:embeddedFontLst>
    <p:embeddedFont>
      <p:font typeface="Calibri Light" charset="0"/>
      <p:regular r:id="rId22"/>
      <p:italic r:id="rId23"/>
    </p:embeddedFont>
    <p:embeddedFont>
      <p:font typeface="#9Slide07 Altus" charset="0"/>
      <p:regular r:id="rId24"/>
    </p:embeddedFont>
    <p:embeddedFont>
      <p:font typeface="微软雅黑" pitchFamily="34" charset="-122"/>
      <p:regular r:id="rId25"/>
      <p:bold r:id="rId26"/>
    </p:embeddedFont>
    <p:embeddedFont>
      <p:font typeface="#9Slide03 Kaleko 105 Round" charset="0"/>
      <p:regular r:id="rId27"/>
    </p:embeddedFont>
    <p:embeddedFont>
      <p:font typeface="#9Slide07 HoneyCream" charset="0"/>
      <p:regular r:id="rId28"/>
    </p:embeddedFont>
    <p:embeddedFont>
      <p:font typeface="#9Slide04 SFU Fenice Ultra" charset="0"/>
      <p:regular r:id="rId29"/>
    </p:embeddedFont>
    <p:embeddedFont>
      <p:font typeface="#9Slide05 Authentica Regular" charset="0"/>
      <p:regular r:id="rId30"/>
    </p:embeddedFont>
    <p:embeddedFont>
      <p:font typeface="Calibri" pitchFamily="34" charset="0"/>
      <p:regular r:id="rId31"/>
      <p:bold r:id="rId32"/>
      <p:italic r:id="rId33"/>
      <p:boldItalic r:id="rId34"/>
    </p:embeddedFont>
    <p:embeddedFont>
      <p:font typeface="宋体" pitchFamily="2" charset="-122"/>
      <p:regular r:id="rId35"/>
    </p:embeddedFont>
    <p:embeddedFont>
      <p:font typeface="#9Slide04 SFU Fenice Bold" charset="0"/>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7F61"/>
    <a:srgbClr val="EB8D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108" y="-2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C0DE2-A484-432C-80B6-D2F020168921}"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820452-AB37-48AB-9112-00C15EDA6077}" type="slidenum">
              <a:rPr lang="en-US" smtClean="0"/>
              <a:t>‹#›</a:t>
            </a:fld>
            <a:endParaRPr lang="en-US"/>
          </a:p>
        </p:txBody>
      </p:sp>
    </p:spTree>
    <p:extLst>
      <p:ext uri="{BB962C8B-B14F-4D97-AF65-F5344CB8AC3E}">
        <p14:creationId xmlns:p14="http://schemas.microsoft.com/office/powerpoint/2010/main" val="178861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813236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837339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86835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87209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4107960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1019611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2213566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633014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9/18/2024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1134708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9/18/2024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3131331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9/18/2024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547354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41224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9/18/2024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1664088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9/18/2024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3705199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9/18/2024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225727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1464751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9/18/2024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4050072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359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5804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050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6610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70459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04998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84036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57853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488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8029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753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65416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183563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58950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11" name="TextBox 10"/>
          <p:cNvSpPr txBox="1"/>
          <p:nvPr userDrawn="1"/>
        </p:nvSpPr>
        <p:spPr>
          <a:xfrm>
            <a:off x="2885604"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latin typeface="微软雅黑"/>
                <a:ea typeface="微软雅黑"/>
                <a:cs typeface="+mn-cs"/>
                <a:hlinkClick r:id="rId2"/>
              </a:rPr>
              <a:t>行业</a:t>
            </a:r>
            <a:r>
              <a:rPr kumimoji="0" lang="en-US" altLang="zh-CN" sz="100" b="0" i="0" u="none" strike="noStrike" kern="0" cap="none" spc="0" normalizeH="0" baseline="0" noProof="0" dirty="0">
                <a:ln>
                  <a:noFill/>
                </a:ln>
                <a:solidFill>
                  <a:prstClr val="black"/>
                </a:solidFill>
                <a:effectLst/>
                <a:uLnTx/>
                <a:uFillTx/>
                <a:latin typeface="微软雅黑"/>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a:ea typeface="微软雅黑"/>
                <a:cs typeface="+mn-cs"/>
                <a:hlinkClick r:id="rId2"/>
              </a:rPr>
              <a:t>模板</a:t>
            </a:r>
            <a:r>
              <a:rPr kumimoji="0" lang="en-US" altLang="zh-CN" sz="100" b="0" i="0" u="none" strike="noStrike" kern="0" cap="none" spc="0" normalizeH="0" baseline="0" noProof="0" dirty="0">
                <a:ln>
                  <a:noFill/>
                </a:ln>
                <a:solidFill>
                  <a:prstClr val="black"/>
                </a:solidFill>
                <a:effectLst/>
                <a:uLnTx/>
                <a:uFillTx/>
                <a:latin typeface="微软雅黑"/>
                <a:ea typeface="微软雅黑"/>
                <a:cs typeface="+mn-cs"/>
              </a:rPr>
              <a:t>http://www.1ppt.com/hangye/</a:t>
            </a:r>
          </a:p>
        </p:txBody>
      </p:sp>
    </p:spTree>
    <p:extLst>
      <p:ext uri="{BB962C8B-B14F-4D97-AF65-F5344CB8AC3E}">
        <p14:creationId xmlns:p14="http://schemas.microsoft.com/office/powerpoint/2010/main" val="247574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4182123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549482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804302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png"/><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5.xml"/><Relationship Id="rId16"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8.png"/><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26.xml"/><Relationship Id="rId16"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0.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pic>
        <p:nvPicPr>
          <p:cNvPr id="27" name="图片 26" descr="5453454353455b"/>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445" y="575310"/>
            <a:ext cx="12190730" cy="6282690"/>
          </a:xfrm>
          <a:prstGeom prst="rect">
            <a:avLst/>
          </a:prstGeom>
        </p:spPr>
      </p:pic>
      <p:pic>
        <p:nvPicPr>
          <p:cNvPr id="26" name="图片 25" descr="C:/Users/ADMINI~1/AppData/Local/Temp/picturecompress_20210401144743/output_1.pngoutput_1"/>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a:xfrm>
            <a:off x="6577965" y="5683885"/>
            <a:ext cx="5614035" cy="1190625"/>
          </a:xfrm>
          <a:prstGeom prst="rect">
            <a:avLst/>
          </a:prstGeom>
        </p:spPr>
      </p:pic>
      <p:pic>
        <p:nvPicPr>
          <p:cNvPr id="28" name="图片 27" descr="C:/Users/ADMINI~1/AppData/Local/Temp/picturecompress_20210401144743/output_1.pngoutput_1"/>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a:xfrm flipH="1">
            <a:off x="18415" y="5660390"/>
            <a:ext cx="5614035" cy="1190625"/>
          </a:xfrm>
          <a:prstGeom prst="rect">
            <a:avLst/>
          </a:prstGeom>
        </p:spPr>
      </p:pic>
      <p:pic>
        <p:nvPicPr>
          <p:cNvPr id="7" name="图片 6" descr="春季预防流感-44445556--7"/>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a:xfrm rot="16200000">
            <a:off x="3427730" y="-2117725"/>
            <a:ext cx="5382260" cy="10767695"/>
          </a:xfrm>
          <a:prstGeom prst="rect">
            <a:avLst/>
          </a:prstGeom>
        </p:spPr>
      </p:pic>
      <p:pic>
        <p:nvPicPr>
          <p:cNvPr id="9" name="Picture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4129303" y="-20051487"/>
            <a:ext cx="1190663" cy="2024743"/>
          </a:xfrm>
          <a:prstGeom prst="rect">
            <a:avLst/>
          </a:prstGeom>
        </p:spPr>
      </p:pic>
      <p:pic>
        <p:nvPicPr>
          <p:cNvPr id="10" name="Picture 9"/>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4334925" y="-20051488"/>
            <a:ext cx="1190663" cy="2024743"/>
          </a:xfrm>
          <a:prstGeom prst="rect">
            <a:avLst/>
          </a:prstGeom>
        </p:spPr>
      </p:pic>
      <p:pic>
        <p:nvPicPr>
          <p:cNvPr id="11" name="Picture 10"/>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938640" y="24906513"/>
            <a:ext cx="1190663" cy="2024743"/>
          </a:xfrm>
          <a:prstGeom prst="rect">
            <a:avLst/>
          </a:prstGeom>
        </p:spPr>
      </p:pic>
      <p:sp>
        <p:nvSpPr>
          <p:cNvPr id="12" name="TextBox 11"/>
          <p:cNvSpPr txBox="1"/>
          <p:nvPr userDrawn="1"/>
        </p:nvSpPr>
        <p:spPr>
          <a:xfrm>
            <a:off x="11434812" y="0"/>
            <a:ext cx="12384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white">
                    <a:lumMod val="75000"/>
                  </a:prstClr>
                </a:solidFill>
                <a:effectLst/>
                <a:uLnTx/>
                <a:uFillTx/>
                <a:latin typeface="#9Slide07 Altus" pitchFamily="2" charset="0"/>
                <a:ea typeface="+mn-ea"/>
                <a:cs typeface="+mn-cs"/>
              </a:rPr>
              <a:t>MĂNG NON</a:t>
            </a:r>
            <a:endParaRPr kumimoji="0" lang="en-US" sz="1200" b="0" i="0" u="none" strike="noStrike" kern="1200" cap="none" spc="0" normalizeH="0" baseline="0" noProof="0" dirty="0">
              <a:ln>
                <a:noFill/>
              </a:ln>
              <a:solidFill>
                <a:prstClr val="white">
                  <a:lumMod val="75000"/>
                </a:prstClr>
              </a:solidFill>
              <a:effectLst/>
              <a:uLnTx/>
              <a:uFillTx/>
              <a:latin typeface="#9Slide07 Altus" pitchFamily="2" charset="0"/>
              <a:ea typeface="+mn-ea"/>
              <a:cs typeface="+mn-cs"/>
            </a:endParaRPr>
          </a:p>
        </p:txBody>
      </p:sp>
      <p:pic>
        <p:nvPicPr>
          <p:cNvPr id="13" name="Picture 12">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xmlns=""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xmlns=""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144262" y="24383997"/>
            <a:ext cx="1190663" cy="2024743"/>
          </a:xfrm>
          <a:prstGeom prst="rect">
            <a:avLst/>
          </a:prstGeom>
        </p:spPr>
      </p:pic>
    </p:spTree>
    <p:extLst>
      <p:ext uri="{BB962C8B-B14F-4D97-AF65-F5344CB8AC3E}">
        <p14:creationId xmlns:p14="http://schemas.microsoft.com/office/powerpoint/2010/main" val="2272305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2024/9/18</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pic>
        <p:nvPicPr>
          <p:cNvPr id="10" name="图片 26" descr="5453454353455b"/>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45" y="575310"/>
            <a:ext cx="12190730" cy="6282690"/>
          </a:xfrm>
          <a:prstGeom prst="rect">
            <a:avLst/>
          </a:prstGeom>
        </p:spPr>
      </p:pic>
      <p:pic>
        <p:nvPicPr>
          <p:cNvPr id="11" name="图片 25" descr="C:/Users/ADMINI~1/AppData/Local/Temp/picturecompress_20210401144743/output_1.pngoutput_1"/>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a:xfrm>
            <a:off x="6577965" y="5683885"/>
            <a:ext cx="5614035" cy="1190625"/>
          </a:xfrm>
          <a:prstGeom prst="rect">
            <a:avLst/>
          </a:prstGeom>
        </p:spPr>
      </p:pic>
      <p:pic>
        <p:nvPicPr>
          <p:cNvPr id="12" name="图片 27" descr="C:/Users/ADMINI~1/AppData/Local/Temp/picturecompress_20210401144743/output_1.pngoutput_1"/>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a:xfrm flipH="1">
            <a:off x="18415" y="5660390"/>
            <a:ext cx="5614035" cy="1190625"/>
          </a:xfrm>
          <a:prstGeom prst="rect">
            <a:avLst/>
          </a:prstGeom>
        </p:spPr>
      </p:pic>
      <p:pic>
        <p:nvPicPr>
          <p:cNvPr id="13" name="Picture 1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4129303" y="-20051487"/>
            <a:ext cx="1190663" cy="2024743"/>
          </a:xfrm>
          <a:prstGeom prst="rect">
            <a:avLst/>
          </a:prstGeom>
        </p:spPr>
      </p:pic>
      <p:pic>
        <p:nvPicPr>
          <p:cNvPr id="14" name="Picture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334925" y="-20051488"/>
            <a:ext cx="1190663" cy="2024743"/>
          </a:xfrm>
          <a:prstGeom prst="rect">
            <a:avLst/>
          </a:prstGeom>
        </p:spPr>
      </p:pic>
      <p:pic>
        <p:nvPicPr>
          <p:cNvPr id="15" name="Picture 1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938640" y="24906513"/>
            <a:ext cx="1190663" cy="2024743"/>
          </a:xfrm>
          <a:prstGeom prst="rect">
            <a:avLst/>
          </a:prstGeom>
        </p:spPr>
      </p:pic>
      <p:sp>
        <p:nvSpPr>
          <p:cNvPr id="16" name="TextBox 15"/>
          <p:cNvSpPr txBox="1"/>
          <p:nvPr userDrawn="1"/>
        </p:nvSpPr>
        <p:spPr>
          <a:xfrm>
            <a:off x="11434812" y="0"/>
            <a:ext cx="12384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white">
                    <a:lumMod val="75000"/>
                  </a:prstClr>
                </a:solidFill>
                <a:effectLst/>
                <a:uLnTx/>
                <a:uFillTx/>
                <a:latin typeface="#9Slide07 Altus" pitchFamily="2" charset="0"/>
                <a:ea typeface="+mn-ea"/>
                <a:cs typeface="+mn-cs"/>
              </a:rPr>
              <a:t>MĂNG NON</a:t>
            </a:r>
            <a:endParaRPr kumimoji="0" lang="en-US" sz="1200" b="0" i="0" u="none" strike="noStrike" kern="1200" cap="none" spc="0" normalizeH="0" baseline="0" noProof="0" dirty="0">
              <a:ln>
                <a:noFill/>
              </a:ln>
              <a:solidFill>
                <a:prstClr val="white">
                  <a:lumMod val="75000"/>
                </a:prstClr>
              </a:solidFill>
              <a:effectLst/>
              <a:uLnTx/>
              <a:uFillTx/>
              <a:latin typeface="#9Slide07 Altus" pitchFamily="2" charset="0"/>
              <a:ea typeface="+mn-ea"/>
              <a:cs typeface="+mn-cs"/>
            </a:endParaRPr>
          </a:p>
        </p:txBody>
      </p:sp>
      <p:pic>
        <p:nvPicPr>
          <p:cNvPr id="17" name="Picture 16">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8" name="TextBox 3">
            <a:extLst>
              <a:ext uri="{FF2B5EF4-FFF2-40B4-BE49-F238E27FC236}">
                <a16:creationId xmlns:a16="http://schemas.microsoft.com/office/drawing/2014/main" xmlns=""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9" name="Title 1">
            <a:extLst>
              <a:ext uri="{FF2B5EF4-FFF2-40B4-BE49-F238E27FC236}">
                <a16:creationId xmlns:a16="http://schemas.microsoft.com/office/drawing/2014/main" xmlns=""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0" name="Picture 1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3144262" y="24383997"/>
            <a:ext cx="1190663" cy="2024743"/>
          </a:xfrm>
          <a:prstGeom prst="rect">
            <a:avLst/>
          </a:prstGeom>
        </p:spPr>
      </p:pic>
    </p:spTree>
    <p:extLst>
      <p:ext uri="{BB962C8B-B14F-4D97-AF65-F5344CB8AC3E}">
        <p14:creationId xmlns:p14="http://schemas.microsoft.com/office/powerpoint/2010/main" val="277248566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xmlns="" id="{A0DC5073-0888-4EA8-ADA8-D0BF4EBD629C}"/>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t="28246"/>
          <a:stretch/>
        </p:blipFill>
        <p:spPr>
          <a:xfrm>
            <a:off x="0" y="1199213"/>
            <a:ext cx="12192000" cy="5673777"/>
          </a:xfrm>
          <a:prstGeom prst="rect">
            <a:avLst/>
          </a:prstGeom>
        </p:spPr>
      </p:pic>
      <p:pic>
        <p:nvPicPr>
          <p:cNvPr id="8" name="图片 18" descr="图片包含 轮廓&#10;&#10;描述已自动生成">
            <a:extLst>
              <a:ext uri="{FF2B5EF4-FFF2-40B4-BE49-F238E27FC236}">
                <a16:creationId xmlns:a16="http://schemas.microsoft.com/office/drawing/2014/main" xmlns="" id="{ADE54F39-1928-4F9C-A2C8-647D2AA890AB}"/>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0" y="0"/>
            <a:ext cx="12192000" cy="4557010"/>
          </a:xfrm>
          <a:prstGeom prst="rect">
            <a:avLst/>
          </a:prstGeom>
        </p:spPr>
      </p:pic>
      <p:pic>
        <p:nvPicPr>
          <p:cNvPr id="9" name="图片 19">
            <a:extLst>
              <a:ext uri="{FF2B5EF4-FFF2-40B4-BE49-F238E27FC236}">
                <a16:creationId xmlns:a16="http://schemas.microsoft.com/office/drawing/2014/main" xmlns="" id="{72495E62-AA4D-4681-A26A-22530B506AFA}"/>
              </a:ext>
            </a:extLst>
          </p:cNvPr>
          <p:cNvPicPr>
            <a:picLocks noChangeAspect="1"/>
          </p:cNvPicPr>
          <p:nvPr userDrawn="1"/>
        </p:nvPicPr>
        <p:blipFill rotWithShape="1">
          <a:blip r:embed="rId15" cstate="hqprint">
            <a:extLst>
              <a:ext uri="{28A0092B-C50C-407E-A947-70E740481C1C}">
                <a14:useLocalDpi xmlns:a14="http://schemas.microsoft.com/office/drawing/2010/main"/>
              </a:ext>
            </a:extLst>
          </a:blip>
          <a:srcRect/>
          <a:stretch/>
        </p:blipFill>
        <p:spPr>
          <a:xfrm>
            <a:off x="232973" y="0"/>
            <a:ext cx="5143500" cy="1708879"/>
          </a:xfrm>
          <a:prstGeom prst="rect">
            <a:avLst/>
          </a:prstGeom>
        </p:spPr>
      </p:pic>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4129303" y="-20051487"/>
            <a:ext cx="1190663" cy="2024743"/>
          </a:xfrm>
          <a:prstGeom prst="rect">
            <a:avLst/>
          </a:prstGeom>
        </p:spPr>
      </p:pic>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334925" y="-20051488"/>
            <a:ext cx="1190663" cy="2024743"/>
          </a:xfrm>
          <a:prstGeom prst="rect">
            <a:avLst/>
          </a:prstGeom>
        </p:spPr>
      </p:pic>
      <p:pic>
        <p:nvPicPr>
          <p:cNvPr id="12" name="Picture 1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938640" y="24906513"/>
            <a:ext cx="1190663" cy="2024743"/>
          </a:xfrm>
          <a:prstGeom prst="rect">
            <a:avLst/>
          </a:prstGeom>
        </p:spPr>
      </p:pic>
      <p:sp>
        <p:nvSpPr>
          <p:cNvPr id="13" name="TextBox 12"/>
          <p:cNvSpPr txBox="1"/>
          <p:nvPr userDrawn="1"/>
        </p:nvSpPr>
        <p:spPr>
          <a:xfrm>
            <a:off x="11434812" y="0"/>
            <a:ext cx="12384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white">
                    <a:lumMod val="75000"/>
                  </a:prstClr>
                </a:solidFill>
                <a:effectLst/>
                <a:uLnTx/>
                <a:uFillTx/>
                <a:latin typeface="#9Slide07 Altus" pitchFamily="2" charset="0"/>
                <a:ea typeface="+mn-ea"/>
                <a:cs typeface="+mn-cs"/>
              </a:rPr>
              <a:t>MĂNG NON</a:t>
            </a:r>
            <a:endParaRPr kumimoji="0" lang="en-US" sz="1200" b="0" i="0" u="none" strike="noStrike" kern="1200" cap="none" spc="0" normalizeH="0" baseline="0" noProof="0" dirty="0">
              <a:ln>
                <a:noFill/>
              </a:ln>
              <a:solidFill>
                <a:prstClr val="white">
                  <a:lumMod val="75000"/>
                </a:prstClr>
              </a:solidFill>
              <a:effectLst/>
              <a:uLnTx/>
              <a:uFillTx/>
              <a:latin typeface="#9Slide07 Altus" pitchFamily="2" charset="0"/>
              <a:ea typeface="+mn-ea"/>
              <a:cs typeface="+mn-cs"/>
            </a:endParaRPr>
          </a:p>
        </p:txBody>
      </p:sp>
      <p:pic>
        <p:nvPicPr>
          <p:cNvPr id="14" name="Picture 13">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xmlns=""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xmlns=""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7" name="Picture 1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3144262" y="24383997"/>
            <a:ext cx="1190663" cy="2024743"/>
          </a:xfrm>
          <a:prstGeom prst="rect">
            <a:avLst/>
          </a:prstGeom>
        </p:spPr>
      </p:pic>
    </p:spTree>
    <p:extLst>
      <p:ext uri="{BB962C8B-B14F-4D97-AF65-F5344CB8AC3E}">
        <p14:creationId xmlns:p14="http://schemas.microsoft.com/office/powerpoint/2010/main" val="40492095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jp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microsoft.com/office/2007/relationships/hdphoto" Target="../media/hdphoto1.wdp"/><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3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6200000">
            <a:off x="4113530" y="-1929765"/>
            <a:ext cx="4039235" cy="10059035"/>
          </a:xfrm>
          <a:prstGeom prst="rect">
            <a:avLst/>
          </a:prstGeom>
        </p:spPr>
      </p:pic>
      <p:pic>
        <p:nvPicPr>
          <p:cNvPr id="6" name="图片 5" descr="招生展板899999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660" y="-233680"/>
            <a:ext cx="11648440" cy="574865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42240" y="3866515"/>
            <a:ext cx="3253740" cy="2991485"/>
          </a:xfrm>
          <a:prstGeom prst="rect">
            <a:avLst/>
          </a:prstGeom>
        </p:spPr>
      </p:pic>
      <p:pic>
        <p:nvPicPr>
          <p:cNvPr id="32" name="图片 31" descr="a5450dec_E379667_849070c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71050" y="4854575"/>
            <a:ext cx="264795" cy="299720"/>
          </a:xfrm>
          <a:prstGeom prst="rect">
            <a:avLst/>
          </a:prstGeom>
        </p:spPr>
      </p:pic>
      <p:grpSp>
        <p:nvGrpSpPr>
          <p:cNvPr id="7" name="Group 6"/>
          <p:cNvGrpSpPr/>
          <p:nvPr/>
        </p:nvGrpSpPr>
        <p:grpSpPr>
          <a:xfrm>
            <a:off x="1762564" y="1822827"/>
            <a:ext cx="8432361" cy="2354491"/>
            <a:chOff x="2200975" y="1034266"/>
            <a:chExt cx="6715743" cy="2354491"/>
          </a:xfrm>
        </p:grpSpPr>
        <p:sp>
          <p:nvSpPr>
            <p:cNvPr id="33" name="TextBox 32"/>
            <p:cNvSpPr txBox="1"/>
            <p:nvPr/>
          </p:nvSpPr>
          <p:spPr>
            <a:xfrm>
              <a:off x="2228535" y="1034266"/>
              <a:ext cx="6688183" cy="2354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UTM Bustamalak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rPr>
                <a:t>NGỘ</a:t>
              </a:r>
              <a:r>
                <a:rPr kumimoji="0" lang="vi-VN" sz="11500" b="0" i="0" u="none" strike="noStrike" kern="1200" cap="none" spc="0" normalizeH="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rPr>
                <a:t> ĐỘC</a:t>
              </a:r>
              <a:endParaRPr kumimoji="0" lang="en-US" sz="11500" b="0" i="0" u="none" strike="noStrike" kern="1200" cap="none" spc="0" normalizeH="0" baseline="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endParaRPr>
            </a:p>
          </p:txBody>
        </p:sp>
        <p:sp>
          <p:nvSpPr>
            <p:cNvPr id="34" name="TextBox 33"/>
            <p:cNvSpPr txBox="1"/>
            <p:nvPr/>
          </p:nvSpPr>
          <p:spPr>
            <a:xfrm>
              <a:off x="2200975" y="1433165"/>
              <a:ext cx="6688183"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blipFill>
                    <a:blip r:embed="rId13"/>
                    <a:stretch>
                      <a:fillRect/>
                    </a:stretch>
                  </a:blipFill>
                  <a:effectLst/>
                  <a:uLnTx/>
                  <a:uFillTx/>
                  <a:latin typeface="UTM Guanine" panose="02040603050506020204" pitchFamily="18" charset="0"/>
                </a:rPr>
                <a:t>NGỘ</a:t>
              </a:r>
              <a:r>
                <a:rPr kumimoji="0" lang="en-US" sz="11500" b="0" i="0" u="none" strike="noStrike" kern="1200" cap="none" spc="0" normalizeH="0" baseline="0" noProof="0" dirty="0">
                  <a:ln>
                    <a:noFill/>
                  </a:ln>
                  <a:blipFill>
                    <a:blip r:embed="rId13"/>
                    <a:stretch>
                      <a:fillRect/>
                    </a:stretch>
                  </a:blipFill>
                  <a:effectLst/>
                  <a:uLnTx/>
                  <a:uFillTx/>
                  <a:latin typeface="UTM Guanine" panose="02040603050506020204" pitchFamily="18" charset="0"/>
                </a:rPr>
                <a:t> </a:t>
              </a:r>
              <a:r>
                <a:rPr lang="vi-VN" sz="11500" dirty="0">
                  <a:blipFill>
                    <a:blip r:embed="rId13"/>
                    <a:stretch>
                      <a:fillRect/>
                    </a:stretch>
                  </a:blipFill>
                  <a:latin typeface="UTM Guanine" panose="02040603050506020204" pitchFamily="18" charset="0"/>
                </a:rPr>
                <a:t>ĐỘC</a:t>
              </a:r>
              <a:endParaRPr kumimoji="0" lang="en-US" sz="11500" b="0" i="0" u="none" strike="noStrike" kern="1200" cap="none" spc="0" normalizeH="0" baseline="0" noProof="0" dirty="0">
                <a:ln>
                  <a:noFill/>
                </a:ln>
                <a:blipFill>
                  <a:blip r:embed="rId13"/>
                  <a:stretch>
                    <a:fillRect/>
                  </a:stretch>
                </a:blipFill>
                <a:effectLst/>
                <a:uLnTx/>
                <a:uFillTx/>
                <a:latin typeface="UTM Guanine" panose="02040603050506020204" pitchFamily="18" charset="0"/>
              </a:endParaRPr>
            </a:p>
          </p:txBody>
        </p:sp>
      </p:grpSp>
      <p:sp>
        <p:nvSpPr>
          <p:cNvPr id="3" name="Rectangle 2"/>
          <p:cNvSpPr/>
          <p:nvPr/>
        </p:nvSpPr>
        <p:spPr>
          <a:xfrm>
            <a:off x="5804101" y="4079741"/>
            <a:ext cx="3759362" cy="1569660"/>
          </a:xfrm>
          <a:prstGeom prst="rect">
            <a:avLst/>
          </a:prstGeom>
        </p:spPr>
        <p:txBody>
          <a:bodyPr wrap="none">
            <a:spAutoFit/>
          </a:bodyPr>
          <a:lstStyle/>
          <a:p>
            <a:pPr lvl="0">
              <a:defRPr/>
            </a:pPr>
            <a:r>
              <a:rPr lang="vi-VN" sz="9600" b="1" dirty="0">
                <a:solidFill>
                  <a:srgbClr val="EB8D71"/>
                </a:solidFill>
                <a:latin typeface="UTM Bustamalaka" panose="02040603050506020204" pitchFamily="18" charset="0"/>
              </a:rPr>
              <a:t>khi ở nhà</a:t>
            </a:r>
            <a:endParaRPr lang="en-US" sz="7200" b="1" dirty="0">
              <a:solidFill>
                <a:srgbClr val="EB8D71"/>
              </a:solidFill>
              <a:latin typeface="UTM Bustamalaka" panose="02040603050506020204" pitchFamily="18" charset="0"/>
            </a:endParaRPr>
          </a:p>
        </p:txBody>
      </p:sp>
      <p:grpSp>
        <p:nvGrpSpPr>
          <p:cNvPr id="37" name="Group 36"/>
          <p:cNvGrpSpPr/>
          <p:nvPr/>
        </p:nvGrpSpPr>
        <p:grpSpPr>
          <a:xfrm>
            <a:off x="1804306" y="667555"/>
            <a:ext cx="7999141" cy="1250731"/>
            <a:chOff x="2176147" y="2783679"/>
            <a:chExt cx="7999141" cy="1250731"/>
          </a:xfrm>
        </p:grpSpPr>
        <p:sp>
          <p:nvSpPr>
            <p:cNvPr id="38" name="文本框 9"/>
            <p:cNvSpPr txBox="1"/>
            <p:nvPr/>
          </p:nvSpPr>
          <p:spPr>
            <a:xfrm>
              <a:off x="2176147" y="2834081"/>
              <a:ext cx="7979348" cy="1200329"/>
            </a:xfrm>
            <a:prstGeom prst="rect">
              <a:avLst/>
            </a:prstGeom>
            <a:noFill/>
          </p:spPr>
          <p:txBody>
            <a:bodyPr wrap="square" rtlCol="0">
              <a:spAutoFit/>
            </a:bodyPr>
            <a:lstStyle/>
            <a:p>
              <a:pPr algn="ctr"/>
              <a:r>
                <a:rPr lang="vi-VN" altLang="en-US" sz="7200" i="1" dirty="0">
                  <a:solidFill>
                    <a:schemeClr val="accent2">
                      <a:lumMod val="50000"/>
                    </a:schemeClr>
                  </a:solidFill>
                  <a:latin typeface="UTM American Sans" panose="02040603050506020204" pitchFamily="18" charset="0"/>
                  <a:cs typeface="Arial" panose="020B0604020202020204" pitchFamily="34" charset="0"/>
                </a:rPr>
                <a:t>PHÒNG TRÁNH</a:t>
              </a:r>
              <a:endParaRPr lang="zh-CN" altLang="en-US" sz="7200" i="1" dirty="0">
                <a:solidFill>
                  <a:schemeClr val="accent2">
                    <a:lumMod val="50000"/>
                  </a:schemeClr>
                </a:solidFill>
                <a:latin typeface="UTM American Sans" panose="02040603050506020204" pitchFamily="18" charset="0"/>
                <a:ea typeface="微软雅黑 Light" panose="020B0502040204020203" pitchFamily="34" charset="-122"/>
              </a:endParaRPr>
            </a:p>
          </p:txBody>
        </p:sp>
        <p:sp>
          <p:nvSpPr>
            <p:cNvPr id="39" name="文本框 9"/>
            <p:cNvSpPr txBox="1"/>
            <p:nvPr/>
          </p:nvSpPr>
          <p:spPr>
            <a:xfrm>
              <a:off x="2195940" y="2783679"/>
              <a:ext cx="7979348" cy="1200329"/>
            </a:xfrm>
            <a:prstGeom prst="rect">
              <a:avLst/>
            </a:prstGeom>
            <a:noFill/>
          </p:spPr>
          <p:txBody>
            <a:bodyPr wrap="square" rtlCol="0">
              <a:spAutoFit/>
            </a:bodyPr>
            <a:lstStyle/>
            <a:p>
              <a:pPr algn="ctr"/>
              <a:r>
                <a:rPr lang="vi-VN" altLang="en-US" sz="7200" i="1" dirty="0">
                  <a:solidFill>
                    <a:srgbClr val="FFC000"/>
                  </a:solidFill>
                  <a:latin typeface="UTM American Sans" panose="02040603050506020204" pitchFamily="18" charset="0"/>
                  <a:cs typeface="Arial" panose="020B0604020202020204" pitchFamily="34" charset="0"/>
                </a:rPr>
                <a:t>PHÒNG TRÁNH</a:t>
              </a:r>
              <a:endParaRPr lang="zh-CN" altLang="en-US" sz="7200" i="1" dirty="0">
                <a:solidFill>
                  <a:srgbClr val="FFC000"/>
                </a:solidFill>
                <a:latin typeface="UTM American Sans" panose="02040603050506020204" pitchFamily="18" charset="0"/>
                <a:ea typeface="微软雅黑 Light" panose="020B0502040204020203" pitchFamily="34" charset="-122"/>
              </a:endParaRPr>
            </a:p>
          </p:txBody>
        </p:sp>
      </p:grpSp>
      <p:sp>
        <p:nvSpPr>
          <p:cNvPr id="40" name="文本框 10"/>
          <p:cNvSpPr txBox="1"/>
          <p:nvPr/>
        </p:nvSpPr>
        <p:spPr>
          <a:xfrm rot="850661">
            <a:off x="8555595" y="563272"/>
            <a:ext cx="4245429" cy="707886"/>
          </a:xfrm>
          <a:prstGeom prst="rect">
            <a:avLst/>
          </a:prstGeom>
          <a:noFill/>
        </p:spPr>
        <p:txBody>
          <a:bodyPr wrap="square" rtlCol="0">
            <a:spAutoFit/>
          </a:bodyPr>
          <a:lstStyle/>
          <a:p>
            <a:pPr algn="ctr"/>
            <a:r>
              <a:rPr lang="vi-VN" altLang="zh-CN" sz="4000" dirty="0">
                <a:solidFill>
                  <a:srgbClr val="663300"/>
                </a:solidFill>
                <a:latin typeface="UTM Duepuntozero" panose="02040603050506020204" pitchFamily="18" charset="0"/>
                <a:ea typeface="微软雅黑 Light" panose="020B0502040204020203" pitchFamily="34" charset="-122"/>
              </a:rPr>
              <a:t>TNXH – LỚP 2</a:t>
            </a:r>
            <a:endParaRPr lang="zh-CN" altLang="en-US" sz="4000" dirty="0">
              <a:solidFill>
                <a:srgbClr val="663300"/>
              </a:solidFill>
              <a:latin typeface="UTM Duepuntozero" panose="02040603050506020204" pitchFamily="18" charset="0"/>
              <a:ea typeface="微软雅黑 Light" panose="020B0502040204020203" pitchFamily="34" charset="-122"/>
            </a:endParaRPr>
          </a:p>
        </p:txBody>
      </p:sp>
      <p:sp>
        <p:nvSpPr>
          <p:cNvPr id="9" name="Rectangle 8">
            <a:extLst>
              <a:ext uri="{FF2B5EF4-FFF2-40B4-BE49-F238E27FC236}">
                <a16:creationId xmlns:a16="http://schemas.microsoft.com/office/drawing/2014/main" xmlns="" id="{829D7F08-6E49-2070-7491-80C2259906B7}"/>
              </a:ext>
            </a:extLst>
          </p:cNvPr>
          <p:cNvSpPr/>
          <p:nvPr/>
        </p:nvSpPr>
        <p:spPr>
          <a:xfrm>
            <a:off x="4601898" y="5130818"/>
            <a:ext cx="1788631" cy="923330"/>
          </a:xfrm>
          <a:prstGeom prst="rect">
            <a:avLst/>
          </a:prstGeom>
        </p:spPr>
        <p:txBody>
          <a:bodyPr wrap="none">
            <a:spAutoFit/>
          </a:bodyPr>
          <a:lstStyle/>
          <a:p>
            <a:pPr lvl="0">
              <a:defRPr/>
            </a:pPr>
            <a:r>
              <a:rPr lang="en-US" sz="5400" b="1" dirty="0">
                <a:latin typeface="UTM Bustamalaka" panose="02040603050506020204" pitchFamily="18" charset="0"/>
              </a:rPr>
              <a:t>(</a:t>
            </a:r>
            <a:r>
              <a:rPr lang="en-US" sz="5400" b="1" dirty="0" err="1">
                <a:latin typeface="UTM Bustamalaka" panose="02040603050506020204" pitchFamily="18" charset="0"/>
              </a:rPr>
              <a:t>Tiết</a:t>
            </a:r>
            <a:r>
              <a:rPr lang="en-US" sz="5400" b="1" dirty="0">
                <a:latin typeface="UTM Bustamalaka" panose="02040603050506020204" pitchFamily="18" charset="0"/>
              </a:rPr>
              <a:t> 1)</a:t>
            </a:r>
            <a:endParaRPr lang="en-US" sz="4000" b="1" dirty="0">
              <a:latin typeface="UTM Bustamalaka" panose="02040603050506020204" pitchFamily="18" charset="0"/>
            </a:endParaRPr>
          </a:p>
        </p:txBody>
      </p:sp>
    </p:spTree>
    <p:extLst>
      <p:ext uri="{BB962C8B-B14F-4D97-AF65-F5344CB8AC3E}">
        <p14:creationId xmlns:p14="http://schemas.microsoft.com/office/powerpoint/2010/main" val="4015900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47"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childTnLst>
                          </p:cTn>
                        </p:par>
                        <p:par>
                          <p:cTn id="53" fill="hold">
                            <p:stCondLst>
                              <p:cond delay="6000"/>
                            </p:stCondLst>
                            <p:childTnLst>
                              <p:par>
                                <p:cTn id="54" presetID="1" presetClass="entr" presetSubtype="0" fill="hold" nodeType="afterEffect">
                                  <p:stCondLst>
                                    <p:cond delay="0"/>
                                  </p:stCondLst>
                                  <p:childTnLst>
                                    <p:set>
                                      <p:cBhvr>
                                        <p:cTn id="55" dur="1" fill="hold">
                                          <p:stCondLst>
                                            <p:cond delay="0"/>
                                          </p:stCondLst>
                                        </p:cTn>
                                        <p:tgtEl>
                                          <p:spTgt spid="32"/>
                                        </p:tgtEl>
                                        <p:attrNameLst>
                                          <p:attrName>style.visibility</p:attrName>
                                        </p:attrNameLst>
                                      </p:cBhvr>
                                      <p:to>
                                        <p:strVal val="visible"/>
                                      </p:to>
                                    </p:set>
                                  </p:childTnLst>
                                </p:cTn>
                              </p:par>
                            </p:childTnLst>
                          </p:cTn>
                        </p:par>
                        <p:par>
                          <p:cTn id="56" fill="hold">
                            <p:stCondLst>
                              <p:cond delay="6000"/>
                            </p:stCondLst>
                            <p:childTnLst>
                              <p:par>
                                <p:cTn id="57" presetID="53" presetClass="entr" presetSubtype="16"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Effect transition="in" filter="fade">
                                      <p:cBhvr>
                                        <p:cTn id="61" dur="500"/>
                                        <p:tgtEl>
                                          <p:spTgt spid="40"/>
                                        </p:tgtEl>
                                      </p:cBhvr>
                                    </p:animEffect>
                                  </p:childTnLst>
                                </p:cTn>
                              </p:par>
                            </p:childTnLst>
                          </p:cTn>
                        </p:par>
                        <p:par>
                          <p:cTn id="62" fill="hold">
                            <p:stCondLst>
                              <p:cond delay="6500"/>
                            </p:stCondLst>
                            <p:childTnLst>
                              <p:par>
                                <p:cTn id="63" presetID="45" presetClass="entr" presetSubtype="0" fill="hold"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2000"/>
                                        <p:tgtEl>
                                          <p:spTgt spid="37"/>
                                        </p:tgtEl>
                                      </p:cBhvr>
                                    </p:animEffect>
                                    <p:anim calcmode="lin" valueType="num">
                                      <p:cBhvr>
                                        <p:cTn id="66" dur="2000" fill="hold"/>
                                        <p:tgtEl>
                                          <p:spTgt spid="37"/>
                                        </p:tgtEl>
                                        <p:attrNameLst>
                                          <p:attrName>ppt_w</p:attrName>
                                        </p:attrNameLst>
                                      </p:cBhvr>
                                      <p:tavLst>
                                        <p:tav tm="0" fmla="#ppt_w*sin(2.5*pi*$)">
                                          <p:val>
                                            <p:fltVal val="0"/>
                                          </p:val>
                                        </p:tav>
                                        <p:tav tm="100000">
                                          <p:val>
                                            <p:fltVal val="1"/>
                                          </p:val>
                                        </p:tav>
                                      </p:tavLst>
                                    </p:anim>
                                    <p:anim calcmode="lin" valueType="num">
                                      <p:cBhvr>
                                        <p:cTn id="67" dur="2000" fill="hold"/>
                                        <p:tgtEl>
                                          <p:spTgt spid="37"/>
                                        </p:tgtEl>
                                        <p:attrNameLst>
                                          <p:attrName>ppt_h</p:attrName>
                                        </p:attrNameLst>
                                      </p:cBhvr>
                                      <p:tavLst>
                                        <p:tav tm="0">
                                          <p:val>
                                            <p:strVal val="#ppt_h"/>
                                          </p:val>
                                        </p:tav>
                                        <p:tav tm="100000">
                                          <p:val>
                                            <p:strVal val="#ppt_h"/>
                                          </p:val>
                                        </p:tav>
                                      </p:tavLst>
                                    </p:anim>
                                  </p:childTnLst>
                                </p:cTn>
                              </p:par>
                            </p:childTnLst>
                          </p:cTn>
                        </p:par>
                        <p:par>
                          <p:cTn id="68" fill="hold">
                            <p:stCondLst>
                              <p:cond delay="8500"/>
                            </p:stCondLst>
                            <p:childTnLst>
                              <p:par>
                                <p:cTn id="69" presetID="53" presetClass="entr" presetSubtype="16"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p:stCondLst>
                              <p:cond delay="9000"/>
                            </p:stCondLst>
                            <p:childTnLst>
                              <p:par>
                                <p:cTn id="75" presetID="26" presetClass="entr" presetSubtype="0" fill="hold" grpId="0" nodeType="after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wipe(down)">
                                      <p:cBhvr>
                                        <p:cTn id="77" dur="580">
                                          <p:stCondLst>
                                            <p:cond delay="0"/>
                                          </p:stCondLst>
                                        </p:cTn>
                                        <p:tgtEl>
                                          <p:spTgt spid="3"/>
                                        </p:tgtEl>
                                      </p:cBhvr>
                                    </p:animEffect>
                                    <p:anim calcmode="lin" valueType="num">
                                      <p:cBhvr>
                                        <p:cTn id="7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83" dur="26">
                                          <p:stCondLst>
                                            <p:cond delay="650"/>
                                          </p:stCondLst>
                                        </p:cTn>
                                        <p:tgtEl>
                                          <p:spTgt spid="3"/>
                                        </p:tgtEl>
                                      </p:cBhvr>
                                      <p:to x="100000" y="60000"/>
                                    </p:animScale>
                                    <p:animScale>
                                      <p:cBhvr>
                                        <p:cTn id="84" dur="166" decel="50000">
                                          <p:stCondLst>
                                            <p:cond delay="676"/>
                                          </p:stCondLst>
                                        </p:cTn>
                                        <p:tgtEl>
                                          <p:spTgt spid="3"/>
                                        </p:tgtEl>
                                      </p:cBhvr>
                                      <p:to x="100000" y="100000"/>
                                    </p:animScale>
                                    <p:animScale>
                                      <p:cBhvr>
                                        <p:cTn id="85" dur="26">
                                          <p:stCondLst>
                                            <p:cond delay="1312"/>
                                          </p:stCondLst>
                                        </p:cTn>
                                        <p:tgtEl>
                                          <p:spTgt spid="3"/>
                                        </p:tgtEl>
                                      </p:cBhvr>
                                      <p:to x="100000" y="80000"/>
                                    </p:animScale>
                                    <p:animScale>
                                      <p:cBhvr>
                                        <p:cTn id="86" dur="166" decel="50000">
                                          <p:stCondLst>
                                            <p:cond delay="1338"/>
                                          </p:stCondLst>
                                        </p:cTn>
                                        <p:tgtEl>
                                          <p:spTgt spid="3"/>
                                        </p:tgtEl>
                                      </p:cBhvr>
                                      <p:to x="100000" y="100000"/>
                                    </p:animScale>
                                    <p:animScale>
                                      <p:cBhvr>
                                        <p:cTn id="87" dur="26">
                                          <p:stCondLst>
                                            <p:cond delay="1642"/>
                                          </p:stCondLst>
                                        </p:cTn>
                                        <p:tgtEl>
                                          <p:spTgt spid="3"/>
                                        </p:tgtEl>
                                      </p:cBhvr>
                                      <p:to x="100000" y="90000"/>
                                    </p:animScale>
                                    <p:animScale>
                                      <p:cBhvr>
                                        <p:cTn id="88" dur="166" decel="50000">
                                          <p:stCondLst>
                                            <p:cond delay="1668"/>
                                          </p:stCondLst>
                                        </p:cTn>
                                        <p:tgtEl>
                                          <p:spTgt spid="3"/>
                                        </p:tgtEl>
                                      </p:cBhvr>
                                      <p:to x="100000" y="100000"/>
                                    </p:animScale>
                                    <p:animScale>
                                      <p:cBhvr>
                                        <p:cTn id="89" dur="26">
                                          <p:stCondLst>
                                            <p:cond delay="1808"/>
                                          </p:stCondLst>
                                        </p:cTn>
                                        <p:tgtEl>
                                          <p:spTgt spid="3"/>
                                        </p:tgtEl>
                                      </p:cBhvr>
                                      <p:to x="100000" y="95000"/>
                                    </p:animScale>
                                    <p:animScale>
                                      <p:cBhvr>
                                        <p:cTn id="90" dur="166" decel="50000">
                                          <p:stCondLst>
                                            <p:cond delay="1834"/>
                                          </p:stCondLst>
                                        </p:cTn>
                                        <p:tgtEl>
                                          <p:spTgt spid="3"/>
                                        </p:tgtEl>
                                      </p:cBhvr>
                                      <p:to x="100000" y="100000"/>
                                    </p:animScale>
                                  </p:childTnLst>
                                </p:cTn>
                              </p:par>
                            </p:childTnLst>
                          </p:cTn>
                        </p:par>
                        <p:par>
                          <p:cTn id="91" fill="hold">
                            <p:stCondLst>
                              <p:cond delay="11000"/>
                            </p:stCondLst>
                            <p:childTnLst>
                              <p:par>
                                <p:cTn id="92" presetID="26" presetClass="entr" presetSubtype="0" fill="hold" grpId="0" nodeType="after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wipe(down)">
                                      <p:cBhvr>
                                        <p:cTn id="94" dur="580">
                                          <p:stCondLst>
                                            <p:cond delay="0"/>
                                          </p:stCondLst>
                                        </p:cTn>
                                        <p:tgtEl>
                                          <p:spTgt spid="9"/>
                                        </p:tgtEl>
                                      </p:cBhvr>
                                    </p:animEffect>
                                    <p:anim calcmode="lin" valueType="num">
                                      <p:cBhvr>
                                        <p:cTn id="9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0" dur="26">
                                          <p:stCondLst>
                                            <p:cond delay="650"/>
                                          </p:stCondLst>
                                        </p:cTn>
                                        <p:tgtEl>
                                          <p:spTgt spid="9"/>
                                        </p:tgtEl>
                                      </p:cBhvr>
                                      <p:to x="100000" y="60000"/>
                                    </p:animScale>
                                    <p:animScale>
                                      <p:cBhvr>
                                        <p:cTn id="101" dur="166" decel="50000">
                                          <p:stCondLst>
                                            <p:cond delay="676"/>
                                          </p:stCondLst>
                                        </p:cTn>
                                        <p:tgtEl>
                                          <p:spTgt spid="9"/>
                                        </p:tgtEl>
                                      </p:cBhvr>
                                      <p:to x="100000" y="100000"/>
                                    </p:animScale>
                                    <p:animScale>
                                      <p:cBhvr>
                                        <p:cTn id="102" dur="26">
                                          <p:stCondLst>
                                            <p:cond delay="1312"/>
                                          </p:stCondLst>
                                        </p:cTn>
                                        <p:tgtEl>
                                          <p:spTgt spid="9"/>
                                        </p:tgtEl>
                                      </p:cBhvr>
                                      <p:to x="100000" y="80000"/>
                                    </p:animScale>
                                    <p:animScale>
                                      <p:cBhvr>
                                        <p:cTn id="103" dur="166" decel="50000">
                                          <p:stCondLst>
                                            <p:cond delay="1338"/>
                                          </p:stCondLst>
                                        </p:cTn>
                                        <p:tgtEl>
                                          <p:spTgt spid="9"/>
                                        </p:tgtEl>
                                      </p:cBhvr>
                                      <p:to x="100000" y="100000"/>
                                    </p:animScale>
                                    <p:animScale>
                                      <p:cBhvr>
                                        <p:cTn id="104" dur="26">
                                          <p:stCondLst>
                                            <p:cond delay="1642"/>
                                          </p:stCondLst>
                                        </p:cTn>
                                        <p:tgtEl>
                                          <p:spTgt spid="9"/>
                                        </p:tgtEl>
                                      </p:cBhvr>
                                      <p:to x="100000" y="90000"/>
                                    </p:animScale>
                                    <p:animScale>
                                      <p:cBhvr>
                                        <p:cTn id="105" dur="166" decel="50000">
                                          <p:stCondLst>
                                            <p:cond delay="1668"/>
                                          </p:stCondLst>
                                        </p:cTn>
                                        <p:tgtEl>
                                          <p:spTgt spid="9"/>
                                        </p:tgtEl>
                                      </p:cBhvr>
                                      <p:to x="100000" y="100000"/>
                                    </p:animScale>
                                    <p:animScale>
                                      <p:cBhvr>
                                        <p:cTn id="106" dur="26">
                                          <p:stCondLst>
                                            <p:cond delay="1808"/>
                                          </p:stCondLst>
                                        </p:cTn>
                                        <p:tgtEl>
                                          <p:spTgt spid="9"/>
                                        </p:tgtEl>
                                      </p:cBhvr>
                                      <p:to x="100000" y="95000"/>
                                    </p:animScale>
                                    <p:animScale>
                                      <p:cBhvr>
                                        <p:cTn id="10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814" y="1192602"/>
            <a:ext cx="8980186" cy="4487045"/>
          </a:xfrm>
          <a:prstGeom prst="rect">
            <a:avLst/>
          </a:prstGeom>
        </p:spPr>
      </p:pic>
      <p:pic>
        <p:nvPicPr>
          <p:cNvPr id="2" name="图片 1" descr="51miz-E781989-472350C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481" y="1412239"/>
            <a:ext cx="3992245" cy="2177415"/>
          </a:xfrm>
          <a:prstGeom prst="rect">
            <a:avLst/>
          </a:prstGeom>
        </p:spPr>
      </p:pic>
      <p:sp>
        <p:nvSpPr>
          <p:cNvPr id="12" name="Rectangle 15"/>
          <p:cNvSpPr>
            <a:spLocks noChangeArrowheads="1"/>
          </p:cNvSpPr>
          <p:nvPr/>
        </p:nvSpPr>
        <p:spPr bwMode="auto">
          <a:xfrm>
            <a:off x="4949663" y="2133394"/>
            <a:ext cx="5831174" cy="3046988"/>
          </a:xfrm>
          <a:prstGeom prst="rect">
            <a:avLst/>
          </a:prstGeom>
          <a:noFill/>
          <a:ln w="9525">
            <a:noFill/>
            <a:miter lim="800000"/>
            <a:headEnd/>
            <a:tailEnd/>
          </a:ln>
          <a:effectLst>
            <a:prstShdw prst="shdw17" dist="17961" dir="2700000">
              <a:schemeClr val="bg2"/>
            </a:prstShdw>
          </a:effectLst>
        </p:spPr>
        <p:txBody>
          <a:bodyPr wrap="square">
            <a:spAutoFit/>
          </a:bodyPr>
          <a:lstStyle/>
          <a:p>
            <a:pPr algn="just" eaLnBrk="1" hangingPunct="1"/>
            <a:r>
              <a:rPr lang="vi-VN" sz="3200" b="1" dirty="0">
                <a:solidFill>
                  <a:srgbClr val="000099"/>
                </a:solidFill>
                <a:latin typeface="UVN Ky Thuat" panose="03050502040202020B03" pitchFamily="66" charset="0"/>
              </a:rPr>
              <a:t>Có nhiều nguyên nhân gây ngộ độc qua đường ăn uống: Ăn phải thức ăn ôi thiu, bảo quản không đúng cách, thức ăn, đồ uống quá hạn sử dụng; uống thuốc không đúng chỉ dẫn của bác sĩ.</a:t>
            </a:r>
            <a:endParaRPr lang="en-US" sz="3200" b="1" dirty="0">
              <a:solidFill>
                <a:srgbClr val="000099"/>
              </a:solidFill>
              <a:latin typeface="UVN Ky Thuat" panose="03050502040202020B03" pitchFamily="66" charset="0"/>
            </a:endParaRPr>
          </a:p>
        </p:txBody>
      </p:sp>
      <p:sp>
        <p:nvSpPr>
          <p:cNvPr id="14" name="TextBox 13"/>
          <p:cNvSpPr txBox="1"/>
          <p:nvPr/>
        </p:nvSpPr>
        <p:spPr>
          <a:xfrm rot="19888646">
            <a:off x="1213593" y="3414982"/>
            <a:ext cx="2155448" cy="1569660"/>
          </a:xfrm>
          <a:prstGeom prst="rect">
            <a:avLst/>
          </a:prstGeom>
          <a:noFill/>
        </p:spPr>
        <p:txBody>
          <a:bodyPr wrap="square" rtlCol="0">
            <a:spAutoFit/>
          </a:bodyPr>
          <a:lstStyle/>
          <a:p>
            <a:pPr algn="ctr"/>
            <a:r>
              <a:rPr lang="vi-VN" sz="4800" b="1" dirty="0">
                <a:solidFill>
                  <a:srgbClr val="237F61"/>
                </a:solidFill>
                <a:latin typeface="UVN Banh Mi" pitchFamily="2" charset="0"/>
              </a:rPr>
              <a:t>Kết luận</a:t>
            </a:r>
            <a:endParaRPr lang="en-US" sz="4800" b="1" dirty="0">
              <a:solidFill>
                <a:srgbClr val="237F61"/>
              </a:solidFill>
              <a:latin typeface="UVN Banh Mi" pitchFamily="2" charset="0"/>
            </a:endParaRPr>
          </a:p>
        </p:txBody>
      </p:sp>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8604" y="44608"/>
            <a:ext cx="2088786" cy="2088786"/>
          </a:xfrm>
          <a:prstGeom prst="rect">
            <a:avLst/>
          </a:prstGeom>
        </p:spPr>
      </p:pic>
    </p:spTree>
    <p:extLst>
      <p:ext uri="{BB962C8B-B14F-4D97-AF65-F5344CB8AC3E}">
        <p14:creationId xmlns:p14="http://schemas.microsoft.com/office/powerpoint/2010/main" val="192764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blinds(horizontal)">
                                      <p:cBhvr>
                                        <p:cTn id="30" dur="500"/>
                                        <p:tgtEl>
                                          <p:spTgt spid="12">
                                            <p:txEl>
                                              <p:pRg st="0" end="0"/>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blinds(horizontal)">
                                      <p:cBhvr>
                                        <p:cTn id="3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16200000">
            <a:off x="4136065" y="-1610013"/>
            <a:ext cx="4039235" cy="1005903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67677" y="3883025"/>
            <a:ext cx="3253740" cy="2991485"/>
          </a:xfrm>
          <a:prstGeom prst="rect">
            <a:avLst/>
          </a:prstGeom>
        </p:spPr>
      </p:pic>
      <p:sp>
        <p:nvSpPr>
          <p:cNvPr id="20" name="MH_Number_1"/>
          <p:cNvSpPr/>
          <p:nvPr>
            <p:custDataLst>
              <p:tags r:id="rId1"/>
            </p:custDataLst>
          </p:nvPr>
        </p:nvSpPr>
        <p:spPr>
          <a:xfrm>
            <a:off x="5142912" y="15127"/>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vi-VN" altLang="zh-CN" sz="13800" b="1" noProof="1">
                <a:solidFill>
                  <a:schemeClr val="bg1"/>
                </a:solidFill>
                <a:effectLst>
                  <a:outerShdw blurRad="38100" dist="38100" dir="2700000" algn="tl">
                    <a:srgbClr val="000000">
                      <a:alpha val="43137"/>
                    </a:srgbClr>
                  </a:outerShdw>
                </a:effectLst>
                <a:latin typeface="UTM American Sans" panose="02040603050506020204" pitchFamily="18" charset="0"/>
                <a:ea typeface="微软雅黑" panose="020B0503020204020204" pitchFamily="34" charset="-122"/>
                <a:cs typeface="Times New Roman" panose="02020603050405020304" pitchFamily="18" charset="0"/>
                <a:sym typeface="Arial" panose="020B0604020202020204" pitchFamily="34" charset="0"/>
              </a:rPr>
              <a:t>2</a:t>
            </a:r>
            <a:endParaRPr lang="en-US" altLang="zh-CN" sz="4800" b="1" noProof="1">
              <a:solidFill>
                <a:schemeClr val="bg1"/>
              </a:solidFill>
              <a:effectLst>
                <a:outerShdw blurRad="38100" dist="38100" dir="2700000" algn="tl">
                  <a:srgbClr val="000000">
                    <a:alpha val="43137"/>
                  </a:srgbClr>
                </a:outerShdw>
              </a:effectLst>
              <a:latin typeface="UTM American Sans" panose="020406030505060202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1" name="图片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061022">
            <a:off x="4554754" y="-167310"/>
            <a:ext cx="1504759" cy="2149654"/>
          </a:xfrm>
          <a:prstGeom prst="rect">
            <a:avLst/>
          </a:prstGeom>
        </p:spPr>
      </p:pic>
      <p:sp>
        <p:nvSpPr>
          <p:cNvPr id="23" name="Rectangle 22"/>
          <p:cNvSpPr/>
          <p:nvPr/>
        </p:nvSpPr>
        <p:spPr>
          <a:xfrm>
            <a:off x="2095708" y="2330510"/>
            <a:ext cx="7645570" cy="2123658"/>
          </a:xfrm>
          <a:prstGeom prst="rect">
            <a:avLst/>
          </a:prstGeom>
        </p:spPr>
        <p:txBody>
          <a:bodyPr wrap="square">
            <a:spAutoFit/>
          </a:bodyPr>
          <a:lstStyle/>
          <a:p>
            <a:pPr algn="ctr"/>
            <a:r>
              <a:rPr lang="vi-VN" altLang="en-US" sz="6600" dirty="0">
                <a:solidFill>
                  <a:srgbClr val="FAC000"/>
                </a:solidFill>
                <a:latin typeface="UTM American Sans" panose="02040603050506020204" pitchFamily="18" charset="0"/>
              </a:rPr>
              <a:t>Dấu hiệu để biết thức ăn bị hỏng</a:t>
            </a:r>
            <a:endParaRPr lang="en-US" sz="6600" dirty="0">
              <a:solidFill>
                <a:srgbClr val="FAC000"/>
              </a:solidFill>
              <a:latin typeface="UTM American Sans" panose="02040603050506020204" pitchFamily="18" charset="0"/>
            </a:endParaRPr>
          </a:p>
        </p:txBody>
      </p:sp>
    </p:spTree>
    <p:extLst>
      <p:ext uri="{BB962C8B-B14F-4D97-AF65-F5344CB8AC3E}">
        <p14:creationId xmlns:p14="http://schemas.microsoft.com/office/powerpoint/2010/main" val="923882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Effect transition="in" filter="fade">
                                          <p:cBhvr>
                                            <p:cTn id="51" dur="1000"/>
                                            <p:tgtEl>
                                              <p:spTgt spid="20"/>
                                            </p:tgtEl>
                                          </p:cBhvr>
                                        </p:animEffect>
                                      </p:childTnLst>
                                    </p:cTn>
                                  </p:par>
                                  <p:par>
                                    <p:cTn id="52" presetID="2" presetClass="entr" presetSubtype="1" fill="hold" nodeType="withEffect" p14:presetBounceEnd="50000">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14:bounceEnd="50000">
                                          <p:cBhvr additive="base">
                                            <p:cTn id="54" dur="10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55" dur="1000" fill="hold"/>
                                            <p:tgtEl>
                                              <p:spTgt spid="21"/>
                                            </p:tgtEl>
                                            <p:attrNameLst>
                                              <p:attrName>ppt_y</p:attrName>
                                            </p:attrNameLst>
                                          </p:cBhvr>
                                          <p:tavLst>
                                            <p:tav tm="0">
                                              <p:val>
                                                <p:strVal val="0-#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Effect transition="in" filter="fade">
                                          <p:cBhvr>
                                            <p:cTn id="51" dur="1000"/>
                                            <p:tgtEl>
                                              <p:spTgt spid="20"/>
                                            </p:tgtEl>
                                          </p:cBhvr>
                                        </p:animEffect>
                                      </p:childTnLst>
                                    </p:cTn>
                                  </p:par>
                                  <p:par>
                                    <p:cTn id="52" presetID="2" presetClass="entr" presetSubtype="1"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1000" fill="hold"/>
                                            <p:tgtEl>
                                              <p:spTgt spid="21"/>
                                            </p:tgtEl>
                                            <p:attrNameLst>
                                              <p:attrName>ppt_x</p:attrName>
                                            </p:attrNameLst>
                                          </p:cBhvr>
                                          <p:tavLst>
                                            <p:tav tm="0">
                                              <p:val>
                                                <p:strVal val="#ppt_x"/>
                                              </p:val>
                                            </p:tav>
                                            <p:tav tm="100000">
                                              <p:val>
                                                <p:strVal val="#ppt_x"/>
                                              </p:val>
                                            </p:tav>
                                          </p:tavLst>
                                        </p:anim>
                                        <p:anim calcmode="lin" valueType="num">
                                          <p:cBhvr additive="base">
                                            <p:cTn id="55" dur="1000" fill="hold"/>
                                            <p:tgtEl>
                                              <p:spTgt spid="21"/>
                                            </p:tgtEl>
                                            <p:attrNameLst>
                                              <p:attrName>ppt_y</p:attrName>
                                            </p:attrNameLst>
                                          </p:cBhvr>
                                          <p:tavLst>
                                            <p:tav tm="0">
                                              <p:val>
                                                <p:strVal val="0-#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5" name="Rounded Rectangle 11">
            <a:extLst>
              <a:ext uri="{FF2B5EF4-FFF2-40B4-BE49-F238E27FC236}">
                <a16:creationId xmlns:a16="http://schemas.microsoft.com/office/drawing/2014/main" xmlns="" id="{8D8BBCA7-381C-420C-B00D-9F5C9AF3FF51}"/>
              </a:ext>
            </a:extLst>
          </p:cNvPr>
          <p:cNvSpPr/>
          <p:nvPr/>
        </p:nvSpPr>
        <p:spPr>
          <a:xfrm>
            <a:off x="358312" y="667581"/>
            <a:ext cx="11456126" cy="5133703"/>
          </a:xfrm>
          <a:prstGeom prst="roundRect">
            <a:avLst/>
          </a:prstGeom>
          <a:solidFill>
            <a:schemeClr val="accent6">
              <a:lumMod val="20000"/>
              <a:lumOff val="8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6">
            <a:extLst>
              <a:ext uri="{FF2B5EF4-FFF2-40B4-BE49-F238E27FC236}">
                <a16:creationId xmlns:a16="http://schemas.microsoft.com/office/drawing/2014/main" xmlns="" id="{4ADA2170-1310-4681-8195-EC874112A236}"/>
              </a:ext>
            </a:extLst>
          </p:cNvPr>
          <p:cNvSpPr txBox="1">
            <a:spLocks noChangeArrowheads="1"/>
          </p:cNvSpPr>
          <p:nvPr/>
        </p:nvSpPr>
        <p:spPr bwMode="auto">
          <a:xfrm>
            <a:off x="358312" y="1200069"/>
            <a:ext cx="3563983" cy="2553891"/>
          </a:xfrm>
          <a:prstGeom prst="roundRect">
            <a:avLst/>
          </a:prstGeom>
          <a:solidFill>
            <a:schemeClr val="accent6">
              <a:lumMod val="20000"/>
              <a:lumOff val="80000"/>
            </a:schemeClr>
          </a:solidFill>
          <a:ln w="12700">
            <a:solidFill>
              <a:schemeClr val="tx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vi-VN" sz="3600" b="1" dirty="0">
                <a:solidFill>
                  <a:srgbClr val="008000"/>
                </a:solidFill>
                <a:latin typeface="#9Slide04 SFU Fenice Ultra" panose="00000400000000000000" pitchFamily="2" charset="0"/>
              </a:rPr>
              <a:t>Dấu hiệu nhận biết thức ăn bị ôi thiu, hỏng</a:t>
            </a:r>
            <a:endParaRPr lang="en-US" altLang="vi-VN" sz="3600" dirty="0">
              <a:solidFill>
                <a:srgbClr val="008000"/>
              </a:solidFill>
              <a:latin typeface="#9Slide04 SFU Fenice Ultra" panose="00000400000000000000" pitchFamily="2" charset="0"/>
            </a:endParaRPr>
          </a:p>
        </p:txBody>
      </p:sp>
      <p:sp>
        <p:nvSpPr>
          <p:cNvPr id="18" name="Text Box 18">
            <a:extLst>
              <a:ext uri="{FF2B5EF4-FFF2-40B4-BE49-F238E27FC236}">
                <a16:creationId xmlns:a16="http://schemas.microsoft.com/office/drawing/2014/main" xmlns="" id="{23ACBCEE-9D4B-4F6E-912B-D37492C65BCB}"/>
              </a:ext>
            </a:extLst>
          </p:cNvPr>
          <p:cNvSpPr txBox="1">
            <a:spLocks noChangeArrowheads="1"/>
          </p:cNvSpPr>
          <p:nvPr/>
        </p:nvSpPr>
        <p:spPr bwMode="auto">
          <a:xfrm>
            <a:off x="4932489" y="1200069"/>
            <a:ext cx="6265817" cy="1077218"/>
          </a:xfrm>
          <a:prstGeom prst="rect">
            <a:avLst/>
          </a:prstGeom>
          <a:solidFill>
            <a:schemeClr val="accent6">
              <a:lumMod val="20000"/>
              <a:lumOff val="80000"/>
            </a:schemeClr>
          </a:solidFill>
          <a:ln w="12700">
            <a:solidFill>
              <a:schemeClr val="tx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vi-VN" b="1" dirty="0">
                <a:solidFill>
                  <a:schemeClr val="accent2">
                    <a:lumMod val="50000"/>
                  </a:schemeClr>
                </a:solidFill>
                <a:latin typeface="#9Slide04 SFU Fenice Ultra" panose="00000400000000000000" pitchFamily="2" charset="0"/>
              </a:rPr>
              <a:t>Thức ăn có màu sắc lạ, bị chuyển màu</a:t>
            </a:r>
            <a:endParaRPr lang="en-US" altLang="vi-VN" dirty="0">
              <a:solidFill>
                <a:schemeClr val="accent2">
                  <a:lumMod val="50000"/>
                </a:schemeClr>
              </a:solidFill>
              <a:latin typeface="#9Slide04 SFU Fenice Ultra" panose="00000400000000000000" pitchFamily="2" charset="0"/>
            </a:endParaRPr>
          </a:p>
        </p:txBody>
      </p:sp>
      <p:sp>
        <p:nvSpPr>
          <p:cNvPr id="19" name="Text Box 19">
            <a:extLst>
              <a:ext uri="{FF2B5EF4-FFF2-40B4-BE49-F238E27FC236}">
                <a16:creationId xmlns:a16="http://schemas.microsoft.com/office/drawing/2014/main" xmlns="" id="{A1E06BBE-BC57-4D86-B3D0-68C2272F8D8D}"/>
              </a:ext>
            </a:extLst>
          </p:cNvPr>
          <p:cNvSpPr txBox="1">
            <a:spLocks noChangeArrowheads="1"/>
          </p:cNvSpPr>
          <p:nvPr/>
        </p:nvSpPr>
        <p:spPr bwMode="auto">
          <a:xfrm>
            <a:off x="4844316" y="2588048"/>
            <a:ext cx="6353990" cy="584775"/>
          </a:xfrm>
          <a:prstGeom prst="rect">
            <a:avLst/>
          </a:prstGeom>
          <a:solidFill>
            <a:schemeClr val="accent6">
              <a:lumMod val="20000"/>
              <a:lumOff val="80000"/>
            </a:schemeClr>
          </a:solidFill>
          <a:ln w="12700">
            <a:solidFill>
              <a:schemeClr val="tx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vi-VN" b="1" dirty="0">
                <a:solidFill>
                  <a:schemeClr val="accent2">
                    <a:lumMod val="50000"/>
                  </a:schemeClr>
                </a:solidFill>
                <a:latin typeface="#9Slide04 SFU Fenice Ultra" panose="00000400000000000000" pitchFamily="2" charset="0"/>
              </a:rPr>
              <a:t>Thức ăn có mùi lạ, khó chịu</a:t>
            </a:r>
            <a:endParaRPr lang="en-US" altLang="vi-VN" dirty="0">
              <a:solidFill>
                <a:schemeClr val="accent2">
                  <a:lumMod val="50000"/>
                </a:schemeClr>
              </a:solidFill>
              <a:latin typeface="#9Slide04 SFU Fenice Ultra" panose="00000400000000000000" pitchFamily="2" charset="0"/>
            </a:endParaRPr>
          </a:p>
        </p:txBody>
      </p:sp>
      <p:sp>
        <p:nvSpPr>
          <p:cNvPr id="22" name="Line 24">
            <a:extLst>
              <a:ext uri="{FF2B5EF4-FFF2-40B4-BE49-F238E27FC236}">
                <a16:creationId xmlns:a16="http://schemas.microsoft.com/office/drawing/2014/main" xmlns="" id="{A5DF89B5-B296-40A0-AAD3-29C555904E37}"/>
              </a:ext>
            </a:extLst>
          </p:cNvPr>
          <p:cNvSpPr>
            <a:spLocks noChangeShapeType="1"/>
          </p:cNvSpPr>
          <p:nvPr/>
        </p:nvSpPr>
        <p:spPr bwMode="auto">
          <a:xfrm flipV="1">
            <a:off x="3922295" y="1721547"/>
            <a:ext cx="1010194" cy="526868"/>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sz="3600">
              <a:latin typeface="#9Slide04 SFU Fenice Ultra" panose="00000400000000000000" pitchFamily="2" charset="0"/>
            </a:endParaRPr>
          </a:p>
        </p:txBody>
      </p:sp>
      <p:sp>
        <p:nvSpPr>
          <p:cNvPr id="23" name="Line 25">
            <a:extLst>
              <a:ext uri="{FF2B5EF4-FFF2-40B4-BE49-F238E27FC236}">
                <a16:creationId xmlns:a16="http://schemas.microsoft.com/office/drawing/2014/main" xmlns="" id="{0B644760-865E-47AE-A984-375199CEDE3C}"/>
              </a:ext>
            </a:extLst>
          </p:cNvPr>
          <p:cNvSpPr>
            <a:spLocks noChangeShapeType="1"/>
          </p:cNvSpPr>
          <p:nvPr/>
        </p:nvSpPr>
        <p:spPr bwMode="auto">
          <a:xfrm>
            <a:off x="3922295" y="2248415"/>
            <a:ext cx="922020" cy="679267"/>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sz="3600">
              <a:latin typeface="#9Slide04 SFU Fenice Ultra" panose="00000400000000000000" pitchFamily="2" charset="0"/>
            </a:endParaRPr>
          </a:p>
        </p:txBody>
      </p:sp>
      <p:pic>
        <p:nvPicPr>
          <p:cNvPr id="25" name="图片 6" descr="51miz-E1133963-4DAD00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0451" y="2369992"/>
            <a:ext cx="4987290" cy="4987290"/>
          </a:xfrm>
          <a:prstGeom prst="rect">
            <a:avLst/>
          </a:prstGeom>
        </p:spPr>
      </p:pic>
    </p:spTree>
    <p:extLst>
      <p:ext uri="{BB962C8B-B14F-4D97-AF65-F5344CB8AC3E}">
        <p14:creationId xmlns:p14="http://schemas.microsoft.com/office/powerpoint/2010/main" val="228962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0-#ppt_w/2"/>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0-#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xmlns="" id="{9E1BB714-DD68-4359-A592-755FC85F2C0C}"/>
              </a:ext>
            </a:extLst>
          </p:cNvPr>
          <p:cNvSpPr/>
          <p:nvPr/>
        </p:nvSpPr>
        <p:spPr>
          <a:xfrm>
            <a:off x="344577" y="281334"/>
            <a:ext cx="9371820" cy="2193814"/>
          </a:xfrm>
          <a:prstGeom prst="roundRect">
            <a:avLst/>
          </a:prstGeom>
          <a:solidFill>
            <a:schemeClr val="accent4">
              <a:lumMod val="20000"/>
              <a:lumOff val="8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554370C2-E50C-4400-BA65-D1E26892560E}"/>
              </a:ext>
            </a:extLst>
          </p:cNvPr>
          <p:cNvSpPr/>
          <p:nvPr/>
        </p:nvSpPr>
        <p:spPr>
          <a:xfrm>
            <a:off x="1100781" y="293141"/>
            <a:ext cx="7321325"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6000" b="1"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Cách phòng tránh ngộ độc khi ở nhà</a:t>
            </a:r>
            <a:endParaRPr lang="en-US" sz="60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endParaRPr>
          </a:p>
        </p:txBody>
      </p:sp>
      <p:pic>
        <p:nvPicPr>
          <p:cNvPr id="5" name="Picture 4" descr="A group of fruits&#10;&#10;Description automatically generated with low confidence">
            <a:extLst>
              <a:ext uri="{FF2B5EF4-FFF2-40B4-BE49-F238E27FC236}">
                <a16:creationId xmlns:a16="http://schemas.microsoft.com/office/drawing/2014/main" xmlns="" id="{172A6408-6062-442D-AE8F-997582C6E8F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152" b="79257" l="9981" r="89992">
                        <a14:foregroundMark x1="17649" y1="73446" x2="17649" y2="73446"/>
                        <a14:foregroundMark x1="12860" y1="79257" x2="13721" y2="79257"/>
                        <a14:foregroundMark x1="52811" y1="66949" x2="52811" y2="66949"/>
                      </a14:backgroundRemoval>
                    </a14:imgEffect>
                  </a14:imgLayer>
                </a14:imgProps>
              </a:ext>
              <a:ext uri="{28A0092B-C50C-407E-A947-70E740481C1C}">
                <a14:useLocalDpi xmlns:a14="http://schemas.microsoft.com/office/drawing/2010/main" val="0"/>
              </a:ext>
            </a:extLst>
          </a:blip>
          <a:srcRect b="18243"/>
          <a:stretch/>
        </p:blipFill>
        <p:spPr>
          <a:xfrm>
            <a:off x="8224375" y="191935"/>
            <a:ext cx="4312202" cy="2873986"/>
          </a:xfrm>
          <a:prstGeom prst="rect">
            <a:avLst/>
          </a:prstGeom>
        </p:spPr>
      </p:pic>
      <p:sp>
        <p:nvSpPr>
          <p:cNvPr id="6" name="Rounded Rectangle 11">
            <a:extLst>
              <a:ext uri="{FF2B5EF4-FFF2-40B4-BE49-F238E27FC236}">
                <a16:creationId xmlns:a16="http://schemas.microsoft.com/office/drawing/2014/main" xmlns="" id="{2806BE11-79A1-4242-883D-568BE885F9F9}"/>
              </a:ext>
            </a:extLst>
          </p:cNvPr>
          <p:cNvSpPr/>
          <p:nvPr/>
        </p:nvSpPr>
        <p:spPr>
          <a:xfrm>
            <a:off x="527457" y="2720833"/>
            <a:ext cx="7894649" cy="1160121"/>
          </a:xfrm>
          <a:prstGeom prst="roundRect">
            <a:avLst/>
          </a:prstGeom>
          <a:solidFill>
            <a:schemeClr val="accent4">
              <a:lumMod val="60000"/>
              <a:lumOff val="4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2060"/>
              </a:solidFill>
              <a:effectLst/>
              <a:latin typeface="#9Slide04 SFU Fenice Ultra" panose="00000400000000000000" pitchFamily="2" charset="0"/>
            </a:endParaRPr>
          </a:p>
        </p:txBody>
      </p:sp>
      <p:sp>
        <p:nvSpPr>
          <p:cNvPr id="7" name="Rounded Rectangle 11">
            <a:extLst>
              <a:ext uri="{FF2B5EF4-FFF2-40B4-BE49-F238E27FC236}">
                <a16:creationId xmlns:a16="http://schemas.microsoft.com/office/drawing/2014/main" xmlns="" id="{2B9A05C0-F854-4AC2-8294-478B1A8D6917}"/>
              </a:ext>
            </a:extLst>
          </p:cNvPr>
          <p:cNvSpPr/>
          <p:nvPr/>
        </p:nvSpPr>
        <p:spPr>
          <a:xfrm>
            <a:off x="1760417" y="4131717"/>
            <a:ext cx="8702243" cy="1160122"/>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2060"/>
              </a:solidFill>
              <a:effectLst/>
              <a:latin typeface="#9Slide04 SFU Fenice Ultra" panose="00000400000000000000" pitchFamily="2" charset="0"/>
            </a:endParaRPr>
          </a:p>
        </p:txBody>
      </p:sp>
      <p:sp>
        <p:nvSpPr>
          <p:cNvPr id="10" name="Rectangle 9">
            <a:extLst>
              <a:ext uri="{FF2B5EF4-FFF2-40B4-BE49-F238E27FC236}">
                <a16:creationId xmlns:a16="http://schemas.microsoft.com/office/drawing/2014/main" xmlns="" id="{5F12D7B5-B15C-48D3-9960-9ADE63354DEC}"/>
              </a:ext>
            </a:extLst>
          </p:cNvPr>
          <p:cNvSpPr/>
          <p:nvPr/>
        </p:nvSpPr>
        <p:spPr>
          <a:xfrm>
            <a:off x="915367" y="2925210"/>
            <a:ext cx="6506911"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dirty="0">
                <a:ln/>
                <a:solidFill>
                  <a:srgbClr val="C00000"/>
                </a:solidFill>
                <a:latin typeface="#9Slide04 SFU Fenice Ultra" panose="00000400000000000000" pitchFamily="2" charset="0"/>
              </a:rPr>
              <a:t>Ăn thực phẩm tươi sạch</a:t>
            </a:r>
            <a:endParaRPr lang="en-US" sz="4000" b="1" cap="none" spc="0" dirty="0">
              <a:ln/>
              <a:solidFill>
                <a:srgbClr val="C00000"/>
              </a:solidFill>
              <a:effectLst/>
              <a:latin typeface="#9Slide04 SFU Fenice Ultra" panose="00000400000000000000" pitchFamily="2" charset="0"/>
            </a:endParaRPr>
          </a:p>
        </p:txBody>
      </p:sp>
      <p:sp>
        <p:nvSpPr>
          <p:cNvPr id="11" name="Rectangle 10">
            <a:extLst>
              <a:ext uri="{FF2B5EF4-FFF2-40B4-BE49-F238E27FC236}">
                <a16:creationId xmlns:a16="http://schemas.microsoft.com/office/drawing/2014/main" xmlns="" id="{F03D7B5A-3CEC-421D-9D8C-7ED1DB995384}"/>
              </a:ext>
            </a:extLst>
          </p:cNvPr>
          <p:cNvSpPr/>
          <p:nvPr/>
        </p:nvSpPr>
        <p:spPr>
          <a:xfrm>
            <a:off x="1719561" y="4357835"/>
            <a:ext cx="8743099"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dirty="0">
                <a:ln/>
                <a:solidFill>
                  <a:srgbClr val="002060"/>
                </a:solidFill>
                <a:latin typeface="#9Slide04 SFU Fenice Ultra" panose="00000400000000000000" pitchFamily="2" charset="0"/>
              </a:rPr>
              <a:t>Vệ sinh tay sạch sẽ trước khi ăn</a:t>
            </a:r>
            <a:endParaRPr lang="en-US" sz="4000" b="1" cap="none" spc="0" dirty="0">
              <a:ln/>
              <a:solidFill>
                <a:srgbClr val="002060"/>
              </a:solidFill>
              <a:effectLst/>
              <a:latin typeface="#9Slide04 SFU Fenice Ultra" panose="00000400000000000000" pitchFamily="2" charset="0"/>
            </a:endParaRPr>
          </a:p>
        </p:txBody>
      </p:sp>
      <p:sp>
        <p:nvSpPr>
          <p:cNvPr id="13" name="Rounded Rectangle 11">
            <a:extLst>
              <a:ext uri="{FF2B5EF4-FFF2-40B4-BE49-F238E27FC236}">
                <a16:creationId xmlns:a16="http://schemas.microsoft.com/office/drawing/2014/main" xmlns="" id="{3453A541-4E6C-4F8B-9331-8967DDBE2985}"/>
              </a:ext>
            </a:extLst>
          </p:cNvPr>
          <p:cNvSpPr/>
          <p:nvPr/>
        </p:nvSpPr>
        <p:spPr>
          <a:xfrm>
            <a:off x="2951297" y="5603639"/>
            <a:ext cx="8271760" cy="942561"/>
          </a:xfrm>
          <a:prstGeom prst="roundRect">
            <a:avLst/>
          </a:prstGeom>
          <a:solidFill>
            <a:schemeClr val="accent4">
              <a:lumMod val="60000"/>
              <a:lumOff val="4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2060"/>
              </a:solidFill>
              <a:effectLst/>
              <a:latin typeface="#9Slide04 SFU Fenice Ultra" panose="00000400000000000000" pitchFamily="2" charset="0"/>
            </a:endParaRPr>
          </a:p>
        </p:txBody>
      </p:sp>
      <p:sp>
        <p:nvSpPr>
          <p:cNvPr id="14" name="Rectangle 13">
            <a:extLst>
              <a:ext uri="{FF2B5EF4-FFF2-40B4-BE49-F238E27FC236}">
                <a16:creationId xmlns:a16="http://schemas.microsoft.com/office/drawing/2014/main" xmlns="" id="{F6BACDCD-0417-465B-9221-4330287F419D}"/>
              </a:ext>
            </a:extLst>
          </p:cNvPr>
          <p:cNvSpPr/>
          <p:nvPr/>
        </p:nvSpPr>
        <p:spPr>
          <a:xfrm>
            <a:off x="2899874" y="5678833"/>
            <a:ext cx="8173005"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dirty="0">
                <a:ln/>
                <a:solidFill>
                  <a:srgbClr val="C00000"/>
                </a:solidFill>
                <a:effectLst/>
                <a:latin typeface="#9Slide04 SFU Fenice Ultra" panose="00000400000000000000" pitchFamily="2" charset="0"/>
              </a:rPr>
              <a:t>Luôn ăn chín uống sôi</a:t>
            </a:r>
            <a:endParaRPr lang="en-US" sz="4000" b="1" cap="none" spc="0" dirty="0">
              <a:ln/>
              <a:solidFill>
                <a:srgbClr val="C00000"/>
              </a:solidFill>
              <a:effectLst/>
              <a:latin typeface="#9Slide04 SFU Fenice Ultra" panose="00000400000000000000" pitchFamily="2" charset="0"/>
            </a:endParaRPr>
          </a:p>
        </p:txBody>
      </p:sp>
    </p:spTree>
    <p:extLst>
      <p:ext uri="{BB962C8B-B14F-4D97-AF65-F5344CB8AC3E}">
        <p14:creationId xmlns:p14="http://schemas.microsoft.com/office/powerpoint/2010/main" val="3221998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by="(-#ppt_w*2)" calcmode="lin" valueType="num">
                                      <p:cBhvr rctx="PPT">
                                        <p:cTn id="19" dur="250" autoRev="1" fill="hold">
                                          <p:stCondLst>
                                            <p:cond delay="0"/>
                                          </p:stCondLst>
                                        </p:cTn>
                                        <p:tgtEl>
                                          <p:spTgt spid="4"/>
                                        </p:tgtEl>
                                        <p:attrNameLst>
                                          <p:attrName>ppt_w</p:attrName>
                                        </p:attrNameLst>
                                      </p:cBhvr>
                                    </p:anim>
                                    <p:anim by="(#ppt_w*0.50)" calcmode="lin" valueType="num">
                                      <p:cBhvr>
                                        <p:cTn id="20" dur="250" decel="50000" autoRev="1" fill="hold">
                                          <p:stCondLst>
                                            <p:cond delay="0"/>
                                          </p:stCondLst>
                                        </p:cTn>
                                        <p:tgtEl>
                                          <p:spTgt spid="4"/>
                                        </p:tgtEl>
                                        <p:attrNameLst>
                                          <p:attrName>ppt_x</p:attrName>
                                        </p:attrNameLst>
                                      </p:cBhvr>
                                    </p:anim>
                                    <p:anim from="(-#ppt_h/2)" to="(#ppt_y)" calcmode="lin" valueType="num">
                                      <p:cBhvr>
                                        <p:cTn id="21" dur="500" fill="hold">
                                          <p:stCondLst>
                                            <p:cond delay="0"/>
                                          </p:stCondLst>
                                        </p:cTn>
                                        <p:tgtEl>
                                          <p:spTgt spid="4"/>
                                        </p:tgtEl>
                                        <p:attrNameLst>
                                          <p:attrName>ppt_y</p:attrName>
                                        </p:attrNameLst>
                                      </p:cBhvr>
                                    </p:anim>
                                    <p:animRot by="21600000">
                                      <p:cBhvr>
                                        <p:cTn id="22" dur="500" fill="hold">
                                          <p:stCondLst>
                                            <p:cond delay="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1+#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1+#ppt_w/2"/>
                                          </p:val>
                                        </p:tav>
                                        <p:tav tm="100000">
                                          <p:val>
                                            <p:strVal val="#ppt_x"/>
                                          </p:val>
                                        </p:tav>
                                      </p:tavLst>
                                    </p:anim>
                                    <p:anim calcmode="lin" valueType="num">
                                      <p:cBhvr additive="base">
                                        <p:cTn id="5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animBg="1"/>
      <p:bldP spid="10" grpId="0"/>
      <p:bldP spid="11"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xmlns="" id="{9E1BB714-DD68-4359-A592-755FC85F2C0C}"/>
              </a:ext>
            </a:extLst>
          </p:cNvPr>
          <p:cNvSpPr/>
          <p:nvPr/>
        </p:nvSpPr>
        <p:spPr>
          <a:xfrm>
            <a:off x="344577" y="281334"/>
            <a:ext cx="9371820" cy="2193814"/>
          </a:xfrm>
          <a:prstGeom prst="roundRect">
            <a:avLst/>
          </a:prstGeom>
          <a:solidFill>
            <a:schemeClr val="accent4">
              <a:lumMod val="20000"/>
              <a:lumOff val="8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554370C2-E50C-4400-BA65-D1E26892560E}"/>
              </a:ext>
            </a:extLst>
          </p:cNvPr>
          <p:cNvSpPr/>
          <p:nvPr/>
        </p:nvSpPr>
        <p:spPr>
          <a:xfrm>
            <a:off x="1100781" y="293141"/>
            <a:ext cx="7321325"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6000" b="1"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Cách phòng tránh ngộ độc khi ở nhà</a:t>
            </a:r>
            <a:endParaRPr lang="en-US" sz="60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endParaRPr>
          </a:p>
        </p:txBody>
      </p:sp>
      <p:pic>
        <p:nvPicPr>
          <p:cNvPr id="5" name="Picture 4" descr="A group of fruits&#10;&#10;Description automatically generated with low confidence">
            <a:extLst>
              <a:ext uri="{FF2B5EF4-FFF2-40B4-BE49-F238E27FC236}">
                <a16:creationId xmlns:a16="http://schemas.microsoft.com/office/drawing/2014/main" xmlns="" id="{172A6408-6062-442D-AE8F-997582C6E8F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152" b="79257" l="9981" r="89992">
                        <a14:foregroundMark x1="17649" y1="73446" x2="17649" y2="73446"/>
                        <a14:foregroundMark x1="12860" y1="79257" x2="13721" y2="79257"/>
                        <a14:foregroundMark x1="52811" y1="66949" x2="52811" y2="66949"/>
                      </a14:backgroundRemoval>
                    </a14:imgEffect>
                  </a14:imgLayer>
                </a14:imgProps>
              </a:ext>
              <a:ext uri="{28A0092B-C50C-407E-A947-70E740481C1C}">
                <a14:useLocalDpi xmlns:a14="http://schemas.microsoft.com/office/drawing/2010/main" val="0"/>
              </a:ext>
            </a:extLst>
          </a:blip>
          <a:srcRect b="18243"/>
          <a:stretch/>
        </p:blipFill>
        <p:spPr>
          <a:xfrm>
            <a:off x="8224375" y="191935"/>
            <a:ext cx="4312202" cy="2873986"/>
          </a:xfrm>
          <a:prstGeom prst="rect">
            <a:avLst/>
          </a:prstGeom>
        </p:spPr>
      </p:pic>
      <p:sp>
        <p:nvSpPr>
          <p:cNvPr id="8" name="Rounded Rectangle 7">
            <a:extLst>
              <a:ext uri="{FF2B5EF4-FFF2-40B4-BE49-F238E27FC236}">
                <a16:creationId xmlns:a16="http://schemas.microsoft.com/office/drawing/2014/main" xmlns="" id="{C236DCDD-8CA9-4D78-8F7C-95D5D453851E}"/>
              </a:ext>
            </a:extLst>
          </p:cNvPr>
          <p:cNvSpPr/>
          <p:nvPr/>
        </p:nvSpPr>
        <p:spPr>
          <a:xfrm>
            <a:off x="590642" y="5181999"/>
            <a:ext cx="10901922" cy="1506272"/>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2060"/>
              </a:solidFill>
              <a:effectLst/>
              <a:latin typeface="#9Slide04 SFU Fenice Ultra" panose="00000400000000000000" pitchFamily="2" charset="0"/>
            </a:endParaRPr>
          </a:p>
        </p:txBody>
      </p:sp>
      <p:sp>
        <p:nvSpPr>
          <p:cNvPr id="9" name="Rounded Rectangle 11">
            <a:extLst>
              <a:ext uri="{FF2B5EF4-FFF2-40B4-BE49-F238E27FC236}">
                <a16:creationId xmlns:a16="http://schemas.microsoft.com/office/drawing/2014/main" xmlns="" id="{265C3BB3-0980-4972-B46C-5142BCC7BDA8}"/>
              </a:ext>
            </a:extLst>
          </p:cNvPr>
          <p:cNvSpPr/>
          <p:nvPr/>
        </p:nvSpPr>
        <p:spPr>
          <a:xfrm>
            <a:off x="1100781" y="3123648"/>
            <a:ext cx="10901922" cy="1815336"/>
          </a:xfrm>
          <a:prstGeom prst="roundRect">
            <a:avLst/>
          </a:prstGeom>
          <a:solidFill>
            <a:schemeClr val="accent4">
              <a:lumMod val="60000"/>
              <a:lumOff val="4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2060"/>
              </a:solidFill>
              <a:effectLst/>
              <a:latin typeface="#9Slide04 SFU Fenice Ultra" panose="00000400000000000000" pitchFamily="2" charset="0"/>
            </a:endParaRPr>
          </a:p>
        </p:txBody>
      </p:sp>
      <p:sp>
        <p:nvSpPr>
          <p:cNvPr id="12" name="Rectangle 11">
            <a:extLst>
              <a:ext uri="{FF2B5EF4-FFF2-40B4-BE49-F238E27FC236}">
                <a16:creationId xmlns:a16="http://schemas.microsoft.com/office/drawing/2014/main" xmlns="" id="{D2EB22EE-3815-49E3-9F12-8DE92A3E8C34}"/>
              </a:ext>
            </a:extLst>
          </p:cNvPr>
          <p:cNvSpPr/>
          <p:nvPr/>
        </p:nvSpPr>
        <p:spPr>
          <a:xfrm>
            <a:off x="507456" y="5273415"/>
            <a:ext cx="10513944"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dirty="0">
                <a:ln/>
                <a:solidFill>
                  <a:srgbClr val="002060"/>
                </a:solidFill>
                <a:latin typeface="#9Slide04 SFU Fenice Ultra" panose="00000400000000000000" pitchFamily="2" charset="0"/>
              </a:rPr>
              <a:t>Bảo quản thực phẩm cẩn thận, tránh gián, ruồi,..xâm nhập</a:t>
            </a:r>
            <a:endParaRPr lang="en-US" sz="4000" b="1" cap="none" spc="0" dirty="0">
              <a:ln/>
              <a:solidFill>
                <a:srgbClr val="002060"/>
              </a:solidFill>
              <a:effectLst/>
              <a:latin typeface="#9Slide04 SFU Fenice Ultra" panose="00000400000000000000" pitchFamily="2" charset="0"/>
            </a:endParaRPr>
          </a:p>
        </p:txBody>
      </p:sp>
      <p:sp>
        <p:nvSpPr>
          <p:cNvPr id="15" name="Rectangle 14">
            <a:extLst>
              <a:ext uri="{FF2B5EF4-FFF2-40B4-BE49-F238E27FC236}">
                <a16:creationId xmlns:a16="http://schemas.microsoft.com/office/drawing/2014/main" xmlns="" id="{9F6B6680-2078-478C-A5A9-AAFCB4B4868A}"/>
              </a:ext>
            </a:extLst>
          </p:cNvPr>
          <p:cNvSpPr/>
          <p:nvPr/>
        </p:nvSpPr>
        <p:spPr>
          <a:xfrm>
            <a:off x="507456" y="3089005"/>
            <a:ext cx="12197892"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dirty="0">
                <a:ln/>
                <a:solidFill>
                  <a:srgbClr val="C00000"/>
                </a:solidFill>
                <a:latin typeface="#9Slide04 SFU Fenice Ultra" panose="00000400000000000000" pitchFamily="2" charset="0"/>
              </a:rPr>
              <a:t>Không để các đồ vật cùng màu sắc, hình dáng gần nhau, dễ gây nhầm lẫn (thuốc, kẹo,...)</a:t>
            </a:r>
            <a:endParaRPr lang="en-US" sz="4000" b="1" cap="none" spc="0" dirty="0">
              <a:ln/>
              <a:solidFill>
                <a:srgbClr val="C00000"/>
              </a:solidFill>
              <a:effectLst/>
              <a:latin typeface="#9Slide04 SFU Fenice Ultra" panose="00000400000000000000" pitchFamily="2" charset="0"/>
            </a:endParaRPr>
          </a:p>
        </p:txBody>
      </p:sp>
    </p:spTree>
    <p:extLst>
      <p:ext uri="{BB962C8B-B14F-4D97-AF65-F5344CB8AC3E}">
        <p14:creationId xmlns:p14="http://schemas.microsoft.com/office/powerpoint/2010/main" val="30670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by="(-#ppt_w*2)" calcmode="lin" valueType="num">
                                      <p:cBhvr rctx="PPT">
                                        <p:cTn id="19" dur="250" autoRev="1" fill="hold">
                                          <p:stCondLst>
                                            <p:cond delay="0"/>
                                          </p:stCondLst>
                                        </p:cTn>
                                        <p:tgtEl>
                                          <p:spTgt spid="4"/>
                                        </p:tgtEl>
                                        <p:attrNameLst>
                                          <p:attrName>ppt_w</p:attrName>
                                        </p:attrNameLst>
                                      </p:cBhvr>
                                    </p:anim>
                                    <p:anim by="(#ppt_w*0.50)" calcmode="lin" valueType="num">
                                      <p:cBhvr>
                                        <p:cTn id="20" dur="250" decel="50000" autoRev="1" fill="hold">
                                          <p:stCondLst>
                                            <p:cond delay="0"/>
                                          </p:stCondLst>
                                        </p:cTn>
                                        <p:tgtEl>
                                          <p:spTgt spid="4"/>
                                        </p:tgtEl>
                                        <p:attrNameLst>
                                          <p:attrName>ppt_x</p:attrName>
                                        </p:attrNameLst>
                                      </p:cBhvr>
                                    </p:anim>
                                    <p:anim from="(-#ppt_h/2)" to="(#ppt_y)" calcmode="lin" valueType="num">
                                      <p:cBhvr>
                                        <p:cTn id="21" dur="500" fill="hold">
                                          <p:stCondLst>
                                            <p:cond delay="0"/>
                                          </p:stCondLst>
                                        </p:cTn>
                                        <p:tgtEl>
                                          <p:spTgt spid="4"/>
                                        </p:tgtEl>
                                        <p:attrNameLst>
                                          <p:attrName>ppt_y</p:attrName>
                                        </p:attrNameLst>
                                      </p:cBhvr>
                                    </p:anim>
                                    <p:animRot by="21600000">
                                      <p:cBhvr>
                                        <p:cTn id="22" dur="500" fill="hold">
                                          <p:stCondLst>
                                            <p:cond delay="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animBg="1"/>
      <p:bldP spid="9" grpId="0" animBg="1"/>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4" name="任意多边形 6"/>
          <p:cNvSpPr/>
          <p:nvPr/>
        </p:nvSpPr>
        <p:spPr>
          <a:xfrm>
            <a:off x="2646575" y="1549668"/>
            <a:ext cx="9029065" cy="4331368"/>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pic>
        <p:nvPicPr>
          <p:cNvPr id="7" name="图片 6" descr="51miz-E180641-C920C6A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78504" y="1721648"/>
            <a:ext cx="3116764" cy="4768115"/>
          </a:xfrm>
          <a:prstGeom prst="rect">
            <a:avLst/>
          </a:prstGeom>
        </p:spPr>
      </p:pic>
      <p:sp>
        <p:nvSpPr>
          <p:cNvPr id="15" name="Text Box 2">
            <a:extLst>
              <a:ext uri="{FF2B5EF4-FFF2-40B4-BE49-F238E27FC236}">
                <a16:creationId xmlns:a16="http://schemas.microsoft.com/office/drawing/2014/main" xmlns="" id="{561CBCB8-0552-4C9A-9BB7-826CC38002D9}"/>
              </a:ext>
            </a:extLst>
          </p:cNvPr>
          <p:cNvSpPr txBox="1">
            <a:spLocks noChangeArrowheads="1"/>
          </p:cNvSpPr>
          <p:nvPr/>
        </p:nvSpPr>
        <p:spPr bwMode="auto">
          <a:xfrm>
            <a:off x="3176336" y="2130302"/>
            <a:ext cx="8152598" cy="3170099"/>
          </a:xfrm>
          <a:prstGeom prst="rect">
            <a:avLst/>
          </a:prstGeom>
          <a:noFill/>
          <a:ln w="57150" cap="rnd">
            <a:noFill/>
            <a:prstDash val="sysDot"/>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vi-VN" altLang="vi-VN" sz="4000" b="1" dirty="0">
                <a:solidFill>
                  <a:srgbClr val="002060"/>
                </a:solidFill>
                <a:latin typeface="#9Slide04 SFU Fenice Bold" panose="00000700000000000000" pitchFamily="2" charset="0"/>
              </a:rPr>
              <a:t>Cất giữ, bảo quản thức ăn không cẩn thận; ăn thức ăn bị ôi thiu, mốc, hỏng; uống thuốc không đúng cách,... là những nguyên nhân có thể gây ngộ độc.</a:t>
            </a:r>
            <a:endParaRPr lang="en-US" altLang="vi-VN" sz="4000" b="1" dirty="0">
              <a:solidFill>
                <a:srgbClr val="002060"/>
              </a:solidFill>
              <a:latin typeface="#9Slide04 SFU Fenice Bold" panose="00000700000000000000" pitchFamily="2" charset="0"/>
            </a:endParaRPr>
          </a:p>
        </p:txBody>
      </p:sp>
      <p:sp>
        <p:nvSpPr>
          <p:cNvPr id="16" name="Rectangle 15">
            <a:extLst>
              <a:ext uri="{FF2B5EF4-FFF2-40B4-BE49-F238E27FC236}">
                <a16:creationId xmlns:a16="http://schemas.microsoft.com/office/drawing/2014/main" xmlns="" id="{79FC5EA7-9EDB-441A-B777-2B44ABA72F34}"/>
              </a:ext>
            </a:extLst>
          </p:cNvPr>
          <p:cNvSpPr/>
          <p:nvPr/>
        </p:nvSpPr>
        <p:spPr>
          <a:xfrm>
            <a:off x="4586469" y="436909"/>
            <a:ext cx="3365025"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GHI NHỚ</a:t>
            </a:r>
          </a:p>
        </p:txBody>
      </p:sp>
    </p:spTree>
    <p:extLst>
      <p:ext uri="{BB962C8B-B14F-4D97-AF65-F5344CB8AC3E}">
        <p14:creationId xmlns:p14="http://schemas.microsoft.com/office/powerpoint/2010/main" val="3257098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16"/>
                                        </p:tgtEl>
                                        <p:attrNameLst>
                                          <p:attrName>style.visibility</p:attrName>
                                        </p:attrNameLst>
                                      </p:cBhvr>
                                      <p:to>
                                        <p:strVal val="visible"/>
                                      </p:to>
                                    </p:set>
                                    <p:anim by="(-#ppt_w*2)" calcmode="lin" valueType="num">
                                      <p:cBhvr rctx="PPT">
                                        <p:cTn id="19" dur="250" autoRev="1" fill="hold">
                                          <p:stCondLst>
                                            <p:cond delay="0"/>
                                          </p:stCondLst>
                                        </p:cTn>
                                        <p:tgtEl>
                                          <p:spTgt spid="16"/>
                                        </p:tgtEl>
                                        <p:attrNameLst>
                                          <p:attrName>ppt_w</p:attrName>
                                        </p:attrNameLst>
                                      </p:cBhvr>
                                    </p:anim>
                                    <p:anim by="(#ppt_w*0.50)" calcmode="lin" valueType="num">
                                      <p:cBhvr>
                                        <p:cTn id="20" dur="250" decel="50000" autoRev="1" fill="hold">
                                          <p:stCondLst>
                                            <p:cond delay="0"/>
                                          </p:stCondLst>
                                        </p:cTn>
                                        <p:tgtEl>
                                          <p:spTgt spid="16"/>
                                        </p:tgtEl>
                                        <p:attrNameLst>
                                          <p:attrName>ppt_x</p:attrName>
                                        </p:attrNameLst>
                                      </p:cBhvr>
                                    </p:anim>
                                    <p:anim from="(-#ppt_h/2)" to="(#ppt_y)" calcmode="lin" valueType="num">
                                      <p:cBhvr>
                                        <p:cTn id="21" dur="500" fill="hold">
                                          <p:stCondLst>
                                            <p:cond delay="0"/>
                                          </p:stCondLst>
                                        </p:cTn>
                                        <p:tgtEl>
                                          <p:spTgt spid="16"/>
                                        </p:tgtEl>
                                        <p:attrNameLst>
                                          <p:attrName>ppt_y</p:attrName>
                                        </p:attrNameLst>
                                      </p:cBhvr>
                                    </p:anim>
                                    <p:animRot by="21600000">
                                      <p:cBhvr>
                                        <p:cTn id="22" dur="500" fill="hold">
                                          <p:stCondLst>
                                            <p:cond delay="0"/>
                                          </p:stCondLst>
                                        </p:cTn>
                                        <p:tgtEl>
                                          <p:spTgt spid="16"/>
                                        </p:tgtEl>
                                        <p:attrNameLst>
                                          <p:attrName>r</p:attrName>
                                        </p:attrNameLst>
                                      </p:cBhvr>
                                    </p:animRot>
                                  </p:childTnLst>
                                </p:cTn>
                              </p:par>
                            </p:childTnLst>
                          </p:cTn>
                        </p:par>
                        <p:par>
                          <p:cTn id="23" fill="hold">
                            <p:stCondLst>
                              <p:cond delay="750"/>
                            </p:stCondLst>
                            <p:childTnLst>
                              <p:par>
                                <p:cTn id="24" presetID="9"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dissolv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1" name="图片 10" descr="51miz-E1043208-54F22D8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955" y="1655445"/>
            <a:ext cx="3951605" cy="3951605"/>
          </a:xfrm>
          <a:prstGeom prst="rect">
            <a:avLst/>
          </a:prstGeom>
        </p:spPr>
      </p:pic>
      <p:sp>
        <p:nvSpPr>
          <p:cNvPr id="12" name="Rounded Rectangle 11">
            <a:extLst>
              <a:ext uri="{FF2B5EF4-FFF2-40B4-BE49-F238E27FC236}">
                <a16:creationId xmlns:a16="http://schemas.microsoft.com/office/drawing/2014/main" xmlns="" id="{7D968AF9-5E9D-49E7-8E8E-C864DB98FE98}"/>
              </a:ext>
            </a:extLst>
          </p:cNvPr>
          <p:cNvSpPr/>
          <p:nvPr/>
        </p:nvSpPr>
        <p:spPr>
          <a:xfrm>
            <a:off x="4013735" y="1941595"/>
            <a:ext cx="7232119" cy="3322026"/>
          </a:xfrm>
          <a:prstGeom prst="roundRect">
            <a:avLst/>
          </a:prstGeom>
          <a:solidFill>
            <a:schemeClr val="accent4">
              <a:lumMod val="20000"/>
              <a:lumOff val="8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2">
            <a:extLst>
              <a:ext uri="{FF2B5EF4-FFF2-40B4-BE49-F238E27FC236}">
                <a16:creationId xmlns:a16="http://schemas.microsoft.com/office/drawing/2014/main" xmlns="" id="{FC78F94B-7A33-420E-91B5-14D7A51F36BD}"/>
              </a:ext>
            </a:extLst>
          </p:cNvPr>
          <p:cNvSpPr txBox="1">
            <a:spLocks noChangeArrowheads="1"/>
          </p:cNvSpPr>
          <p:nvPr/>
        </p:nvSpPr>
        <p:spPr bwMode="auto">
          <a:xfrm>
            <a:off x="4158114" y="2479223"/>
            <a:ext cx="7087740" cy="2246769"/>
          </a:xfrm>
          <a:prstGeom prst="rect">
            <a:avLst/>
          </a:prstGeom>
          <a:noFill/>
          <a:ln w="57150" cap="rnd">
            <a:noFill/>
            <a:prstDash val="sysDot"/>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Đọc</a:t>
            </a: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nội</a:t>
            </a:r>
            <a:r>
              <a:rPr lang="en-US" altLang="vi-VN" sz="4000" b="1" dirty="0">
                <a:solidFill>
                  <a:srgbClr val="002060"/>
                </a:solidFill>
                <a:latin typeface="#9Slide04 SFU Fenice Bold" panose="00000700000000000000" pitchFamily="2" charset="0"/>
              </a:rPr>
              <a:t> dung </a:t>
            </a:r>
            <a:r>
              <a:rPr lang="en-US" altLang="vi-VN" sz="4000" b="1" dirty="0" err="1">
                <a:solidFill>
                  <a:srgbClr val="002060"/>
                </a:solidFill>
                <a:latin typeface="#9Slide04 SFU Fenice Bold" panose="00000700000000000000" pitchFamily="2" charset="0"/>
              </a:rPr>
              <a:t>Ghi</a:t>
            </a: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Nhớ</a:t>
            </a:r>
            <a:endParaRPr lang="en-US" altLang="vi-VN" sz="4000" b="1" dirty="0">
              <a:solidFill>
                <a:srgbClr val="002060"/>
              </a:solidFill>
              <a:latin typeface="#9Slide04 SFU Fenice Bold" panose="00000700000000000000" pitchFamily="2" charset="0"/>
            </a:endParaRPr>
          </a:p>
          <a:p>
            <a:pPr algn="just" eaLnBrk="1" hangingPunct="1">
              <a:spcBef>
                <a:spcPct val="50000"/>
              </a:spcBef>
              <a:buFontTx/>
              <a:buNone/>
            </a:pP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Xem</a:t>
            </a: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bài</a:t>
            </a:r>
            <a:r>
              <a:rPr lang="en-US" altLang="vi-VN" sz="4000" b="1" dirty="0">
                <a:solidFill>
                  <a:srgbClr val="002060"/>
                </a:solidFill>
                <a:latin typeface="#9Slide04 SFU Fenice Bold" panose="00000700000000000000" pitchFamily="2" charset="0"/>
              </a:rPr>
              <a:t> </a:t>
            </a:r>
            <a:r>
              <a:rPr lang="vi-VN" altLang="vi-VN" sz="4000" b="1" dirty="0">
                <a:solidFill>
                  <a:srgbClr val="002060"/>
                </a:solidFill>
                <a:latin typeface="#9Slide04 SFU Fenice Bold" panose="00000700000000000000" pitchFamily="2" charset="0"/>
              </a:rPr>
              <a:t>Phòng tránh ngộ độc khi ở nhà (Tiết 2)</a:t>
            </a:r>
            <a:endParaRPr lang="en-US" altLang="vi-VN" sz="4000" b="1" dirty="0">
              <a:solidFill>
                <a:srgbClr val="002060"/>
              </a:solidFill>
              <a:latin typeface="#9Slide04 SFU Fenice Bold" panose="00000700000000000000" pitchFamily="2" charset="0"/>
            </a:endParaRPr>
          </a:p>
        </p:txBody>
      </p:sp>
      <p:sp>
        <p:nvSpPr>
          <p:cNvPr id="14" name="Rectangle 13">
            <a:extLst>
              <a:ext uri="{FF2B5EF4-FFF2-40B4-BE49-F238E27FC236}">
                <a16:creationId xmlns:a16="http://schemas.microsoft.com/office/drawing/2014/main" xmlns="" id="{79B9CEC2-1E88-4571-A92C-0E004ABE6A01}"/>
              </a:ext>
            </a:extLst>
          </p:cNvPr>
          <p:cNvSpPr/>
          <p:nvPr/>
        </p:nvSpPr>
        <p:spPr>
          <a:xfrm>
            <a:off x="6231179" y="1320485"/>
            <a:ext cx="3010056"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accent5">
                    <a:lumMod val="50000"/>
                  </a:schemeClr>
                </a:solidFill>
                <a:effectLst>
                  <a:glow rad="139700">
                    <a:schemeClr val="accent6">
                      <a:satMod val="175000"/>
                      <a:alpha val="40000"/>
                    </a:schemeClr>
                  </a:glow>
                </a:effectLst>
                <a:latin typeface="UVN Bai Sau Nang" panose="04030905020802020C03" pitchFamily="82" charset="0"/>
              </a:rPr>
              <a:t>DẶN DÒ</a:t>
            </a:r>
          </a:p>
        </p:txBody>
      </p:sp>
    </p:spTree>
    <p:extLst>
      <p:ext uri="{BB962C8B-B14F-4D97-AF65-F5344CB8AC3E}">
        <p14:creationId xmlns:p14="http://schemas.microsoft.com/office/powerpoint/2010/main" val="126389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4"/>
                                        </p:tgtEl>
                                        <p:attrNameLst>
                                          <p:attrName>style.visibility</p:attrName>
                                        </p:attrNameLst>
                                      </p:cBhvr>
                                      <p:to>
                                        <p:strVal val="visible"/>
                                      </p:to>
                                    </p:set>
                                    <p:anim by="(-#ppt_w*2)" calcmode="lin" valueType="num">
                                      <p:cBhvr rctx="PPT">
                                        <p:cTn id="13" dur="250" autoRev="1" fill="hold">
                                          <p:stCondLst>
                                            <p:cond delay="0"/>
                                          </p:stCondLst>
                                        </p:cTn>
                                        <p:tgtEl>
                                          <p:spTgt spid="14"/>
                                        </p:tgtEl>
                                        <p:attrNameLst>
                                          <p:attrName>ppt_w</p:attrName>
                                        </p:attrNameLst>
                                      </p:cBhvr>
                                    </p:anim>
                                    <p:anim by="(#ppt_w*0.50)" calcmode="lin" valueType="num">
                                      <p:cBhvr>
                                        <p:cTn id="14" dur="250" decel="50000" autoRev="1" fill="hold">
                                          <p:stCondLst>
                                            <p:cond delay="0"/>
                                          </p:stCondLst>
                                        </p:cTn>
                                        <p:tgtEl>
                                          <p:spTgt spid="14"/>
                                        </p:tgtEl>
                                        <p:attrNameLst>
                                          <p:attrName>ppt_x</p:attrName>
                                        </p:attrNameLst>
                                      </p:cBhvr>
                                    </p:anim>
                                    <p:anim from="(-#ppt_h/2)" to="(#ppt_y)" calcmode="lin" valueType="num">
                                      <p:cBhvr>
                                        <p:cTn id="15" dur="500" fill="hold">
                                          <p:stCondLst>
                                            <p:cond delay="0"/>
                                          </p:stCondLst>
                                        </p:cTn>
                                        <p:tgtEl>
                                          <p:spTgt spid="14"/>
                                        </p:tgtEl>
                                        <p:attrNameLst>
                                          <p:attrName>ppt_y</p:attrName>
                                        </p:attrNameLst>
                                      </p:cBhvr>
                                    </p:anim>
                                    <p:animRot by="21600000">
                                      <p:cBhvr>
                                        <p:cTn id="16" dur="500" fill="hold">
                                          <p:stCondLst>
                                            <p:cond delay="0"/>
                                          </p:stCondLst>
                                        </p:cTn>
                                        <p:tgtEl>
                                          <p:spTgt spid="1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6200000">
            <a:off x="4113530" y="-1929765"/>
            <a:ext cx="4039235" cy="10059035"/>
          </a:xfrm>
          <a:prstGeom prst="rect">
            <a:avLst/>
          </a:prstGeom>
        </p:spPr>
      </p:pic>
      <p:pic>
        <p:nvPicPr>
          <p:cNvPr id="6" name="图片 5" descr="招生展板899999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660" y="-233680"/>
            <a:ext cx="11648440" cy="574865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42240" y="3866515"/>
            <a:ext cx="3253740" cy="2991485"/>
          </a:xfrm>
          <a:prstGeom prst="rect">
            <a:avLst/>
          </a:prstGeom>
        </p:spPr>
      </p:pic>
      <p:pic>
        <p:nvPicPr>
          <p:cNvPr id="31" name="图片 30" descr="51miz-E1139124-573DE18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40000">
            <a:off x="2666365" y="1842135"/>
            <a:ext cx="824865" cy="824865"/>
          </a:xfrm>
          <a:prstGeom prst="rect">
            <a:avLst/>
          </a:prstGeom>
        </p:spPr>
      </p:pic>
      <p:pic>
        <p:nvPicPr>
          <p:cNvPr id="32" name="图片 31" descr="a5450dec_E379667_849070cd"/>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44080" y="3025775"/>
            <a:ext cx="264795" cy="299720"/>
          </a:xfrm>
          <a:prstGeom prst="rect">
            <a:avLst/>
          </a:prstGeom>
        </p:spPr>
      </p:pic>
      <p:grpSp>
        <p:nvGrpSpPr>
          <p:cNvPr id="49" name="Group 48"/>
          <p:cNvGrpSpPr/>
          <p:nvPr/>
        </p:nvGrpSpPr>
        <p:grpSpPr>
          <a:xfrm>
            <a:off x="965834" y="1962784"/>
            <a:ext cx="9780870" cy="3772537"/>
            <a:chOff x="2072198" y="908553"/>
            <a:chExt cx="6701006" cy="2354491"/>
          </a:xfrm>
        </p:grpSpPr>
        <p:sp>
          <p:nvSpPr>
            <p:cNvPr id="50" name="TextBox 49"/>
            <p:cNvSpPr txBox="1"/>
            <p:nvPr/>
          </p:nvSpPr>
          <p:spPr>
            <a:xfrm>
              <a:off x="2085021" y="908553"/>
              <a:ext cx="6688183" cy="2354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UTM Bustamalak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rPr>
                <a:t>Tạm</a:t>
              </a:r>
              <a:r>
                <a:rPr kumimoji="0" lang="vi-VN" sz="11500" b="0" i="0" u="none" strike="noStrike" kern="1200" cap="none" spc="0" normalizeH="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rPr>
                <a:t> biệt</a:t>
              </a:r>
              <a:endParaRPr kumimoji="0" lang="en-US" sz="11500" b="0" i="0" u="none" strike="noStrike" kern="1200" cap="none" spc="0" normalizeH="0" baseline="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endParaRPr>
            </a:p>
          </p:txBody>
        </p:sp>
        <p:sp>
          <p:nvSpPr>
            <p:cNvPr id="51" name="TextBox 50"/>
            <p:cNvSpPr txBox="1"/>
            <p:nvPr/>
          </p:nvSpPr>
          <p:spPr>
            <a:xfrm>
              <a:off x="2072198" y="1224128"/>
              <a:ext cx="6688183"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blipFill>
                    <a:blip r:embed="rId14"/>
                    <a:stretch>
                      <a:fillRect/>
                    </a:stretch>
                  </a:blipFill>
                  <a:effectLst/>
                  <a:uLnTx/>
                  <a:uFillTx/>
                  <a:latin typeface="UTM Guanine" panose="02040603050506020204" pitchFamily="18" charset="0"/>
                </a:rPr>
                <a:t>Tạm</a:t>
              </a:r>
              <a:r>
                <a:rPr kumimoji="0" lang="vi-VN" sz="11500" b="0" i="0" u="none" strike="noStrike" kern="1200" cap="none" spc="0" normalizeH="0" noProof="0" dirty="0">
                  <a:ln>
                    <a:noFill/>
                  </a:ln>
                  <a:blipFill>
                    <a:blip r:embed="rId14"/>
                    <a:stretch>
                      <a:fillRect/>
                    </a:stretch>
                  </a:blipFill>
                  <a:effectLst/>
                  <a:uLnTx/>
                  <a:uFillTx/>
                  <a:latin typeface="UTM Guanine" panose="02040603050506020204" pitchFamily="18" charset="0"/>
                </a:rPr>
                <a:t> biệt</a:t>
              </a:r>
              <a:endParaRPr kumimoji="0" lang="en-US" sz="11500" b="0" i="0" u="none" strike="noStrike" kern="1200" cap="none" spc="0" normalizeH="0" baseline="0" noProof="0" dirty="0">
                <a:ln>
                  <a:noFill/>
                </a:ln>
                <a:blipFill>
                  <a:blip r:embed="rId14"/>
                  <a:stretch>
                    <a:fillRect/>
                  </a:stretch>
                </a:blipFill>
                <a:effectLst/>
                <a:uLnTx/>
                <a:uFillTx/>
                <a:latin typeface="UTM Guanine" panose="02040603050506020204" pitchFamily="18" charset="0"/>
              </a:endParaRPr>
            </a:p>
          </p:txBody>
        </p:sp>
      </p:grpSp>
    </p:spTree>
    <p:extLst>
      <p:ext uri="{BB962C8B-B14F-4D97-AF65-F5344CB8AC3E}">
        <p14:creationId xmlns:p14="http://schemas.microsoft.com/office/powerpoint/2010/main" val="4030614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childTnLst>
                                </p:cTn>
                              </p:par>
                            </p:childTnLst>
                          </p:cTn>
                        </p:par>
                        <p:par>
                          <p:cTn id="70" fill="hold">
                            <p:stCondLst>
                              <p:cond delay="0"/>
                            </p:stCondLst>
                            <p:childTnLst>
                              <p:par>
                                <p:cTn id="71" presetID="53" presetClass="entr" presetSubtype="16" fill="hold" nodeType="after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p:cTn id="73" dur="500" fill="hold"/>
                                        <p:tgtEl>
                                          <p:spTgt spid="49"/>
                                        </p:tgtEl>
                                        <p:attrNameLst>
                                          <p:attrName>ppt_w</p:attrName>
                                        </p:attrNameLst>
                                      </p:cBhvr>
                                      <p:tavLst>
                                        <p:tav tm="0">
                                          <p:val>
                                            <p:fltVal val="0"/>
                                          </p:val>
                                        </p:tav>
                                        <p:tav tm="100000">
                                          <p:val>
                                            <p:strVal val="#ppt_w"/>
                                          </p:val>
                                        </p:tav>
                                      </p:tavLst>
                                    </p:anim>
                                    <p:anim calcmode="lin" valueType="num">
                                      <p:cBhvr>
                                        <p:cTn id="74" dur="500" fill="hold"/>
                                        <p:tgtEl>
                                          <p:spTgt spid="49"/>
                                        </p:tgtEl>
                                        <p:attrNameLst>
                                          <p:attrName>ppt_h</p:attrName>
                                        </p:attrNameLst>
                                      </p:cBhvr>
                                      <p:tavLst>
                                        <p:tav tm="0">
                                          <p:val>
                                            <p:fltVal val="0"/>
                                          </p:val>
                                        </p:tav>
                                        <p:tav tm="100000">
                                          <p:val>
                                            <p:strVal val="#ppt_h"/>
                                          </p:val>
                                        </p:tav>
                                      </p:tavLst>
                                    </p:anim>
                                    <p:animEffect transition="in" filter="fade">
                                      <p:cBhvr>
                                        <p:cTn id="7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6200000">
            <a:off x="4113530" y="-1929765"/>
            <a:ext cx="4039235" cy="10059035"/>
          </a:xfrm>
          <a:prstGeom prst="rect">
            <a:avLst/>
          </a:prstGeom>
        </p:spPr>
      </p:pic>
      <p:pic>
        <p:nvPicPr>
          <p:cNvPr id="6" name="图片 5" descr="招生展板899999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660" y="-233680"/>
            <a:ext cx="11648440" cy="574865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42240" y="3866515"/>
            <a:ext cx="3253740" cy="2991485"/>
          </a:xfrm>
          <a:prstGeom prst="rect">
            <a:avLst/>
          </a:prstGeom>
        </p:spPr>
      </p:pic>
      <p:grpSp>
        <p:nvGrpSpPr>
          <p:cNvPr id="3" name="组合 2"/>
          <p:cNvGrpSpPr/>
          <p:nvPr/>
        </p:nvGrpSpPr>
        <p:grpSpPr>
          <a:xfrm>
            <a:off x="2504984" y="1737001"/>
            <a:ext cx="496275" cy="499745"/>
            <a:chOff x="8919" y="2734"/>
            <a:chExt cx="787" cy="787"/>
          </a:xfrm>
        </p:grpSpPr>
        <p:sp>
          <p:nvSpPr>
            <p:cNvPr id="78" name="椭圆 77"/>
            <p:cNvSpPr/>
            <p:nvPr/>
          </p:nvSpPr>
          <p:spPr>
            <a:xfrm>
              <a:off x="8919" y="2734"/>
              <a:ext cx="787" cy="787"/>
            </a:xfrm>
            <a:prstGeom prst="ellipse">
              <a:avLst/>
            </a:prstGeom>
            <a:solidFill>
              <a:srgbClr val="41C241"/>
            </a:solidFill>
            <a:ln>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80" name="文本框 79"/>
            <p:cNvSpPr txBox="1"/>
            <p:nvPr/>
          </p:nvSpPr>
          <p:spPr>
            <a:xfrm>
              <a:off x="8957" y="2787"/>
              <a:ext cx="712" cy="6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a:ea typeface="微软雅黑"/>
                  <a:cs typeface="+mn-ea"/>
                  <a:sym typeface="+mn-lt"/>
                </a:rPr>
                <a:t>1</a:t>
              </a:r>
            </a:p>
          </p:txBody>
        </p:sp>
      </p:grpSp>
      <p:grpSp>
        <p:nvGrpSpPr>
          <p:cNvPr id="33" name="组合 32"/>
          <p:cNvGrpSpPr/>
          <p:nvPr/>
        </p:nvGrpSpPr>
        <p:grpSpPr>
          <a:xfrm>
            <a:off x="2816808" y="2868567"/>
            <a:ext cx="496906" cy="499745"/>
            <a:chOff x="8918" y="2734"/>
            <a:chExt cx="788" cy="787"/>
          </a:xfrm>
        </p:grpSpPr>
        <p:sp>
          <p:nvSpPr>
            <p:cNvPr id="34" name="椭圆 33"/>
            <p:cNvSpPr/>
            <p:nvPr/>
          </p:nvSpPr>
          <p:spPr>
            <a:xfrm>
              <a:off x="8919" y="2734"/>
              <a:ext cx="787" cy="787"/>
            </a:xfrm>
            <a:prstGeom prst="ellipse">
              <a:avLst/>
            </a:prstGeom>
            <a:solidFill>
              <a:srgbClr val="41C241"/>
            </a:solidFill>
            <a:ln>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35" name="文本框 34"/>
            <p:cNvSpPr txBox="1"/>
            <p:nvPr/>
          </p:nvSpPr>
          <p:spPr>
            <a:xfrm>
              <a:off x="8918" y="2787"/>
              <a:ext cx="751" cy="6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a:ea typeface="微软雅黑"/>
                  <a:cs typeface="+mn-ea"/>
                  <a:sym typeface="+mn-lt"/>
                </a:rPr>
                <a:t>2</a:t>
              </a:r>
            </a:p>
          </p:txBody>
        </p:sp>
      </p:grpSp>
      <p:grpSp>
        <p:nvGrpSpPr>
          <p:cNvPr id="38" name="组合 37"/>
          <p:cNvGrpSpPr/>
          <p:nvPr/>
        </p:nvGrpSpPr>
        <p:grpSpPr>
          <a:xfrm>
            <a:off x="3236259" y="3996616"/>
            <a:ext cx="496906" cy="499745"/>
            <a:chOff x="8918" y="2734"/>
            <a:chExt cx="788" cy="787"/>
          </a:xfrm>
        </p:grpSpPr>
        <p:sp>
          <p:nvSpPr>
            <p:cNvPr id="39" name="椭圆 38"/>
            <p:cNvSpPr/>
            <p:nvPr/>
          </p:nvSpPr>
          <p:spPr>
            <a:xfrm>
              <a:off x="8919" y="2734"/>
              <a:ext cx="787" cy="787"/>
            </a:xfrm>
            <a:prstGeom prst="ellipse">
              <a:avLst/>
            </a:prstGeom>
            <a:solidFill>
              <a:srgbClr val="41C241"/>
            </a:solidFill>
            <a:ln>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40" name="文本框 39"/>
            <p:cNvSpPr txBox="1"/>
            <p:nvPr/>
          </p:nvSpPr>
          <p:spPr>
            <a:xfrm>
              <a:off x="8918" y="2787"/>
              <a:ext cx="751" cy="6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a:ea typeface="微软雅黑"/>
                  <a:cs typeface="+mn-ea"/>
                  <a:sym typeface="+mn-lt"/>
                </a:rPr>
                <a:t>3</a:t>
              </a:r>
            </a:p>
          </p:txBody>
        </p:sp>
      </p:grpSp>
      <p:pic>
        <p:nvPicPr>
          <p:cNvPr id="41" name="图片 40" descr="51miz-E1139124-573DE18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40000">
            <a:off x="1592493" y="1557296"/>
            <a:ext cx="824865" cy="824865"/>
          </a:xfrm>
          <a:prstGeom prst="rect">
            <a:avLst/>
          </a:prstGeom>
        </p:spPr>
      </p:pic>
      <p:pic>
        <p:nvPicPr>
          <p:cNvPr id="42" name="图片 41" descr="51miz-E1139124-573DE18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40000">
            <a:off x="1840808" y="2751727"/>
            <a:ext cx="824865" cy="824865"/>
          </a:xfrm>
          <a:prstGeom prst="rect">
            <a:avLst/>
          </a:prstGeom>
        </p:spPr>
      </p:pic>
      <p:pic>
        <p:nvPicPr>
          <p:cNvPr id="43" name="图片 42" descr="51miz-E1139124-573DE18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40000">
            <a:off x="2260259" y="3868981"/>
            <a:ext cx="824865" cy="824865"/>
          </a:xfrm>
          <a:prstGeom prst="rect">
            <a:avLst/>
          </a:prstGeom>
        </p:spPr>
      </p:pic>
      <p:sp>
        <p:nvSpPr>
          <p:cNvPr id="31" name="文本框 10"/>
          <p:cNvSpPr txBox="1"/>
          <p:nvPr/>
        </p:nvSpPr>
        <p:spPr>
          <a:xfrm>
            <a:off x="2686029" y="286424"/>
            <a:ext cx="6894235" cy="1107996"/>
          </a:xfrm>
          <a:prstGeom prst="rect">
            <a:avLst/>
          </a:prstGeom>
          <a:noFill/>
        </p:spPr>
        <p:txBody>
          <a:bodyPr wrap="square" rtlCol="0">
            <a:spAutoFit/>
          </a:bodyPr>
          <a:lstStyle/>
          <a:p>
            <a:pPr algn="ctr"/>
            <a:r>
              <a:rPr lang="vi-VN" altLang="zh-CN" sz="6600" dirty="0">
                <a:solidFill>
                  <a:srgbClr val="663300"/>
                </a:solidFill>
                <a:latin typeface="UTM Duepuntozero" panose="02040603050506020204" pitchFamily="18" charset="0"/>
                <a:ea typeface="微软雅黑 Light" panose="020B0502040204020203" pitchFamily="34" charset="-122"/>
              </a:rPr>
              <a:t>YÊU CẦU CẦN ĐẠT</a:t>
            </a:r>
            <a:endParaRPr lang="zh-CN" altLang="en-US" sz="6600" dirty="0">
              <a:solidFill>
                <a:srgbClr val="663300"/>
              </a:solidFill>
              <a:latin typeface="UTM Duepuntozero" panose="02040603050506020204" pitchFamily="18" charset="0"/>
              <a:ea typeface="微软雅黑 Light" panose="020B0502040204020203" pitchFamily="34" charset="-122"/>
            </a:endParaRPr>
          </a:p>
        </p:txBody>
      </p:sp>
      <p:sp>
        <p:nvSpPr>
          <p:cNvPr id="32" name="文本框 2"/>
          <p:cNvSpPr txBox="1"/>
          <p:nvPr/>
        </p:nvSpPr>
        <p:spPr>
          <a:xfrm>
            <a:off x="2921115" y="1529929"/>
            <a:ext cx="7567700" cy="955774"/>
          </a:xfrm>
          <a:prstGeom prst="rect">
            <a:avLst/>
          </a:prstGeom>
          <a:noFill/>
        </p:spPr>
        <p:txBody>
          <a:bodyPr wrap="square" rtlCol="0">
            <a:spAutoFit/>
          </a:bodyPr>
          <a:lstStyle/>
          <a:p>
            <a:pPr algn="ctr">
              <a:lnSpc>
                <a:spcPct val="150000"/>
              </a:lnSpc>
            </a:pPr>
            <a:r>
              <a:rPr lang="vi-VN" altLang="zh-CN" sz="2000" b="1" dirty="0">
                <a:solidFill>
                  <a:srgbClr val="002060"/>
                </a:solidFill>
                <a:latin typeface="UTM Avo" panose="02040603050506020204" pitchFamily="18" charset="0"/>
                <a:ea typeface="方正卡通简体" panose="03000509000000000000" pitchFamily="65" charset="-122"/>
              </a:rPr>
              <a:t>Kể được một số đồ dùng, thức ăn, đồ uống nếu không cất giữ, bảo quản cẩn thận có thể gây ngộ độc.</a:t>
            </a:r>
            <a:endParaRPr lang="it-IT" altLang="zh-CN" sz="2000" b="1" dirty="0">
              <a:solidFill>
                <a:srgbClr val="002060"/>
              </a:solidFill>
              <a:latin typeface="UTM Avo" panose="02040603050506020204" pitchFamily="18" charset="0"/>
              <a:ea typeface="方正卡通简体" panose="03000509000000000000" pitchFamily="65" charset="-122"/>
            </a:endParaRPr>
          </a:p>
        </p:txBody>
      </p:sp>
      <p:sp>
        <p:nvSpPr>
          <p:cNvPr id="44" name="文本框 2"/>
          <p:cNvSpPr txBox="1"/>
          <p:nvPr/>
        </p:nvSpPr>
        <p:spPr>
          <a:xfrm>
            <a:off x="3717878" y="3869290"/>
            <a:ext cx="5943338" cy="1015663"/>
          </a:xfrm>
          <a:prstGeom prst="rect">
            <a:avLst/>
          </a:prstGeom>
          <a:noFill/>
        </p:spPr>
        <p:txBody>
          <a:bodyPr wrap="square" rtlCol="0">
            <a:spAutoFit/>
          </a:bodyPr>
          <a:lstStyle/>
          <a:p>
            <a:pPr algn="ctr">
              <a:lnSpc>
                <a:spcPct val="150000"/>
              </a:lnSpc>
            </a:pPr>
            <a:r>
              <a:rPr lang="vi-VN" altLang="zh-CN" sz="2000" b="1" dirty="0">
                <a:solidFill>
                  <a:srgbClr val="002060"/>
                </a:solidFill>
                <a:latin typeface="UTM Avo" panose="02040603050506020204" pitchFamily="18" charset="0"/>
                <a:ea typeface="方正卡通简体" panose="03000509000000000000" pitchFamily="65" charset="-122"/>
              </a:rPr>
              <a:t>Biết cách xử lí những tình huống đơn giản khi bản thân hoặc người nhà bị ngộ độc.</a:t>
            </a:r>
            <a:endParaRPr lang="it-IT" altLang="zh-CN" sz="2000" b="1" dirty="0">
              <a:solidFill>
                <a:srgbClr val="002060"/>
              </a:solidFill>
              <a:latin typeface="UTM Avo" panose="02040603050506020204" pitchFamily="18" charset="0"/>
              <a:ea typeface="方正卡通简体" panose="03000509000000000000" pitchFamily="65" charset="-122"/>
            </a:endParaRPr>
          </a:p>
        </p:txBody>
      </p:sp>
      <p:sp>
        <p:nvSpPr>
          <p:cNvPr id="45" name="文本框 2"/>
          <p:cNvSpPr txBox="1"/>
          <p:nvPr/>
        </p:nvSpPr>
        <p:spPr>
          <a:xfrm>
            <a:off x="3145608" y="2543933"/>
            <a:ext cx="7217330" cy="1477328"/>
          </a:xfrm>
          <a:prstGeom prst="rect">
            <a:avLst/>
          </a:prstGeom>
          <a:noFill/>
        </p:spPr>
        <p:txBody>
          <a:bodyPr wrap="square" rtlCol="0">
            <a:spAutoFit/>
          </a:bodyPr>
          <a:lstStyle/>
          <a:p>
            <a:pPr algn="ctr">
              <a:lnSpc>
                <a:spcPct val="150000"/>
              </a:lnSpc>
            </a:pPr>
            <a:r>
              <a:rPr lang="vi-VN" altLang="zh-CN" sz="2000" b="1" dirty="0">
                <a:solidFill>
                  <a:srgbClr val="002060"/>
                </a:solidFill>
                <a:latin typeface="UTM Avo" panose="02040603050506020204" pitchFamily="18" charset="0"/>
                <a:ea typeface="方正卡通简体" panose="03000509000000000000" pitchFamily="65" charset="-122"/>
              </a:rPr>
              <a:t>Thu thập thông tin có thể gây ngộ độc, đề xuất được những việc làm để phòng tránh ngộ độc qua đường ăn uống.</a:t>
            </a:r>
            <a:endParaRPr lang="it-IT" altLang="zh-CN" sz="2000" b="1" dirty="0">
              <a:solidFill>
                <a:srgbClr val="002060"/>
              </a:solidFill>
              <a:latin typeface="UTM Avo" panose="02040603050506020204" pitchFamily="18" charset="0"/>
              <a:ea typeface="方正卡通简体" panose="03000509000000000000" pitchFamily="65" charset="-122"/>
            </a:endParaRPr>
          </a:p>
        </p:txBody>
      </p:sp>
    </p:spTree>
    <p:extLst>
      <p:ext uri="{BB962C8B-B14F-4D97-AF65-F5344CB8AC3E}">
        <p14:creationId xmlns:p14="http://schemas.microsoft.com/office/powerpoint/2010/main" val="35252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1000"/>
                                        <p:tgtEl>
                                          <p:spTgt spid="42"/>
                                        </p:tgtEl>
                                      </p:cBhvr>
                                    </p:animEffect>
                                    <p:anim calcmode="lin" valueType="num">
                                      <p:cBhvr>
                                        <p:cTn id="55" dur="1000" fill="hold"/>
                                        <p:tgtEl>
                                          <p:spTgt spid="42"/>
                                        </p:tgtEl>
                                        <p:attrNameLst>
                                          <p:attrName>ppt_x</p:attrName>
                                        </p:attrNameLst>
                                      </p:cBhvr>
                                      <p:tavLst>
                                        <p:tav tm="0">
                                          <p:val>
                                            <p:strVal val="#ppt_x"/>
                                          </p:val>
                                        </p:tav>
                                        <p:tav tm="100000">
                                          <p:val>
                                            <p:strVal val="#ppt_x"/>
                                          </p:val>
                                        </p:tav>
                                      </p:tavLst>
                                    </p:anim>
                                    <p:anim calcmode="lin" valueType="num">
                                      <p:cBhvr>
                                        <p:cTn id="56" dur="1000" fill="hold"/>
                                        <p:tgtEl>
                                          <p:spTgt spid="42"/>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animEffect transition="in" filter="fade">
                                      <p:cBhvr>
                                        <p:cTn id="67" dur="500"/>
                                        <p:tgtEl>
                                          <p:spTgt spid="31"/>
                                        </p:tgtEl>
                                      </p:cBhvr>
                                    </p:animEffect>
                                  </p:child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par>
                          <p:cTn id="71" fill="hold">
                            <p:stCondLst>
                              <p:cond delay="1500"/>
                            </p:stCondLst>
                            <p:childTnLst>
                              <p:par>
                                <p:cTn id="72" presetID="53" presetClass="entr" presetSubtype="16"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p:cTn id="74" dur="500" fill="hold"/>
                                        <p:tgtEl>
                                          <p:spTgt spid="32"/>
                                        </p:tgtEl>
                                        <p:attrNameLst>
                                          <p:attrName>ppt_w</p:attrName>
                                        </p:attrNameLst>
                                      </p:cBhvr>
                                      <p:tavLst>
                                        <p:tav tm="0">
                                          <p:val>
                                            <p:fltVal val="0"/>
                                          </p:val>
                                        </p:tav>
                                        <p:tav tm="100000">
                                          <p:val>
                                            <p:strVal val="#ppt_w"/>
                                          </p:val>
                                        </p:tav>
                                      </p:tavLst>
                                    </p:anim>
                                    <p:anim calcmode="lin" valueType="num">
                                      <p:cBhvr>
                                        <p:cTn id="75" dur="500" fill="hold"/>
                                        <p:tgtEl>
                                          <p:spTgt spid="32"/>
                                        </p:tgtEl>
                                        <p:attrNameLst>
                                          <p:attrName>ppt_h</p:attrName>
                                        </p:attrNameLst>
                                      </p:cBhvr>
                                      <p:tavLst>
                                        <p:tav tm="0">
                                          <p:val>
                                            <p:fltVal val="0"/>
                                          </p:val>
                                        </p:tav>
                                        <p:tav tm="100000">
                                          <p:val>
                                            <p:strVal val="#ppt_h"/>
                                          </p:val>
                                        </p:tav>
                                      </p:tavLst>
                                    </p:anim>
                                    <p:animEffect transition="in" filter="fade">
                                      <p:cBhvr>
                                        <p:cTn id="76" dur="500"/>
                                        <p:tgtEl>
                                          <p:spTgt spid="32"/>
                                        </p:tgtEl>
                                      </p:cBhvr>
                                    </p:animEffect>
                                  </p:childTnLst>
                                </p:cTn>
                              </p:par>
                            </p:childTnLst>
                          </p:cTn>
                        </p:par>
                        <p:par>
                          <p:cTn id="77" fill="hold">
                            <p:stCondLst>
                              <p:cond delay="2000"/>
                            </p:stCondLst>
                            <p:childTnLst>
                              <p:par>
                                <p:cTn id="78" presetID="1" presetClass="entr" presetSubtype="0" fill="hold" nodeType="afterEffect">
                                  <p:stCondLst>
                                    <p:cond delay="0"/>
                                  </p:stCondLst>
                                  <p:childTnLst>
                                    <p:set>
                                      <p:cBhvr>
                                        <p:cTn id="79" dur="1" fill="hold">
                                          <p:stCondLst>
                                            <p:cond delay="0"/>
                                          </p:stCondLst>
                                        </p:cTn>
                                        <p:tgtEl>
                                          <p:spTgt spid="33"/>
                                        </p:tgtEl>
                                        <p:attrNameLst>
                                          <p:attrName>style.visibility</p:attrName>
                                        </p:attrNameLst>
                                      </p:cBhvr>
                                      <p:to>
                                        <p:strVal val="visible"/>
                                      </p:to>
                                    </p:set>
                                  </p:childTnLst>
                                </p:cTn>
                              </p:par>
                            </p:childTnLst>
                          </p:cTn>
                        </p:par>
                        <p:par>
                          <p:cTn id="80" fill="hold">
                            <p:stCondLst>
                              <p:cond delay="2000"/>
                            </p:stCondLst>
                            <p:childTnLst>
                              <p:par>
                                <p:cTn id="81" presetID="53" presetClass="entr" presetSubtype="16" fill="hold" grpId="0" nodeType="after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p:cTn id="83" dur="500" fill="hold"/>
                                        <p:tgtEl>
                                          <p:spTgt spid="45"/>
                                        </p:tgtEl>
                                        <p:attrNameLst>
                                          <p:attrName>ppt_w</p:attrName>
                                        </p:attrNameLst>
                                      </p:cBhvr>
                                      <p:tavLst>
                                        <p:tav tm="0">
                                          <p:val>
                                            <p:fltVal val="0"/>
                                          </p:val>
                                        </p:tav>
                                        <p:tav tm="100000">
                                          <p:val>
                                            <p:strVal val="#ppt_w"/>
                                          </p:val>
                                        </p:tav>
                                      </p:tavLst>
                                    </p:anim>
                                    <p:anim calcmode="lin" valueType="num">
                                      <p:cBhvr>
                                        <p:cTn id="84" dur="500" fill="hold"/>
                                        <p:tgtEl>
                                          <p:spTgt spid="45"/>
                                        </p:tgtEl>
                                        <p:attrNameLst>
                                          <p:attrName>ppt_h</p:attrName>
                                        </p:attrNameLst>
                                      </p:cBhvr>
                                      <p:tavLst>
                                        <p:tav tm="0">
                                          <p:val>
                                            <p:fltVal val="0"/>
                                          </p:val>
                                        </p:tav>
                                        <p:tav tm="100000">
                                          <p:val>
                                            <p:strVal val="#ppt_h"/>
                                          </p:val>
                                        </p:tav>
                                      </p:tavLst>
                                    </p:anim>
                                    <p:animEffect transition="in" filter="fade">
                                      <p:cBhvr>
                                        <p:cTn id="85" dur="500"/>
                                        <p:tgtEl>
                                          <p:spTgt spid="45"/>
                                        </p:tgtEl>
                                      </p:cBhvr>
                                    </p:animEffect>
                                  </p:childTnLst>
                                </p:cTn>
                              </p:par>
                            </p:childTnLst>
                          </p:cTn>
                        </p:par>
                        <p:par>
                          <p:cTn id="86" fill="hold">
                            <p:stCondLst>
                              <p:cond delay="2500"/>
                            </p:stCondLst>
                            <p:childTnLst>
                              <p:par>
                                <p:cTn id="87" presetID="1" presetClass="entr" presetSubtype="0" fill="hold" nodeType="after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par>
                          <p:cTn id="89" fill="hold">
                            <p:stCondLst>
                              <p:cond delay="2500"/>
                            </p:stCondLst>
                            <p:childTnLst>
                              <p:par>
                                <p:cTn id="90" presetID="53" presetClass="entr" presetSubtype="16" fill="hold" grpId="0" nodeType="afterEffect">
                                  <p:stCondLst>
                                    <p:cond delay="0"/>
                                  </p:stCondLst>
                                  <p:childTnLst>
                                    <p:set>
                                      <p:cBhvr>
                                        <p:cTn id="91" dur="1" fill="hold">
                                          <p:stCondLst>
                                            <p:cond delay="0"/>
                                          </p:stCondLst>
                                        </p:cTn>
                                        <p:tgtEl>
                                          <p:spTgt spid="44"/>
                                        </p:tgtEl>
                                        <p:attrNameLst>
                                          <p:attrName>style.visibility</p:attrName>
                                        </p:attrNameLst>
                                      </p:cBhvr>
                                      <p:to>
                                        <p:strVal val="visible"/>
                                      </p:to>
                                    </p:set>
                                    <p:anim calcmode="lin" valueType="num">
                                      <p:cBhvr>
                                        <p:cTn id="92" dur="500" fill="hold"/>
                                        <p:tgtEl>
                                          <p:spTgt spid="44"/>
                                        </p:tgtEl>
                                        <p:attrNameLst>
                                          <p:attrName>ppt_w</p:attrName>
                                        </p:attrNameLst>
                                      </p:cBhvr>
                                      <p:tavLst>
                                        <p:tav tm="0">
                                          <p:val>
                                            <p:fltVal val="0"/>
                                          </p:val>
                                        </p:tav>
                                        <p:tav tm="100000">
                                          <p:val>
                                            <p:strVal val="#ppt_w"/>
                                          </p:val>
                                        </p:tav>
                                      </p:tavLst>
                                    </p:anim>
                                    <p:anim calcmode="lin" valueType="num">
                                      <p:cBhvr>
                                        <p:cTn id="93" dur="500" fill="hold"/>
                                        <p:tgtEl>
                                          <p:spTgt spid="44"/>
                                        </p:tgtEl>
                                        <p:attrNameLst>
                                          <p:attrName>ppt_h</p:attrName>
                                        </p:attrNameLst>
                                      </p:cBhvr>
                                      <p:tavLst>
                                        <p:tav tm="0">
                                          <p:val>
                                            <p:fltVal val="0"/>
                                          </p:val>
                                        </p:tav>
                                        <p:tav tm="100000">
                                          <p:val>
                                            <p:strVal val="#ppt_h"/>
                                          </p:val>
                                        </p:tav>
                                      </p:tavLst>
                                    </p:anim>
                                    <p:animEffect transition="in" filter="fade">
                                      <p:cBhvr>
                                        <p:cTn id="9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44" grpId="0"/>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16200000">
            <a:off x="4136065" y="-1610013"/>
            <a:ext cx="4039235" cy="1005903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67677" y="3883025"/>
            <a:ext cx="3253740" cy="2991485"/>
          </a:xfrm>
          <a:prstGeom prst="rect">
            <a:avLst/>
          </a:prstGeom>
        </p:spPr>
      </p:pic>
      <p:sp>
        <p:nvSpPr>
          <p:cNvPr id="20" name="MH_Number_1"/>
          <p:cNvSpPr/>
          <p:nvPr>
            <p:custDataLst>
              <p:tags r:id="rId1"/>
            </p:custDataLst>
          </p:nvPr>
        </p:nvSpPr>
        <p:spPr>
          <a:xfrm>
            <a:off x="5142912" y="15127"/>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13800" b="1" noProof="1">
                <a:solidFill>
                  <a:schemeClr val="bg1"/>
                </a:solidFill>
                <a:effectLst>
                  <a:outerShdw blurRad="38100" dist="38100" dir="2700000" algn="tl">
                    <a:srgbClr val="000000">
                      <a:alpha val="43137"/>
                    </a:srgbClr>
                  </a:outerShdw>
                </a:effectLst>
                <a:latin typeface="UTM American Sans" panose="02040603050506020204" pitchFamily="18" charset="0"/>
                <a:ea typeface="微软雅黑" panose="020B0503020204020204" pitchFamily="34" charset="-122"/>
                <a:cs typeface="Times New Roman" panose="02020603050405020304" pitchFamily="18" charset="0"/>
                <a:sym typeface="Arial" panose="020B0604020202020204" pitchFamily="34" charset="0"/>
              </a:rPr>
              <a:t>1</a:t>
            </a:r>
            <a:endParaRPr lang="en-US" altLang="zh-CN" sz="4800" b="1" noProof="1">
              <a:solidFill>
                <a:schemeClr val="bg1"/>
              </a:solidFill>
              <a:effectLst>
                <a:outerShdw blurRad="38100" dist="38100" dir="2700000" algn="tl">
                  <a:srgbClr val="000000">
                    <a:alpha val="43137"/>
                  </a:srgbClr>
                </a:outerShdw>
              </a:effectLst>
              <a:latin typeface="UTM American Sans" panose="020406030505060202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1" name="图片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061022">
            <a:off x="4554754" y="-167310"/>
            <a:ext cx="1504759" cy="2149654"/>
          </a:xfrm>
          <a:prstGeom prst="rect">
            <a:avLst/>
          </a:prstGeom>
        </p:spPr>
      </p:pic>
      <p:sp>
        <p:nvSpPr>
          <p:cNvPr id="23" name="Rectangle 22"/>
          <p:cNvSpPr/>
          <p:nvPr/>
        </p:nvSpPr>
        <p:spPr>
          <a:xfrm>
            <a:off x="2095708" y="2330510"/>
            <a:ext cx="7645570" cy="3139321"/>
          </a:xfrm>
          <a:prstGeom prst="rect">
            <a:avLst/>
          </a:prstGeom>
        </p:spPr>
        <p:txBody>
          <a:bodyPr wrap="square">
            <a:spAutoFit/>
          </a:bodyPr>
          <a:lstStyle/>
          <a:p>
            <a:pPr algn="ctr"/>
            <a:r>
              <a:rPr lang="en-US" altLang="en-US" sz="6600" dirty="0" err="1">
                <a:solidFill>
                  <a:srgbClr val="FAC000"/>
                </a:solidFill>
                <a:latin typeface="UTM American Sans" panose="02040603050506020204" pitchFamily="18" charset="0"/>
              </a:rPr>
              <a:t>Tìm</a:t>
            </a:r>
            <a:r>
              <a:rPr lang="en-US" altLang="en-US" sz="6600" dirty="0">
                <a:solidFill>
                  <a:srgbClr val="FAC000"/>
                </a:solidFill>
                <a:latin typeface="UTM American Sans" panose="02040603050506020204" pitchFamily="18" charset="0"/>
              </a:rPr>
              <a:t> </a:t>
            </a:r>
            <a:r>
              <a:rPr lang="en-US" altLang="en-US" sz="6600" dirty="0" err="1">
                <a:solidFill>
                  <a:srgbClr val="FAC000"/>
                </a:solidFill>
                <a:latin typeface="UTM American Sans" panose="02040603050506020204" pitchFamily="18" charset="0"/>
              </a:rPr>
              <a:t>hiểu</a:t>
            </a:r>
            <a:r>
              <a:rPr lang="en-US" altLang="en-US" sz="6600" dirty="0">
                <a:solidFill>
                  <a:srgbClr val="FAC000"/>
                </a:solidFill>
                <a:latin typeface="UTM American Sans" panose="02040603050506020204" pitchFamily="18" charset="0"/>
              </a:rPr>
              <a:t> </a:t>
            </a:r>
            <a:r>
              <a:rPr lang="vi-VN" altLang="en-US" sz="6600" dirty="0">
                <a:solidFill>
                  <a:srgbClr val="FAC000"/>
                </a:solidFill>
                <a:latin typeface="UTM American Sans" panose="02040603050506020204" pitchFamily="18" charset="0"/>
              </a:rPr>
              <a:t>lí do gây ngộ độc qua đường ăn uống</a:t>
            </a:r>
            <a:endParaRPr lang="en-US" sz="6600" dirty="0">
              <a:solidFill>
                <a:srgbClr val="FAC000"/>
              </a:solidFill>
              <a:latin typeface="UTM American Sans" panose="02040603050506020204" pitchFamily="18" charset="0"/>
            </a:endParaRPr>
          </a:p>
        </p:txBody>
      </p:sp>
    </p:spTree>
    <p:extLst>
      <p:ext uri="{BB962C8B-B14F-4D97-AF65-F5344CB8AC3E}">
        <p14:creationId xmlns:p14="http://schemas.microsoft.com/office/powerpoint/2010/main" val="201245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Effect transition="in" filter="fade">
                                          <p:cBhvr>
                                            <p:cTn id="51" dur="1000"/>
                                            <p:tgtEl>
                                              <p:spTgt spid="20"/>
                                            </p:tgtEl>
                                          </p:cBhvr>
                                        </p:animEffect>
                                      </p:childTnLst>
                                    </p:cTn>
                                  </p:par>
                                  <p:par>
                                    <p:cTn id="52" presetID="2" presetClass="entr" presetSubtype="1" fill="hold" nodeType="withEffect" p14:presetBounceEnd="50000">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14:bounceEnd="50000">
                                          <p:cBhvr additive="base">
                                            <p:cTn id="54" dur="10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55" dur="1000" fill="hold"/>
                                            <p:tgtEl>
                                              <p:spTgt spid="21"/>
                                            </p:tgtEl>
                                            <p:attrNameLst>
                                              <p:attrName>ppt_y</p:attrName>
                                            </p:attrNameLst>
                                          </p:cBhvr>
                                          <p:tavLst>
                                            <p:tav tm="0">
                                              <p:val>
                                                <p:strVal val="0-#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Effect transition="in" filter="fade">
                                          <p:cBhvr>
                                            <p:cTn id="51" dur="1000"/>
                                            <p:tgtEl>
                                              <p:spTgt spid="20"/>
                                            </p:tgtEl>
                                          </p:cBhvr>
                                        </p:animEffect>
                                      </p:childTnLst>
                                    </p:cTn>
                                  </p:par>
                                  <p:par>
                                    <p:cTn id="52" presetID="2" presetClass="entr" presetSubtype="1"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1000" fill="hold"/>
                                            <p:tgtEl>
                                              <p:spTgt spid="21"/>
                                            </p:tgtEl>
                                            <p:attrNameLst>
                                              <p:attrName>ppt_x</p:attrName>
                                            </p:attrNameLst>
                                          </p:cBhvr>
                                          <p:tavLst>
                                            <p:tav tm="0">
                                              <p:val>
                                                <p:strVal val="#ppt_x"/>
                                              </p:val>
                                            </p:tav>
                                            <p:tav tm="100000">
                                              <p:val>
                                                <p:strVal val="#ppt_x"/>
                                              </p:val>
                                            </p:tav>
                                          </p:tavLst>
                                        </p:anim>
                                        <p:anim calcmode="lin" valueType="num">
                                          <p:cBhvr additive="base">
                                            <p:cTn id="55" dur="1000" fill="hold"/>
                                            <p:tgtEl>
                                              <p:spTgt spid="21"/>
                                            </p:tgtEl>
                                            <p:attrNameLst>
                                              <p:attrName>ppt_y</p:attrName>
                                            </p:attrNameLst>
                                          </p:cBhvr>
                                          <p:tavLst>
                                            <p:tav tm="0">
                                              <p:val>
                                                <p:strVal val="0-#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hòng Khám Răng Nền Hoạt Hình, Răng, Phòng Khám Bệnh, Phòng Sức  Khỏe Vector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8315"/>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descr="51miz-E1043208-54F22D8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041484"/>
            <a:ext cx="3951605" cy="3951605"/>
          </a:xfrm>
          <a:prstGeom prst="rect">
            <a:avLst/>
          </a:prstGeom>
        </p:spPr>
      </p:pic>
      <p:pic>
        <p:nvPicPr>
          <p:cNvPr id="5126" name="Picture 6" descr="Chair Child, sitting boy, furniture, child, hand png | PNGWi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0000" r="90000">
                        <a14:foregroundMark x1="50978" y1="22000" x2="50978" y2="22000"/>
                        <a14:foregroundMark x1="39783" y1="23000" x2="39783" y2="23000"/>
                      </a14:backgroundRemoval>
                    </a14:imgEffect>
                  </a14:imgLayer>
                </a14:imgProps>
              </a:ext>
              <a:ext uri="{28A0092B-C50C-407E-A947-70E740481C1C}">
                <a14:useLocalDpi xmlns:a14="http://schemas.microsoft.com/office/drawing/2010/main" val="0"/>
              </a:ext>
            </a:extLst>
          </a:blip>
          <a:srcRect/>
          <a:stretch>
            <a:fillRect/>
          </a:stretch>
        </p:blipFill>
        <p:spPr bwMode="auto">
          <a:xfrm>
            <a:off x="7970139" y="3672148"/>
            <a:ext cx="3530901" cy="307034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ittle Student png images | PNGWi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935" b="96957" l="10000" r="90000">
                        <a14:foregroundMark x1="61522" y1="84239" x2="61522" y2="84239"/>
                        <a14:foregroundMark x1="72935" y1="83370" x2="72935" y2="83370"/>
                        <a14:foregroundMark x1="62609" y1="84457" x2="62609" y2="84457"/>
                        <a14:foregroundMark x1="64674" y1="81739" x2="64674" y2="81739"/>
                        <a14:foregroundMark x1="63587" y1="84457" x2="63587" y2="84457"/>
                        <a14:foregroundMark x1="63261" y1="83587" x2="63261" y2="83587"/>
                        <a14:foregroundMark x1="76304" y1="83152" x2="76304" y2="83152"/>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76628" y="1507780"/>
            <a:ext cx="3377812" cy="3377813"/>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9256" y="5509677"/>
            <a:ext cx="1088992" cy="1100383"/>
          </a:xfrm>
          <a:prstGeom prst="rect">
            <a:avLst/>
          </a:prstGeom>
        </p:spPr>
      </p:pic>
      <p:pic>
        <p:nvPicPr>
          <p:cNvPr id="5134" name="Picture 14" descr="Hình ảnh Phim Hoạt Hình Sách Nhân Vật đọc Phim Hoạt Hình PNG , Cô Gái,  Sinh, đọc Phim Hoạt Hình PNG miễn phí tải tập tin PSDComment và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5556" y1="75833" x2="45556" y2="75833"/>
                        <a14:foregroundMark x1="47222" y1="76389" x2="47222" y2="76389"/>
                        <a14:foregroundMark x1="56667" y1="74444" x2="56667" y2="74444"/>
                      </a14:backgroundRemoval>
                    </a14:imgEffect>
                  </a14:imgLayer>
                </a14:imgProps>
              </a:ext>
              <a:ext uri="{28A0092B-C50C-407E-A947-70E740481C1C}">
                <a14:useLocalDpi xmlns:a14="http://schemas.microsoft.com/office/drawing/2010/main" val="0"/>
              </a:ext>
            </a:extLst>
          </a:blip>
          <a:srcRect/>
          <a:stretch>
            <a:fillRect/>
          </a:stretch>
        </p:blipFill>
        <p:spPr bwMode="auto">
          <a:xfrm>
            <a:off x="3027331" y="2015122"/>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oy Sitting Wearing Hat, Child, Person, Boy PNG Transparent Clipart Image  and PSD File for Free Download | Cartoon boy, Clip art, Character desig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167" b="96389" l="10000" r="90000">
                        <a14:backgroundMark x1="71667" y1="76389" x2="71667" y2="7638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99174" y="3556644"/>
            <a:ext cx="2787668" cy="278766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621520" y="1482481"/>
            <a:ext cx="2497065" cy="1423915"/>
          </a:xfrm>
          <a:prstGeom prst="wedgeRoundRectCallout">
            <a:avLst>
              <a:gd name="adj1" fmla="val -11115"/>
              <a:gd name="adj2" fmla="val 71754"/>
              <a:gd name="adj3" fmla="val 16667"/>
            </a:avLst>
          </a:prstGeom>
          <a:solidFill>
            <a:schemeClr val="accent1">
              <a:lumMod val="20000"/>
              <a:lumOff val="80000"/>
            </a:schemeClr>
          </a:solidFill>
          <a:ln w="381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9Slide03 Kaleko 105 Round" pitchFamily="2" charset="0"/>
              </a:rPr>
              <a:t>Vì sao nhiều người lại bị ngộ độc qua đường ăn uống?</a:t>
            </a:r>
            <a:endParaRPr lang="en-US" sz="2000" dirty="0">
              <a:solidFill>
                <a:schemeClr val="tx1"/>
              </a:solidFill>
              <a:latin typeface="#9Slide03 Kaleko 105 Round" pitchFamily="2" charset="0"/>
            </a:endParaRPr>
          </a:p>
        </p:txBody>
      </p:sp>
      <p:sp>
        <p:nvSpPr>
          <p:cNvPr id="12" name="Rounded Rectangular Callout 11"/>
          <p:cNvSpPr/>
          <p:nvPr/>
        </p:nvSpPr>
        <p:spPr>
          <a:xfrm>
            <a:off x="8999416" y="1971344"/>
            <a:ext cx="2497065" cy="1423915"/>
          </a:xfrm>
          <a:prstGeom prst="wedgeRoundRectCallout">
            <a:avLst>
              <a:gd name="adj1" fmla="val -11115"/>
              <a:gd name="adj2" fmla="val 71754"/>
              <a:gd name="adj3" fmla="val 16667"/>
            </a:avLst>
          </a:prstGeom>
          <a:solidFill>
            <a:schemeClr val="bg1"/>
          </a:solid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9Slide03 Kaleko 105 Round" pitchFamily="2" charset="0"/>
              </a:rPr>
              <a:t>Thưa bác sĩ, do ăn phải thức ăn bị ruồi, muỗi,... đậu vào ạ!</a:t>
            </a:r>
            <a:endParaRPr lang="en-US" sz="2000" dirty="0">
              <a:solidFill>
                <a:schemeClr val="tx1"/>
              </a:solidFill>
              <a:latin typeface="#9Slide03 Kaleko 105 Round" pitchFamily="2" charset="0"/>
            </a:endParaRPr>
          </a:p>
        </p:txBody>
      </p:sp>
      <p:sp>
        <p:nvSpPr>
          <p:cNvPr id="13" name="Rounded Rectangular Callout 12"/>
          <p:cNvSpPr/>
          <p:nvPr/>
        </p:nvSpPr>
        <p:spPr>
          <a:xfrm>
            <a:off x="6895740" y="2516784"/>
            <a:ext cx="2148798" cy="1049400"/>
          </a:xfrm>
          <a:prstGeom prst="wedgeRoundRectCallout">
            <a:avLst>
              <a:gd name="adj1" fmla="val -11115"/>
              <a:gd name="adj2" fmla="val 71754"/>
              <a:gd name="adj3" fmla="val 16667"/>
            </a:avLst>
          </a:prstGeom>
          <a:solidFill>
            <a:schemeClr val="bg1"/>
          </a:solid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9Slide03 Kaleko 105 Round" pitchFamily="2" charset="0"/>
              </a:rPr>
              <a:t>Do uống thuốc không đúng cách ạ!</a:t>
            </a:r>
            <a:endParaRPr lang="en-US" sz="2000" dirty="0">
              <a:solidFill>
                <a:schemeClr val="tx1"/>
              </a:solidFill>
              <a:latin typeface="#9Slide03 Kaleko 105 Round" pitchFamily="2" charset="0"/>
            </a:endParaRPr>
          </a:p>
        </p:txBody>
      </p:sp>
      <p:sp>
        <p:nvSpPr>
          <p:cNvPr id="14" name="Rounded Rectangular Callout 13"/>
          <p:cNvSpPr/>
          <p:nvPr/>
        </p:nvSpPr>
        <p:spPr>
          <a:xfrm>
            <a:off x="3327666" y="1201064"/>
            <a:ext cx="2148798" cy="1049400"/>
          </a:xfrm>
          <a:prstGeom prst="wedgeRoundRectCallout">
            <a:avLst>
              <a:gd name="adj1" fmla="val -11115"/>
              <a:gd name="adj2" fmla="val 71754"/>
              <a:gd name="adj3" fmla="val 16667"/>
            </a:avLst>
          </a:prstGeom>
          <a:solidFill>
            <a:schemeClr val="bg1"/>
          </a:solid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9Slide03 Kaleko 105 Round" pitchFamily="2" charset="0"/>
              </a:rPr>
              <a:t>Do ăn thức ăn quá hạn sử dụng ạ!</a:t>
            </a:r>
            <a:endParaRPr lang="en-US" sz="2000" dirty="0">
              <a:solidFill>
                <a:schemeClr val="tx1"/>
              </a:solidFill>
              <a:latin typeface="#9Slide03 Kaleko 105 Round" pitchFamily="2" charset="0"/>
            </a:endParaRPr>
          </a:p>
        </p:txBody>
      </p:sp>
      <p:sp>
        <p:nvSpPr>
          <p:cNvPr id="4" name="Oval 3"/>
          <p:cNvSpPr/>
          <p:nvPr/>
        </p:nvSpPr>
        <p:spPr>
          <a:xfrm>
            <a:off x="6357416" y="1800194"/>
            <a:ext cx="190057" cy="190057"/>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508500" y="1534447"/>
            <a:ext cx="283618" cy="28361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498650" y="341475"/>
            <a:ext cx="1394358" cy="1434590"/>
            <a:chOff x="6498650" y="341475"/>
            <a:chExt cx="1394358" cy="1434590"/>
          </a:xfrm>
        </p:grpSpPr>
        <p:sp>
          <p:nvSpPr>
            <p:cNvPr id="17" name="Oval 16"/>
            <p:cNvSpPr/>
            <p:nvPr/>
          </p:nvSpPr>
          <p:spPr>
            <a:xfrm>
              <a:off x="6545022" y="341475"/>
              <a:ext cx="1310620" cy="131062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9Slide03 Kaleko 105 Round" pitchFamily="2" charset="0"/>
              </a:endParaRPr>
            </a:p>
          </p:txBody>
        </p:sp>
        <p:sp>
          <p:nvSpPr>
            <p:cNvPr id="5" name="TextBox 4"/>
            <p:cNvSpPr txBox="1"/>
            <p:nvPr/>
          </p:nvSpPr>
          <p:spPr>
            <a:xfrm>
              <a:off x="6498650" y="575736"/>
              <a:ext cx="1394358" cy="1200329"/>
            </a:xfrm>
            <a:prstGeom prst="rect">
              <a:avLst/>
            </a:prstGeom>
            <a:noFill/>
          </p:spPr>
          <p:txBody>
            <a:bodyPr wrap="square" rtlCol="0">
              <a:spAutoFit/>
            </a:bodyPr>
            <a:lstStyle/>
            <a:p>
              <a:pPr algn="ctr"/>
              <a:r>
                <a:rPr lang="vi-VN" dirty="0">
                  <a:latin typeface="#9Slide03 Kaleko 105 Round" pitchFamily="2" charset="0"/>
                </a:rPr>
                <a:t>Còn lí do nào nữa nhỉ?</a:t>
              </a:r>
              <a:endParaRPr lang="en-US" dirty="0">
                <a:latin typeface="#9Slide03 Kaleko 105 Round" pitchFamily="2" charset="0"/>
              </a:endParaRPr>
            </a:p>
            <a:p>
              <a:pPr algn="ctr"/>
              <a:endParaRPr lang="en-US" dirty="0"/>
            </a:p>
          </p:txBody>
        </p:sp>
      </p:grpSp>
    </p:spTree>
    <p:extLst>
      <p:ext uri="{BB962C8B-B14F-4D97-AF65-F5344CB8AC3E}">
        <p14:creationId xmlns:p14="http://schemas.microsoft.com/office/powerpoint/2010/main" val="134310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iterate type="lt">
                                    <p:tmPct val="0"/>
                                  </p:iterate>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15" presetClass="emph" presetSubtype="0" grpId="1" nodeType="afterEffect">
                                  <p:stCondLst>
                                    <p:cond delay="0"/>
                                  </p:stCondLst>
                                  <p:iterate type="lt">
                                    <p:tmAbs val="100"/>
                                  </p:iterate>
                                  <p:childTnLst>
                                    <p:set>
                                      <p:cBhvr override="childStyle">
                                        <p:cTn id="13" dur="indefinite"/>
                                        <p:tgtEl>
                                          <p:spTgt spid="2"/>
                                        </p:tgtEl>
                                        <p:attrNameLst>
                                          <p:attrName>style.fontWeight</p:attrName>
                                        </p:attrNameLst>
                                      </p:cBhvr>
                                      <p:to>
                                        <p:strVal val="bold"/>
                                      </p:to>
                                    </p:set>
                                  </p:childTnLst>
                                </p:cTn>
                              </p:par>
                            </p:childTnLst>
                          </p:cTn>
                        </p:par>
                        <p:par>
                          <p:cTn id="14" fill="hold">
                            <p:stCondLst>
                              <p:cond delay="5100"/>
                            </p:stCondLst>
                            <p:childTnLst>
                              <p:par>
                                <p:cTn id="15" presetID="32" presetClass="emph" presetSubtype="0" fill="hold" grpId="0" nodeType="afterEffect">
                                  <p:stCondLst>
                                    <p:cond delay="0"/>
                                  </p:stCondLst>
                                  <p:iterate type="lt">
                                    <p:tmPct val="0"/>
                                  </p:iterate>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cTn>
                              </p:par>
                            </p:childTnLst>
                          </p:cTn>
                        </p:par>
                        <p:par>
                          <p:cTn id="21" fill="hold">
                            <p:stCondLst>
                              <p:cond delay="6100"/>
                            </p:stCondLst>
                            <p:childTnLst>
                              <p:par>
                                <p:cTn id="22" presetID="15" presetClass="emph" presetSubtype="0" grpId="1" nodeType="afterEffect">
                                  <p:stCondLst>
                                    <p:cond delay="0"/>
                                  </p:stCondLst>
                                  <p:iterate type="lt">
                                    <p:tmAbs val="100"/>
                                  </p:iterate>
                                  <p:childTnLst>
                                    <p:set>
                                      <p:cBhvr override="childStyle">
                                        <p:cTn id="23" dur="indefinite"/>
                                        <p:tgtEl>
                                          <p:spTgt spid="12"/>
                                        </p:tgtEl>
                                        <p:attrNameLst>
                                          <p:attrName>style.fontWeight</p:attrName>
                                        </p:attrNameLst>
                                      </p:cBhvr>
                                      <p:to>
                                        <p:strVal val="bold"/>
                                      </p:to>
                                    </p:set>
                                  </p:childTnLst>
                                </p:cTn>
                              </p:par>
                            </p:childTnLst>
                          </p:cTn>
                        </p:par>
                        <p:par>
                          <p:cTn id="24" fill="hold">
                            <p:stCondLst>
                              <p:cond delay="10800"/>
                            </p:stCondLst>
                            <p:childTnLst>
                              <p:par>
                                <p:cTn id="25" presetID="32" presetClass="emph" presetSubtype="0" fill="hold" grpId="0" nodeType="afterEffect">
                                  <p:stCondLst>
                                    <p:cond delay="0"/>
                                  </p:stCondLst>
                                  <p:iterate type="lt">
                                    <p:tmPct val="0"/>
                                  </p:iterate>
                                  <p:childTnLst>
                                    <p:animRot by="120000">
                                      <p:cBhvr>
                                        <p:cTn id="26" dur="100" fill="hold">
                                          <p:stCondLst>
                                            <p:cond delay="0"/>
                                          </p:stCondLst>
                                        </p:cTn>
                                        <p:tgtEl>
                                          <p:spTgt spid="13"/>
                                        </p:tgtEl>
                                        <p:attrNameLst>
                                          <p:attrName>r</p:attrName>
                                        </p:attrNameLst>
                                      </p:cBhvr>
                                    </p:animRot>
                                    <p:animRot by="-240000">
                                      <p:cBhvr>
                                        <p:cTn id="27" dur="200" fill="hold">
                                          <p:stCondLst>
                                            <p:cond delay="200"/>
                                          </p:stCondLst>
                                        </p:cTn>
                                        <p:tgtEl>
                                          <p:spTgt spid="13"/>
                                        </p:tgtEl>
                                        <p:attrNameLst>
                                          <p:attrName>r</p:attrName>
                                        </p:attrNameLst>
                                      </p:cBhvr>
                                    </p:animRot>
                                    <p:animRot by="240000">
                                      <p:cBhvr>
                                        <p:cTn id="28" dur="200" fill="hold">
                                          <p:stCondLst>
                                            <p:cond delay="400"/>
                                          </p:stCondLst>
                                        </p:cTn>
                                        <p:tgtEl>
                                          <p:spTgt spid="13"/>
                                        </p:tgtEl>
                                        <p:attrNameLst>
                                          <p:attrName>r</p:attrName>
                                        </p:attrNameLst>
                                      </p:cBhvr>
                                    </p:animRot>
                                    <p:animRot by="-240000">
                                      <p:cBhvr>
                                        <p:cTn id="29" dur="200" fill="hold">
                                          <p:stCondLst>
                                            <p:cond delay="600"/>
                                          </p:stCondLst>
                                        </p:cTn>
                                        <p:tgtEl>
                                          <p:spTgt spid="13"/>
                                        </p:tgtEl>
                                        <p:attrNameLst>
                                          <p:attrName>r</p:attrName>
                                        </p:attrNameLst>
                                      </p:cBhvr>
                                    </p:animRot>
                                    <p:animRot by="120000">
                                      <p:cBhvr>
                                        <p:cTn id="30" dur="200" fill="hold">
                                          <p:stCondLst>
                                            <p:cond delay="800"/>
                                          </p:stCondLst>
                                        </p:cTn>
                                        <p:tgtEl>
                                          <p:spTgt spid="13"/>
                                        </p:tgtEl>
                                        <p:attrNameLst>
                                          <p:attrName>r</p:attrName>
                                        </p:attrNameLst>
                                      </p:cBhvr>
                                    </p:animRot>
                                  </p:childTnLst>
                                </p:cTn>
                              </p:par>
                            </p:childTnLst>
                          </p:cTn>
                        </p:par>
                        <p:par>
                          <p:cTn id="31" fill="hold">
                            <p:stCondLst>
                              <p:cond delay="11800"/>
                            </p:stCondLst>
                            <p:childTnLst>
                              <p:par>
                                <p:cTn id="32" presetID="15" presetClass="emph" presetSubtype="0" grpId="1" nodeType="afterEffect">
                                  <p:stCondLst>
                                    <p:cond delay="0"/>
                                  </p:stCondLst>
                                  <p:iterate type="lt">
                                    <p:tmAbs val="100"/>
                                  </p:iterate>
                                  <p:childTnLst>
                                    <p:set>
                                      <p:cBhvr override="childStyle">
                                        <p:cTn id="33" dur="indefinite"/>
                                        <p:tgtEl>
                                          <p:spTgt spid="13"/>
                                        </p:tgtEl>
                                        <p:attrNameLst>
                                          <p:attrName>style.fontWeight</p:attrName>
                                        </p:attrNameLst>
                                      </p:cBhvr>
                                      <p:to>
                                        <p:strVal val="bold"/>
                                      </p:to>
                                    </p:set>
                                  </p:childTnLst>
                                </p:cTn>
                              </p:par>
                            </p:childTnLst>
                          </p:cTn>
                        </p:par>
                        <p:par>
                          <p:cTn id="34" fill="hold">
                            <p:stCondLst>
                              <p:cond delay="14400"/>
                            </p:stCondLst>
                            <p:childTnLst>
                              <p:par>
                                <p:cTn id="35" presetID="32" presetClass="emph" presetSubtype="0" fill="hold" grpId="0" nodeType="afterEffect">
                                  <p:stCondLst>
                                    <p:cond delay="0"/>
                                  </p:stCondLst>
                                  <p:iterate type="lt">
                                    <p:tmPct val="0"/>
                                  </p:iterate>
                                  <p:childTnLst>
                                    <p:animRot by="120000">
                                      <p:cBhvr>
                                        <p:cTn id="36" dur="100" fill="hold">
                                          <p:stCondLst>
                                            <p:cond delay="0"/>
                                          </p:stCondLst>
                                        </p:cTn>
                                        <p:tgtEl>
                                          <p:spTgt spid="14"/>
                                        </p:tgtEl>
                                        <p:attrNameLst>
                                          <p:attrName>r</p:attrName>
                                        </p:attrNameLst>
                                      </p:cBhvr>
                                    </p:animRot>
                                    <p:animRot by="-240000">
                                      <p:cBhvr>
                                        <p:cTn id="37" dur="200" fill="hold">
                                          <p:stCondLst>
                                            <p:cond delay="200"/>
                                          </p:stCondLst>
                                        </p:cTn>
                                        <p:tgtEl>
                                          <p:spTgt spid="14"/>
                                        </p:tgtEl>
                                        <p:attrNameLst>
                                          <p:attrName>r</p:attrName>
                                        </p:attrNameLst>
                                      </p:cBhvr>
                                    </p:animRot>
                                    <p:animRot by="240000">
                                      <p:cBhvr>
                                        <p:cTn id="38" dur="200" fill="hold">
                                          <p:stCondLst>
                                            <p:cond delay="400"/>
                                          </p:stCondLst>
                                        </p:cTn>
                                        <p:tgtEl>
                                          <p:spTgt spid="14"/>
                                        </p:tgtEl>
                                        <p:attrNameLst>
                                          <p:attrName>r</p:attrName>
                                        </p:attrNameLst>
                                      </p:cBhvr>
                                    </p:animRot>
                                    <p:animRot by="-240000">
                                      <p:cBhvr>
                                        <p:cTn id="39" dur="200" fill="hold">
                                          <p:stCondLst>
                                            <p:cond delay="600"/>
                                          </p:stCondLst>
                                        </p:cTn>
                                        <p:tgtEl>
                                          <p:spTgt spid="14"/>
                                        </p:tgtEl>
                                        <p:attrNameLst>
                                          <p:attrName>r</p:attrName>
                                        </p:attrNameLst>
                                      </p:cBhvr>
                                    </p:animRot>
                                    <p:animRot by="120000">
                                      <p:cBhvr>
                                        <p:cTn id="40" dur="200" fill="hold">
                                          <p:stCondLst>
                                            <p:cond delay="800"/>
                                          </p:stCondLst>
                                        </p:cTn>
                                        <p:tgtEl>
                                          <p:spTgt spid="14"/>
                                        </p:tgtEl>
                                        <p:attrNameLst>
                                          <p:attrName>r</p:attrName>
                                        </p:attrNameLst>
                                      </p:cBhvr>
                                    </p:animRot>
                                  </p:childTnLst>
                                </p:cTn>
                              </p:par>
                            </p:childTnLst>
                          </p:cTn>
                        </p:par>
                        <p:par>
                          <p:cTn id="41" fill="hold">
                            <p:stCondLst>
                              <p:cond delay="15400"/>
                            </p:stCondLst>
                            <p:childTnLst>
                              <p:par>
                                <p:cTn id="42" presetID="15" presetClass="emph" presetSubtype="0" grpId="1" nodeType="afterEffect">
                                  <p:stCondLst>
                                    <p:cond delay="0"/>
                                  </p:stCondLst>
                                  <p:iterate type="lt">
                                    <p:tmAbs val="100"/>
                                  </p:iterate>
                                  <p:childTnLst>
                                    <p:set>
                                      <p:cBhvr override="childStyle">
                                        <p:cTn id="43" dur="indefinite"/>
                                        <p:tgtEl>
                                          <p:spTgt spid="14"/>
                                        </p:tgtEl>
                                        <p:attrNameLst>
                                          <p:attrName>style.fontWeight</p:attrName>
                                        </p:attrNameLst>
                                      </p:cBhvr>
                                      <p:to>
                                        <p:strVal val="bold"/>
                                      </p:to>
                                    </p:set>
                                  </p:childTnLst>
                                </p:cTn>
                              </p:par>
                            </p:childTnLst>
                          </p:cTn>
                        </p:par>
                        <p:par>
                          <p:cTn id="44" fill="hold">
                            <p:stCondLst>
                              <p:cond delay="17800"/>
                            </p:stCondLst>
                            <p:childTnLst>
                              <p:par>
                                <p:cTn id="45" presetID="32" presetClass="emph" presetSubtype="0" fill="hold" nodeType="afterEffect">
                                  <p:stCondLst>
                                    <p:cond delay="0"/>
                                  </p:stCondLst>
                                  <p:iterate type="lt">
                                    <p:tmPct val="0"/>
                                  </p:iterate>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 grpId="0" animBg="1"/>
      <p:bldP spid="12" grpId="1" animBg="1"/>
      <p:bldP spid="13" grpId="0" animBg="1"/>
      <p:bldP spid="13" grpId="1"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3" name="任意多边形 12"/>
          <p:cNvSpPr/>
          <p:nvPr/>
        </p:nvSpPr>
        <p:spPr>
          <a:xfrm>
            <a:off x="1965960" y="1684654"/>
            <a:ext cx="9197340" cy="3893185"/>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pic>
        <p:nvPicPr>
          <p:cNvPr id="3" name="图片 2" descr="51miz-E1043208-54F22D8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954" y="2331761"/>
            <a:ext cx="3951605" cy="3951605"/>
          </a:xfrm>
          <a:prstGeom prst="rect">
            <a:avLst/>
          </a:prstGeom>
        </p:spPr>
      </p:pic>
      <p:pic>
        <p:nvPicPr>
          <p:cNvPr id="11"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28300" y="969010"/>
            <a:ext cx="497205" cy="562610"/>
          </a:xfrm>
          <a:prstGeom prst="rect">
            <a:avLst/>
          </a:prstGeom>
        </p:spPr>
      </p:pic>
      <p:sp>
        <p:nvSpPr>
          <p:cNvPr id="5" name="Rectangle 4"/>
          <p:cNvSpPr/>
          <p:nvPr/>
        </p:nvSpPr>
        <p:spPr>
          <a:xfrm>
            <a:off x="3600450" y="1954371"/>
            <a:ext cx="6927850" cy="954107"/>
          </a:xfrm>
          <a:prstGeom prst="rect">
            <a:avLst/>
          </a:prstGeom>
        </p:spPr>
        <p:txBody>
          <a:bodyPr wrap="square">
            <a:spAutoFit/>
          </a:bodyPr>
          <a:lstStyle/>
          <a:p>
            <a:pPr algn="ctr"/>
            <a:r>
              <a:rPr lang="vi-VN" sz="2800" dirty="0">
                <a:latin typeface="#9Slide03 Kaleko 105 Round" pitchFamily="2" charset="0"/>
              </a:rPr>
              <a:t>Vì sao nhiều người lại bị ngộ độc qua đường ăn uống?</a:t>
            </a:r>
            <a:endParaRPr lang="en-US" sz="2800" dirty="0">
              <a:latin typeface="#9Slide03 Kaleko 105 Round" pitchFamily="2" charset="0"/>
            </a:endParaRPr>
          </a:p>
        </p:txBody>
      </p:sp>
      <p:sp>
        <p:nvSpPr>
          <p:cNvPr id="12" name="Rectangle 11"/>
          <p:cNvSpPr/>
          <p:nvPr/>
        </p:nvSpPr>
        <p:spPr>
          <a:xfrm>
            <a:off x="4164013" y="3228450"/>
            <a:ext cx="6999288" cy="954107"/>
          </a:xfrm>
          <a:prstGeom prst="rect">
            <a:avLst/>
          </a:prstGeom>
        </p:spPr>
        <p:txBody>
          <a:bodyPr wrap="square">
            <a:spAutoFit/>
          </a:bodyPr>
          <a:lstStyle/>
          <a:p>
            <a:pPr algn="ctr"/>
            <a:r>
              <a:rPr lang="vi-VN" sz="2800" dirty="0">
                <a:latin typeface="#9Slide03 Kaleko 105 Round" pitchFamily="2" charset="0"/>
              </a:rPr>
              <a:t>Uống nước ngọt để qua đêm thường đau bụng, vì sao?</a:t>
            </a:r>
            <a:endParaRPr lang="en-US" sz="2800" dirty="0">
              <a:latin typeface="#9Slide03 Kaleko 105 Round" pitchFamily="2" charset="0"/>
            </a:endParaRPr>
          </a:p>
        </p:txBody>
      </p:sp>
      <p:sp>
        <p:nvSpPr>
          <p:cNvPr id="14" name="Rectangle 13"/>
          <p:cNvSpPr/>
          <p:nvPr/>
        </p:nvSpPr>
        <p:spPr>
          <a:xfrm>
            <a:off x="4656772" y="4475463"/>
            <a:ext cx="6506528" cy="954107"/>
          </a:xfrm>
          <a:prstGeom prst="rect">
            <a:avLst/>
          </a:prstGeom>
        </p:spPr>
        <p:txBody>
          <a:bodyPr wrap="square">
            <a:spAutoFit/>
          </a:bodyPr>
          <a:lstStyle/>
          <a:p>
            <a:pPr algn="ctr"/>
            <a:r>
              <a:rPr lang="vi-VN" sz="2800" dirty="0">
                <a:latin typeface="#9Slide03 Kaleko 105 Round" pitchFamily="2" charset="0"/>
              </a:rPr>
              <a:t>Vì sao thuốc phải để xa tầm tay của trẻ em?</a:t>
            </a:r>
            <a:endParaRPr lang="en-US" sz="2800" dirty="0">
              <a:latin typeface="#9Slide03 Kaleko 105 Round" pitchFamily="2" charset="0"/>
            </a:endParaRPr>
          </a:p>
        </p:txBody>
      </p:sp>
      <p:pic>
        <p:nvPicPr>
          <p:cNvPr id="15"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3245" y="1980405"/>
            <a:ext cx="497205" cy="562610"/>
          </a:xfrm>
          <a:prstGeom prst="rect">
            <a:avLst/>
          </a:prstGeom>
        </p:spPr>
      </p:pic>
      <p:pic>
        <p:nvPicPr>
          <p:cNvPr id="16"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1993" y="3228450"/>
            <a:ext cx="497205" cy="562610"/>
          </a:xfrm>
          <a:prstGeom prst="rect">
            <a:avLst/>
          </a:prstGeom>
        </p:spPr>
      </p:pic>
      <p:pic>
        <p:nvPicPr>
          <p:cNvPr id="17"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8169" y="4655506"/>
            <a:ext cx="497205" cy="562610"/>
          </a:xfrm>
          <a:prstGeom prst="rect">
            <a:avLst/>
          </a:prstGeom>
        </p:spPr>
      </p:pic>
      <p:grpSp>
        <p:nvGrpSpPr>
          <p:cNvPr id="19" name="组合 11"/>
          <p:cNvGrpSpPr/>
          <p:nvPr/>
        </p:nvGrpSpPr>
        <p:grpSpPr>
          <a:xfrm rot="807464">
            <a:off x="92103" y="33938"/>
            <a:ext cx="3886566" cy="2470682"/>
            <a:chOff x="306172" y="1819055"/>
            <a:chExt cx="1681564" cy="1491542"/>
          </a:xfrm>
        </p:grpSpPr>
        <p:pic>
          <p:nvPicPr>
            <p:cNvPr id="20"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51105">
              <a:off x="320315" y="1819055"/>
              <a:ext cx="1667421" cy="1491542"/>
            </a:xfrm>
            <a:prstGeom prst="rect">
              <a:avLst/>
            </a:prstGeom>
          </p:spPr>
        </p:pic>
        <p:sp>
          <p:nvSpPr>
            <p:cNvPr id="21" name="文本框 10"/>
            <p:cNvSpPr txBox="1"/>
            <p:nvPr/>
          </p:nvSpPr>
          <p:spPr>
            <a:xfrm rot="20179413">
              <a:off x="306172" y="1995273"/>
              <a:ext cx="1572106" cy="827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Bây</a:t>
              </a:r>
              <a:r>
                <a:rPr kumimoji="0" lang="vi-VN" altLang="zh-CN" sz="2800" b="1" i="0" u="none" strike="noStrike" kern="1200" cap="none" spc="0" normalizeH="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 giờ, các bạn hãy thảo luận nhóm 4 và trả lời các câu hỏi sau nhé!</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endParaRPr>
            </a:p>
          </p:txBody>
        </p:sp>
      </p:grpSp>
    </p:spTree>
    <p:extLst>
      <p:ext uri="{BB962C8B-B14F-4D97-AF65-F5344CB8AC3E}">
        <p14:creationId xmlns:p14="http://schemas.microsoft.com/office/powerpoint/2010/main" val="3311675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5"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3" name="任意多边形 12"/>
          <p:cNvSpPr/>
          <p:nvPr/>
        </p:nvSpPr>
        <p:spPr>
          <a:xfrm>
            <a:off x="814704" y="342900"/>
            <a:ext cx="5376545" cy="1006475"/>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pic>
        <p:nvPicPr>
          <p:cNvPr id="8" name="图片 7" descr="51miz-E1098662-6FD43CD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6075" y="1044962"/>
            <a:ext cx="4019550" cy="4019550"/>
          </a:xfrm>
          <a:prstGeom prst="rect">
            <a:avLst/>
          </a:prstGeom>
        </p:spPr>
      </p:pic>
      <p:sp>
        <p:nvSpPr>
          <p:cNvPr id="12" name="Rectangle 11"/>
          <p:cNvSpPr/>
          <p:nvPr/>
        </p:nvSpPr>
        <p:spPr>
          <a:xfrm>
            <a:off x="-752475" y="584527"/>
            <a:ext cx="8705850" cy="523220"/>
          </a:xfrm>
          <a:prstGeom prst="rect">
            <a:avLst/>
          </a:prstGeom>
        </p:spPr>
        <p:txBody>
          <a:bodyPr wrap="square">
            <a:spAutoFit/>
          </a:bodyPr>
          <a:lstStyle/>
          <a:p>
            <a:pPr algn="ctr"/>
            <a:r>
              <a:rPr lang="vi-VN" sz="2800" dirty="0">
                <a:solidFill>
                  <a:srgbClr val="C00000"/>
                </a:solidFill>
                <a:latin typeface="#9Slide05 Authentica Regular" pitchFamily="2" charset="0"/>
              </a:rPr>
              <a:t>Những lí do ngộ độc qua đường ăn uống: </a:t>
            </a:r>
            <a:endParaRPr lang="en-US" sz="2800" dirty="0">
              <a:solidFill>
                <a:srgbClr val="C00000"/>
              </a:solidFill>
              <a:latin typeface="#9Slide05 Authentica Regular" pitchFamily="2" charset="0"/>
            </a:endParaRPr>
          </a:p>
        </p:txBody>
      </p:sp>
      <p:sp>
        <p:nvSpPr>
          <p:cNvPr id="15" name="Rectangle 14"/>
          <p:cNvSpPr/>
          <p:nvPr/>
        </p:nvSpPr>
        <p:spPr>
          <a:xfrm>
            <a:off x="6745204" y="4523007"/>
            <a:ext cx="3921292" cy="954107"/>
          </a:xfrm>
          <a:prstGeom prst="rect">
            <a:avLst/>
          </a:prstGeom>
        </p:spPr>
        <p:txBody>
          <a:bodyPr wrap="square">
            <a:spAutoFit/>
          </a:bodyPr>
          <a:lstStyle/>
          <a:p>
            <a:pPr algn="ctr"/>
            <a:r>
              <a:rPr lang="vi-VN" sz="2800" dirty="0">
                <a:latin typeface="#9Slide03 Kaleko 105 Round" pitchFamily="2" charset="0"/>
              </a:rPr>
              <a:t>Do uống thuốc không đúng cách.</a:t>
            </a:r>
            <a:endParaRPr lang="en-US" sz="2800" dirty="0">
              <a:latin typeface="#9Slide03 Kaleko 105 Round" pitchFamily="2" charset="0"/>
            </a:endParaRPr>
          </a:p>
        </p:txBody>
      </p:sp>
      <p:sp>
        <p:nvSpPr>
          <p:cNvPr id="16" name="Rectangle 15"/>
          <p:cNvSpPr/>
          <p:nvPr/>
        </p:nvSpPr>
        <p:spPr>
          <a:xfrm>
            <a:off x="2009571" y="4523008"/>
            <a:ext cx="3475522" cy="954107"/>
          </a:xfrm>
          <a:prstGeom prst="rect">
            <a:avLst/>
          </a:prstGeom>
        </p:spPr>
        <p:txBody>
          <a:bodyPr wrap="square">
            <a:spAutoFit/>
          </a:bodyPr>
          <a:lstStyle/>
          <a:p>
            <a:pPr algn="ctr"/>
            <a:r>
              <a:rPr lang="vi-VN" sz="2800" dirty="0">
                <a:latin typeface="#9Slide03 Kaleko 105 Round" pitchFamily="2" charset="0"/>
              </a:rPr>
              <a:t>Do ăn thức ăn quá hạn sử dụng.</a:t>
            </a:r>
            <a:endParaRPr lang="en-US" sz="2800" dirty="0">
              <a:latin typeface="#9Slide03 Kaleko 105 Round" pitchFamily="2" charset="0"/>
            </a:endParaRPr>
          </a:p>
        </p:txBody>
      </p:sp>
      <p:pic>
        <p:nvPicPr>
          <p:cNvPr id="1028" name="Picture 4" descr="Hoá ra đồ ăn hết hạn sử dụng vẫn còn dùng được nếu có dấu hiệu này mà chúng  ta không biết bấy lâu nay"/>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21096" y="1744290"/>
            <a:ext cx="4652473" cy="2620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630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3" name="任意多边形 12"/>
          <p:cNvSpPr/>
          <p:nvPr/>
        </p:nvSpPr>
        <p:spPr>
          <a:xfrm>
            <a:off x="814704" y="92644"/>
            <a:ext cx="5376545" cy="1006475"/>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12" name="Rectangle 11"/>
          <p:cNvSpPr/>
          <p:nvPr/>
        </p:nvSpPr>
        <p:spPr>
          <a:xfrm>
            <a:off x="-752475" y="334271"/>
            <a:ext cx="8705850" cy="523220"/>
          </a:xfrm>
          <a:prstGeom prst="rect">
            <a:avLst/>
          </a:prstGeom>
        </p:spPr>
        <p:txBody>
          <a:bodyPr wrap="square">
            <a:spAutoFit/>
          </a:bodyPr>
          <a:lstStyle/>
          <a:p>
            <a:pPr algn="ctr"/>
            <a:r>
              <a:rPr lang="vi-VN" sz="2800" dirty="0">
                <a:solidFill>
                  <a:srgbClr val="C00000"/>
                </a:solidFill>
                <a:latin typeface="#9Slide05 Authentica Regular" pitchFamily="2" charset="0"/>
              </a:rPr>
              <a:t>Những lí do ngộ độc qua đường ăn uống: </a:t>
            </a:r>
            <a:endParaRPr lang="en-US" sz="2800" dirty="0">
              <a:solidFill>
                <a:srgbClr val="C00000"/>
              </a:solidFill>
              <a:latin typeface="#9Slide05 Authentica Regular" pitchFamily="2" charset="0"/>
            </a:endParaRPr>
          </a:p>
        </p:txBody>
      </p:sp>
      <p:sp>
        <p:nvSpPr>
          <p:cNvPr id="14" name="Rectangle 13"/>
          <p:cNvSpPr/>
          <p:nvPr/>
        </p:nvSpPr>
        <p:spPr>
          <a:xfrm>
            <a:off x="1089209" y="4434598"/>
            <a:ext cx="4305936" cy="954107"/>
          </a:xfrm>
          <a:prstGeom prst="rect">
            <a:avLst/>
          </a:prstGeom>
        </p:spPr>
        <p:txBody>
          <a:bodyPr wrap="square">
            <a:spAutoFit/>
          </a:bodyPr>
          <a:lstStyle/>
          <a:p>
            <a:pPr algn="ctr"/>
            <a:r>
              <a:rPr lang="vi-VN" sz="2800" dirty="0">
                <a:latin typeface="#9Slide03 Kaleko 105 Round" pitchFamily="2" charset="0"/>
              </a:rPr>
              <a:t>Do ăn phải thức ăn bị ruồi, muỗi,... đậu vào.</a:t>
            </a:r>
            <a:endParaRPr lang="en-US" sz="2800" dirty="0">
              <a:latin typeface="#9Slide03 Kaleko 105 Round" pitchFamily="2" charset="0"/>
            </a:endParaRPr>
          </a:p>
        </p:txBody>
      </p:sp>
      <p:sp>
        <p:nvSpPr>
          <p:cNvPr id="17" name="Rectangle 16"/>
          <p:cNvSpPr/>
          <p:nvPr/>
        </p:nvSpPr>
        <p:spPr>
          <a:xfrm>
            <a:off x="6294923" y="4499636"/>
            <a:ext cx="5162584" cy="1384995"/>
          </a:xfrm>
          <a:prstGeom prst="rect">
            <a:avLst/>
          </a:prstGeom>
        </p:spPr>
        <p:txBody>
          <a:bodyPr wrap="square">
            <a:spAutoFit/>
          </a:bodyPr>
          <a:lstStyle/>
          <a:p>
            <a:pPr algn="ctr"/>
            <a:r>
              <a:rPr lang="vi-VN" sz="2800" dirty="0">
                <a:latin typeface="#9Slide03 Kaleko 105 Round" pitchFamily="2" charset="0"/>
              </a:rPr>
              <a:t>Do ăn thức ăn chứa chất độc: mầm khoai tây, cá nóc, nấm độc,...</a:t>
            </a:r>
            <a:endParaRPr lang="en-US" sz="2800" dirty="0">
              <a:latin typeface="#9Slide03 Kaleko 105 Round" pitchFamily="2" charset="0"/>
            </a:endParaRPr>
          </a:p>
        </p:txBody>
      </p:sp>
      <p:pic>
        <p:nvPicPr>
          <p:cNvPr id="1026" name="Picture 2" descr="Ruồi bâu vào thức ăn thì có nên vứt đi? Đáp án không đơn giản đâu nh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525" y="1794777"/>
            <a:ext cx="4077304" cy="2371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Tại sao khoai tây mọc mầm gây độc cho cơ thể?"/>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27417">
            <a:off x="8090373" y="868126"/>
            <a:ext cx="2944896" cy="28860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Đà Nẵng chế biến xuất khẩu cá nó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95782">
            <a:off x="6134365" y="1002506"/>
            <a:ext cx="2380214" cy="14750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4" name="Picture 6" descr="Bác sĩ chống độc chỉ rõ 3 sai lầm khiến người dân ăn phải nấm độ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9762" y="2623820"/>
            <a:ext cx="2445575" cy="18341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65393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par>
                                <p:cTn id="32" presetID="53" presetClass="entr" presetSubtype="16" fill="hold" nodeType="withEffect">
                                  <p:stCondLst>
                                    <p:cond delay="0"/>
                                  </p:stCondLst>
                                  <p:childTnLst>
                                    <p:set>
                                      <p:cBhvr>
                                        <p:cTn id="33" dur="1" fill="hold">
                                          <p:stCondLst>
                                            <p:cond delay="0"/>
                                          </p:stCondLst>
                                        </p:cTn>
                                        <p:tgtEl>
                                          <p:spTgt spid="2054"/>
                                        </p:tgtEl>
                                        <p:attrNameLst>
                                          <p:attrName>style.visibility</p:attrName>
                                        </p:attrNameLst>
                                      </p:cBhvr>
                                      <p:to>
                                        <p:strVal val="visible"/>
                                      </p:to>
                                    </p:set>
                                    <p:anim calcmode="lin" valueType="num">
                                      <p:cBhvr>
                                        <p:cTn id="34" dur="500" fill="hold"/>
                                        <p:tgtEl>
                                          <p:spTgt spid="2054"/>
                                        </p:tgtEl>
                                        <p:attrNameLst>
                                          <p:attrName>ppt_w</p:attrName>
                                        </p:attrNameLst>
                                      </p:cBhvr>
                                      <p:tavLst>
                                        <p:tav tm="0">
                                          <p:val>
                                            <p:fltVal val="0"/>
                                          </p:val>
                                        </p:tav>
                                        <p:tav tm="100000">
                                          <p:val>
                                            <p:strVal val="#ppt_w"/>
                                          </p:val>
                                        </p:tav>
                                      </p:tavLst>
                                    </p:anim>
                                    <p:anim calcmode="lin" valueType="num">
                                      <p:cBhvr>
                                        <p:cTn id="35" dur="500" fill="hold"/>
                                        <p:tgtEl>
                                          <p:spTgt spid="2054"/>
                                        </p:tgtEl>
                                        <p:attrNameLst>
                                          <p:attrName>ppt_h</p:attrName>
                                        </p:attrNameLst>
                                      </p:cBhvr>
                                      <p:tavLst>
                                        <p:tav tm="0">
                                          <p:val>
                                            <p:fltVal val="0"/>
                                          </p:val>
                                        </p:tav>
                                        <p:tav tm="100000">
                                          <p:val>
                                            <p:strVal val="#ppt_h"/>
                                          </p:val>
                                        </p:tav>
                                      </p:tavLst>
                                    </p:anim>
                                    <p:animEffect transition="in" filter="fade">
                                      <p:cBhvr>
                                        <p:cTn id="36" dur="500"/>
                                        <p:tgtEl>
                                          <p:spTgt spid="205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6" name="图片 5" descr="51miz-E900449-9833A6E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915" y="2366010"/>
            <a:ext cx="2945765" cy="3409315"/>
          </a:xfrm>
          <a:prstGeom prst="rect">
            <a:avLst/>
          </a:prstGeom>
        </p:spPr>
      </p:pic>
      <p:sp>
        <p:nvSpPr>
          <p:cNvPr id="18" name="Rectangle 17"/>
          <p:cNvSpPr/>
          <p:nvPr/>
        </p:nvSpPr>
        <p:spPr>
          <a:xfrm>
            <a:off x="1658938" y="971025"/>
            <a:ext cx="6999288" cy="954107"/>
          </a:xfrm>
          <a:prstGeom prst="rect">
            <a:avLst/>
          </a:prstGeom>
        </p:spPr>
        <p:txBody>
          <a:bodyPr wrap="square">
            <a:spAutoFit/>
          </a:bodyPr>
          <a:lstStyle/>
          <a:p>
            <a:pPr algn="ctr"/>
            <a:r>
              <a:rPr lang="vi-VN" sz="2800" dirty="0">
                <a:solidFill>
                  <a:srgbClr val="C00000"/>
                </a:solidFill>
                <a:latin typeface="#9Slide03 Kaleko 105 Round" pitchFamily="2" charset="0"/>
              </a:rPr>
              <a:t>Uống nước ngọt để qua đêm thường đau bụng, vì sao?</a:t>
            </a:r>
            <a:endParaRPr lang="en-US" sz="2800" dirty="0">
              <a:solidFill>
                <a:srgbClr val="C00000"/>
              </a:solidFill>
              <a:latin typeface="#9Slide03 Kaleko 105 Round" pitchFamily="2" charset="0"/>
            </a:endParaRPr>
          </a:p>
        </p:txBody>
      </p:sp>
      <p:pic>
        <p:nvPicPr>
          <p:cNvPr id="19"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1733" y="1009403"/>
            <a:ext cx="497205" cy="562610"/>
          </a:xfrm>
          <a:prstGeom prst="rect">
            <a:avLst/>
          </a:prstGeom>
        </p:spPr>
      </p:pic>
      <p:sp>
        <p:nvSpPr>
          <p:cNvPr id="21" name="任意多边形 12"/>
          <p:cNvSpPr/>
          <p:nvPr/>
        </p:nvSpPr>
        <p:spPr>
          <a:xfrm>
            <a:off x="4267990" y="2325370"/>
            <a:ext cx="6380961" cy="3449955"/>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23" name="Rectangle 22"/>
          <p:cNvSpPr/>
          <p:nvPr/>
        </p:nvSpPr>
        <p:spPr>
          <a:xfrm>
            <a:off x="4739082" y="2496075"/>
            <a:ext cx="5438776" cy="3108543"/>
          </a:xfrm>
          <a:prstGeom prst="rect">
            <a:avLst/>
          </a:prstGeom>
        </p:spPr>
        <p:txBody>
          <a:bodyPr wrap="square">
            <a:spAutoFit/>
          </a:bodyPr>
          <a:lstStyle/>
          <a:p>
            <a:pPr algn="just"/>
            <a:r>
              <a:rPr lang="vi-VN" sz="2800" dirty="0">
                <a:latin typeface="#9Slide03 Kaleko 105 Round" pitchFamily="2" charset="0"/>
              </a:rPr>
              <a:t>Nước ngọt có gas đã mở nắp để quá lâu sẽ biến thành nước đường lạnh. Đây là môi trường tốt để vi khuẩn sinh sôi, phát triển. Để càng lâu, vi khuẩn sẽ càng tăng lên rất nhiều.</a:t>
            </a:r>
            <a:endParaRPr lang="en-US" sz="2800" dirty="0">
              <a:latin typeface="#9Slide03 Kaleko 105 Round" pitchFamily="2" charset="0"/>
            </a:endParaRPr>
          </a:p>
        </p:txBody>
      </p:sp>
    </p:spTree>
    <p:extLst>
      <p:ext uri="{BB962C8B-B14F-4D97-AF65-F5344CB8AC3E}">
        <p14:creationId xmlns:p14="http://schemas.microsoft.com/office/powerpoint/2010/main" val="2681949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任意多边形 12"/>
          <p:cNvSpPr/>
          <p:nvPr/>
        </p:nvSpPr>
        <p:spPr>
          <a:xfrm>
            <a:off x="3563140" y="2990505"/>
            <a:ext cx="6380961" cy="2551430"/>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18" name="Rectangle 17"/>
          <p:cNvSpPr/>
          <p:nvPr/>
        </p:nvSpPr>
        <p:spPr>
          <a:xfrm>
            <a:off x="4034232" y="3161209"/>
            <a:ext cx="5438776" cy="2246769"/>
          </a:xfrm>
          <a:prstGeom prst="rect">
            <a:avLst/>
          </a:prstGeom>
        </p:spPr>
        <p:txBody>
          <a:bodyPr wrap="square">
            <a:spAutoFit/>
          </a:bodyPr>
          <a:lstStyle/>
          <a:p>
            <a:pPr algn="just"/>
            <a:r>
              <a:rPr lang="vi-VN" sz="2800" dirty="0">
                <a:latin typeface="#9Slide03 Kaleko 105 Round" pitchFamily="2" charset="0"/>
              </a:rPr>
              <a:t>Vì các em bé chưa phân biệt được thuốc và các loại đồ uống khác nên dễ lấy và cho vào miệng, như thế rất nguy hiểm.</a:t>
            </a:r>
            <a:endParaRPr lang="en-US" sz="2800" dirty="0">
              <a:latin typeface="#9Slide03 Kaleko 105 Round" pitchFamily="2" charset="0"/>
            </a:endParaRPr>
          </a:p>
        </p:txBody>
      </p:sp>
      <p:pic>
        <p:nvPicPr>
          <p:cNvPr id="7" name="图片 6" descr="51miz-E1136958-F157FCB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257935" y="2508885"/>
            <a:ext cx="3219450" cy="3219450"/>
          </a:xfrm>
          <a:prstGeom prst="rect">
            <a:avLst/>
          </a:prstGeom>
        </p:spPr>
      </p:pic>
      <p:sp>
        <p:nvSpPr>
          <p:cNvPr id="13" name="Rectangle 12"/>
          <p:cNvSpPr/>
          <p:nvPr/>
        </p:nvSpPr>
        <p:spPr>
          <a:xfrm>
            <a:off x="1257935" y="722613"/>
            <a:ext cx="6506528" cy="954107"/>
          </a:xfrm>
          <a:prstGeom prst="rect">
            <a:avLst/>
          </a:prstGeom>
        </p:spPr>
        <p:txBody>
          <a:bodyPr wrap="square">
            <a:spAutoFit/>
          </a:bodyPr>
          <a:lstStyle/>
          <a:p>
            <a:pPr algn="ctr"/>
            <a:r>
              <a:rPr lang="vi-VN" sz="2800" dirty="0">
                <a:solidFill>
                  <a:srgbClr val="C00000"/>
                </a:solidFill>
                <a:latin typeface="#9Slide03 Kaleko 105 Round" pitchFamily="2" charset="0"/>
              </a:rPr>
              <a:t>Vì sao thuốc phải để xa tầm tay của trẻ em?</a:t>
            </a:r>
            <a:endParaRPr lang="en-US" sz="2800" dirty="0">
              <a:solidFill>
                <a:srgbClr val="C00000"/>
              </a:solidFill>
              <a:latin typeface="#9Slide03 Kaleko 105 Round" pitchFamily="2" charset="0"/>
            </a:endParaRPr>
          </a:p>
        </p:txBody>
      </p:sp>
      <p:pic>
        <p:nvPicPr>
          <p:cNvPr id="14"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332" y="902656"/>
            <a:ext cx="497205" cy="562610"/>
          </a:xfrm>
          <a:prstGeom prst="rect">
            <a:avLst/>
          </a:prstGeom>
        </p:spPr>
      </p:pic>
      <p:pic>
        <p:nvPicPr>
          <p:cNvPr id="3074" name="Picture 2" descr="Cách giúp trẻ uống thuố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45201">
            <a:off x="7927680" y="1089039"/>
            <a:ext cx="3613572" cy="18947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5254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53"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bt0pw1n">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610</Words>
  <Application>Microsoft Office PowerPoint</Application>
  <PresentationFormat>Custom</PresentationFormat>
  <Paragraphs>58</Paragraphs>
  <Slides>17</Slides>
  <Notes>0</Notes>
  <HiddenSlides>0</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17</vt:i4>
      </vt:variant>
    </vt:vector>
  </HeadingPairs>
  <TitlesOfParts>
    <vt:vector size="43" baseType="lpstr">
      <vt:lpstr>Arial</vt:lpstr>
      <vt:lpstr>UTM Bustamalaka</vt:lpstr>
      <vt:lpstr>UVN Bai Sau Nang</vt:lpstr>
      <vt:lpstr>UTM Avo</vt:lpstr>
      <vt:lpstr>Calibri Light</vt:lpstr>
      <vt:lpstr>UTM American Sans</vt:lpstr>
      <vt:lpstr>#9Slide07 Altus</vt:lpstr>
      <vt:lpstr>微软雅黑</vt:lpstr>
      <vt:lpstr>UTM Duepuntozero</vt:lpstr>
      <vt:lpstr>#9Slide03 Kaleko 105 Round</vt:lpstr>
      <vt:lpstr>UVN Ky Thuat</vt:lpstr>
      <vt:lpstr>#9Slide07 HoneyCream</vt:lpstr>
      <vt:lpstr>#9Slide04 SFU Fenice Ultra</vt:lpstr>
      <vt:lpstr>方正卡通简体</vt:lpstr>
      <vt:lpstr>UTM Guanine</vt:lpstr>
      <vt:lpstr>微软雅黑 Light</vt:lpstr>
      <vt:lpstr>#9Slide05 Authentica Regular</vt:lpstr>
      <vt:lpstr>Calibri</vt:lpstr>
      <vt:lpstr>SVN-Newton</vt:lpstr>
      <vt:lpstr>宋体</vt:lpstr>
      <vt:lpstr>Times New Roman</vt:lpstr>
      <vt:lpstr>#9Slide04 SFU Fenice Bold</vt:lpstr>
      <vt:lpstr>UVN Banh Mi</vt:lpstr>
      <vt:lpstr>第一PPT，www.1ppt.com</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huy_ctn</cp:lastModifiedBy>
  <cp:revision>33</cp:revision>
  <dcterms:created xsi:type="dcterms:W3CDTF">2022-07-19T09:10:31Z</dcterms:created>
  <dcterms:modified xsi:type="dcterms:W3CDTF">2024-09-18T05:39:25Z</dcterms:modified>
</cp:coreProperties>
</file>