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2" r:id="rId2"/>
    <p:sldId id="263" r:id="rId3"/>
    <p:sldId id="259" r:id="rId4"/>
    <p:sldId id="266" r:id="rId5"/>
    <p:sldId id="267" r:id="rId6"/>
    <p:sldId id="268" r:id="rId7"/>
    <p:sldId id="269" r:id="rId8"/>
    <p:sldId id="270" r:id="rId9"/>
    <p:sldId id="260" r:id="rId10"/>
    <p:sldId id="271" r:id="rId11"/>
    <p:sldId id="272" r:id="rId12"/>
    <p:sldId id="273" r:id="rId13"/>
    <p:sldId id="274" r:id="rId14"/>
    <p:sldId id="275" r:id="rId15"/>
    <p:sldId id="276" r:id="rId16"/>
    <p:sldId id="277" r:id="rId17"/>
    <p:sldId id="278" r:id="rId18"/>
    <p:sldId id="280" r:id="rId19"/>
    <p:sldId id="279" r:id="rId20"/>
    <p:sldId id="281" r:id="rId21"/>
    <p:sldId id="282" r:id="rId22"/>
    <p:sldId id="283" r:id="rId23"/>
    <p:sldId id="284" r:id="rId24"/>
    <p:sldId id="285" r:id="rId25"/>
  </p:sldIdLst>
  <p:sldSz cx="12192000" cy="6858000"/>
  <p:notesSz cx="6858000" cy="9144000"/>
  <p:embeddedFontLst>
    <p:embeddedFont>
      <p:font typeface="#9Slide07 Altus" charset="0"/>
      <p:regular r:id="rId26"/>
    </p:embeddedFont>
    <p:embeddedFont>
      <p:font typeface="微软雅黑" pitchFamily="34" charset="-122"/>
      <p:regular r:id="rId27"/>
      <p:bold r:id="rId28"/>
    </p:embeddedFont>
    <p:embeddedFont>
      <p:font typeface="#9Slide05 SVNUT Triumph" charset="0"/>
      <p:italic r:id="rId29"/>
    </p:embeddedFont>
    <p:embeddedFont>
      <p:font typeface="SVN-Poky's" charset="0"/>
      <p:regular r:id="rId30"/>
    </p:embeddedFont>
    <p:embeddedFont>
      <p:font typeface="Calibri" pitchFamily="34" charset="0"/>
      <p:regular r:id="rId31"/>
      <p:bold r:id="rId32"/>
      <p:italic r:id="rId33"/>
      <p:boldItalic r:id="rId34"/>
    </p:embeddedFont>
    <p:embeddedFont>
      <p:font typeface="#9Slide03 AmpleSoft Bold" charset="0"/>
      <p:regular r:id="rId35"/>
    </p:embeddedFont>
    <p:embeddedFont>
      <p:font typeface="#9Slide05 SVNHeritage" charset="0"/>
      <p:regular r:id="rId36"/>
    </p:embeddedFont>
    <p:embeddedFont>
      <p:font typeface="Calibri Light" charset="0"/>
      <p:regular r:id="rId37"/>
      <p:italic r:id="rId38"/>
    </p:embeddedFont>
    <p:embeddedFont>
      <p:font typeface="#9Slide07 Koni" charset="0"/>
      <p:bold r:id="rId39"/>
    </p:embeddedFont>
    <p:embeddedFont>
      <p:font typeface="#9Slide07 HoneyCream"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FF99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9" d="100"/>
          <a:sy n="49" d="100"/>
        </p:scale>
        <p:origin x="-108" y="-5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BEE1C-14C6-492A-8FAF-24022EC3F99F}"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2ABEE1C-14C6-492A-8FAF-24022EC3F99F}"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xmlns=""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xmlns=""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xmlns=""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xmlns=""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ABEE1C-14C6-492A-8FAF-24022EC3F99F}"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BEE1C-14C6-492A-8FAF-24022EC3F99F}" type="datetimeFigureOut">
              <a:rPr lang="en-US" smtClean="0"/>
              <a:t>9/18/2024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A0D1C-0A45-49C3-8A26-6858D5C3427C}"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xmlns=""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xmlns=""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xmlns=""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xmlns=""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3.wdp"/><Relationship Id="rId7"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26.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0.wdp"/><Relationship Id="rId7"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11" Type="http://schemas.microsoft.com/office/2007/relationships/hdphoto" Target="../media/hdphoto16.wdp"/><Relationship Id="rId5" Type="http://schemas.microsoft.com/office/2007/relationships/hdphoto" Target="../media/hdphoto15.wdp"/><Relationship Id="rId10"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8.emf"/><Relationship Id="rId5" Type="http://schemas.microsoft.com/office/2007/relationships/hdphoto" Target="../media/hdphoto19.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em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20.wdp"/></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2.emf"/><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8511470" y="2807903"/>
            <a:ext cx="2417681" cy="3877784"/>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370983" y="3360730"/>
            <a:ext cx="4261751" cy="3596185"/>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5454384" y="4433034"/>
            <a:ext cx="3247210" cy="225628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xmlns="" id="{E358E3FC-E69F-929B-2943-EDF1FDA770B1}"/>
              </a:ext>
            </a:extLst>
          </p:cNvPr>
          <p:cNvPicPr>
            <a:picLocks noChangeAspect="1"/>
          </p:cNvPicPr>
          <p:nvPr/>
        </p:nvPicPr>
        <p:blipFill>
          <a:blip r:embed="rId8"/>
          <a:stretch>
            <a:fillRect/>
          </a:stretch>
        </p:blipFill>
        <p:spPr>
          <a:xfrm>
            <a:off x="11145419" y="3661764"/>
            <a:ext cx="866279" cy="919176"/>
          </a:xfrm>
          <a:prstGeom prst="rect">
            <a:avLst/>
          </a:prstGeom>
        </p:spPr>
      </p:pic>
      <p:grpSp>
        <p:nvGrpSpPr>
          <p:cNvPr id="20" name="Group 19"/>
          <p:cNvGrpSpPr/>
          <p:nvPr/>
        </p:nvGrpSpPr>
        <p:grpSpPr>
          <a:xfrm>
            <a:off x="207866" y="1751103"/>
            <a:ext cx="12167815" cy="1080876"/>
            <a:chOff x="1428565" y="2084929"/>
            <a:chExt cx="9474746" cy="1080876"/>
          </a:xfrm>
        </p:grpSpPr>
        <p:sp>
          <p:nvSpPr>
            <p:cNvPr id="18" name="Google Shape;1910;p31">
              <a:extLst>
                <a:ext uri="{FF2B5EF4-FFF2-40B4-BE49-F238E27FC236}">
                  <a16:creationId xmlns:a16="http://schemas.microsoft.com/office/drawing/2014/main" xmlns="" id="{B4486D36-6C53-75D6-BF08-C59D05FCF23A}"/>
                </a:ext>
              </a:extLst>
            </p:cNvPr>
            <p:cNvSpPr txBox="1">
              <a:spLocks/>
            </p:cNvSpPr>
            <p:nvPr/>
          </p:nvSpPr>
          <p:spPr>
            <a:xfrm>
              <a:off x="1428565" y="2084929"/>
              <a:ext cx="9474746" cy="105680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w="165100">
                    <a:solidFill>
                      <a:schemeClr val="bg1"/>
                    </a:solidFill>
                  </a:ln>
                  <a:solidFill>
                    <a:schemeClr val="bg1"/>
                  </a:solidFill>
                  <a:effectLst>
                    <a:outerShdw blurRad="50800" dist="38100" dir="8100000" algn="tr" rotWithShape="0">
                      <a:prstClr val="black">
                        <a:alpha val="40000"/>
                      </a:prstClr>
                    </a:outerShdw>
                  </a:effectLst>
                  <a:latin typeface="SVN-Poky's" panose="020B0606040200020203" pitchFamily="34" charset="0"/>
                </a:rPr>
                <a:t>Em  có xinh không ?</a:t>
              </a:r>
            </a:p>
          </p:txBody>
        </p:sp>
        <p:sp>
          <p:nvSpPr>
            <p:cNvPr id="19" name="Google Shape;1910;p31">
              <a:extLst>
                <a:ext uri="{FF2B5EF4-FFF2-40B4-BE49-F238E27FC236}">
                  <a16:creationId xmlns:a16="http://schemas.microsoft.com/office/drawing/2014/main" xmlns="" id="{B4486D36-6C53-75D6-BF08-C59D05FCF23A}"/>
                </a:ext>
              </a:extLst>
            </p:cNvPr>
            <p:cNvSpPr txBox="1">
              <a:spLocks/>
            </p:cNvSpPr>
            <p:nvPr/>
          </p:nvSpPr>
          <p:spPr>
            <a:xfrm>
              <a:off x="1428565" y="2109005"/>
              <a:ext cx="9474746"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000" kern="0">
                  <a:ln>
                    <a:solidFill>
                      <a:srgbClr val="FFCCA9">
                        <a:lumMod val="10000"/>
                      </a:srgbClr>
                    </a:solidFill>
                  </a:ln>
                  <a:solidFill>
                    <a:srgbClr val="00CC00"/>
                  </a:solidFill>
                  <a:effectLst/>
                  <a:latin typeface="SVN-Poky's" panose="020B0606040200020203" pitchFamily="34" charset="0"/>
                </a:rPr>
                <a:t>Em</a:t>
              </a:r>
              <a:r>
                <a:rPr lang="en-US" sz="9000" kern="0">
                  <a:ln>
                    <a:solidFill>
                      <a:srgbClr val="FFCCA9">
                        <a:lumMod val="10000"/>
                      </a:srgbClr>
                    </a:solidFill>
                  </a:ln>
                  <a:solidFill>
                    <a:srgbClr val="A2DF48"/>
                  </a:solidFill>
                  <a:effectLst/>
                  <a:latin typeface="SVN-Poky's" panose="020B0606040200020203" pitchFamily="34" charset="0"/>
                </a:rPr>
                <a:t> </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FF9900"/>
                  </a:solidFill>
                  <a:effectLst/>
                  <a:latin typeface="SVN-Poky's" panose="020B0606040200020203" pitchFamily="34" charset="0"/>
                </a:rPr>
                <a:t>có</a:t>
              </a:r>
              <a:r>
                <a:rPr lang="en-US" sz="9000" kern="0">
                  <a:ln>
                    <a:solidFill>
                      <a:srgbClr val="FFCCA9">
                        <a:lumMod val="10000"/>
                      </a:srgbClr>
                    </a:solidFill>
                  </a:ln>
                  <a:solidFill>
                    <a:srgbClr val="EC9684">
                      <a:lumMod val="75000"/>
                    </a:srgbClr>
                  </a:solidFill>
                  <a:effectLst/>
                  <a:latin typeface="SVN-Poky's" panose="020B0606040200020203" pitchFamily="34" charset="0"/>
                </a:rPr>
                <a:t> </a:t>
              </a:r>
              <a:r>
                <a:rPr lang="en-US" sz="9000" kern="0">
                  <a:ln>
                    <a:solidFill>
                      <a:srgbClr val="FFCCA9">
                        <a:lumMod val="10000"/>
                      </a:srgbClr>
                    </a:solidFill>
                  </a:ln>
                  <a:solidFill>
                    <a:srgbClr val="00B0F0"/>
                  </a:solidFill>
                  <a:effectLst/>
                  <a:latin typeface="SVN-Poky's" panose="020B0606040200020203" pitchFamily="34" charset="0"/>
                </a:rPr>
                <a:t>xinh</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FF00"/>
                  </a:solidFill>
                  <a:effectLst/>
                  <a:latin typeface="SVN-Poky's" panose="020B0606040200020203" pitchFamily="34" charset="0"/>
                </a:rPr>
                <a:t>không</a:t>
              </a:r>
              <a:r>
                <a:rPr lang="en-US" sz="9000" kern="0">
                  <a:ln>
                    <a:solidFill>
                      <a:srgbClr val="FFCCA9">
                        <a:lumMod val="10000"/>
                      </a:srgbClr>
                    </a:solidFill>
                  </a:ln>
                  <a:solidFill>
                    <a:srgbClr val="0070C0"/>
                  </a:solidFill>
                  <a:effectLst/>
                  <a:latin typeface="SVN-Poky's" panose="020B0606040200020203" pitchFamily="34" charset="0"/>
                </a:rPr>
                <a:t> </a:t>
              </a:r>
              <a:r>
                <a:rPr lang="en-US" sz="9000" kern="0">
                  <a:ln>
                    <a:solidFill>
                      <a:srgbClr val="FFCCA9">
                        <a:lumMod val="10000"/>
                      </a:srgbClr>
                    </a:solidFill>
                  </a:ln>
                  <a:solidFill>
                    <a:srgbClr val="FF0000"/>
                  </a:solidFill>
                  <a:effectLst/>
                  <a:latin typeface="SVN-Poky's" panose="020B0606040200020203" pitchFamily="34" charset="0"/>
                </a:rPr>
                <a:t>?</a:t>
              </a: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314243" y="441599"/>
            <a:ext cx="4741621" cy="1701501"/>
            <a:chOff x="3173073" y="565468"/>
            <a:chExt cx="5774983" cy="1701501"/>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sp>
        <p:nvSpPr>
          <p:cNvPr id="26" name="圆角矩形 53"/>
          <p:cNvSpPr/>
          <p:nvPr/>
        </p:nvSpPr>
        <p:spPr>
          <a:xfrm>
            <a:off x="3532375" y="2562452"/>
            <a:ext cx="7665014" cy="28116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785937" y="2967789"/>
            <a:ext cx="7411451" cy="1938992"/>
          </a:xfrm>
          <a:prstGeom prst="rect">
            <a:avLst/>
          </a:prstGeom>
          <a:noFill/>
        </p:spPr>
        <p:txBody>
          <a:bodyPr wrap="square" rtlCol="0">
            <a:spAutoFit/>
          </a:bodyPr>
          <a:lstStyle/>
          <a:p>
            <a:r>
              <a:rPr lang="vi-VN" sz="4000">
                <a:latin typeface="UTM Avo" panose="02040603050506020204" pitchFamily="18" charset="0"/>
              </a:rPr>
              <a:t>Voi liền nhổ một khóm cỏ dại bên đường, gắn vào cằm rồi về nhà.</a:t>
            </a:r>
          </a:p>
        </p:txBody>
      </p:sp>
      <p:cxnSp>
        <p:nvCxnSpPr>
          <p:cNvPr id="28" name="Straight Connector 27"/>
          <p:cNvCxnSpPr/>
          <p:nvPr/>
        </p:nvCxnSpPr>
        <p:spPr>
          <a:xfrm flipH="1">
            <a:off x="5334784" y="3691890"/>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356493" y="3625975"/>
            <a:ext cx="329635" cy="622619"/>
            <a:chOff x="5702197" y="4238137"/>
            <a:chExt cx="329635" cy="622619"/>
          </a:xfrm>
        </p:grpSpPr>
        <p:cxnSp>
          <p:nvCxnSpPr>
            <p:cNvPr id="31" name="Straight Connector 30"/>
            <p:cNvCxnSpPr/>
            <p:nvPr/>
          </p:nvCxnSpPr>
          <p:spPr>
            <a:xfrm flipH="1">
              <a:off x="5702197" y="4238137"/>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791200" y="4267199"/>
              <a:ext cx="240632" cy="5935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94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10;p31">
            <a:extLst>
              <a:ext uri="{FF2B5EF4-FFF2-40B4-BE49-F238E27FC236}">
                <a16:creationId xmlns:a16="http://schemas.microsoft.com/office/drawing/2014/main" xmlns="" id="{B4486D36-6C53-75D6-BF08-C59D05FCF23A}"/>
              </a:ext>
            </a:extLst>
          </p:cNvPr>
          <p:cNvSpPr txBox="1">
            <a:spLocks/>
          </p:cNvSpPr>
          <p:nvPr/>
        </p:nvSpPr>
        <p:spPr>
          <a:xfrm>
            <a:off x="3265258"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4" name="TextBox 3"/>
          <p:cNvSpPr txBox="1"/>
          <p:nvPr/>
        </p:nvSpPr>
        <p:spPr>
          <a:xfrm>
            <a:off x="5057885" y="3866550"/>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537100" y="657070"/>
              <a:ext cx="9901962" cy="1323439"/>
            </a:xfrm>
            <a:prstGeom prst="rect">
              <a:avLst/>
            </a:prstGeom>
            <a:noFill/>
          </p:spPr>
          <p:txBody>
            <a:bodyPr wrap="square" rtlCol="0">
              <a:spAutoFit/>
            </a:bodyPr>
            <a:lstStyle/>
            <a:p>
              <a:pPr algn="just"/>
              <a:r>
                <a:rPr lang="en-US" sz="3600" b="1" dirty="0">
                  <a:solidFill>
                    <a:srgbClr val="FF0066"/>
                  </a:solidFill>
                  <a:latin typeface="UTM Avo" panose="02040603050506020204" pitchFamily="18" charset="0"/>
                </a:rPr>
                <a:t>1.</a:t>
              </a:r>
              <a:r>
                <a:rPr lang="vi-VN" sz="4000" b="1" dirty="0">
                  <a:latin typeface="UTM Avo" panose="02040603050506020204" pitchFamily="18" charset="0"/>
                </a:rPr>
                <a:t>Voi em đã hỏi voi anh, hươu và dê điều gì?</a:t>
              </a:r>
              <a:endParaRPr lang="vi-VN" sz="3600" b="1" dirty="0">
                <a:latin typeface="UTM Avo" panose="0204060305050602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44616" y="2565558"/>
              <a:ext cx="3629925"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2231253" y="558065"/>
              <a:ext cx="8062555" cy="1446550"/>
            </a:xfrm>
            <a:prstGeom prst="rect">
              <a:avLst/>
            </a:prstGeom>
            <a:noFill/>
          </p:spPr>
          <p:txBody>
            <a:bodyPr wrap="square" rtlCol="0">
              <a:spAutoFit/>
            </a:bodyPr>
            <a:lstStyle/>
            <a:p>
              <a:pPr algn="ctr"/>
              <a:r>
                <a:rPr lang="vi-VN" sz="4400" b="1" dirty="0">
                  <a:latin typeface="UTM Avo" panose="02040603050506020204" pitchFamily="18" charset="0"/>
                </a:rPr>
                <a:t>Voi em đã </a:t>
              </a:r>
              <a:r>
                <a:rPr lang="en-US" sz="4400" b="1" dirty="0" err="1">
                  <a:latin typeface="UTM Avo" panose="02040603050506020204" pitchFamily="18" charset="0"/>
                </a:rPr>
                <a:t>nhận</a:t>
              </a:r>
              <a:r>
                <a:rPr lang="en-US" sz="4400" b="1" dirty="0">
                  <a:latin typeface="UTM Avo" panose="02040603050506020204" pitchFamily="18" charset="0"/>
                </a:rPr>
                <a:t> </a:t>
              </a:r>
              <a:r>
                <a:rPr lang="en-US" sz="4400" b="1" dirty="0" err="1">
                  <a:latin typeface="UTM Avo" panose="02040603050506020204" pitchFamily="18" charset="0"/>
                </a:rPr>
                <a:t>được</a:t>
              </a:r>
              <a:r>
                <a:rPr lang="en-US" sz="4400" b="1" dirty="0">
                  <a:latin typeface="UTM Avo" panose="02040603050506020204" pitchFamily="18" charset="0"/>
                </a:rPr>
                <a:t> </a:t>
              </a:r>
              <a:r>
                <a:rPr lang="en-US" sz="4400" b="1" dirty="0" err="1">
                  <a:latin typeface="UTM Avo" panose="02040603050506020204" pitchFamily="18" charset="0"/>
                </a:rPr>
                <a:t>câu</a:t>
              </a:r>
              <a:r>
                <a:rPr lang="en-US" sz="4400" b="1" dirty="0">
                  <a:latin typeface="UTM Avo" panose="02040603050506020204" pitchFamily="18" charset="0"/>
                </a:rPr>
                <a:t> </a:t>
              </a:r>
              <a:r>
                <a:rPr lang="en-US" sz="4400" b="1" dirty="0" err="1">
                  <a:latin typeface="UTM Avo" panose="02040603050506020204" pitchFamily="18" charset="0"/>
                </a:rPr>
                <a:t>trả</a:t>
              </a:r>
              <a:r>
                <a:rPr lang="en-US" sz="4400" b="1" dirty="0">
                  <a:latin typeface="UTM Avo" panose="02040603050506020204" pitchFamily="18" charset="0"/>
                </a:rPr>
                <a:t> </a:t>
              </a:r>
              <a:r>
                <a:rPr lang="en-US" sz="4400" b="1" dirty="0" err="1">
                  <a:latin typeface="UTM Avo" panose="02040603050506020204" pitchFamily="18" charset="0"/>
                </a:rPr>
                <a:t>lời</a:t>
              </a:r>
              <a:r>
                <a:rPr lang="en-US" sz="4400" b="1" dirty="0">
                  <a:latin typeface="UTM Avo" panose="02040603050506020204" pitchFamily="18" charset="0"/>
                </a:rPr>
                <a:t> </a:t>
              </a:r>
              <a:r>
                <a:rPr lang="en-US" sz="4400" b="1" dirty="0" err="1">
                  <a:latin typeface="UTM Avo" panose="02040603050506020204" pitchFamily="18" charset="0"/>
                </a:rPr>
                <a:t>như</a:t>
              </a:r>
              <a:r>
                <a:rPr lang="en-US" sz="4400" b="1" dirty="0">
                  <a:latin typeface="UTM Avo" panose="02040603050506020204" pitchFamily="18" charset="0"/>
                </a:rPr>
                <a:t> </a:t>
              </a:r>
              <a:r>
                <a:rPr lang="en-US" sz="4400" b="1" dirty="0" err="1">
                  <a:latin typeface="UTM Avo" panose="02040603050506020204" pitchFamily="18" charset="0"/>
                </a:rPr>
                <a:t>thế</a:t>
              </a:r>
              <a:r>
                <a:rPr lang="en-US" sz="4400" b="1" dirty="0">
                  <a:latin typeface="UTM Avo" panose="02040603050506020204" pitchFamily="18" charset="0"/>
                </a:rPr>
                <a:t> </a:t>
              </a:r>
              <a:r>
                <a:rPr lang="en-US" sz="4400" b="1" dirty="0" err="1">
                  <a:latin typeface="UTM Avo" panose="02040603050506020204" pitchFamily="18" charset="0"/>
                </a:rPr>
                <a:t>nào</a:t>
              </a:r>
              <a:r>
                <a:rPr lang="vi-VN" sz="4400" b="1" dirty="0">
                  <a:latin typeface="UTM Avo" panose="02040603050506020204" pitchFamily="18" charset="0"/>
                </a:rPr>
                <a:t>?</a:t>
              </a:r>
              <a:endParaRPr lang="vi-VN" sz="4000" b="1" dirty="0">
                <a:latin typeface="UTM Avo" panose="02040603050506020204" pitchFamily="18" charset="0"/>
              </a:endParaRPr>
            </a:p>
          </p:txBody>
        </p:sp>
      </p:grpSp>
      <p:pic>
        <p:nvPicPr>
          <p:cNvPr id="21"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26248" y="2576373"/>
              <a:ext cx="3666661"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41526" y="2364734"/>
              <a:ext cx="4339511" cy="871241"/>
            </a:xfrm>
            <a:prstGeom prst="rect">
              <a:avLst/>
            </a:prstGeom>
            <a:noFill/>
          </p:spPr>
          <p:txBody>
            <a:bodyPr wrap="square" rtlCol="0">
              <a:spAutoFit/>
            </a:bodyPr>
            <a:lstStyle/>
            <a:p>
              <a:pPr algn="ctr"/>
              <a:r>
                <a:rPr lang="en-US" sz="4000" b="1">
                  <a:solidFill>
                    <a:srgbClr val="0070C0"/>
                  </a:solidFill>
                  <a:latin typeface="UTM Avo" panose="02040603050506020204" pitchFamily="18" charset="0"/>
                </a:rPr>
                <a:t>Em xinh lắm!</a:t>
              </a:r>
              <a:endParaRPr lang="vi-VN" sz="36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6611" y="2499876"/>
              <a:ext cx="3977557"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1931881"/>
            </a:xfrm>
            <a:prstGeom prst="rect">
              <a:avLst/>
            </a:prstGeom>
            <a:noFill/>
          </p:spPr>
          <p:txBody>
            <a:bodyPr wrap="square" rtlCol="0">
              <a:spAutoFit/>
            </a:bodyPr>
            <a:lstStyle/>
            <a:p>
              <a:pPr algn="ctr"/>
              <a:r>
                <a:rPr lang="vi-VN" sz="3200">
                  <a:latin typeface="UTM Avo" panose="02040603050506020204" pitchFamily="18" charset="0"/>
                </a:rPr>
                <a:t> </a:t>
              </a:r>
              <a:r>
                <a:rPr lang="vi-VN" sz="3200" b="1">
                  <a:solidFill>
                    <a:srgbClr val="0070C0"/>
                  </a:solidFill>
                  <a:latin typeface="UTM Avo" panose="02040603050506020204" pitchFamily="18" charset="0"/>
                </a:rPr>
                <a:t>Chưa xinh lắm vì em không có đôi sừng giống anh.</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0394" y="2499876"/>
              <a:ext cx="3911624" cy="1323439"/>
            </a:xfrm>
            <a:prstGeom prst="rect">
              <a:avLst/>
            </a:prstGeom>
            <a:noFill/>
          </p:spPr>
          <p:txBody>
            <a:bodyPr wrap="square" rtlCol="0">
              <a:spAutoFit/>
            </a:bodyPr>
            <a:lstStyle/>
            <a:p>
              <a:pPr algn="ctr"/>
              <a:r>
                <a:rPr lang="en-US" sz="4000" b="1" dirty="0" err="1">
                  <a:solidFill>
                    <a:srgbClr val="FF9900"/>
                  </a:solidFill>
                  <a:latin typeface="UTM Avo" panose="02040603050506020204" pitchFamily="18" charset="0"/>
                </a:rPr>
                <a:t>Em</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có</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xinh</a:t>
              </a:r>
              <a:r>
                <a:rPr lang="en-US" sz="4000" b="1" dirty="0">
                  <a:solidFill>
                    <a:srgbClr val="FF9900"/>
                  </a:solidFill>
                  <a:latin typeface="UTM Avo" panose="02040603050506020204" pitchFamily="18" charset="0"/>
                </a:rPr>
                <a:t> </a:t>
              </a:r>
              <a:r>
                <a:rPr lang="en-US" sz="4000" b="1" dirty="0" err="1">
                  <a:solidFill>
                    <a:srgbClr val="FF9900"/>
                  </a:solidFill>
                  <a:latin typeface="UTM Avo" panose="02040603050506020204" pitchFamily="18" charset="0"/>
                </a:rPr>
                <a:t>không</a:t>
              </a:r>
              <a:r>
                <a:rPr lang="en-US" sz="4000" b="1" dirty="0">
                  <a:solidFill>
                    <a:srgbClr val="FF9900"/>
                  </a:solidFill>
                  <a:latin typeface="UTM Avo" panose="02040603050506020204" pitchFamily="18" charset="0"/>
                </a:rPr>
                <a:t>?</a:t>
              </a:r>
              <a:endParaRPr lang="vi-VN" sz="3600" b="1" dirty="0">
                <a:solidFill>
                  <a:srgbClr val="FF9900"/>
                </a:solidFill>
                <a:latin typeface="UTM Avo" panose="0204060305050602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42396" y="1434454"/>
              <a:ext cx="4339511" cy="2113707"/>
            </a:xfrm>
            <a:prstGeom prst="rect">
              <a:avLst/>
            </a:prstGeom>
            <a:noFill/>
          </p:spPr>
          <p:txBody>
            <a:bodyPr wrap="square" rtlCol="0">
              <a:spAutoFit/>
            </a:bodyPr>
            <a:lstStyle/>
            <a:p>
              <a:pPr algn="ctr">
                <a:lnSpc>
                  <a:spcPct val="110000"/>
                </a:lnSpc>
              </a:pPr>
              <a:r>
                <a:rPr lang="vi-VN" sz="3200" b="1">
                  <a:latin typeface="UTM Avo" panose="02040603050506020204" pitchFamily="18" charset="0"/>
                </a:rPr>
                <a:t> Không, vì cậu không có bộ râu giống tôi.</a:t>
              </a:r>
              <a:endParaRPr lang="vi-VN" sz="3200" b="1" dirty="0">
                <a:latin typeface="UTM Avo" panose="0204060305050602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1305969" y="657021"/>
              <a:ext cx="9901962" cy="1323439"/>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2.</a:t>
              </a:r>
              <a:r>
                <a:rPr lang="en-US" sz="4000" b="1">
                  <a:latin typeface="UTM Avo" panose="02040603050506020204" pitchFamily="18" charset="0"/>
                </a:rPr>
                <a:t>Sau khi nghe hươu và dê nói, voi em đã làm </a:t>
              </a:r>
              <a:r>
                <a:rPr lang="vi-VN" sz="4000" b="1">
                  <a:latin typeface="UTM Avo" panose="02040603050506020204" pitchFamily="18" charset="0"/>
                </a:rPr>
                <a:t>gì?</a:t>
              </a:r>
              <a:endParaRPr lang="vi-VN" sz="3600" b="1" dirty="0">
                <a:latin typeface="UTM Avo" panose="0204060305050602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xmlns=""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0070C0"/>
                </a:solidFill>
                <a:latin typeface="UTM Avo" panose="0204060305050602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xmlns="" id="{D932A12D-DDD6-4155-86BA-BE3265878B67}"/>
              </a:ext>
            </a:extLst>
          </p:cNvPr>
          <p:cNvSpPr txBox="1"/>
          <p:nvPr/>
        </p:nvSpPr>
        <p:spPr>
          <a:xfrm>
            <a:off x="3653955" y="4159801"/>
            <a:ext cx="4796590" cy="2554545"/>
          </a:xfrm>
          <a:prstGeom prst="rect">
            <a:avLst/>
          </a:prstGeom>
          <a:solidFill>
            <a:schemeClr val="bg1"/>
          </a:solidFill>
        </p:spPr>
        <p:txBody>
          <a:bodyPr wrap="square" rtlCol="0">
            <a:spAutoFit/>
          </a:bodyPr>
          <a:lstStyle/>
          <a:p>
            <a:pPr algn="just"/>
            <a:r>
              <a:rPr lang="vi-VN" sz="3200" dirty="0">
                <a:solidFill>
                  <a:srgbClr val="FF0000"/>
                </a:solidFill>
                <a:latin typeface="UTM Avo" panose="02040603050506020204" pitchFamily="18" charset="0"/>
                <a:sym typeface="Wingdings" panose="05000000000000000000" pitchFamily="2" charset="2"/>
              </a:rPr>
              <a:t> </a:t>
            </a:r>
            <a:r>
              <a:rPr lang="vi-VN" sz="3200" b="1" dirty="0">
                <a:solidFill>
                  <a:srgbClr val="FF0066"/>
                </a:solidFill>
                <a:latin typeface="UTM Avo" panose="0204060305050602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xmlns=""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1305969" y="657021"/>
              <a:ext cx="9901962" cy="1261884"/>
            </a:xfrm>
            <a:prstGeom prst="rect">
              <a:avLst/>
            </a:prstGeom>
            <a:noFill/>
          </p:spPr>
          <p:txBody>
            <a:bodyPr wrap="square" rtlCol="0">
              <a:spAutoFit/>
            </a:bodyPr>
            <a:lstStyle/>
            <a:p>
              <a:pPr algn="just"/>
              <a:r>
                <a:rPr lang="en-US" sz="3600" b="1">
                  <a:solidFill>
                    <a:srgbClr val="FF0066"/>
                  </a:solidFill>
                  <a:latin typeface="UTM Avo" panose="02040603050506020204" pitchFamily="18" charset="0"/>
                </a:rPr>
                <a:t>3. </a:t>
              </a:r>
              <a:r>
                <a:rPr lang="en-US" sz="3600" b="1">
                  <a:latin typeface="UTM Avo" panose="02040603050506020204" pitchFamily="18" charset="0"/>
                </a:rPr>
                <a:t>Trước sự thay đổi của voi em, voi anh đã nói gì</a:t>
              </a:r>
              <a:r>
                <a:rPr lang="vi-VN" sz="4000" b="1">
                  <a:latin typeface="UTM Avo" panose="02040603050506020204" pitchFamily="18" charset="0"/>
                </a:rPr>
                <a:t>?</a:t>
              </a:r>
              <a:endParaRPr lang="vi-VN" sz="3600" b="1" dirty="0">
                <a:latin typeface="UTM Avo" panose="02040603050506020204" pitchFamily="18" charset="0"/>
              </a:endParaRPr>
            </a:p>
          </p:txBody>
        </p:sp>
      </p:grpSp>
      <p:pic>
        <p:nvPicPr>
          <p:cNvPr id="15" name="Picture 14">
            <a:extLst>
              <a:ext uri="{FF2B5EF4-FFF2-40B4-BE49-F238E27FC236}">
                <a16:creationId xmlns:a16="http://schemas.microsoft.com/office/drawing/2014/main" xmlns=""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955694" y="1237495"/>
              <a:ext cx="4339511" cy="1931883"/>
            </a:xfrm>
            <a:prstGeom prst="rect">
              <a:avLst/>
            </a:prstGeom>
            <a:noFill/>
          </p:spPr>
          <p:txBody>
            <a:bodyPr wrap="square" rtlCol="0">
              <a:spAutoFit/>
            </a:bodyPr>
            <a:lstStyle/>
            <a:p>
              <a:pPr algn="ctr"/>
              <a:r>
                <a:rPr lang="vi-VN" sz="3200">
                  <a:latin typeface="UTM Avo" panose="02040603050506020204" pitchFamily="18" charset="0"/>
                </a:rPr>
                <a:t> </a:t>
              </a:r>
              <a:r>
                <a:rPr lang="en-US" sz="3200" b="1">
                  <a:solidFill>
                    <a:srgbClr val="0070C0"/>
                  </a:solidFill>
                  <a:latin typeface="UTM Avo" panose="02040603050506020204" pitchFamily="18" charset="0"/>
                </a:rPr>
                <a:t>Trời ơi, sao em lại thêm sừng và râu thế này? Xấu lắm!</a:t>
              </a:r>
              <a:endParaRPr lang="vi-VN" sz="2800" b="1" dirty="0">
                <a:solidFill>
                  <a:srgbClr val="0070C0"/>
                </a:solidFill>
                <a:latin typeface="UTM Avo" panose="0204060305050602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1323439"/>
            </a:xfrm>
            <a:prstGeom prst="rect">
              <a:avLst/>
            </a:prstGeom>
            <a:noFill/>
          </p:spPr>
          <p:txBody>
            <a:bodyPr wrap="square" rtlCol="0">
              <a:spAutoFit/>
            </a:bodyPr>
            <a:lstStyle/>
            <a:p>
              <a:pPr algn="ctr"/>
              <a:r>
                <a:rPr lang="en-US" sz="4000" b="1" dirty="0" err="1">
                  <a:latin typeface="UTM Avo" panose="02040603050506020204" pitchFamily="18" charset="0"/>
                </a:rPr>
                <a:t>Cuối</a:t>
              </a:r>
              <a:r>
                <a:rPr lang="en-US" sz="4000" b="1" dirty="0">
                  <a:latin typeface="UTM Avo" panose="02040603050506020204" pitchFamily="18" charset="0"/>
                </a:rPr>
                <a:t> </a:t>
              </a:r>
              <a:r>
                <a:rPr lang="en-US" sz="4000" b="1" dirty="0" err="1">
                  <a:latin typeface="UTM Avo" panose="02040603050506020204" pitchFamily="18" charset="0"/>
                </a:rPr>
                <a:t>cùng</a:t>
              </a:r>
              <a:r>
                <a:rPr lang="en-US" sz="4000" b="1" dirty="0">
                  <a:latin typeface="UTM Avo" panose="02040603050506020204" pitchFamily="18" charset="0"/>
                </a:rPr>
                <a:t> </a:t>
              </a:r>
              <a:r>
                <a:rPr lang="en-US" sz="4000" b="1" dirty="0" err="1">
                  <a:latin typeface="UTM Avo" panose="02040603050506020204" pitchFamily="18" charset="0"/>
                </a:rPr>
                <a:t>voi</a:t>
              </a:r>
              <a:r>
                <a:rPr lang="en-US" sz="4000" b="1" dirty="0">
                  <a:latin typeface="UTM Avo" panose="02040603050506020204" pitchFamily="18" charset="0"/>
                </a:rPr>
                <a:t> </a:t>
              </a:r>
              <a:r>
                <a:rPr lang="en-US" sz="4000" b="1" dirty="0" err="1">
                  <a:latin typeface="UTM Avo" panose="02040603050506020204" pitchFamily="18" charset="0"/>
                </a:rPr>
                <a:t>em</a:t>
              </a:r>
              <a:r>
                <a:rPr lang="en-US" sz="4000" b="1" dirty="0">
                  <a:latin typeface="UTM Avo" panose="02040603050506020204" pitchFamily="18" charset="0"/>
                </a:rPr>
                <a:t> </a:t>
              </a:r>
              <a:r>
                <a:rPr lang="en-US" sz="4000" b="1" dirty="0" err="1">
                  <a:latin typeface="UTM Avo" panose="02040603050506020204" pitchFamily="18" charset="0"/>
                </a:rPr>
                <a:t>đã</a:t>
              </a:r>
              <a:r>
                <a:rPr lang="en-US" sz="4000" b="1" dirty="0">
                  <a:latin typeface="UTM Avo" panose="02040603050506020204" pitchFamily="18" charset="0"/>
                </a:rPr>
                <a:t> </a:t>
              </a:r>
              <a:r>
                <a:rPr lang="en-US" sz="4000" b="1" dirty="0" err="1">
                  <a:latin typeface="UTM Avo" panose="02040603050506020204" pitchFamily="18" charset="0"/>
                </a:rPr>
                <a:t>làm</a:t>
              </a:r>
              <a:r>
                <a:rPr lang="en-US" sz="4000" b="1" dirty="0">
                  <a:latin typeface="UTM Avo" panose="02040603050506020204" pitchFamily="18" charset="0"/>
                </a:rPr>
                <a:t> </a:t>
              </a:r>
              <a:r>
                <a:rPr lang="en-US" sz="4000" b="1" dirty="0" err="1">
                  <a:latin typeface="UTM Avo" panose="02040603050506020204" pitchFamily="18" charset="0"/>
                </a:rPr>
                <a:t>theo</a:t>
              </a:r>
              <a:r>
                <a:rPr lang="en-US" sz="4000" b="1" dirty="0">
                  <a:latin typeface="UTM Avo" panose="02040603050506020204" pitchFamily="18" charset="0"/>
                </a:rPr>
                <a:t> </a:t>
              </a:r>
              <a:r>
                <a:rPr lang="en-US" sz="4000" b="1" dirty="0" err="1">
                  <a:latin typeface="UTM Avo" panose="02040603050506020204" pitchFamily="18" charset="0"/>
                </a:rPr>
                <a:t>lời</a:t>
              </a:r>
              <a:r>
                <a:rPr lang="en-US" sz="4000" b="1" dirty="0">
                  <a:latin typeface="UTM Avo" panose="02040603050506020204" pitchFamily="18" charset="0"/>
                </a:rPr>
                <a:t> </a:t>
              </a:r>
              <a:r>
                <a:rPr lang="en-US" sz="4000" b="1" dirty="0" err="1">
                  <a:latin typeface="UTM Avo" panose="02040603050506020204" pitchFamily="18" charset="0"/>
                </a:rPr>
                <a:t>khuyên</a:t>
              </a:r>
              <a:r>
                <a:rPr lang="en-US" sz="4000" b="1" dirty="0">
                  <a:latin typeface="UTM Avo" panose="02040603050506020204" pitchFamily="18" charset="0"/>
                </a:rPr>
                <a:t> </a:t>
              </a:r>
              <a:r>
                <a:rPr lang="en-US" sz="4000" b="1" dirty="0" err="1">
                  <a:latin typeface="UTM Avo" panose="02040603050506020204" pitchFamily="18" charset="0"/>
                </a:rPr>
                <a:t>của</a:t>
              </a:r>
              <a:r>
                <a:rPr lang="en-US" sz="4000" b="1" dirty="0">
                  <a:latin typeface="UTM Avo" panose="02040603050506020204" pitchFamily="18" charset="0"/>
                </a:rPr>
                <a:t> ai</a:t>
              </a:r>
              <a:r>
                <a:rPr lang="vi-VN" sz="4000" b="1" dirty="0">
                  <a:latin typeface="UTM Avo" panose="02040603050506020204" pitchFamily="18" charset="0"/>
                </a:rPr>
                <a:t>?</a:t>
              </a:r>
              <a:r>
                <a:rPr lang="en-US" sz="4000" b="1" dirty="0">
                  <a:latin typeface="UTM Avo" panose="02040603050506020204" pitchFamily="18" charset="0"/>
                </a:rPr>
                <a:t> </a:t>
              </a:r>
              <a:r>
                <a:rPr lang="en-US" sz="4000" b="1" dirty="0" err="1">
                  <a:latin typeface="UTM Avo" panose="02040603050506020204" pitchFamily="18" charset="0"/>
                </a:rPr>
                <a:t>Kết</a:t>
              </a:r>
              <a:r>
                <a:rPr lang="en-US" sz="4000" b="1" dirty="0">
                  <a:latin typeface="UTM Avo" panose="02040603050506020204" pitchFamily="18" charset="0"/>
                </a:rPr>
                <a:t> </a:t>
              </a:r>
              <a:r>
                <a:rPr lang="en-US" sz="4000" b="1" dirty="0" err="1">
                  <a:latin typeface="UTM Avo" panose="02040603050506020204" pitchFamily="18" charset="0"/>
                </a:rPr>
                <a:t>quả</a:t>
              </a:r>
              <a:r>
                <a:rPr lang="en-US" sz="4000" b="1" dirty="0">
                  <a:latin typeface="UTM Avo" panose="02040603050506020204" pitchFamily="18" charset="0"/>
                </a:rPr>
                <a:t> </a:t>
              </a:r>
              <a:r>
                <a:rPr lang="en-US" sz="4000" b="1" dirty="0" err="1">
                  <a:latin typeface="UTM Avo" panose="02040603050506020204" pitchFamily="18" charset="0"/>
                </a:rPr>
                <a:t>thế</a:t>
              </a:r>
              <a:r>
                <a:rPr lang="en-US" sz="4000" b="1" dirty="0">
                  <a:latin typeface="UTM Avo" panose="02040603050506020204" pitchFamily="18" charset="0"/>
                </a:rPr>
                <a:t> </a:t>
              </a:r>
              <a:r>
                <a:rPr lang="en-US" sz="4000" b="1" dirty="0" err="1">
                  <a:latin typeface="UTM Avo" panose="02040603050506020204" pitchFamily="18" charset="0"/>
                </a:rPr>
                <a:t>nào</a:t>
              </a:r>
              <a:r>
                <a:rPr lang="en-US" sz="4000" b="1" dirty="0">
                  <a:latin typeface="UTM Avo" panose="02040603050506020204" pitchFamily="18" charset="0"/>
                </a:rPr>
                <a:t>?</a:t>
              </a: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xmlns=""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xmlns="" id="{78794361-FF6D-42FE-A073-E795A8CF1F02}"/>
                </a:ext>
              </a:extLst>
            </p:cNvPr>
            <p:cNvSpPr txBox="1"/>
            <p:nvPr/>
          </p:nvSpPr>
          <p:spPr>
            <a:xfrm>
              <a:off x="4545476" y="3304788"/>
              <a:ext cx="5622871" cy="2862322"/>
            </a:xfrm>
            <a:prstGeom prst="rect">
              <a:avLst/>
            </a:prstGeom>
            <a:noFill/>
          </p:spPr>
          <p:txBody>
            <a:bodyPr wrap="square" rtlCol="0">
              <a:spAutoFit/>
            </a:bodyPr>
            <a:lstStyle/>
            <a:p>
              <a:pPr algn="just"/>
              <a:r>
                <a:rPr lang="vi-VN" sz="3600" b="1" dirty="0">
                  <a:solidFill>
                    <a:srgbClr val="FF0000"/>
                  </a:solidFill>
                  <a:latin typeface="UTM Avo" panose="02040603050506020204" pitchFamily="18" charset="0"/>
                  <a:sym typeface="Wingdings" panose="05000000000000000000" pitchFamily="2" charset="2"/>
                </a:rPr>
                <a:t> </a:t>
              </a:r>
              <a:r>
                <a:rPr lang="vi-VN" sz="3600" b="1" dirty="0">
                  <a:solidFill>
                    <a:srgbClr val="0070C0"/>
                  </a:solidFill>
                  <a:latin typeface="UTM Avo" panose="0204060305050602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5" name="Picture 4">
            <a:extLst>
              <a:ext uri="{FF2B5EF4-FFF2-40B4-BE49-F238E27FC236}">
                <a16:creationId xmlns:a16="http://schemas.microsoft.com/office/drawing/2014/main" xmlns=""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595632"/>
            <a:ext cx="1070816" cy="564349"/>
          </a:xfrm>
          <a:prstGeom prst="rect">
            <a:avLst/>
          </a:prstGeom>
        </p:spPr>
      </p:pic>
      <p:sp>
        <p:nvSpPr>
          <p:cNvPr id="6" name="TextBox 5">
            <a:extLst>
              <a:ext uri="{FF2B5EF4-FFF2-40B4-BE49-F238E27FC236}">
                <a16:creationId xmlns:a16="http://schemas.microsoft.com/office/drawing/2014/main" xmlns="" id="{B600F577-F819-4602-BCEB-985221633540}"/>
              </a:ext>
            </a:extLst>
          </p:cNvPr>
          <p:cNvSpPr txBox="1"/>
          <p:nvPr/>
        </p:nvSpPr>
        <p:spPr>
          <a:xfrm>
            <a:off x="1815220" y="396607"/>
            <a:ext cx="9703463" cy="735138"/>
          </a:xfrm>
          <a:prstGeom prst="rect">
            <a:avLst/>
          </a:prstGeom>
          <a:noFill/>
        </p:spPr>
        <p:txBody>
          <a:bodyPr wrap="square" rtlCol="0">
            <a:spAutoFit/>
          </a:bodyPr>
          <a:lstStyle/>
          <a:p>
            <a:pPr>
              <a:lnSpc>
                <a:spcPct val="150000"/>
              </a:lnSpc>
            </a:pPr>
            <a:r>
              <a:rPr lang="vi-VN" sz="3200" b="1" dirty="0">
                <a:latin typeface="UTM Avo" panose="02040603050506020204" pitchFamily="18" charset="0"/>
              </a:rPr>
              <a:t>Em thích được khen về điều gì?</a:t>
            </a:r>
            <a:endParaRPr lang="en-US" sz="3200" b="1" dirty="0">
              <a:latin typeface="UTM Avo"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9602" y="2192041"/>
            <a:ext cx="9464516" cy="3952699"/>
          </a:xfrm>
          <a:prstGeom prst="rect">
            <a:avLst/>
          </a:prstGeom>
        </p:spPr>
      </p:pic>
      <p:grpSp>
        <p:nvGrpSpPr>
          <p:cNvPr id="17" name="Group 16"/>
          <p:cNvGrpSpPr/>
          <p:nvPr/>
        </p:nvGrpSpPr>
        <p:grpSpPr>
          <a:xfrm>
            <a:off x="266378" y="1332936"/>
            <a:ext cx="3306954" cy="2142152"/>
            <a:chOff x="266378" y="1332936"/>
            <a:chExt cx="3306954" cy="2142152"/>
          </a:xfrm>
        </p:grpSpPr>
        <p:pic>
          <p:nvPicPr>
            <p:cNvPr id="9" name="Picture 11">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6814" b="6814"/>
            <a:stretch/>
          </p:blipFill>
          <p:spPr bwMode="auto">
            <a:xfrm>
              <a:off x="266378" y="133293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8420" y="2243195"/>
              <a:ext cx="1853600" cy="584775"/>
            </a:xfrm>
            <a:prstGeom prst="rect">
              <a:avLst/>
            </a:prstGeom>
            <a:noFill/>
          </p:spPr>
          <p:txBody>
            <a:bodyPr wrap="square" rtlCol="0">
              <a:spAutoFit/>
            </a:bodyPr>
            <a:lstStyle/>
            <a:p>
              <a:r>
                <a:rPr lang="en-US" sz="3200" b="1">
                  <a:solidFill>
                    <a:srgbClr val="FF0066"/>
                  </a:solidFill>
                  <a:latin typeface="UTM Avo" panose="02040603050506020204" pitchFamily="18" charset="0"/>
                </a:rPr>
                <a:t>Cá tính</a:t>
              </a:r>
            </a:p>
          </p:txBody>
        </p:sp>
      </p:grpSp>
      <p:grpSp>
        <p:nvGrpSpPr>
          <p:cNvPr id="18" name="Group 17"/>
          <p:cNvGrpSpPr/>
          <p:nvPr/>
        </p:nvGrpSpPr>
        <p:grpSpPr>
          <a:xfrm>
            <a:off x="266378" y="4302535"/>
            <a:ext cx="3306954" cy="2142152"/>
            <a:chOff x="266378" y="4302535"/>
            <a:chExt cx="3306954" cy="2142152"/>
          </a:xfrm>
        </p:grpSpPr>
        <p:pic>
          <p:nvPicPr>
            <p:cNvPr id="11" name="Picture 11">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66378" y="4302535"/>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50909" y="4852472"/>
              <a:ext cx="1868429" cy="1077218"/>
            </a:xfrm>
            <a:prstGeom prst="rect">
              <a:avLst/>
            </a:prstGeom>
            <a:noFill/>
          </p:spPr>
          <p:txBody>
            <a:bodyPr wrap="square" rtlCol="0">
              <a:spAutoFit/>
            </a:bodyPr>
            <a:lstStyle/>
            <a:p>
              <a:pPr algn="ctr"/>
              <a:r>
                <a:rPr lang="en-US" sz="3200" b="1">
                  <a:solidFill>
                    <a:srgbClr val="0070C0"/>
                  </a:solidFill>
                  <a:latin typeface="UTM Avo" panose="02040603050506020204" pitchFamily="18" charset="0"/>
                </a:rPr>
                <a:t>Dễ thương</a:t>
              </a:r>
            </a:p>
          </p:txBody>
        </p:sp>
      </p:grpSp>
      <p:grpSp>
        <p:nvGrpSpPr>
          <p:cNvPr id="19" name="Group 18"/>
          <p:cNvGrpSpPr/>
          <p:nvPr/>
        </p:nvGrpSpPr>
        <p:grpSpPr>
          <a:xfrm>
            <a:off x="8173866" y="1347252"/>
            <a:ext cx="3306954" cy="2142152"/>
            <a:chOff x="8173866" y="1347252"/>
            <a:chExt cx="3306954" cy="2142152"/>
          </a:xfrm>
        </p:grpSpPr>
        <p:pic>
          <p:nvPicPr>
            <p:cNvPr id="13" name="Picture 11">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73866" y="1347252"/>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775689" y="2168361"/>
              <a:ext cx="1868429" cy="584775"/>
            </a:xfrm>
            <a:prstGeom prst="rect">
              <a:avLst/>
            </a:prstGeom>
            <a:noFill/>
          </p:spPr>
          <p:txBody>
            <a:bodyPr wrap="square" rtlCol="0">
              <a:spAutoFit/>
            </a:bodyPr>
            <a:lstStyle/>
            <a:p>
              <a:pPr algn="ctr"/>
              <a:r>
                <a:rPr lang="en-US" sz="3200" b="1">
                  <a:solidFill>
                    <a:schemeClr val="accent4">
                      <a:lumMod val="75000"/>
                    </a:schemeClr>
                  </a:solidFill>
                  <a:latin typeface="UTM Avo" panose="02040603050506020204" pitchFamily="18" charset="0"/>
                </a:rPr>
                <a:t>Bơi giỏi</a:t>
              </a:r>
            </a:p>
          </p:txBody>
        </p:sp>
      </p:grpSp>
      <p:grpSp>
        <p:nvGrpSpPr>
          <p:cNvPr id="20" name="Group 19"/>
          <p:cNvGrpSpPr/>
          <p:nvPr/>
        </p:nvGrpSpPr>
        <p:grpSpPr>
          <a:xfrm>
            <a:off x="8149334" y="3918956"/>
            <a:ext cx="3306954" cy="2142152"/>
            <a:chOff x="8149334" y="3918956"/>
            <a:chExt cx="3306954" cy="2142152"/>
          </a:xfrm>
        </p:grpSpPr>
        <p:pic>
          <p:nvPicPr>
            <p:cNvPr id="15" name="Picture 11">
              <a:extLst>
                <a:ext uri="{FF2B5EF4-FFF2-40B4-BE49-F238E27FC236}">
                  <a16:creationId xmlns:a16="http://schemas.microsoft.com/office/drawing/2014/main" xmlns="" id="{E7BEA6AB-E8BB-4650-86A8-072C6AA277B9}"/>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8149334" y="3918956"/>
              <a:ext cx="3306954" cy="2142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28699" y="4570729"/>
              <a:ext cx="1868429" cy="1077218"/>
            </a:xfrm>
            <a:prstGeom prst="rect">
              <a:avLst/>
            </a:prstGeom>
            <a:noFill/>
          </p:spPr>
          <p:txBody>
            <a:bodyPr wrap="square" rtlCol="0">
              <a:spAutoFit/>
            </a:bodyPr>
            <a:lstStyle/>
            <a:p>
              <a:pPr algn="ctr"/>
              <a:r>
                <a:rPr lang="en-US" sz="3200" b="1">
                  <a:solidFill>
                    <a:srgbClr val="00CC00"/>
                  </a:solidFill>
                  <a:latin typeface="UTM Avo" panose="02040603050506020204" pitchFamily="18" charset="0"/>
                </a:rPr>
                <a:t>Cầu thủ giỏi</a:t>
              </a:r>
            </a:p>
          </p:txBody>
        </p:sp>
      </p:grpSp>
    </p:spTree>
    <p:extLst>
      <p:ext uri="{BB962C8B-B14F-4D97-AF65-F5344CB8AC3E}">
        <p14:creationId xmlns:p14="http://schemas.microsoft.com/office/powerpoint/2010/main" val="1848490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346" y="363061"/>
            <a:ext cx="7054837" cy="1569660"/>
          </a:xfrm>
          <a:prstGeom prst="rect">
            <a:avLst/>
          </a:prstGeom>
          <a:noFill/>
        </p:spPr>
        <p:txBody>
          <a:bodyPr wrap="square" rtlCol="0">
            <a:spAutoFit/>
          </a:bodyPr>
          <a:lstStyle/>
          <a:p>
            <a:pPr algn="ctr"/>
            <a:r>
              <a:rPr lang="en-US" sz="4800" b="1" dirty="0">
                <a:solidFill>
                  <a:srgbClr val="FF0066"/>
                </a:solidFill>
                <a:latin typeface="UTM Avo" panose="02040603050506020204" pitchFamily="18" charset="0"/>
              </a:rPr>
              <a:t>4.</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 </a:t>
            </a:r>
            <a:r>
              <a:rPr lang="en-US" sz="4800" b="1" dirty="0" err="1">
                <a:latin typeface="UTM Avo" panose="02040603050506020204" pitchFamily="18" charset="0"/>
              </a:rPr>
              <a:t>học</a:t>
            </a:r>
            <a:r>
              <a:rPr lang="en-US" sz="4800" b="1" dirty="0">
                <a:latin typeface="UTM Avo" panose="02040603050506020204" pitchFamily="18" charset="0"/>
              </a:rPr>
              <a:t> </a:t>
            </a:r>
            <a:r>
              <a:rPr lang="en-US" sz="4800" b="1" dirty="0" err="1">
                <a:latin typeface="UTM Avo" panose="02040603050506020204" pitchFamily="18" charset="0"/>
              </a:rPr>
              <a:t>được</a:t>
            </a:r>
            <a:r>
              <a:rPr lang="en-US" sz="4800" b="1" dirty="0">
                <a:latin typeface="UTM Avo" panose="02040603050506020204" pitchFamily="18" charset="0"/>
              </a:rPr>
              <a:t> </a:t>
            </a:r>
            <a:r>
              <a:rPr lang="en-US" sz="4800" b="1" dirty="0" err="1">
                <a:latin typeface="UTM Avo" panose="02040603050506020204" pitchFamily="18" charset="0"/>
              </a:rPr>
              <a:t>điều</a:t>
            </a:r>
            <a:r>
              <a:rPr lang="en-US" sz="4800" b="1" dirty="0">
                <a:latin typeface="UTM Avo" panose="02040603050506020204" pitchFamily="18" charset="0"/>
              </a:rPr>
              <a:t> </a:t>
            </a:r>
            <a:r>
              <a:rPr lang="en-US" sz="4800" b="1" dirty="0" err="1">
                <a:latin typeface="UTM Avo" panose="02040603050506020204" pitchFamily="18" charset="0"/>
              </a:rPr>
              <a:t>gì</a:t>
            </a:r>
            <a:r>
              <a:rPr lang="en-US" sz="4800" b="1" dirty="0">
                <a:latin typeface="UTM Avo" panose="02040603050506020204" pitchFamily="18" charset="0"/>
              </a:rPr>
              <a:t> </a:t>
            </a:r>
            <a:r>
              <a:rPr lang="en-US" sz="4800" b="1" dirty="0" err="1">
                <a:latin typeface="UTM Avo" panose="02040603050506020204" pitchFamily="18" charset="0"/>
              </a:rPr>
              <a:t>từ</a:t>
            </a:r>
            <a:r>
              <a:rPr lang="en-US" sz="4800" b="1" dirty="0">
                <a:latin typeface="UTM Avo" panose="02040603050506020204" pitchFamily="18" charset="0"/>
              </a:rPr>
              <a:t> </a:t>
            </a:r>
            <a:r>
              <a:rPr lang="en-US" sz="4800" b="1" dirty="0" err="1">
                <a:latin typeface="UTM Avo" panose="02040603050506020204" pitchFamily="18" charset="0"/>
              </a:rPr>
              <a:t>câu</a:t>
            </a:r>
            <a:r>
              <a:rPr lang="en-US" sz="4800" b="1" dirty="0">
                <a:latin typeface="UTM Avo" panose="02040603050506020204" pitchFamily="18" charset="0"/>
              </a:rPr>
              <a:t> </a:t>
            </a:r>
            <a:r>
              <a:rPr lang="en-US" sz="4800" b="1" dirty="0" err="1">
                <a:latin typeface="UTM Avo" panose="02040603050506020204" pitchFamily="18" charset="0"/>
              </a:rPr>
              <a:t>chuyện</a:t>
            </a:r>
            <a:r>
              <a:rPr lang="en-US" sz="4800" b="1" dirty="0">
                <a:latin typeface="UTM Avo" panose="02040603050506020204" pitchFamily="18" charset="0"/>
              </a:rPr>
              <a:t> </a:t>
            </a:r>
            <a:r>
              <a:rPr lang="en-US" sz="4800" b="1" dirty="0" err="1">
                <a:latin typeface="UTM Avo" panose="02040603050506020204" pitchFamily="18" charset="0"/>
              </a:rPr>
              <a:t>của</a:t>
            </a:r>
            <a:r>
              <a:rPr lang="en-US" sz="4800" b="1" dirty="0">
                <a:latin typeface="UTM Avo" panose="02040603050506020204" pitchFamily="18" charset="0"/>
              </a:rPr>
              <a:t> </a:t>
            </a:r>
            <a:r>
              <a:rPr lang="en-US" sz="4800" b="1" dirty="0" err="1">
                <a:latin typeface="UTM Avo" panose="02040603050506020204" pitchFamily="18" charset="0"/>
              </a:rPr>
              <a:t>voi</a:t>
            </a:r>
            <a:r>
              <a:rPr lang="en-US" sz="4800" b="1" dirty="0">
                <a:latin typeface="UTM Avo" panose="02040603050506020204" pitchFamily="18" charset="0"/>
              </a:rPr>
              <a:t> </a:t>
            </a:r>
            <a:r>
              <a:rPr lang="en-US" sz="4800" b="1" dirty="0" err="1">
                <a:latin typeface="UTM Avo" panose="02040603050506020204" pitchFamily="18" charset="0"/>
              </a:rPr>
              <a:t>em</a:t>
            </a:r>
            <a:r>
              <a:rPr lang="en-US" sz="4800" b="1" dirty="0">
                <a:latin typeface="UTM Avo" panose="02040603050506020204" pitchFamily="18" charset="0"/>
              </a:rPr>
              <a:t>?</a:t>
            </a:r>
            <a:endParaRPr lang="vi-VN" sz="4400" b="1" dirty="0">
              <a:latin typeface="UTM Avo" panose="0204060305050602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algn="ctr"/>
              <a:r>
                <a:rPr lang="vi-VN" sz="4000" b="1">
                  <a:solidFill>
                    <a:srgbClr val="FF0066"/>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4000" b="1" dirty="0">
                <a:solidFill>
                  <a:srgbClr val="FF0066"/>
                </a:solidFill>
                <a:latin typeface="UTM Avo" panose="0204060305050602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3509072" cy="738664"/>
          </a:xfrm>
          <a:prstGeom prst="rect">
            <a:avLst/>
          </a:prstGeom>
          <a:noFill/>
        </p:spPr>
        <p:txBody>
          <a:bodyPr wrap="square" rtlCol="0">
            <a:spAutoFit/>
          </a:bodyPr>
          <a:lstStyle/>
          <a:p>
            <a:pPr algn="ctr">
              <a:lnSpc>
                <a:spcPct val="150000"/>
              </a:lnSpc>
            </a:pPr>
            <a:r>
              <a:rPr lang="en-US" sz="2800" b="1">
                <a:solidFill>
                  <a:srgbClr val="17479D"/>
                </a:solidFill>
                <a:latin typeface="UTM Avo" panose="02040603050506020204" pitchFamily="18" charset="0"/>
              </a:rPr>
              <a:t>LUYỆN </a:t>
            </a:r>
            <a:r>
              <a:rPr lang="vi-VN" sz="2800" b="1">
                <a:solidFill>
                  <a:srgbClr val="17479D"/>
                </a:solidFill>
                <a:latin typeface="UTM Avo" panose="02040603050506020204" pitchFamily="18" charset="0"/>
              </a:rPr>
              <a:t>ĐỌC</a:t>
            </a:r>
            <a:r>
              <a:rPr lang="en-US" sz="2800" b="1">
                <a:solidFill>
                  <a:srgbClr val="17479D"/>
                </a:solidFill>
                <a:latin typeface="UTM Avo" panose="02040603050506020204" pitchFamily="18" charset="0"/>
              </a:rPr>
              <a:t>  LẠI</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xmlns="" id="{FC287A80-E0E2-4B55-8CBB-C0976D12BD6F}"/>
              </a:ext>
            </a:extLst>
          </p:cNvPr>
          <p:cNvSpPr txBox="1"/>
          <p:nvPr/>
        </p:nvSpPr>
        <p:spPr>
          <a:xfrm>
            <a:off x="3069666" y="71161"/>
            <a:ext cx="6578131" cy="654731"/>
          </a:xfrm>
          <a:prstGeom prst="rect">
            <a:avLst/>
          </a:prstGeom>
          <a:noFill/>
        </p:spPr>
        <p:txBody>
          <a:bodyPr wrap="square" rtlCol="0">
            <a:spAutoFit/>
          </a:bodyPr>
          <a:lstStyle/>
          <a:p>
            <a:pPr algn="ctr">
              <a:lnSpc>
                <a:spcPct val="150000"/>
              </a:lnSpc>
            </a:pPr>
            <a:r>
              <a:rPr lang="vi-VN" sz="2800" b="1" dirty="0">
                <a:solidFill>
                  <a:srgbClr val="FF9900"/>
                </a:solidFill>
                <a:latin typeface="UTM Avo" panose="02040603050506020204" pitchFamily="18" charset="0"/>
              </a:rPr>
              <a:t>Em có xinh không?</a:t>
            </a:r>
            <a:endParaRPr lang="en-US" sz="2800" b="1" dirty="0">
              <a:solidFill>
                <a:srgbClr val="FF9900"/>
              </a:solidFill>
              <a:latin typeface="UTM Avo" panose="02040603050506020204" pitchFamily="18" charset="0"/>
            </a:endParaRPr>
          </a:p>
        </p:txBody>
      </p:sp>
      <p:sp>
        <p:nvSpPr>
          <p:cNvPr id="7" name="TextBox 6">
            <a:extLst>
              <a:ext uri="{FF2B5EF4-FFF2-40B4-BE49-F238E27FC236}">
                <a16:creationId xmlns:a16="http://schemas.microsoft.com/office/drawing/2014/main" xmlns=""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solidFill>
                  <a:schemeClr val="accent6">
                    <a:lumMod val="50000"/>
                  </a:schemeClr>
                </a:solidFill>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solidFill>
                  <a:schemeClr val="accent6">
                    <a:lumMod val="50000"/>
                  </a:schemeClr>
                </a:solidFill>
                <a:latin typeface="UTM Avo" panose="02040603050506020204" pitchFamily="18" charset="0"/>
              </a:rPr>
              <a:t>      Voi liền nhổ một khóm cỏ dại bên đường, gắn vào cằm rồi về nhà.</a:t>
            </a:r>
          </a:p>
          <a:p>
            <a:pPr algn="just">
              <a:lnSpc>
                <a:spcPct val="110000"/>
              </a:lnSpc>
            </a:pPr>
            <a:r>
              <a:rPr lang="vi-VN" sz="2000" b="1" dirty="0">
                <a:solidFill>
                  <a:schemeClr val="accent6">
                    <a:lumMod val="50000"/>
                  </a:schemeClr>
                </a:solidFill>
                <a:latin typeface="UTM Avo" panose="02040603050506020204" pitchFamily="18" charset="0"/>
              </a:rPr>
              <a:t>      Về nhà với đôi sừng và bộ râu giả, voi em hớn hở hỏi anh:</a:t>
            </a:r>
          </a:p>
          <a:p>
            <a:pPr algn="just">
              <a:lnSpc>
                <a:spcPct val="110000"/>
              </a:lnSpc>
            </a:pPr>
            <a:r>
              <a:rPr lang="vi-VN" sz="2000" b="1" dirty="0">
                <a:solidFill>
                  <a:schemeClr val="accent6">
                    <a:lumMod val="50000"/>
                  </a:schemeClr>
                </a:solidFill>
                <a:latin typeface="UTM Avo" panose="02040603050506020204" pitchFamily="18" charset="0"/>
              </a:rPr>
              <a:t>      - Em có xinh hơn không?</a:t>
            </a:r>
          </a:p>
          <a:p>
            <a:pPr algn="just">
              <a:lnSpc>
                <a:spcPct val="110000"/>
              </a:lnSpc>
            </a:pPr>
            <a:r>
              <a:rPr lang="vi-VN" sz="2000" b="1" dirty="0">
                <a:solidFill>
                  <a:schemeClr val="accent6">
                    <a:lumMod val="50000"/>
                  </a:schemeClr>
                </a:solidFill>
                <a:latin typeface="UTM Avo" panose="02040603050506020204" pitchFamily="18" charset="0"/>
              </a:rPr>
              <a:t>      Voi anh nói:</a:t>
            </a:r>
          </a:p>
          <a:p>
            <a:pPr algn="just">
              <a:lnSpc>
                <a:spcPct val="110000"/>
              </a:lnSpc>
            </a:pPr>
            <a:r>
              <a:rPr lang="vi-VN" sz="2000" b="1" dirty="0">
                <a:solidFill>
                  <a:schemeClr val="accent6">
                    <a:lumMod val="50000"/>
                  </a:schemeClr>
                </a:solidFill>
                <a:latin typeface="UTM Avo" panose="02040603050506020204" pitchFamily="18" charset="0"/>
              </a:rPr>
              <a:t>      - Trời ơi, sao em lại thêm sừng và râu thế này? Xấu lắm!</a:t>
            </a:r>
          </a:p>
          <a:p>
            <a:pPr algn="just">
              <a:lnSpc>
                <a:spcPct val="110000"/>
              </a:lnSpc>
            </a:pPr>
            <a:r>
              <a:rPr lang="vi-VN" sz="2000" b="1" dirty="0">
                <a:solidFill>
                  <a:schemeClr val="accent6">
                    <a:lumMod val="50000"/>
                  </a:schemeClr>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solidFill>
                  <a:schemeClr val="accent6">
                    <a:lumMod val="50000"/>
                  </a:schemeClr>
                </a:solidFill>
                <a:latin typeface="UTM Avo" panose="02040603050506020204" pitchFamily="18" charset="0"/>
              </a:rPr>
              <a:t>(Theo</a:t>
            </a:r>
            <a:r>
              <a:rPr lang="en-US" sz="2000" b="1">
                <a:solidFill>
                  <a:schemeClr val="accent6">
                    <a:lumMod val="50000"/>
                  </a:schemeClr>
                </a:solidFill>
                <a:latin typeface="UTM Avo" panose="02040603050506020204" pitchFamily="18" charset="0"/>
              </a:rPr>
              <a:t> Ấu Phúc,</a:t>
            </a:r>
            <a:r>
              <a:rPr lang="vi-VN" sz="2000" b="1">
                <a:solidFill>
                  <a:schemeClr val="accent6">
                    <a:lumMod val="50000"/>
                  </a:schemeClr>
                </a:solidFill>
                <a:latin typeface="UTM Avo" panose="02040603050506020204" pitchFamily="18" charset="0"/>
              </a:rPr>
              <a:t> </a:t>
            </a:r>
            <a:r>
              <a:rPr lang="vi-VN" sz="2000" b="1" i="1" dirty="0">
                <a:solidFill>
                  <a:schemeClr val="accent6">
                    <a:lumMod val="50000"/>
                  </a:schemeClr>
                </a:solidFill>
                <a:latin typeface="UTM Avo" panose="02040603050506020204" pitchFamily="18" charset="0"/>
              </a:rPr>
              <a:t>Voi em đi tìm tự tin</a:t>
            </a:r>
            <a:r>
              <a:rPr lang="vi-VN" sz="2000" b="1" dirty="0">
                <a:solidFill>
                  <a:schemeClr val="accent6">
                    <a:lumMod val="50000"/>
                  </a:schemeClr>
                </a:solidFill>
                <a:latin typeface="UTM Avo" panose="02040603050506020204" pitchFamily="18" charset="0"/>
              </a:rPr>
              <a:t>)</a:t>
            </a:r>
            <a:endParaRPr lang="en-US" sz="2000" b="1" dirty="0">
              <a:solidFill>
                <a:schemeClr val="accent6">
                  <a:lumMod val="50000"/>
                </a:schemeClr>
              </a:solidFill>
              <a:latin typeface="UTM Avo" panose="02040603050506020204" pitchFamily="18" charset="0"/>
            </a:endParaRPr>
          </a:p>
        </p:txBody>
      </p:sp>
    </p:spTree>
    <p:extLst>
      <p:ext uri="{BB962C8B-B14F-4D97-AF65-F5344CB8AC3E}">
        <p14:creationId xmlns:p14="http://schemas.microsoft.com/office/powerpoint/2010/main" val="2718655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617895" y="4108830"/>
            <a:ext cx="3820696" cy="2654760"/>
          </a:xfrm>
          <a:prstGeom prst="rect">
            <a:avLst/>
          </a:prstGeom>
        </p:spPr>
      </p:pic>
      <p:sp>
        <p:nvSpPr>
          <p:cNvPr id="12" name="Google Shape;1910;p31">
            <a:extLst>
              <a:ext uri="{FF2B5EF4-FFF2-40B4-BE49-F238E27FC236}">
                <a16:creationId xmlns:a16="http://schemas.microsoft.com/office/drawing/2014/main" xmlns=""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L</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u</a:t>
            </a:r>
            <a:r>
              <a:rPr lang="en-US" sz="9600" kern="0">
                <a:ln>
                  <a:solidFill>
                    <a:srgbClr val="FFCCA9">
                      <a:lumMod val="10000"/>
                    </a:srgbClr>
                  </a:solidFill>
                </a:ln>
                <a:solidFill>
                  <a:srgbClr val="7030A0"/>
                </a:solidFill>
                <a:effectLst>
                  <a:glow rad="101600">
                    <a:srgbClr val="EC9684">
                      <a:lumMod val="60000"/>
                      <a:lumOff val="40000"/>
                      <a:alpha val="60000"/>
                    </a:srgbClr>
                  </a:glow>
                </a:effectLst>
                <a:latin typeface="SVN-Poky's" panose="020B0606040200020203" pitchFamily="34" charset="0"/>
              </a:rPr>
              <a:t>y</a:t>
            </a:r>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ệ</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n</a:t>
            </a:r>
            <a:endPar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endParaRPr>
          </a:p>
        </p:txBody>
      </p:sp>
      <p:sp>
        <p:nvSpPr>
          <p:cNvPr id="4" name="TextBox 3"/>
          <p:cNvSpPr txBox="1"/>
          <p:nvPr/>
        </p:nvSpPr>
        <p:spPr>
          <a:xfrm>
            <a:off x="6377233" y="3644286"/>
            <a:ext cx="318477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T</a:t>
            </a:r>
            <a:r>
              <a:rPr lang="en-US" sz="9600" kern="0">
                <a:ln>
                  <a:solidFill>
                    <a:srgbClr val="FFCCA9">
                      <a:lumMod val="10000"/>
                    </a:srgbClr>
                  </a:solidFill>
                </a:ln>
                <a:solidFill>
                  <a:srgbClr val="FF0066"/>
                </a:solidFill>
                <a:effectLst>
                  <a:glow rad="101600">
                    <a:srgbClr val="EC9684">
                      <a:lumMod val="60000"/>
                      <a:lumOff val="40000"/>
                      <a:alpha val="60000"/>
                    </a:srgbClr>
                  </a:glow>
                </a:effectLst>
                <a:latin typeface="SVN-Poky's" panose="020B0606040200020203" pitchFamily="34" charset="0"/>
              </a:rPr>
              <a:t>ậ</a:t>
            </a:r>
            <a:r>
              <a:rPr lang="en-US" sz="9600" kern="0">
                <a:ln>
                  <a:solidFill>
                    <a:srgbClr val="FFCCA9">
                      <a:lumMod val="10000"/>
                    </a:srgbClr>
                  </a:solidFill>
                </a:ln>
                <a:solidFill>
                  <a:srgbClr val="FF9900"/>
                </a:solidFill>
                <a:effectLst>
                  <a:glow rad="101600">
                    <a:srgbClr val="EC9684">
                      <a:lumMod val="60000"/>
                      <a:lumOff val="40000"/>
                      <a:alpha val="60000"/>
                    </a:srgbClr>
                  </a:glow>
                </a:effectLst>
                <a:latin typeface="SVN-Poky's" panose="020B0606040200020203" pitchFamily="34" charset="0"/>
              </a:rPr>
              <a:t>p</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619" y="204755"/>
            <a:ext cx="11699565" cy="1681000"/>
            <a:chOff x="1016687" y="422571"/>
            <a:chExt cx="10491689" cy="1681000"/>
          </a:xfrm>
        </p:grpSpPr>
        <p:sp>
          <p:nvSpPr>
            <p:cNvPr id="5" name="矩形: 圆角 11"/>
            <p:cNvSpPr/>
            <p:nvPr userDrawn="1"/>
          </p:nvSpPr>
          <p:spPr>
            <a:xfrm>
              <a:off x="1016687" y="422571"/>
              <a:ext cx="10491689"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305969" y="657021"/>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12" name="Group 11"/>
          <p:cNvGrpSpPr/>
          <p:nvPr/>
        </p:nvGrpSpPr>
        <p:grpSpPr>
          <a:xfrm>
            <a:off x="1645550" y="2527951"/>
            <a:ext cx="3004457" cy="888274"/>
            <a:chOff x="3531683" y="3225616"/>
            <a:chExt cx="3004457" cy="888274"/>
          </a:xfrm>
        </p:grpSpPr>
        <p:sp>
          <p:nvSpPr>
            <p:cNvPr id="10" name="Rounded Rectangle 9"/>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nhặt cành cây</a:t>
              </a:r>
            </a:p>
          </p:txBody>
        </p:sp>
      </p:grpSp>
      <p:grpSp>
        <p:nvGrpSpPr>
          <p:cNvPr id="13" name="Group 12"/>
          <p:cNvGrpSpPr/>
          <p:nvPr/>
        </p:nvGrpSpPr>
        <p:grpSpPr>
          <a:xfrm>
            <a:off x="5045842" y="2527951"/>
            <a:ext cx="3683370" cy="888274"/>
            <a:chOff x="3473448" y="3225616"/>
            <a:chExt cx="3283971"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3448" y="3388404"/>
              <a:ext cx="3283971" cy="523220"/>
            </a:xfrm>
            <a:prstGeom prst="rect">
              <a:avLst/>
            </a:prstGeom>
            <a:noFill/>
          </p:spPr>
          <p:txBody>
            <a:bodyPr wrap="square" rtlCol="0">
              <a:spAutoFit/>
            </a:bodyPr>
            <a:lstStyle/>
            <a:p>
              <a:r>
                <a:rPr lang="en-US" sz="2800" b="1">
                  <a:latin typeface="UTM Avo" panose="02040603050506020204" pitchFamily="18" charset="0"/>
                </a:rPr>
                <a:t> nhổ khóm cỏ dại</a:t>
              </a:r>
            </a:p>
          </p:txBody>
        </p:sp>
      </p:grpSp>
      <p:grpSp>
        <p:nvGrpSpPr>
          <p:cNvPr id="16" name="Group 15"/>
          <p:cNvGrpSpPr/>
          <p:nvPr/>
        </p:nvGrpSpPr>
        <p:grpSpPr>
          <a:xfrm>
            <a:off x="9125047" y="2527951"/>
            <a:ext cx="1815742" cy="888274"/>
            <a:chOff x="3531683" y="3225616"/>
            <a:chExt cx="3004457" cy="888274"/>
          </a:xfrm>
        </p:grpSpPr>
        <p:sp>
          <p:nvSpPr>
            <p:cNvPr id="17" name="Rounded Rectangle 16"/>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31683" y="3388404"/>
              <a:ext cx="3004457" cy="523220"/>
            </a:xfrm>
            <a:prstGeom prst="rect">
              <a:avLst/>
            </a:prstGeom>
            <a:noFill/>
          </p:spPr>
          <p:txBody>
            <a:bodyPr wrap="square" rtlCol="0">
              <a:spAutoFit/>
            </a:bodyPr>
            <a:lstStyle/>
            <a:p>
              <a:r>
                <a:rPr lang="en-US" sz="2800" b="1">
                  <a:latin typeface="UTM Avo" panose="02040603050506020204" pitchFamily="18" charset="0"/>
                </a:rPr>
                <a:t> lắc đầu</a:t>
              </a:r>
            </a:p>
          </p:txBody>
        </p:sp>
      </p:grpSp>
      <p:grpSp>
        <p:nvGrpSpPr>
          <p:cNvPr id="19" name="Group 18"/>
          <p:cNvGrpSpPr/>
          <p:nvPr/>
        </p:nvGrpSpPr>
        <p:grpSpPr>
          <a:xfrm>
            <a:off x="5698743" y="4017639"/>
            <a:ext cx="3244074" cy="1116895"/>
            <a:chOff x="3562521" y="3225615"/>
            <a:chExt cx="3244074" cy="1116895"/>
          </a:xfrm>
        </p:grpSpPr>
        <p:sp>
          <p:nvSpPr>
            <p:cNvPr id="20" name="Rounded Rectangle 19"/>
            <p:cNvSpPr/>
            <p:nvPr/>
          </p:nvSpPr>
          <p:spPr>
            <a:xfrm>
              <a:off x="3562521" y="3225615"/>
              <a:ext cx="2942782" cy="1116895"/>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02138" y="3323088"/>
              <a:ext cx="3004457" cy="954107"/>
            </a:xfrm>
            <a:prstGeom prst="rect">
              <a:avLst/>
            </a:prstGeom>
            <a:noFill/>
          </p:spPr>
          <p:txBody>
            <a:bodyPr wrap="square" rtlCol="0">
              <a:spAutoFit/>
            </a:bodyPr>
            <a:lstStyle/>
            <a:p>
              <a:r>
                <a:rPr lang="en-US" sz="2800" b="1">
                  <a:latin typeface="UTM Avo" panose="02040603050506020204" pitchFamily="18" charset="0"/>
                </a:rPr>
                <a:t> ngắm mình trong gương</a:t>
              </a:r>
            </a:p>
          </p:txBody>
        </p:sp>
      </p:grpSp>
      <p:grpSp>
        <p:nvGrpSpPr>
          <p:cNvPr id="22" name="Group 21"/>
          <p:cNvGrpSpPr/>
          <p:nvPr/>
        </p:nvGrpSpPr>
        <p:grpSpPr>
          <a:xfrm>
            <a:off x="9387524" y="4131949"/>
            <a:ext cx="2090104" cy="888274"/>
            <a:chOff x="3562521" y="3225616"/>
            <a:chExt cx="3458436" cy="888274"/>
          </a:xfrm>
        </p:grpSpPr>
        <p:sp>
          <p:nvSpPr>
            <p:cNvPr id="23" name="Rounded Rectangle 22"/>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016500" y="3408143"/>
              <a:ext cx="3004457" cy="523220"/>
            </a:xfrm>
            <a:prstGeom prst="rect">
              <a:avLst/>
            </a:prstGeom>
            <a:noFill/>
          </p:spPr>
          <p:txBody>
            <a:bodyPr wrap="square" rtlCol="0">
              <a:spAutoFit/>
            </a:bodyPr>
            <a:lstStyle/>
            <a:p>
              <a:r>
                <a:rPr lang="en-US" sz="2800" b="1">
                  <a:latin typeface="UTM Avo" panose="02040603050506020204" pitchFamily="18" charset="0"/>
                </a:rPr>
                <a:t> khen</a:t>
              </a:r>
            </a:p>
          </p:txBody>
        </p:sp>
      </p:grpSp>
      <p:grpSp>
        <p:nvGrpSpPr>
          <p:cNvPr id="25" name="Group 24"/>
          <p:cNvGrpSpPr/>
          <p:nvPr/>
        </p:nvGrpSpPr>
        <p:grpSpPr>
          <a:xfrm>
            <a:off x="106508" y="177594"/>
            <a:ext cx="11542836" cy="1665612"/>
            <a:chOff x="935618" y="2949741"/>
            <a:chExt cx="10249435" cy="1665612"/>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1133025" y="3168803"/>
              <a:ext cx="9901962" cy="1446550"/>
            </a:xfrm>
            <a:prstGeom prst="rect">
              <a:avLst/>
            </a:prstGeom>
            <a:noFill/>
          </p:spPr>
          <p:txBody>
            <a:bodyPr wrap="square" rtlCol="0">
              <a:spAutoFit/>
            </a:bodyPr>
            <a:lstStyle/>
            <a:p>
              <a:pPr algn="ctr"/>
              <a:r>
                <a:rPr lang="en-US" sz="4400" b="1" dirty="0">
                  <a:solidFill>
                    <a:srgbClr val="FF0066"/>
                  </a:solidFill>
                  <a:latin typeface="UTM Avo" panose="02040603050506020204" pitchFamily="18" charset="0"/>
                </a:rPr>
                <a:t>1. </a:t>
              </a:r>
              <a:r>
                <a:rPr lang="vi-VN" sz="4400" b="1" dirty="0">
                  <a:latin typeface="UTM Avo" panose="02040603050506020204" pitchFamily="18" charset="0"/>
                </a:rPr>
                <a:t>Những từ ngữ nào sau đây chỉ hoạt động của voi em?</a:t>
              </a:r>
            </a:p>
          </p:txBody>
        </p:sp>
      </p:grpSp>
    </p:spTree>
    <p:extLst>
      <p:ext uri="{BB962C8B-B14F-4D97-AF65-F5344CB8AC3E}">
        <p14:creationId xmlns:p14="http://schemas.microsoft.com/office/powerpoint/2010/main" val="2350035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341181" y="3541441"/>
            <a:ext cx="3930374" cy="3316559"/>
          </a:xfrm>
          <a:prstGeom prst="rect">
            <a:avLst/>
          </a:prstGeom>
        </p:spPr>
      </p:pic>
      <p:grpSp>
        <p:nvGrpSpPr>
          <p:cNvPr id="3" name="Group 2"/>
          <p:cNvGrpSpPr/>
          <p:nvPr/>
        </p:nvGrpSpPr>
        <p:grpSpPr>
          <a:xfrm>
            <a:off x="2258260" y="308480"/>
            <a:ext cx="8139773" cy="1638451"/>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1305968" y="657021"/>
              <a:ext cx="9789894" cy="1200329"/>
            </a:xfrm>
            <a:prstGeom prst="rect">
              <a:avLst/>
            </a:prstGeom>
            <a:noFill/>
          </p:spPr>
          <p:txBody>
            <a:bodyPr wrap="square" rtlCol="0">
              <a:spAutoFit/>
            </a:bodyPr>
            <a:lstStyle/>
            <a:p>
              <a:pPr algn="ctr"/>
              <a:r>
                <a:rPr lang="en-US" sz="3600" b="1" dirty="0">
                  <a:solidFill>
                    <a:srgbClr val="FF0066"/>
                  </a:solidFill>
                  <a:latin typeface="UTM Avo" panose="02040603050506020204" pitchFamily="18" charset="0"/>
                </a:rPr>
                <a:t>2. </a:t>
              </a:r>
              <a:r>
                <a:rPr lang="vi-VN" sz="3600" b="1" dirty="0">
                  <a:latin typeface="UTM Avo" panose="02040603050506020204" pitchFamily="18" charset="0"/>
                </a:rPr>
                <a:t>Nếu là voi anh, em sẽ nói gì sau khi voi em bỏ sừng và râu?</a:t>
              </a:r>
            </a:p>
          </p:txBody>
        </p:sp>
      </p:grpSp>
      <p:grpSp>
        <p:nvGrpSpPr>
          <p:cNvPr id="10" name="Group 9"/>
          <p:cNvGrpSpPr/>
          <p:nvPr/>
        </p:nvGrpSpPr>
        <p:grpSpPr>
          <a:xfrm>
            <a:off x="4428307" y="2239065"/>
            <a:ext cx="5969726" cy="3887415"/>
            <a:chOff x="4428307" y="2239065"/>
            <a:chExt cx="5969726" cy="3887415"/>
          </a:xfrm>
        </p:grpSpPr>
        <p:pic>
          <p:nvPicPr>
            <p:cNvPr id="8" name="Picture 7">
              <a:extLst>
                <a:ext uri="{FF2B5EF4-FFF2-40B4-BE49-F238E27FC236}">
                  <a16:creationId xmlns:a16="http://schemas.microsoft.com/office/drawing/2014/main" xmlns="" id="{76D338ED-40AD-4146-81CD-6FBECB608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1569660"/>
            </a:xfrm>
            <a:prstGeom prst="rect">
              <a:avLst/>
            </a:prstGeom>
            <a:noFill/>
          </p:spPr>
          <p:txBody>
            <a:bodyPr wrap="square" rtlCol="0">
              <a:spAutoFit/>
            </a:bodyPr>
            <a:lstStyle/>
            <a:p>
              <a:pPr algn="ctr"/>
              <a:r>
                <a:rPr lang="en-US" sz="3200" b="1">
                  <a:solidFill>
                    <a:srgbClr val="FF9900"/>
                  </a:solidFill>
                  <a:effectLst>
                    <a:outerShdw blurRad="38100" dist="38100" dir="2700000" algn="tl">
                      <a:srgbClr val="000000">
                        <a:alpha val="43137"/>
                      </a:srgbClr>
                    </a:outerShdw>
                  </a:effectLst>
                  <a:latin typeface="UTM Avo" panose="02040603050506020204" pitchFamily="18" charset="0"/>
                </a:rPr>
                <a:t>Em xinh lắm! Hãy luôn tự tin vào chính mình nhé!</a:t>
              </a:r>
            </a:p>
          </p:txBody>
        </p:sp>
      </p:grpSp>
    </p:spTree>
    <p:extLst>
      <p:ext uri="{BB962C8B-B14F-4D97-AF65-F5344CB8AC3E}">
        <p14:creationId xmlns:p14="http://schemas.microsoft.com/office/powerpoint/2010/main" val="2888169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1001" y="4799310"/>
            <a:ext cx="9620935" cy="2123658"/>
            <a:chOff x="692076" y="4538053"/>
            <a:chExt cx="8667782" cy="2123658"/>
          </a:xfrm>
        </p:grpSpPr>
        <p:sp>
          <p:nvSpPr>
            <p:cNvPr id="5" name="TextBox 4"/>
            <p:cNvSpPr txBox="1"/>
            <p:nvPr/>
          </p:nvSpPr>
          <p:spPr>
            <a:xfrm>
              <a:off x="692076" y="4538053"/>
              <a:ext cx="8667782" cy="1107996"/>
            </a:xfrm>
            <a:prstGeom prst="rect">
              <a:avLst/>
            </a:prstGeom>
            <a:noFill/>
            <a:ln>
              <a:noFill/>
            </a:ln>
          </p:spPr>
          <p:txBody>
            <a:bodyPr wrap="square" rtlCol="0">
              <a:spAutoFit/>
            </a:bodyPr>
            <a:lstStyle/>
            <a:p>
              <a:r>
                <a:rPr lang="en-US" sz="6600">
                  <a:ln w="104775">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Em có xinh không?</a:t>
              </a:r>
            </a:p>
          </p:txBody>
        </p:sp>
        <p:sp>
          <p:nvSpPr>
            <p:cNvPr id="6" name="TextBox 5"/>
            <p:cNvSpPr txBox="1"/>
            <p:nvPr/>
          </p:nvSpPr>
          <p:spPr>
            <a:xfrm>
              <a:off x="692076" y="4538053"/>
              <a:ext cx="7524461" cy="2123658"/>
            </a:xfrm>
            <a:prstGeom prst="rect">
              <a:avLst/>
            </a:prstGeom>
            <a:noFill/>
          </p:spPr>
          <p:txBody>
            <a:bodyPr wrap="square" rtlCol="0">
              <a:spAutoFit/>
              <a:scene3d>
                <a:camera prst="orthographicFront"/>
                <a:lightRig rig="threePt" dir="t"/>
              </a:scene3d>
              <a:sp3d extrusionH="57150">
                <a:bevelT h="25400" prst="softRound"/>
              </a:sp3d>
            </a:bodyPr>
            <a:lstStyle/>
            <a:p>
              <a:r>
                <a:rPr lang="en-US" sz="6600">
                  <a:solidFill>
                    <a:srgbClr val="0070C0"/>
                  </a:solidFill>
                  <a:latin typeface="#9Slide07 Koni" pitchFamily="2" charset="0"/>
                </a:rPr>
                <a:t>Em có xinh không?</a:t>
              </a:r>
            </a:p>
          </p:txBody>
        </p:sp>
      </p:grpSp>
      <p:grpSp>
        <p:nvGrpSpPr>
          <p:cNvPr id="13" name="Group 12"/>
          <p:cNvGrpSpPr/>
          <p:nvPr/>
        </p:nvGrpSpPr>
        <p:grpSpPr>
          <a:xfrm>
            <a:off x="811543" y="3746747"/>
            <a:ext cx="5309437" cy="1059693"/>
            <a:chOff x="811543" y="4548852"/>
            <a:chExt cx="5309437" cy="1059693"/>
          </a:xfrm>
        </p:grpSpPr>
        <p:sp>
          <p:nvSpPr>
            <p:cNvPr id="14" name="Rectangle 13"/>
            <p:cNvSpPr/>
            <p:nvPr/>
          </p:nvSpPr>
          <p:spPr>
            <a:xfrm>
              <a:off x="811543" y="4548852"/>
              <a:ext cx="5258332" cy="1033567"/>
            </a:xfrm>
            <a:prstGeom prst="rect">
              <a:avLst/>
            </a:prstGeom>
            <a:ln>
              <a:noFill/>
            </a:ln>
          </p:spPr>
          <p:txBody>
            <a:bodyPr wrap="square">
              <a:spAutoFit/>
            </a:bodyPr>
            <a:lstStyle/>
            <a:p>
              <a:r>
                <a:rPr lang="en-US" sz="6000" b="1" kern="0">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sym typeface="Arial"/>
                </a:rPr>
                <a:t>Tiết 1, 2: Đọc </a:t>
              </a:r>
              <a:endParaRPr lang="en-US" sz="6000" b="1">
                <a:ln w="88900">
                  <a:solidFill>
                    <a:sysClr val="windowText" lastClr="000000"/>
                  </a:solidFill>
                </a:ln>
                <a:solidFill>
                  <a:schemeClr val="bg1">
                    <a:lumMod val="95000"/>
                  </a:schemeClr>
                </a:solidFill>
                <a:effectLst/>
                <a:latin typeface="#9Slide05 SVNUT Triumph" panose="00000500000000000000" pitchFamily="2" charset="0"/>
                <a:cs typeface="#9Slide05 Bodega Script" pitchFamily="2" charset="0"/>
              </a:endParaRPr>
            </a:p>
          </p:txBody>
        </p:sp>
        <p:sp>
          <p:nvSpPr>
            <p:cNvPr id="15" name="Rectangle 14"/>
            <p:cNvSpPr/>
            <p:nvPr/>
          </p:nvSpPr>
          <p:spPr>
            <a:xfrm>
              <a:off x="862648" y="4574978"/>
              <a:ext cx="5258332" cy="1033567"/>
            </a:xfrm>
            <a:prstGeom prst="rect">
              <a:avLst/>
            </a:prstGeom>
            <a:ln>
              <a:noFill/>
            </a:ln>
          </p:spPr>
          <p:txBody>
            <a:bodyPr wrap="square">
              <a:spAutoFit/>
            </a:bodyPr>
            <a:lstStyle/>
            <a:p>
              <a:r>
                <a:rPr lang="en-US" sz="6000" b="1" kern="0">
                  <a:ln>
                    <a:solidFill>
                      <a:schemeClr val="bg1"/>
                    </a:solidFill>
                  </a:ln>
                  <a:solidFill>
                    <a:srgbClr val="FF0066"/>
                  </a:solidFill>
                  <a:effectLst/>
                  <a:latin typeface="#9Slide05 SVNUT Triumph" panose="00000500000000000000" pitchFamily="2" charset="0"/>
                  <a:cs typeface="#9Slide05 Bodega Script" pitchFamily="2" charset="0"/>
                  <a:sym typeface="Arial"/>
                </a:rPr>
                <a:t>Tiết 1, 2: Đọc </a:t>
              </a:r>
              <a:endParaRPr lang="en-US" sz="6000" b="1">
                <a:ln>
                  <a:solidFill>
                    <a:schemeClr val="bg1"/>
                  </a:solidFill>
                </a:ln>
                <a:solidFill>
                  <a:srgbClr val="FF0066"/>
                </a:solidFill>
                <a:effectLst/>
                <a:latin typeface="#9Slide05 SVNUT Triumph" panose="00000500000000000000" pitchFamily="2" charset="0"/>
                <a:cs typeface="#9Slide05 Bodega Script" pitchFamily="2" charset="0"/>
              </a:endParaRPr>
            </a:p>
          </p:txBody>
        </p:sp>
      </p:grpSp>
      <p:sp>
        <p:nvSpPr>
          <p:cNvPr id="16" name="TextBox 15"/>
          <p:cNvSpPr txBox="1"/>
          <p:nvPr/>
        </p:nvSpPr>
        <p:spPr>
          <a:xfrm>
            <a:off x="2071907" y="5907306"/>
            <a:ext cx="5999121" cy="461665"/>
          </a:xfrm>
          <a:prstGeom prst="rect">
            <a:avLst/>
          </a:prstGeom>
          <a:noFill/>
        </p:spPr>
        <p:txBody>
          <a:bodyPr wrap="square" rtlCol="0">
            <a:spAutoFit/>
          </a:bodyPr>
          <a:lstStyle/>
          <a:p>
            <a:r>
              <a:rPr lang="en-US" sz="2400" b="1">
                <a:solidFill>
                  <a:srgbClr val="002060"/>
                </a:solidFill>
                <a:latin typeface="UTM Avo" panose="02040603050506020204" pitchFamily="18" charset="0"/>
              </a:rPr>
              <a:t> (</a:t>
            </a:r>
            <a:r>
              <a:rPr lang="en-US" sz="2400" b="1" i="1">
                <a:solidFill>
                  <a:srgbClr val="002060"/>
                </a:solidFill>
                <a:latin typeface="UTM Avo" panose="02040603050506020204" pitchFamily="18" charset="0"/>
              </a:rPr>
              <a:t>Theo</a:t>
            </a:r>
            <a:r>
              <a:rPr lang="en-US" sz="2400" b="1">
                <a:solidFill>
                  <a:srgbClr val="002060"/>
                </a:solidFill>
                <a:latin typeface="UTM Avo" panose="02040603050506020204" pitchFamily="18" charset="0"/>
              </a:rPr>
              <a:t> Ấu Phúc, </a:t>
            </a:r>
            <a:r>
              <a:rPr lang="en-US" sz="2400" b="1" i="1">
                <a:solidFill>
                  <a:srgbClr val="002060"/>
                </a:solidFill>
                <a:latin typeface="UTM Avo" panose="02040603050506020204" pitchFamily="18" charset="0"/>
              </a:rPr>
              <a:t>Voi em đi tìm tự tin)</a:t>
            </a:r>
          </a:p>
        </p:txBody>
      </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83771" y="1583473"/>
            <a:ext cx="10880405" cy="4950677"/>
          </a:xfrm>
          <a:prstGeom prst="rect">
            <a:avLst/>
          </a:prstGeom>
        </p:spPr>
      </p:pic>
      <p:sp>
        <p:nvSpPr>
          <p:cNvPr id="10" name="TextBox 9">
            <a:extLst>
              <a:ext uri="{FF2B5EF4-FFF2-40B4-BE49-F238E27FC236}">
                <a16:creationId xmlns:a16="http://schemas.microsoft.com/office/drawing/2014/main" xmlns="" id="{B600F577-F819-4602-BCEB-985221633540}"/>
              </a:ext>
            </a:extLst>
          </p:cNvPr>
          <p:cNvSpPr txBox="1"/>
          <p:nvPr/>
        </p:nvSpPr>
        <p:spPr>
          <a:xfrm>
            <a:off x="3653279" y="1042008"/>
            <a:ext cx="6069808" cy="923330"/>
          </a:xfrm>
          <a:prstGeom prst="rect">
            <a:avLst/>
          </a:prstGeom>
          <a:noFill/>
        </p:spPr>
        <p:txBody>
          <a:bodyPr wrap="square" rtlCol="0">
            <a:spAutoFit/>
          </a:bodyPr>
          <a:lstStyle/>
          <a:p>
            <a:pPr>
              <a:lnSpc>
                <a:spcPct val="150000"/>
              </a:lnSpc>
            </a:pPr>
            <a:r>
              <a:rPr lang="vi-VN" sz="3600" b="1">
                <a:solidFill>
                  <a:srgbClr val="002060"/>
                </a:solidFill>
                <a:latin typeface="UTM Avo" panose="02040603050506020204" pitchFamily="18" charset="0"/>
              </a:rPr>
              <a:t>Tranh v</a:t>
            </a:r>
            <a:r>
              <a:rPr lang="en-US" sz="3600" b="1">
                <a:solidFill>
                  <a:srgbClr val="002060"/>
                </a:solidFill>
                <a:latin typeface="UTM Avo" panose="02040603050506020204" pitchFamily="18" charset="0"/>
              </a:rPr>
              <a:t>ẽ</a:t>
            </a:r>
            <a:r>
              <a:rPr lang="vi-VN" sz="3600" b="1">
                <a:solidFill>
                  <a:srgbClr val="002060"/>
                </a:solidFill>
                <a:latin typeface="UTM Avo" panose="02040603050506020204" pitchFamily="18" charset="0"/>
              </a:rPr>
              <a:t> </a:t>
            </a:r>
            <a:r>
              <a:rPr lang="vi-VN" sz="3600" b="1" dirty="0">
                <a:solidFill>
                  <a:srgbClr val="002060"/>
                </a:solidFill>
                <a:latin typeface="UTM Avo" panose="02040603050506020204" pitchFamily="18" charset="0"/>
              </a:rPr>
              <a:t>những gì?</a:t>
            </a:r>
            <a:endParaRPr lang="en-US" sz="3600" b="1" dirty="0">
              <a:solidFill>
                <a:srgbClr val="002060"/>
              </a:solidFill>
              <a:latin typeface="UTM Avo" panose="02040603050506020204" pitchFamily="18" charset="0"/>
            </a:endParaRPr>
          </a:p>
        </p:txBody>
      </p:sp>
      <p:pic>
        <p:nvPicPr>
          <p:cNvPr id="11" name="Picture 10">
            <a:extLst>
              <a:ext uri="{FF2B5EF4-FFF2-40B4-BE49-F238E27FC236}">
                <a16:creationId xmlns:a16="http://schemas.microsoft.com/office/drawing/2014/main" xmlns="" id="{A5FE461F-E49E-4C41-98B4-152CC73E7463}"/>
              </a:ext>
            </a:extLst>
          </p:cNvPr>
          <p:cNvPicPr>
            <a:picLocks noChangeAspect="1"/>
          </p:cNvPicPr>
          <p:nvPr/>
        </p:nvPicPr>
        <p:blipFill>
          <a:blip r:embed="rId4">
            <a:clrChange>
              <a:clrFrom>
                <a:srgbClr val="FFFEFE"/>
              </a:clrFrom>
              <a:clrTo>
                <a:srgbClr val="FFFEFE">
                  <a:alpha val="0"/>
                </a:srgbClr>
              </a:clrTo>
            </a:clrChange>
          </a:blip>
          <a:stretch>
            <a:fillRect/>
          </a:stretch>
        </p:blipFill>
        <p:spPr>
          <a:xfrm>
            <a:off x="2308202" y="1273744"/>
            <a:ext cx="926182" cy="488123"/>
          </a:xfrm>
          <a:prstGeom prst="rect">
            <a:avLst/>
          </a:prstGeom>
        </p:spPr>
      </p:pic>
    </p:spTree>
    <p:extLst>
      <p:ext uri="{BB962C8B-B14F-4D97-AF65-F5344CB8AC3E}">
        <p14:creationId xmlns:p14="http://schemas.microsoft.com/office/powerpoint/2010/main" val="7706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xmlns=""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xmlns="" id="{C70B1CBA-9307-4C83-B537-F2B5BB1C01B7}"/>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UTM Avo" panose="02040603050506020204" pitchFamily="18" charset="0"/>
              </a:rPr>
              <a:t>      Một hôm, gặp hươu, voi em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Hươu ngắm voi rồi lắc đầu:</a:t>
            </a:r>
          </a:p>
          <a:p>
            <a:pPr algn="just">
              <a:lnSpc>
                <a:spcPct val="110000"/>
              </a:lnSpc>
            </a:pPr>
            <a:r>
              <a:rPr lang="vi-VN" sz="2000" b="1" dirty="0">
                <a:latin typeface="UTM Avo" panose="02040603050506020204" pitchFamily="18" charset="0"/>
              </a:rPr>
              <a:t>      - Chưa xinh lắm vì em không có đôi sừng giống anh.</a:t>
            </a:r>
          </a:p>
          <a:p>
            <a:pPr algn="just">
              <a:lnSpc>
                <a:spcPct val="110000"/>
              </a:lnSpc>
            </a:pPr>
            <a:r>
              <a:rPr lang="vi-VN" sz="2000" b="1" dirty="0">
                <a:latin typeface="UTM Avo" panose="02040603050506020204" pitchFamily="18" charset="0"/>
              </a:rPr>
              <a:t>      Nghe vậy, voi nhặt vài cành cây khô, gài lên đầu rồi đi tiếp.</a:t>
            </a:r>
          </a:p>
          <a:p>
            <a:pPr algn="just">
              <a:lnSpc>
                <a:spcPct val="110000"/>
              </a:lnSpc>
            </a:pPr>
            <a:r>
              <a:rPr lang="vi-VN" sz="2000" b="1" dirty="0">
                <a:latin typeface="UTM Avo" panose="02040603050506020204" pitchFamily="18" charset="0"/>
              </a:rPr>
              <a:t>      Gặp dê, voi hỏi:</a:t>
            </a:r>
          </a:p>
          <a:p>
            <a:pPr algn="just">
              <a:lnSpc>
                <a:spcPct val="110000"/>
              </a:lnSpc>
            </a:pPr>
            <a:r>
              <a:rPr lang="vi-VN" sz="2000" b="1" dirty="0">
                <a:latin typeface="UTM Avo" panose="02040603050506020204" pitchFamily="18" charset="0"/>
              </a:rPr>
              <a:t>      - Em có xinh không?</a:t>
            </a:r>
          </a:p>
          <a:p>
            <a:pPr algn="just">
              <a:lnSpc>
                <a:spcPct val="110000"/>
              </a:lnSpc>
            </a:pPr>
            <a:r>
              <a:rPr lang="vi-VN" sz="2000" b="1" dirty="0">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Voi liền nhổ một khóm cỏ dại bên đường, gắn vào cằm rồi về nhà.</a:t>
            </a:r>
          </a:p>
          <a:p>
            <a:pPr algn="just">
              <a:lnSpc>
                <a:spcPct val="110000"/>
              </a:lnSpc>
            </a:pPr>
            <a:r>
              <a:rPr lang="vi-VN" sz="2000" b="1" dirty="0">
                <a:latin typeface="UTM Avo" panose="02040603050506020204" pitchFamily="18" charset="0"/>
              </a:rPr>
              <a:t>      Về nhà với đôi sừng và bộ râu giả, voi em hớn hở hỏi anh:</a:t>
            </a:r>
          </a:p>
          <a:p>
            <a:pPr algn="just">
              <a:lnSpc>
                <a:spcPct val="110000"/>
              </a:lnSpc>
            </a:pPr>
            <a:r>
              <a:rPr lang="vi-VN" sz="2000" b="1" dirty="0">
                <a:latin typeface="UTM Avo" panose="02040603050506020204" pitchFamily="18" charset="0"/>
              </a:rPr>
              <a:t>      - Em có xinh hơn không?</a:t>
            </a:r>
          </a:p>
          <a:p>
            <a:pPr algn="just">
              <a:lnSpc>
                <a:spcPct val="110000"/>
              </a:lnSpc>
            </a:pPr>
            <a:r>
              <a:rPr lang="vi-VN" sz="2000" b="1" dirty="0">
                <a:latin typeface="UTM Avo" panose="02040603050506020204" pitchFamily="18" charset="0"/>
              </a:rPr>
              <a:t>      Voi anh nói:</a:t>
            </a:r>
          </a:p>
          <a:p>
            <a:pPr algn="just">
              <a:lnSpc>
                <a:spcPct val="110000"/>
              </a:lnSpc>
            </a:pPr>
            <a:r>
              <a:rPr lang="vi-VN" sz="2000" b="1" dirty="0">
                <a:latin typeface="UTM Avo" panose="02040603050506020204" pitchFamily="18" charset="0"/>
              </a:rPr>
              <a:t>      - Trời ơi, sao em lại thêm sừng và râu thế này? Xấu lắm!</a:t>
            </a:r>
          </a:p>
          <a:p>
            <a:pPr algn="just">
              <a:lnSpc>
                <a:spcPct val="110000"/>
              </a:lnSpc>
            </a:pPr>
            <a:r>
              <a:rPr lang="vi-VN" sz="2000" b="1"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grpSp>
        <p:nvGrpSpPr>
          <p:cNvPr id="12" name="Group 11"/>
          <p:cNvGrpSpPr/>
          <p:nvPr/>
        </p:nvGrpSpPr>
        <p:grpSpPr>
          <a:xfrm>
            <a:off x="7395755" y="1386310"/>
            <a:ext cx="4475403" cy="2919401"/>
            <a:chOff x="7395755" y="1386310"/>
            <a:chExt cx="4475403" cy="2919401"/>
          </a:xfrm>
        </p:grpSpPr>
        <p:pic>
          <p:nvPicPr>
            <p:cNvPr id="11" name="图片 5">
              <a:extLst>
                <a:ext uri="{FF2B5EF4-FFF2-40B4-BE49-F238E27FC236}">
                  <a16:creationId xmlns:a16="http://schemas.microsoft.com/office/drawing/2014/main" xmlns="" id="{CF79171E-F9EC-430B-8266-59244DDCCF5E}"/>
                </a:ext>
              </a:extLst>
            </p:cNvPr>
            <p:cNvPicPr>
              <a:picLocks noChangeAspect="1"/>
            </p:cNvPicPr>
            <p:nvPr/>
          </p:nvPicPr>
          <p:blipFill>
            <a:blip r:embed="rId5"/>
            <a:stretch>
              <a:fillRect/>
            </a:stretch>
          </p:blipFill>
          <p:spPr>
            <a:xfrm>
              <a:off x="7395755" y="1386310"/>
              <a:ext cx="4475403" cy="2919401"/>
            </a:xfrm>
            <a:prstGeom prst="rect">
              <a:avLst/>
            </a:prstGeom>
          </p:spPr>
        </p:pic>
        <p:sp>
          <p:nvSpPr>
            <p:cNvPr id="2" name="TextBox 1"/>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9Slide03 AmpleSoft Bold" panose="02000000000000000000" pitchFamily="2" charset="0"/>
                </a:rPr>
                <a:t>Bài được chia làm mấy đoạn?</a:t>
              </a:r>
            </a:p>
          </p:txBody>
        </p:sp>
      </p:grpSp>
    </p:spTree>
    <p:extLst>
      <p:ext uri="{BB962C8B-B14F-4D97-AF65-F5344CB8AC3E}">
        <p14:creationId xmlns:p14="http://schemas.microsoft.com/office/powerpoint/2010/main" val="1911460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0" y="25810"/>
            <a:ext cx="1653435"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ĐỌC</a:t>
            </a:r>
            <a:endParaRPr lang="en-US" sz="2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xmlns="" id="{FC287A80-E0E2-4B55-8CBB-C0976D12BD6F}"/>
              </a:ext>
            </a:extLst>
          </p:cNvPr>
          <p:cNvSpPr txBox="1"/>
          <p:nvPr/>
        </p:nvSpPr>
        <p:spPr>
          <a:xfrm>
            <a:off x="2315687" y="25810"/>
            <a:ext cx="6578131" cy="738664"/>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Em có xinh không?</a:t>
            </a:r>
            <a:endParaRPr lang="en-US" sz="28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xmlns="" id="{C70B1CBA-9307-4C83-B537-F2B5BB1C01B7}"/>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UTM Avo" panose="02040603050506020204" pitchFamily="18" charset="0"/>
              </a:rPr>
              <a:t>      </a:t>
            </a:r>
            <a:r>
              <a:rPr lang="vi-VN" sz="2000" b="1" dirty="0">
                <a:solidFill>
                  <a:schemeClr val="accent6">
                    <a:lumMod val="50000"/>
                  </a:schemeClr>
                </a:solidFill>
                <a:latin typeface="UTM Avo" panose="02040603050506020204" pitchFamily="18"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UTM Avo" panose="02040603050506020204" pitchFamily="18" charset="0"/>
              </a:rPr>
              <a:t>      Một hôm, gặp hươu, voi em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Hươu ngắm voi rồi lắc đầu:</a:t>
            </a:r>
          </a:p>
          <a:p>
            <a:pPr algn="just">
              <a:lnSpc>
                <a:spcPct val="110000"/>
              </a:lnSpc>
            </a:pPr>
            <a:r>
              <a:rPr lang="vi-VN" sz="2000" b="1" dirty="0">
                <a:solidFill>
                  <a:schemeClr val="accent6">
                    <a:lumMod val="50000"/>
                  </a:schemeClr>
                </a:solidFill>
                <a:latin typeface="UTM Avo" panose="02040603050506020204" pitchFamily="18" charset="0"/>
              </a:rPr>
              <a:t>      - Chưa xinh lắm vì em không có đôi sừng giống anh.</a:t>
            </a:r>
          </a:p>
          <a:p>
            <a:pPr algn="just">
              <a:lnSpc>
                <a:spcPct val="110000"/>
              </a:lnSpc>
            </a:pPr>
            <a:r>
              <a:rPr lang="vi-VN" sz="2000" b="1" dirty="0">
                <a:solidFill>
                  <a:schemeClr val="accent6">
                    <a:lumMod val="50000"/>
                  </a:schemeClr>
                </a:solidFill>
                <a:latin typeface="UTM Avo" panose="02040603050506020204" pitchFamily="18" charset="0"/>
              </a:rPr>
              <a:t>      Nghe vậy, voi nhặt vài cành cây khô, gài lên đầu rồi đi tiếp.</a:t>
            </a:r>
          </a:p>
          <a:p>
            <a:pPr algn="just">
              <a:lnSpc>
                <a:spcPct val="110000"/>
              </a:lnSpc>
            </a:pPr>
            <a:r>
              <a:rPr lang="vi-VN" sz="2000" b="1" dirty="0">
                <a:solidFill>
                  <a:schemeClr val="accent6">
                    <a:lumMod val="50000"/>
                  </a:schemeClr>
                </a:solidFill>
                <a:latin typeface="UTM Avo" panose="02040603050506020204" pitchFamily="18" charset="0"/>
              </a:rPr>
              <a:t>      Gặp dê, voi hỏi:</a:t>
            </a:r>
          </a:p>
          <a:p>
            <a:pPr algn="just">
              <a:lnSpc>
                <a:spcPct val="110000"/>
              </a:lnSpc>
            </a:pPr>
            <a:r>
              <a:rPr lang="vi-VN" sz="2000" b="1" dirty="0">
                <a:solidFill>
                  <a:schemeClr val="accent6">
                    <a:lumMod val="50000"/>
                  </a:schemeClr>
                </a:solidFill>
                <a:latin typeface="UTM Avo" panose="02040603050506020204" pitchFamily="18" charset="0"/>
              </a:rPr>
              <a:t>      - Em có xinh không?</a:t>
            </a:r>
          </a:p>
          <a:p>
            <a:pPr algn="just">
              <a:lnSpc>
                <a:spcPct val="110000"/>
              </a:lnSpc>
            </a:pPr>
            <a:r>
              <a:rPr lang="vi-VN" sz="2000" b="1" dirty="0">
                <a:solidFill>
                  <a:schemeClr val="accent6">
                    <a:lumMod val="50000"/>
                  </a:schemeClr>
                </a:solidFill>
                <a:latin typeface="UTM Avo" panose="02040603050506020204" pitchFamily="18" charset="0"/>
              </a:rPr>
              <a:t>      - Không, vì cậu không có bộ râu giống tôi.</a:t>
            </a:r>
          </a:p>
          <a:p>
            <a:pPr algn="just">
              <a:lnSpc>
                <a:spcPct val="110000"/>
              </a:lnSpc>
            </a:pPr>
            <a:r>
              <a:rPr lang="vi-VN" sz="2000" b="1" dirty="0">
                <a:latin typeface="UTM Avo" panose="02040603050506020204" pitchFamily="18" charset="0"/>
              </a:rPr>
              <a:t>      </a:t>
            </a:r>
            <a:r>
              <a:rPr lang="vi-VN" sz="2000" b="1" dirty="0">
                <a:solidFill>
                  <a:srgbClr val="FF0066"/>
                </a:solidFill>
                <a:latin typeface="UTM Avo" panose="02040603050506020204" pitchFamily="18" charset="0"/>
              </a:rPr>
              <a:t>Voi liền nhổ một khóm cỏ dại bên đường, gắn vào cằm rồi về nhà.</a:t>
            </a:r>
          </a:p>
          <a:p>
            <a:pPr algn="just">
              <a:lnSpc>
                <a:spcPct val="110000"/>
              </a:lnSpc>
            </a:pPr>
            <a:r>
              <a:rPr lang="vi-VN" sz="2000" b="1" dirty="0">
                <a:solidFill>
                  <a:srgbClr val="FF0066"/>
                </a:solidFill>
                <a:latin typeface="UTM Avo" panose="02040603050506020204" pitchFamily="18" charset="0"/>
              </a:rPr>
              <a:t>      Về nhà với đôi sừng và bộ râu giả, voi em hớn hở hỏi anh:</a:t>
            </a:r>
          </a:p>
          <a:p>
            <a:pPr algn="just">
              <a:lnSpc>
                <a:spcPct val="110000"/>
              </a:lnSpc>
            </a:pPr>
            <a:r>
              <a:rPr lang="vi-VN" sz="2000" b="1" dirty="0">
                <a:solidFill>
                  <a:srgbClr val="FF0066"/>
                </a:solidFill>
                <a:latin typeface="UTM Avo" panose="02040603050506020204" pitchFamily="18" charset="0"/>
              </a:rPr>
              <a:t>      - Em có xinh hơn không?</a:t>
            </a:r>
          </a:p>
          <a:p>
            <a:pPr algn="just">
              <a:lnSpc>
                <a:spcPct val="110000"/>
              </a:lnSpc>
            </a:pPr>
            <a:r>
              <a:rPr lang="vi-VN" sz="2000" b="1" dirty="0">
                <a:solidFill>
                  <a:srgbClr val="FF0066"/>
                </a:solidFill>
                <a:latin typeface="UTM Avo" panose="02040603050506020204" pitchFamily="18" charset="0"/>
              </a:rPr>
              <a:t>      Voi anh nói:</a:t>
            </a:r>
          </a:p>
          <a:p>
            <a:pPr algn="just">
              <a:lnSpc>
                <a:spcPct val="110000"/>
              </a:lnSpc>
            </a:pPr>
            <a:r>
              <a:rPr lang="vi-VN" sz="2000" b="1" dirty="0">
                <a:solidFill>
                  <a:srgbClr val="FF0066"/>
                </a:solidFill>
                <a:latin typeface="UTM Avo" panose="02040603050506020204" pitchFamily="18" charset="0"/>
              </a:rPr>
              <a:t>      - Trời ơi, sao em lại thêm sừng và râu thế này? Xấu lắm!</a:t>
            </a:r>
          </a:p>
          <a:p>
            <a:pPr algn="just">
              <a:lnSpc>
                <a:spcPct val="110000"/>
              </a:lnSpc>
            </a:pPr>
            <a:r>
              <a:rPr lang="vi-VN" sz="2000" b="1" dirty="0">
                <a:solidFill>
                  <a:srgbClr val="FF0066"/>
                </a:solidFill>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UTM Avo" panose="02040603050506020204" pitchFamily="18" charset="0"/>
              </a:rPr>
              <a:t>(Theo</a:t>
            </a:r>
            <a:r>
              <a:rPr lang="en-US" sz="2000" b="1">
                <a:latin typeface="UTM Avo" panose="02040603050506020204" pitchFamily="18" charset="0"/>
              </a:rPr>
              <a:t> Ấu Phúc,</a:t>
            </a:r>
            <a:r>
              <a:rPr lang="vi-VN" sz="2000" b="1">
                <a:latin typeface="UTM Avo" panose="02040603050506020204" pitchFamily="18" charset="0"/>
              </a:rPr>
              <a:t> </a:t>
            </a:r>
            <a:r>
              <a:rPr lang="vi-VN" sz="2000" b="1" i="1" dirty="0">
                <a:latin typeface="UTM Avo" panose="02040603050506020204" pitchFamily="18" charset="0"/>
              </a:rPr>
              <a:t>Voi em đi tìm tự tin</a:t>
            </a:r>
            <a:r>
              <a:rPr lang="vi-VN" sz="2000" b="1" dirty="0">
                <a:latin typeface="UTM Avo" panose="02040603050506020204" pitchFamily="18" charset="0"/>
              </a:rPr>
              <a:t>)</a:t>
            </a:r>
            <a:endParaRPr lang="en-US" sz="2000" b="1" dirty="0">
              <a:latin typeface="UTM Avo" panose="02040603050506020204" pitchFamily="18" charset="0"/>
            </a:endParaRPr>
          </a:p>
        </p:txBody>
      </p:sp>
      <p:pic>
        <p:nvPicPr>
          <p:cNvPr id="8" name="Picture 7">
            <a:extLst>
              <a:ext uri="{FF2B5EF4-FFF2-40B4-BE49-F238E27FC236}">
                <a16:creationId xmlns:a16="http://schemas.microsoft.com/office/drawing/2014/main" xmlns="" id="{D52DCC97-D4B8-405F-A923-762DDA896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0" name="Picture 9">
            <a:extLst>
              <a:ext uri="{FF2B5EF4-FFF2-40B4-BE49-F238E27FC236}">
                <a16:creationId xmlns:a16="http://schemas.microsoft.com/office/drawing/2014/main" xmlns="" id="{05493CB5-C032-4FD2-BD04-8712C2F9DC29}"/>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xmlns=""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548" y="-144282"/>
            <a:ext cx="3159485" cy="3159485"/>
          </a:xfrm>
          <a:prstGeom prst="rect">
            <a:avLst/>
          </a:prstGeom>
        </p:spPr>
      </p:pic>
      <p:sp>
        <p:nvSpPr>
          <p:cNvPr id="7" name="TextBox 3"/>
          <p:cNvSpPr txBox="1"/>
          <p:nvPr/>
        </p:nvSpPr>
        <p:spPr>
          <a:xfrm>
            <a:off x="1971065" y="703171"/>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a:off x="7909362" y="1951038"/>
            <a:ext cx="3014177" cy="4834522"/>
          </a:xfrm>
          <a:prstGeom prst="rect">
            <a:avLst/>
          </a:prstGeom>
        </p:spPr>
      </p:pic>
      <p:sp>
        <p:nvSpPr>
          <p:cNvPr id="9" name="TextBox 3"/>
          <p:cNvSpPr txBox="1"/>
          <p:nvPr/>
        </p:nvSpPr>
        <p:spPr>
          <a:xfrm>
            <a:off x="20271" y="221550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2" name="TextBox 3"/>
          <p:cNvSpPr txBox="1"/>
          <p:nvPr/>
        </p:nvSpPr>
        <p:spPr>
          <a:xfrm>
            <a:off x="-176462" y="3242067"/>
            <a:ext cx="4295055"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Đôi sừng </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cxnSp>
        <p:nvCxnSpPr>
          <p:cNvPr id="5" name="Straight Arrow Connector 4"/>
          <p:cNvCxnSpPr/>
          <p:nvPr/>
        </p:nvCxnSpPr>
        <p:spPr>
          <a:xfrm flipV="1">
            <a:off x="3633248" y="2222499"/>
            <a:ext cx="4276114" cy="16855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11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1" name="Picture 10">
            <a:extLst>
              <a:ext uri="{FF2B5EF4-FFF2-40B4-BE49-F238E27FC236}">
                <a16:creationId xmlns:a16="http://schemas.microsoft.com/office/drawing/2014/main" xmlns=""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495444" y="553885"/>
            <a:ext cx="926182" cy="488123"/>
          </a:xfrm>
          <a:prstGeom prst="rect">
            <a:avLst/>
          </a:prstGeom>
        </p:spPr>
      </p:pic>
      <p:pic>
        <p:nvPicPr>
          <p:cNvPr id="6" name="图片 2">
            <a:extLst>
              <a:ext uri="{FF2B5EF4-FFF2-40B4-BE49-F238E27FC236}">
                <a16:creationId xmlns:a16="http://schemas.microsoft.com/office/drawing/2014/main" xmlns=""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184992"/>
            <a:ext cx="3159485" cy="3159485"/>
          </a:xfrm>
          <a:prstGeom prst="rect">
            <a:avLst/>
          </a:prstGeom>
        </p:spPr>
      </p:pic>
      <p:sp>
        <p:nvSpPr>
          <p:cNvPr id="7" name="TextBox 3"/>
          <p:cNvSpPr txBox="1"/>
          <p:nvPr/>
        </p:nvSpPr>
        <p:spPr>
          <a:xfrm>
            <a:off x="1764784" y="656007"/>
            <a:ext cx="4382452" cy="1215385"/>
          </a:xfrm>
          <a:prstGeom prst="rect">
            <a:avLst/>
          </a:prstGeom>
          <a:noFill/>
        </p:spPr>
        <p:txBody>
          <a:bodyPr wrap="square" lIns="96762" tIns="48381" rIns="96762" bIns="48381" rtlCol="0">
            <a:spAutoFit/>
          </a:bodyPr>
          <a:lstStyle/>
          <a:p>
            <a:pPr algn="ctr">
              <a:lnSpc>
                <a:spcPct val="150000"/>
              </a:lnSpc>
            </a:pP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540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540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5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0" y="2820677"/>
            <a:ext cx="4065808" cy="836371"/>
          </a:xfrm>
          <a:prstGeom prst="rect">
            <a:avLst/>
          </a:prstGeom>
          <a:noFill/>
        </p:spPr>
        <p:txBody>
          <a:bodyPr wrap="square" lIns="96762" tIns="48381" rIns="96762" bIns="48381" rtlCol="0">
            <a:spAutoFit/>
          </a:bodyPr>
          <a:lstStyle/>
          <a:p>
            <a:pPr algn="ctr">
              <a:lnSpc>
                <a:spcPct val="150000"/>
              </a:lnSpc>
            </a:pP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Khóm</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cỏ</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3200" b="1" dirty="0" err="1">
                <a:solidFill>
                  <a:srgbClr val="002060"/>
                </a:solidFill>
                <a:latin typeface="UTM Avo" panose="02040603050506020204" pitchFamily="18" charset="0"/>
                <a:ea typeface="微软雅黑" panose="020B0503020204020204" charset="-122"/>
                <a:cs typeface="Arial" panose="020B0604020202020204" pitchFamily="34" charset="0"/>
              </a:rPr>
              <a:t>dại</a:t>
            </a:r>
            <a:r>
              <a:rPr lang="en-US" altLang="zh-CN" sz="3200" b="1" dirty="0">
                <a:solidFill>
                  <a:srgbClr val="002060"/>
                </a:solidFill>
                <a:latin typeface="UTM Avo" panose="02040603050506020204" pitchFamily="18" charset="0"/>
                <a:ea typeface="微软雅黑" panose="020B0503020204020204" charset="-122"/>
                <a:cs typeface="Arial" panose="020B0604020202020204" pitchFamily="34" charset="0"/>
              </a:rPr>
              <a:t>: </a:t>
            </a:r>
            <a:endParaRPr lang="zh-CN" altLang="en-US" sz="32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0" name="TextBox 9">
            <a:extLst>
              <a:ext uri="{FF2B5EF4-FFF2-40B4-BE49-F238E27FC236}">
                <a16:creationId xmlns:a16="http://schemas.microsoft.com/office/drawing/2014/main" xmlns="" id="{EDA7D632-B893-4A22-B989-7D0F5995E7B5}"/>
              </a:ext>
            </a:extLst>
          </p:cNvPr>
          <p:cNvSpPr txBox="1"/>
          <p:nvPr/>
        </p:nvSpPr>
        <p:spPr>
          <a:xfrm>
            <a:off x="2217635" y="2981023"/>
            <a:ext cx="7338909" cy="1077218"/>
          </a:xfrm>
          <a:prstGeom prst="rect">
            <a:avLst/>
          </a:prstGeom>
          <a:noFill/>
        </p:spPr>
        <p:txBody>
          <a:bodyPr wrap="square" rtlCol="0">
            <a:spAutoFit/>
          </a:bodyPr>
          <a:lstStyle/>
          <a:p>
            <a:pPr algn="ctr"/>
            <a:r>
              <a:rPr lang="vi-VN" sz="3200" b="1" dirty="0">
                <a:solidFill>
                  <a:schemeClr val="accent6">
                    <a:lumMod val="50000"/>
                  </a:schemeClr>
                </a:solidFill>
                <a:latin typeface="UTM Avo" panose="02040603050506020204" pitchFamily="18" charset="0"/>
              </a:rPr>
              <a:t>một nhóm cỏ dại đứng chụm </a:t>
            </a:r>
            <a:endParaRPr lang="en-US" sz="3200" b="1" dirty="0">
              <a:solidFill>
                <a:schemeClr val="accent6">
                  <a:lumMod val="50000"/>
                </a:schemeClr>
              </a:solidFill>
              <a:latin typeface="UTM Avo" panose="02040603050506020204" pitchFamily="18" charset="0"/>
            </a:endParaRPr>
          </a:p>
          <a:p>
            <a:pPr algn="ctr"/>
            <a:r>
              <a:rPr lang="vi-VN" sz="3200" b="1" dirty="0">
                <a:solidFill>
                  <a:schemeClr val="accent6">
                    <a:lumMod val="50000"/>
                  </a:schemeClr>
                </a:solidFill>
                <a:latin typeface="UTM Avo" panose="02040603050506020204" pitchFamily="18" charset="0"/>
              </a:rPr>
              <a:t>vào nhau.</a:t>
            </a:r>
            <a:endParaRPr lang="en-US" sz="3200" b="1" dirty="0">
              <a:solidFill>
                <a:schemeClr val="accent6">
                  <a:lumMod val="50000"/>
                </a:schemeClr>
              </a:solidFill>
              <a:latin typeface="UTM Avo" panose="02040603050506020204" pitchFamily="18" charset="0"/>
            </a:endParaRPr>
          </a:p>
        </p:txBody>
      </p:sp>
      <p:pic>
        <p:nvPicPr>
          <p:cNvPr id="13" name="Picture 2" descr="Hình ảnh Cỏ, Cỏ, Cỏ, Cỏ miễn phí tải tập tin PNG PSDComment và Vector">
            <a:extLst>
              <a:ext uri="{FF2B5EF4-FFF2-40B4-BE49-F238E27FC236}">
                <a16:creationId xmlns:a16="http://schemas.microsoft.com/office/drawing/2014/main" xmlns=""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8125" b="71250" l="0" r="99219">
                        <a14:foregroundMark x1="29844" y1="26406" x2="30625" y2="29219"/>
                        <a14:foregroundMark x1="46250" y1="28438" x2="48906" y2="34219"/>
                        <a14:foregroundMark x1="40938" y1="37656" x2="39219" y2="45156"/>
                        <a14:foregroundMark x1="65469" y1="32813" x2="64375" y2="37031"/>
                        <a14:foregroundMark x1="93281" y1="32813" x2="91094" y2="36250"/>
                        <a14:foregroundMark x1="91406" y1="37031" x2="87500" y2="42656"/>
                        <a14:foregroundMark x1="96875" y1="42969" x2="92188" y2="45625"/>
                        <a14:foregroundMark x1="92813" y1="47656" x2="91875" y2="53906"/>
                        <a14:foregroundMark x1="91406" y1="55625" x2="83438" y2="65156"/>
                        <a14:foregroundMark x1="4375" y1="36563" x2="7813" y2="44844"/>
                        <a14:foregroundMark x1="7031" y1="51563" x2="9531" y2="54219"/>
                        <a14:foregroundMark x1="7656" y1="60469" x2="11250" y2="61406"/>
                        <a14:foregroundMark x1="7031" y1="64531" x2="12031" y2="66719"/>
                        <a14:foregroundMark x1="52969" y1="34688" x2="53750" y2="40625"/>
                        <a14:foregroundMark x1="55937" y1="35000" x2="54844" y2="36563"/>
                        <a14:foregroundMark x1="83750" y1="24531" x2="77656" y2="30781"/>
                        <a14:foregroundMark x1="82813" y1="29844" x2="81406" y2="32031"/>
                        <a14:foregroundMark x1="95156" y1="30625" x2="94063" y2="32813"/>
                        <a14:foregroundMark x1="68750" y1="36406" x2="67344" y2="43906"/>
                        <a14:backgroundMark x1="67031" y1="38125" x2="67969" y2="35000"/>
                      </a14:backgroundRemoval>
                    </a14:imgEffect>
                  </a14:imgLayer>
                </a14:imgProps>
              </a:ext>
              <a:ext uri="{28A0092B-C50C-407E-A947-70E740481C1C}">
                <a14:useLocalDpi xmlns:a14="http://schemas.microsoft.com/office/drawing/2010/main" val="0"/>
              </a:ext>
            </a:extLst>
          </a:blip>
          <a:srcRect t="19747" b="31370"/>
          <a:stretch/>
        </p:blipFill>
        <p:spPr bwMode="auto">
          <a:xfrm>
            <a:off x="3434577" y="3657048"/>
            <a:ext cx="7885134" cy="290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0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1982749" y="473683"/>
            <a:ext cx="4719804" cy="1265354"/>
            <a:chOff x="3173073" y="565468"/>
            <a:chExt cx="5774983"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8" y="3416225"/>
            <a:ext cx="6459417" cy="3875650"/>
          </a:xfrm>
          <a:prstGeom prst="rect">
            <a:avLst/>
          </a:prstGeom>
        </p:spPr>
      </p:pic>
      <p:grpSp>
        <p:nvGrpSpPr>
          <p:cNvPr id="9" name="组合 226">
            <a:extLst>
              <a:ext uri="{FF2B5EF4-FFF2-40B4-BE49-F238E27FC236}">
                <a16:creationId xmlns:a16="http://schemas.microsoft.com/office/drawing/2014/main" xmlns=""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xmlns=""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xmlns=""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hươu</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CC00"/>
                </a:solidFill>
                <a:latin typeface="UTM Avo" panose="02040603050506020204" pitchFamily="18" charset="0"/>
                <a:ea typeface="微软雅黑" panose="020B0503020204020204" charset="-122"/>
                <a:cs typeface="Arial" panose="020B0604020202020204" pitchFamily="34" charset="0"/>
              </a:rPr>
              <a:t>đôi sừng</a:t>
            </a:r>
            <a:endParaRPr lang="zh-CN" altLang="en-US" sz="4400" b="1" dirty="0">
              <a:solidFill>
                <a:srgbClr val="00CC00"/>
              </a:solidFill>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xmlns="" id="{6AADC884-BF35-43D0-BEE5-73EFDB3037DA}"/>
              </a:ext>
            </a:extLst>
          </p:cNvPr>
          <p:cNvGrpSpPr/>
          <p:nvPr/>
        </p:nvGrpSpPr>
        <p:grpSpPr>
          <a:xfrm>
            <a:off x="7168448" y="2064984"/>
            <a:ext cx="2850827" cy="1662363"/>
            <a:chOff x="8726219" y="-661205"/>
            <a:chExt cx="2154936" cy="1322409"/>
          </a:xfrm>
        </p:grpSpPr>
        <p:sp>
          <p:nvSpPr>
            <p:cNvPr id="1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FF9900"/>
                </a:solidFill>
                <a:latin typeface="UTM Avo" panose="02040603050506020204" pitchFamily="18" charset="0"/>
                <a:ea typeface="微软雅黑" panose="020B0503020204020204" charset="-122"/>
                <a:cs typeface="Arial" panose="020B0604020202020204" pitchFamily="34" charset="0"/>
              </a:rPr>
              <a:t>xinh</a:t>
            </a:r>
            <a:endParaRPr lang="zh-CN" altLang="en-US" sz="4400" b="1" dirty="0">
              <a:solidFill>
                <a:srgbClr val="FF9900"/>
              </a:solidFill>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xmlns=""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B0F0"/>
                </a:solidFill>
                <a:latin typeface="UTM Avo" panose="02040603050506020204" pitchFamily="18" charset="0"/>
                <a:ea typeface="微软雅黑" panose="020B0503020204020204" charset="-122"/>
                <a:cs typeface="Arial" panose="020B0604020202020204" pitchFamily="34" charset="0"/>
              </a:rPr>
              <a:t>gương</a:t>
            </a:r>
            <a:endParaRPr lang="zh-CN" altLang="en-US" sz="4400" b="1" dirty="0">
              <a:solidFill>
                <a:srgbClr val="00B0F0"/>
              </a:solidFill>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1231</Words>
  <Application>Microsoft Office PowerPoint</Application>
  <PresentationFormat>Custom</PresentationFormat>
  <Paragraphs>114</Paragraphs>
  <Slides>24</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24</vt:i4>
      </vt:variant>
    </vt:vector>
  </HeadingPairs>
  <TitlesOfParts>
    <vt:vector size="44" baseType="lpstr">
      <vt:lpstr>Arial</vt:lpstr>
      <vt:lpstr>#9Slide07 Altus</vt:lpstr>
      <vt:lpstr>等线</vt:lpstr>
      <vt:lpstr>微软雅黑</vt:lpstr>
      <vt:lpstr>UTM Avo</vt:lpstr>
      <vt:lpstr>#9Slide05 SVNUT Triumph</vt:lpstr>
      <vt:lpstr>Chango</vt:lpstr>
      <vt:lpstr>SVN-Poky's</vt:lpstr>
      <vt:lpstr>Calibri</vt:lpstr>
      <vt:lpstr>#9Slide03 AmpleSoft Bold</vt:lpstr>
      <vt:lpstr>#9Slide05 Bodega Script</vt:lpstr>
      <vt:lpstr>Wingdings</vt:lpstr>
      <vt:lpstr>#9Slide05 SVNHeritage</vt:lpstr>
      <vt:lpstr>Times New Roman</vt:lpstr>
      <vt:lpstr>Calibri Light</vt:lpstr>
      <vt:lpstr>SVN-Newton</vt:lpstr>
      <vt:lpstr>inpin heiti</vt:lpstr>
      <vt:lpstr>#9Slide07 Koni</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MĂNGNON;MNT</cp:keywords>
  <cp:lastModifiedBy>huy_ctn</cp:lastModifiedBy>
  <cp:revision>59</cp:revision>
  <dcterms:created xsi:type="dcterms:W3CDTF">2022-07-20T16:29:40Z</dcterms:created>
  <dcterms:modified xsi:type="dcterms:W3CDTF">2024-09-18T08:00:55Z</dcterms:modified>
</cp:coreProperties>
</file>