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65" r:id="rId2"/>
    <p:sldId id="269" r:id="rId3"/>
    <p:sldId id="288" r:id="rId4"/>
    <p:sldId id="282" r:id="rId5"/>
    <p:sldId id="283" r:id="rId6"/>
    <p:sldId id="285" r:id="rId7"/>
    <p:sldId id="289" r:id="rId8"/>
    <p:sldId id="293" r:id="rId9"/>
    <p:sldId id="270" r:id="rId10"/>
    <p:sldId id="292" r:id="rId11"/>
    <p:sldId id="294" r:id="rId12"/>
    <p:sldId id="295" r:id="rId13"/>
    <p:sldId id="296" r:id="rId14"/>
    <p:sldId id="298" r:id="rId15"/>
    <p:sldId id="299" r:id="rId16"/>
    <p:sldId id="302" r:id="rId17"/>
    <p:sldId id="303" r:id="rId18"/>
    <p:sldId id="290" r:id="rId19"/>
    <p:sldId id="281" r:id="rId20"/>
    <p:sldId id="30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041"/>
    <a:srgbClr val="FF33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9A409-A99D-4D56-BB94-9B684C33C8B8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05B22-C6F3-4E94-B4A8-0F5A362FD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40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9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285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396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277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7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929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35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69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8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56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4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18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6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2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3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03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74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zh-CN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9453251" y="-972425"/>
            <a:ext cx="2914996" cy="972425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By:Tư Bùi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01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0.wdp"/><Relationship Id="rId3" Type="http://schemas.microsoft.com/office/2007/relationships/hdphoto" Target="../media/hdphoto3.wdp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9.wdp"/><Relationship Id="rId5" Type="http://schemas.openxmlformats.org/officeDocument/2006/relationships/image" Target="../media/image26.png"/><Relationship Id="rId10" Type="http://schemas.openxmlformats.org/officeDocument/2006/relationships/image" Target="../media/image36.png"/><Relationship Id="rId4" Type="http://schemas.openxmlformats.org/officeDocument/2006/relationships/image" Target="../media/image25.emf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3.wdp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29">
            <a:extLst>
              <a:ext uri="{FF2B5EF4-FFF2-40B4-BE49-F238E27FC236}">
                <a16:creationId xmlns:a16="http://schemas.microsoft.com/office/drawing/2014/main" xmlns="" id="{B2E9BCF1-9B60-4480-AF7C-5C15044B32AD}"/>
              </a:ext>
            </a:extLst>
          </p:cNvPr>
          <p:cNvSpPr/>
          <p:nvPr/>
        </p:nvSpPr>
        <p:spPr>
          <a:xfrm>
            <a:off x="698643" y="431515"/>
            <a:ext cx="11145959" cy="5704670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rgbClr val="D933B9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222" y="454015"/>
            <a:ext cx="6907367" cy="823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75" y="1546457"/>
            <a:ext cx="3475021" cy="1121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795" y="1244781"/>
            <a:ext cx="7175614" cy="1938696"/>
          </a:xfrm>
          <a:prstGeom prst="rect">
            <a:avLst/>
          </a:prstGeom>
        </p:spPr>
      </p:pic>
      <p:pic>
        <p:nvPicPr>
          <p:cNvPr id="8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140671" y="2437562"/>
            <a:ext cx="25290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sng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000" b="1" i="0" u="sng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 1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rPr>
              <a:t>: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396" y="2888037"/>
            <a:ext cx="12028451" cy="22740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7250" l="4100" r="99250">
                        <a14:backgroundMark x1="24700" y1="24200" x2="70100" y2="38700"/>
                        <a14:backgroundMark x1="75350" y1="12650" x2="14500" y2="22550"/>
                        <a14:backgroundMark x1="75500" y1="15350" x2="79850" y2="36800"/>
                        <a14:backgroundMark x1="68600" y1="14900" x2="67850" y2="33650"/>
                        <a14:backgroundMark x1="74900" y1="21200" x2="71600" y2="42900"/>
                        <a14:backgroundMark x1="86550" y1="43050" x2="90300" y2="55800"/>
                        <a14:backgroundMark x1="27850" y1="11150" x2="15400" y2="25850"/>
                        <a14:backgroundMark x1="18250" y1="22400" x2="32950" y2="43800"/>
                        <a14:backgroundMark x1="40000" y1="31250" x2="40900" y2="51600"/>
                        <a14:backgroundMark x1="47450" y1="36500" x2="45800" y2="53100"/>
                        <a14:backgroundMark x1="49700" y1="43050" x2="69050" y2="47100"/>
                        <a14:backgroundMark x1="73850" y1="43950" x2="86700" y2="46050"/>
                        <a14:backgroundMark x1="31450" y1="27800" x2="38200" y2="50850"/>
                        <a14:backgroundMark x1="37150" y1="47250" x2="26800" y2="4575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49" y="2022858"/>
            <a:ext cx="5233166" cy="523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26406" y="1313817"/>
            <a:ext cx="8845629" cy="5544183"/>
            <a:chOff x="2104570" y="825288"/>
            <a:chExt cx="8337287" cy="5544183"/>
          </a:xfrm>
        </p:grpSpPr>
        <p:sp>
          <p:nvSpPr>
            <p:cNvPr id="8" name="圆角矩形 29">
              <a:extLst>
                <a:ext uri="{FF2B5EF4-FFF2-40B4-BE49-F238E27FC236}">
                  <a16:creationId xmlns:a16="http://schemas.microsoft.com/office/drawing/2014/main" xmlns="" id="{B2E9BCF1-9B60-4480-AF7C-5C15044B32AD}"/>
                </a:ext>
              </a:extLst>
            </p:cNvPr>
            <p:cNvSpPr/>
            <p:nvPr/>
          </p:nvSpPr>
          <p:spPr>
            <a:xfrm>
              <a:off x="2104570" y="825288"/>
              <a:ext cx="8337287" cy="5224829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38100" cap="flat" cmpd="sng" algn="ctr">
              <a:solidFill>
                <a:schemeClr val="accent5">
                  <a:lumMod val="50000"/>
                </a:scheme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2742" y="4558076"/>
              <a:ext cx="2264244" cy="1811395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659024" y="2453587"/>
            <a:ext cx="8164415" cy="25930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6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THỰC HÀNH </a:t>
            </a:r>
          </a:p>
          <a:p>
            <a:pPr algn="ctr">
              <a:spcBef>
                <a:spcPct val="50000"/>
              </a:spcBef>
            </a:pPr>
            <a:r>
              <a:rPr lang="vi-VN" altLang="vi-VN" sz="6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LÀM SẢN PHẨM</a:t>
            </a:r>
            <a:endParaRPr lang="en-US" altLang="vi-VN" sz="65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19945" y="0"/>
            <a:ext cx="12191980" cy="68579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950" y1="92622" x2="66850" y2="90844"/>
                        <a14:foregroundMark x1="45950" y1="75467" x2="45850" y2="90311"/>
                        <a14:foregroundMark x1="850" y1="95467" x2="26800" y2="98667"/>
                        <a14:foregroundMark x1="19800" y1="87022" x2="29650" y2="99289"/>
                        <a14:foregroundMark x1="31200" y1="96533" x2="67950" y2="96000"/>
                        <a14:foregroundMark x1="73200" y1="78489" x2="71150" y2="99644"/>
                        <a14:foregroundMark x1="91700" y1="77511" x2="88800" y2="95644"/>
                        <a14:foregroundMark x1="90450" y1="72356" x2="95600" y2="78489"/>
                        <a14:foregroundMark x1="94500" y1="48533" x2="94600" y2="52533"/>
                        <a14:foregroundMark x1="92600" y1="47022" x2="92450" y2="56800"/>
                        <a14:foregroundMark x1="71150" y1="74133" x2="75550" y2="79022"/>
                        <a14:foregroundMark x1="73850" y1="93333" x2="99350" y2="95200"/>
                        <a14:foregroundMark x1="80550" y1="98133" x2="83550" y2="98133"/>
                        <a14:foregroundMark x1="10700" y1="75467" x2="13950" y2="95022"/>
                        <a14:foregroundMark x1="2700" y1="62311" x2="5050" y2="71289"/>
                        <a14:foregroundMark x1="77550" y1="84178" x2="75000" y2="85689"/>
                        <a14:foregroundMark x1="85700" y1="80000" x2="87350" y2="84356"/>
                        <a14:foregroundMark x1="92700" y1="85156" x2="93750" y2="86667"/>
                        <a14:foregroundMark x1="13700" y1="87022" x2="15550" y2="88533"/>
                        <a14:foregroundMark x1="6950" y1="87644" x2="8150" y2="88533"/>
                        <a14:backgroundMark x1="23450" y1="27822" x2="85500" y2="74667"/>
                        <a14:backgroundMark x1="89800" y1="47467" x2="99000" y2="53333"/>
                        <a14:backgroundMark x1="91500" y1="45333" x2="93000" y2="56800"/>
                        <a14:backgroundMark x1="300" y1="64178" x2="1800" y2="8995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7328"/>
          <a:stretch/>
        </p:blipFill>
        <p:spPr>
          <a:xfrm>
            <a:off x="1634839" y="4846064"/>
            <a:ext cx="8295742" cy="2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2950" y1="92622" x2="66850" y2="90844"/>
                        <a14:foregroundMark x1="45950" y1="75467" x2="45850" y2="90311"/>
                        <a14:foregroundMark x1="850" y1="95467" x2="26800" y2="98667"/>
                        <a14:foregroundMark x1="19800" y1="87022" x2="29650" y2="99289"/>
                        <a14:foregroundMark x1="31200" y1="96533" x2="67950" y2="96000"/>
                        <a14:foregroundMark x1="73200" y1="78489" x2="71150" y2="99644"/>
                        <a14:foregroundMark x1="91700" y1="77511" x2="88800" y2="95644"/>
                        <a14:foregroundMark x1="90450" y1="72356" x2="95600" y2="78489"/>
                        <a14:foregroundMark x1="94500" y1="48533" x2="94600" y2="52533"/>
                        <a14:foregroundMark x1="92600" y1="47022" x2="92450" y2="56800"/>
                        <a14:foregroundMark x1="71150" y1="74133" x2="75550" y2="79022"/>
                        <a14:foregroundMark x1="73850" y1="93333" x2="99350" y2="95200"/>
                        <a14:foregroundMark x1="80550" y1="98133" x2="83550" y2="98133"/>
                        <a14:foregroundMark x1="10700" y1="75467" x2="13950" y2="95022"/>
                        <a14:foregroundMark x1="2700" y1="62311" x2="5050" y2="71289"/>
                        <a14:foregroundMark x1="77550" y1="84178" x2="75000" y2="85689"/>
                        <a14:foregroundMark x1="85700" y1="80000" x2="87350" y2="84356"/>
                        <a14:foregroundMark x1="92700" y1="85156" x2="93750" y2="86667"/>
                        <a14:foregroundMark x1="13700" y1="87022" x2="15550" y2="88533"/>
                        <a14:foregroundMark x1="6950" y1="87644" x2="8150" y2="88533"/>
                        <a14:backgroundMark x1="23450" y1="27822" x2="85500" y2="74667"/>
                        <a14:backgroundMark x1="89800" y1="47467" x2="99000" y2="53333"/>
                        <a14:backgroundMark x1="91500" y1="45333" x2="93000" y2="56800"/>
                        <a14:backgroundMark x1="300" y1="64178" x2="1800" y2="8995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7328"/>
          <a:stretch/>
        </p:blipFill>
        <p:spPr>
          <a:xfrm>
            <a:off x="1809134" y="4149213"/>
            <a:ext cx="10382865" cy="27087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66088" y="1924659"/>
            <a:ext cx="6790642" cy="2785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TRƯNG BÀY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SẢN PHẨM</a:t>
            </a:r>
            <a:endParaRPr kumimoji="0" lang="en-US" altLang="vi-VN" sz="7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4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29">
            <a:extLst>
              <a:ext uri="{FF2B5EF4-FFF2-40B4-BE49-F238E27FC236}">
                <a16:creationId xmlns:a16="http://schemas.microsoft.com/office/drawing/2014/main" xmlns="" id="{B2E9BCF1-9B60-4480-AF7C-5C15044B32AD}"/>
              </a:ext>
            </a:extLst>
          </p:cNvPr>
          <p:cNvSpPr/>
          <p:nvPr/>
        </p:nvSpPr>
        <p:spPr>
          <a:xfrm rot="10800000">
            <a:off x="8641811" y="639094"/>
            <a:ext cx="3438730" cy="2954008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sp>
        <p:nvSpPr>
          <p:cNvPr id="13" name="圆角矩形 29">
            <a:extLst>
              <a:ext uri="{FF2B5EF4-FFF2-40B4-BE49-F238E27FC236}">
                <a16:creationId xmlns:a16="http://schemas.microsoft.com/office/drawing/2014/main" xmlns="" id="{B2E9BCF1-9B60-4480-AF7C-5C15044B32AD}"/>
              </a:ext>
            </a:extLst>
          </p:cNvPr>
          <p:cNvSpPr/>
          <p:nvPr/>
        </p:nvSpPr>
        <p:spPr>
          <a:xfrm rot="5400000">
            <a:off x="4771259" y="2486789"/>
            <a:ext cx="4122149" cy="3618953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sp>
        <p:nvSpPr>
          <p:cNvPr id="11" name="圆角矩形 29">
            <a:extLst>
              <a:ext uri="{FF2B5EF4-FFF2-40B4-BE49-F238E27FC236}">
                <a16:creationId xmlns:a16="http://schemas.microsoft.com/office/drawing/2014/main" xmlns="" id="{B2E9BCF1-9B60-4480-AF7C-5C15044B32AD}"/>
              </a:ext>
            </a:extLst>
          </p:cNvPr>
          <p:cNvSpPr/>
          <p:nvPr/>
        </p:nvSpPr>
        <p:spPr>
          <a:xfrm>
            <a:off x="416320" y="1592825"/>
            <a:ext cx="4622841" cy="3543025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chemeClr val="accent5">
                <a:lumMod val="50000"/>
              </a:scheme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967" y="2511132"/>
            <a:ext cx="3500967" cy="3544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6321" y="1632153"/>
            <a:ext cx="4583511" cy="3439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8" r="31075"/>
          <a:stretch/>
        </p:blipFill>
        <p:spPr>
          <a:xfrm>
            <a:off x="8678580" y="639093"/>
            <a:ext cx="3352801" cy="2871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1422998" y="423875"/>
            <a:ext cx="677939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000" b="1" i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>Một số sản phẩm:</a:t>
            </a:r>
            <a:endParaRPr lang="en-US" sz="5000" b="1" i="1" dirty="0">
              <a:solidFill>
                <a:schemeClr val="accent2">
                  <a:lumMod val="7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039135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2123066" y="238847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48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1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00625" y="10"/>
            <a:ext cx="12191980" cy="6857990"/>
          </a:xfrm>
          <a:prstGeom prst="rect">
            <a:avLst/>
          </a:prstGeom>
        </p:spPr>
      </p:pic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17" y="-129195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4531118" y="1034250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KẾT LUẬN</a:t>
            </a:r>
            <a:endParaRPr kumimoji="0" lang="en-US" altLang="vi-VN" sz="7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4388" y="2203801"/>
            <a:ext cx="830498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latin typeface="UTM Avo" panose="02040603050506020204" pitchFamily="18" charset="0"/>
              </a:rPr>
              <a:t>Bàn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tay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thật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kì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diệu</a:t>
            </a:r>
            <a:r>
              <a:rPr lang="en-US" sz="4500" dirty="0">
                <a:latin typeface="UTM Avo" panose="02040603050506020204" pitchFamily="18" charset="0"/>
              </a:rPr>
              <a:t>, </a:t>
            </a:r>
            <a:r>
              <a:rPr lang="en-US" sz="4500" dirty="0" err="1">
                <a:latin typeface="UTM Avo" panose="02040603050506020204" pitchFamily="18" charset="0"/>
              </a:rPr>
              <a:t>bàn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tay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có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thể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giúp</a:t>
            </a:r>
            <a:r>
              <a:rPr lang="en-US" sz="4500" dirty="0">
                <a:latin typeface="UTM Avo" panose="02040603050506020204" pitchFamily="18" charset="0"/>
              </a:rPr>
              <a:t> ta </a:t>
            </a:r>
            <a:r>
              <a:rPr lang="en-US" sz="4500" dirty="0" err="1">
                <a:latin typeface="UTM Avo" panose="02040603050506020204" pitchFamily="18" charset="0"/>
              </a:rPr>
              <a:t>làm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mọi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việc</a:t>
            </a:r>
            <a:r>
              <a:rPr lang="en-US" sz="4500" dirty="0">
                <a:latin typeface="UTM Avo" panose="02040603050506020204" pitchFamily="18" charset="0"/>
              </a:rPr>
              <a:t>, </a:t>
            </a:r>
            <a:r>
              <a:rPr lang="en-US" sz="4500" dirty="0" err="1">
                <a:latin typeface="UTM Avo" panose="02040603050506020204" pitchFamily="18" charset="0"/>
              </a:rPr>
              <a:t>tạo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ra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các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sản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phẩm</a:t>
            </a:r>
            <a:r>
              <a:rPr lang="en-US" sz="4500" dirty="0">
                <a:latin typeface="UTM Avo" panose="02040603050506020204" pitchFamily="18" charset="0"/>
              </a:rPr>
              <a:t>. </a:t>
            </a:r>
            <a:r>
              <a:rPr lang="en-US" sz="4500" dirty="0" err="1">
                <a:latin typeface="UTM Avo" panose="02040603050506020204" pitchFamily="18" charset="0"/>
              </a:rPr>
              <a:t>Để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làm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được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nhiều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việc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hơn</a:t>
            </a:r>
            <a:r>
              <a:rPr lang="en-US" sz="4500" dirty="0">
                <a:latin typeface="UTM Avo" panose="02040603050506020204" pitchFamily="18" charset="0"/>
              </a:rPr>
              <a:t>, </a:t>
            </a:r>
            <a:r>
              <a:rPr lang="en-US" sz="4500" dirty="0" err="1">
                <a:latin typeface="UTM Avo" panose="02040603050506020204" pitchFamily="18" charset="0"/>
              </a:rPr>
              <a:t>luôn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cần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luyện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tay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khéo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err="1">
                <a:latin typeface="UTM Avo" panose="02040603050506020204" pitchFamily="18" charset="0"/>
              </a:rPr>
              <a:t>léo</a:t>
            </a:r>
            <a:r>
              <a:rPr lang="en-US" sz="4500" dirty="0">
                <a:latin typeface="UTM Avo" panose="02040603050506020204" pitchFamily="18" charset="0"/>
              </a:rPr>
              <a:t>.</a:t>
            </a:r>
          </a:p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2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94922" y="2045425"/>
            <a:ext cx="7746416" cy="296031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9050721" y="3466269"/>
            <a:ext cx="3413760" cy="341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48" y="-20829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209BD930-1C43-AB77-BA72-09E586C7E4D3}"/>
              </a:ext>
            </a:extLst>
          </p:cNvPr>
          <p:cNvSpPr txBox="1"/>
          <p:nvPr/>
        </p:nvSpPr>
        <p:spPr>
          <a:xfrm>
            <a:off x="3518286" y="2279375"/>
            <a:ext cx="6580691" cy="254975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altLang="zh-CN" sz="8000" kern="0" cap="all" dirty="0">
                <a:solidFill>
                  <a:schemeClr val="bg1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MỞ RỘNG </a:t>
            </a:r>
          </a:p>
          <a:p>
            <a:pPr algn="ctr" defTabSz="1219170">
              <a:buClr>
                <a:srgbClr val="000000"/>
              </a:buClr>
            </a:pPr>
            <a:r>
              <a:rPr lang="vi-VN" altLang="zh-CN" sz="8000" kern="0" cap="all" dirty="0">
                <a:solidFill>
                  <a:schemeClr val="bg1"/>
                </a:solidFill>
                <a:effectLst>
                  <a:glow rad="63500">
                    <a:srgbClr val="597000">
                      <a:satMod val="175000"/>
                      <a:alpha val="40000"/>
                    </a:srgbClr>
                  </a:glow>
                </a:effectLst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rPr>
              <a:t>VÀ TỔNG KẾT</a:t>
            </a:r>
            <a:endParaRPr lang="zh-CN" altLang="en-US" sz="8000" kern="0" cap="all" dirty="0">
              <a:solidFill>
                <a:schemeClr val="bg1"/>
              </a:solidFill>
              <a:effectLst>
                <a:glow rad="63500">
                  <a:srgbClr val="597000">
                    <a:satMod val="175000"/>
                    <a:alpha val="40000"/>
                  </a:srgbClr>
                </a:glow>
              </a:effectLst>
              <a:latin typeface="UVN Binh Duong" pitchFamily="2" charset="0"/>
              <a:ea typeface="方正粗谭黑简体" panose="02000000000000000000" pitchFamily="2" charset="-122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37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180734" y="-216310"/>
            <a:ext cx="12191980" cy="6857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78" y="377727"/>
            <a:ext cx="4538968" cy="6051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矩形 17"/>
          <p:cNvSpPr/>
          <p:nvPr/>
        </p:nvSpPr>
        <p:spPr>
          <a:xfrm>
            <a:off x="628327" y="2908570"/>
            <a:ext cx="5565996" cy="2607013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64号-萌趣软糖体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6793" y="3212685"/>
            <a:ext cx="51090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</a:rPr>
              <a:t>Quan sát và thảo luận xem nguyên liệu để móc khăn là gì?</a:t>
            </a:r>
            <a:endParaRPr kumimoji="0" lang="en-US" sz="42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424953" y="34836"/>
            <a:ext cx="12191980" cy="6857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608500">
            <a:off x="5258303" y="1778794"/>
            <a:ext cx="3957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0836"/>
            <a:ext cx="4278733" cy="38781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908971" y="143442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</a:rPr>
              <a:t>Móc khăn</a:t>
            </a:r>
            <a:endParaRPr kumimoji="0" lang="en-US" sz="60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3" name="图片 5" descr="图片包含 电视&#10;&#10;自动生成的说明">
            <a:extLst>
              <a:ext uri="{FF2B5EF4-FFF2-40B4-BE49-F238E27FC236}">
                <a16:creationId xmlns:a16="http://schemas.microsoft.com/office/drawing/2014/main" xmlns="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2835778" y="34836"/>
            <a:ext cx="8937522" cy="36899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87029" y="518807"/>
            <a:ext cx="496969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NGUYÊN LIỆU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44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 CHUẨN BỊ</a:t>
            </a:r>
            <a:endParaRPr kumimoji="0" lang="en-US" altLang="vi-VN" sz="4400" b="0" i="0" u="none" strike="noStrike" kern="1200" cap="none" spc="0" normalizeH="0" baseline="0" noProof="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Thanh Nhac TL" panose="02040603050506020204" pitchFamily="18" charset="0"/>
              <a:ea typeface="+mn-ea"/>
              <a:cs typeface="Times New Roman" panose="0202060305040502030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187029" y="2752387"/>
            <a:ext cx="3456146" cy="1095036"/>
            <a:chOff x="5306654" y="1246538"/>
            <a:chExt cx="4012235" cy="5248391"/>
          </a:xfrm>
        </p:grpSpPr>
        <p:sp>
          <p:nvSpPr>
            <p:cNvPr id="18" name="Rectangle 17"/>
            <p:cNvSpPr/>
            <p:nvPr/>
          </p:nvSpPr>
          <p:spPr>
            <a:xfrm>
              <a:off x="5306654" y="1246538"/>
              <a:ext cx="3998711" cy="52483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60984" y="1885574"/>
              <a:ext cx="39579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230559" y="2865250"/>
            <a:ext cx="221727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b="1" dirty="0">
                <a:solidFill>
                  <a:prstClr val="black"/>
                </a:solidFill>
                <a:latin typeface="UTM Avo" panose="02040603050506020204" pitchFamily="18" charset="0"/>
              </a:rPr>
              <a:t>Len sợi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01961" y="3980690"/>
            <a:ext cx="4424516" cy="1061077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70275" y="4125323"/>
            <a:ext cx="281519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500" b="1" dirty="0">
                <a:solidFill>
                  <a:prstClr val="black"/>
                </a:solidFill>
                <a:latin typeface="UTM Avo" panose="02040603050506020204" pitchFamily="18" charset="0"/>
              </a:rPr>
              <a:t>Kim móc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21552" y="3912302"/>
            <a:ext cx="3451748" cy="1164105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29731" y="4121697"/>
            <a:ext cx="135005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Kéo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59743" y="5199820"/>
            <a:ext cx="5215572" cy="1495682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514739" y="5269060"/>
            <a:ext cx="452540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Dụng cụ đánh dấu mũi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707613" y="5437411"/>
            <a:ext cx="4395897" cy="1258090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41147" y="5595200"/>
            <a:ext cx="279114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Kim</a:t>
            </a:r>
            <a:r>
              <a:rPr kumimoji="0" lang="vi-VN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may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908" r="3807"/>
          <a:stretch/>
        </p:blipFill>
        <p:spPr>
          <a:xfrm>
            <a:off x="9922197" y="3928020"/>
            <a:ext cx="1814897" cy="1106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205" y="5515193"/>
            <a:ext cx="1799304" cy="1131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281" r="36950" b="13283"/>
          <a:stretch/>
        </p:blipFill>
        <p:spPr>
          <a:xfrm>
            <a:off x="4297145" y="4002026"/>
            <a:ext cx="799532" cy="1031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110" b="33497" l="40562" r="7815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19" t="3202" r="17560" b="67053"/>
          <a:stretch/>
        </p:blipFill>
        <p:spPr>
          <a:xfrm rot="6212357">
            <a:off x="2614520" y="4271481"/>
            <a:ext cx="1173075" cy="55114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18" b="93188" l="2685" r="27303">
                        <a14:foregroundMark x1="8633" y1="39607" x2="18629" y2="59902"/>
                        <a14:foregroundMark x1="8839" y1="64045" x2="19290" y2="86657"/>
                        <a14:foregroundMark x1="9831" y1="32935" x2="5989" y2="44101"/>
                        <a14:foregroundMark x1="6113" y1="69382" x2="17431" y2="8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3" r="73104" b="4561"/>
          <a:stretch/>
        </p:blipFill>
        <p:spPr>
          <a:xfrm rot="2943069">
            <a:off x="5419193" y="2600807"/>
            <a:ext cx="658305" cy="1336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2" t="35971" r="41253" b="19367"/>
          <a:stretch/>
        </p:blipFill>
        <p:spPr>
          <a:xfrm>
            <a:off x="2399070" y="5748878"/>
            <a:ext cx="1618046" cy="93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00625" y="10"/>
            <a:ext cx="12191980" cy="6857990"/>
          </a:xfrm>
          <a:prstGeom prst="rect">
            <a:avLst/>
          </a:prstGeom>
        </p:spPr>
      </p:pic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17" y="-129195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4531118" y="1034250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KẾT LUẬN</a:t>
            </a:r>
            <a:endParaRPr kumimoji="0" lang="en-US" altLang="vi-VN" sz="7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4388" y="2203801"/>
            <a:ext cx="8304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35007" y="2171683"/>
            <a:ext cx="86032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latin typeface="UTM Avo" panose="02040603050506020204" pitchFamily="18" charset="0"/>
              </a:rPr>
              <a:t>Với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bàn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tay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khéo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léo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và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sự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sáng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tạo</a:t>
            </a:r>
            <a:r>
              <a:rPr lang="en-US" sz="5000" dirty="0">
                <a:latin typeface="UTM Avo" panose="02040603050506020204" pitchFamily="18" charset="0"/>
              </a:rPr>
              <a:t>, </a:t>
            </a:r>
            <a:r>
              <a:rPr lang="en-US" sz="5000" dirty="0" err="1">
                <a:latin typeface="UTM Avo" panose="02040603050506020204" pitchFamily="18" charset="0"/>
              </a:rPr>
              <a:t>chúng</a:t>
            </a:r>
            <a:r>
              <a:rPr lang="en-US" sz="5000" dirty="0">
                <a:latin typeface="UTM Avo" panose="02040603050506020204" pitchFamily="18" charset="0"/>
              </a:rPr>
              <a:t> ta </a:t>
            </a:r>
            <a:r>
              <a:rPr lang="en-US" sz="5000" dirty="0" err="1">
                <a:latin typeface="UTM Avo" panose="02040603050506020204" pitchFamily="18" charset="0"/>
              </a:rPr>
              <a:t>có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thể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làm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được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nhiều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việc</a:t>
            </a:r>
            <a:r>
              <a:rPr lang="en-US" sz="5000" dirty="0">
                <a:latin typeface="UTM Avo" panose="02040603050506020204" pitchFamily="18" charset="0"/>
              </a:rPr>
              <a:t>, </a:t>
            </a:r>
            <a:r>
              <a:rPr lang="en-US" sz="5000" dirty="0" err="1">
                <a:latin typeface="UTM Avo" panose="02040603050506020204" pitchFamily="18" charset="0"/>
              </a:rPr>
              <a:t>tạo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ra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nhiều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sản</a:t>
            </a:r>
            <a:r>
              <a:rPr lang="en-US" sz="5000" dirty="0">
                <a:latin typeface="UTM Avo" panose="02040603050506020204" pitchFamily="18" charset="0"/>
              </a:rPr>
              <a:t> </a:t>
            </a:r>
            <a:r>
              <a:rPr lang="en-US" sz="5000" dirty="0" err="1">
                <a:latin typeface="UTM Avo" panose="02040603050506020204" pitchFamily="18" charset="0"/>
              </a:rPr>
              <a:t>phẩm</a:t>
            </a:r>
            <a:r>
              <a:rPr lang="vi-VN" sz="5000" dirty="0">
                <a:latin typeface="UTM Avo" panose="02040603050506020204" pitchFamily="18" charset="0"/>
              </a:rPr>
              <a:t> đẹp</a:t>
            </a:r>
            <a:r>
              <a:rPr lang="vi-VN" sz="5000" dirty="0"/>
              <a:t>.</a:t>
            </a:r>
            <a:endParaRPr lang="en-US" sz="5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51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23706" y="2279376"/>
            <a:ext cx="8358800" cy="2311550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271" y="309075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4512" y="2604054"/>
            <a:ext cx="8565622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9336B9-1252-4D76-8A81-8DD9FC6961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362" r="7412"/>
          <a:stretch/>
        </p:blipFill>
        <p:spPr>
          <a:xfrm>
            <a:off x="4503174" y="572540"/>
            <a:ext cx="6548284" cy="4463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Group 3"/>
          <p:cNvGrpSpPr/>
          <p:nvPr/>
        </p:nvGrpSpPr>
        <p:grpSpPr>
          <a:xfrm>
            <a:off x="1685637" y="5036384"/>
            <a:ext cx="10846167" cy="1650743"/>
            <a:chOff x="112279" y="5214635"/>
            <a:chExt cx="11967440" cy="1554690"/>
          </a:xfrm>
        </p:grpSpPr>
        <p:sp>
          <p:nvSpPr>
            <p:cNvPr id="8" name="双波形 6">
              <a:extLst>
                <a:ext uri="{FF2B5EF4-FFF2-40B4-BE49-F238E27FC236}">
                  <a16:creationId xmlns:a16="http://schemas.microsoft.com/office/drawing/2014/main" xmlns="" id="{B4485CE8-4A46-4551-A0F9-539D760F0BF0}"/>
                </a:ext>
              </a:extLst>
            </p:cNvPr>
            <p:cNvSpPr/>
            <p:nvPr/>
          </p:nvSpPr>
          <p:spPr>
            <a:xfrm>
              <a:off x="389577" y="5214635"/>
              <a:ext cx="11412846" cy="1554690"/>
            </a:xfrm>
            <a:prstGeom prst="doubleWave">
              <a:avLst/>
            </a:prstGeom>
            <a:solidFill>
              <a:schemeClr val="bg1"/>
            </a:solidFill>
            <a:ln w="28575">
              <a:solidFill>
                <a:srgbClr val="D933B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2279" y="5333654"/>
              <a:ext cx="11967440" cy="136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 hãy cùng bố mẹ chơi trò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chiếu bóng nhé.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99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29">
            <a:extLst>
              <a:ext uri="{FF2B5EF4-FFF2-40B4-BE49-F238E27FC236}">
                <a16:creationId xmlns:a16="http://schemas.microsoft.com/office/drawing/2014/main" xmlns="" id="{B2E9BCF1-9B60-4480-AF7C-5C15044B32AD}"/>
              </a:ext>
            </a:extLst>
          </p:cNvPr>
          <p:cNvSpPr/>
          <p:nvPr/>
        </p:nvSpPr>
        <p:spPr>
          <a:xfrm>
            <a:off x="522538" y="1037691"/>
            <a:ext cx="11145959" cy="5704670"/>
          </a:xfrm>
          <a:prstGeom prst="roundRect">
            <a:avLst>
              <a:gd name="adj" fmla="val 10953"/>
            </a:avLst>
          </a:prstGeom>
          <a:solidFill>
            <a:sysClr val="window" lastClr="FFFFFF"/>
          </a:solidFill>
          <a:ln w="38100" cap="flat" cmpd="sng" algn="ctr">
            <a:solidFill>
              <a:srgbClr val="D933B9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5号-刀刀体" panose="00000500000000000000" pitchFamily="2" charset="-122"/>
              <a:ea typeface="字魂115号-刀刀体" panose="00000500000000000000" pitchFamily="2" charset="-122"/>
              <a:cs typeface="+mn-cs"/>
              <a:sym typeface="字魂115号-刀刀体" panose="00000500000000000000" pitchFamily="2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1903575" y="181165"/>
            <a:ext cx="8671562" cy="9387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5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YÊU CẦU CẦN ĐẠT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245" y="1160981"/>
            <a:ext cx="1095225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B0F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- HS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khéo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léo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-  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−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khéo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léo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 descr="ce1ed7f935192fceca30dfb2bcebe602"/>
          <p:cNvPicPr>
            <a:picLocks noChangeAspect="1"/>
          </p:cNvPicPr>
          <p:nvPr/>
        </p:nvPicPr>
        <p:blipFill>
          <a:blip r:embed="rId2"/>
          <a:srcRect l="11188" t="20367" r="10619" b="19944"/>
          <a:stretch>
            <a:fillRect/>
          </a:stretch>
        </p:blipFill>
        <p:spPr>
          <a:xfrm>
            <a:off x="1336489" y="1258528"/>
            <a:ext cx="10953833" cy="5599472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67100" y="0"/>
            <a:ext cx="12191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9F4553A-26E1-4A48-A57E-D730C4B579B9}"/>
              </a:ext>
            </a:extLst>
          </p:cNvPr>
          <p:cNvSpPr/>
          <p:nvPr/>
        </p:nvSpPr>
        <p:spPr>
          <a:xfrm>
            <a:off x="1592072" y="2198363"/>
            <a:ext cx="10599928" cy="4093428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000" b="0" i="0" u="none" strike="noStrike" kern="1200" cap="none" spc="0" normalizeH="0" baseline="0" noProof="0" dirty="0">
                <a:ln w="12700">
                  <a:noFill/>
                </a:ln>
                <a:solidFill>
                  <a:srgbClr val="FD6F96"/>
                </a:solidFill>
                <a:effectLst>
                  <a:glow rad="4064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Mother" panose="02040603050506020204" pitchFamily="18" charset="0"/>
                <a:cs typeface="Times New Roman" panose="02020603050405020304" pitchFamily="18" charset="0"/>
              </a:rPr>
              <a:t>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000" b="0" i="0" u="none" strike="noStrike" kern="1200" cap="none" spc="0" normalizeH="0" baseline="0" noProof="0" dirty="0">
                <a:ln w="12700">
                  <a:noFill/>
                </a:ln>
                <a:solidFill>
                  <a:srgbClr val="FD6F96"/>
                </a:solidFill>
                <a:effectLst>
                  <a:glow rad="406400">
                    <a:prstClr val="white"/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Mother" panose="02040603050506020204" pitchFamily="18" charset="0"/>
                <a:cs typeface="Times New Roman" panose="02020603050405020304" pitchFamily="18" charset="0"/>
              </a:rPr>
              <a:t>các em </a:t>
            </a:r>
            <a:endParaRPr kumimoji="0" lang="en-US" sz="13000" b="0" i="0" u="none" strike="noStrike" kern="1200" cap="none" spc="0" normalizeH="0" baseline="0" noProof="0" dirty="0">
              <a:ln w="12700">
                <a:noFill/>
              </a:ln>
              <a:solidFill>
                <a:srgbClr val="FD6F96"/>
              </a:solidFill>
              <a:effectLst>
                <a:glow rad="406400">
                  <a:prstClr val="white"/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Mother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93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249" y="2581088"/>
            <a:ext cx="5346655" cy="2865368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49282" y="-62943"/>
            <a:ext cx="12191980" cy="6857990"/>
          </a:xfrm>
          <a:prstGeom prst="rect">
            <a:avLst/>
          </a:prstGeom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364" y="2194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48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98303" y="0"/>
            <a:ext cx="12191980" cy="6857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331" y="1282227"/>
            <a:ext cx="10516511" cy="306655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1110" y="4525963"/>
            <a:ext cx="11114164" cy="1554691"/>
            <a:chOff x="389577" y="5214634"/>
            <a:chExt cx="11412846" cy="1554691"/>
          </a:xfrm>
        </p:grpSpPr>
        <p:grpSp>
          <p:nvGrpSpPr>
            <p:cNvPr id="10" name="Group 9"/>
            <p:cNvGrpSpPr/>
            <p:nvPr/>
          </p:nvGrpSpPr>
          <p:grpSpPr>
            <a:xfrm>
              <a:off x="389577" y="5214634"/>
              <a:ext cx="11412846" cy="1554691"/>
              <a:chOff x="618045" y="1254159"/>
              <a:chExt cx="11412846" cy="1554691"/>
            </a:xfrm>
          </p:grpSpPr>
          <p:sp>
            <p:nvSpPr>
              <p:cNvPr id="12" name="双波形 6">
                <a:extLst>
                  <a:ext uri="{FF2B5EF4-FFF2-40B4-BE49-F238E27FC236}">
                    <a16:creationId xmlns:a16="http://schemas.microsoft.com/office/drawing/2014/main" xmlns="" id="{B4485CE8-4A46-4551-A0F9-539D760F0BF0}"/>
                  </a:ext>
                </a:extLst>
              </p:cNvPr>
              <p:cNvSpPr/>
              <p:nvPr/>
            </p:nvSpPr>
            <p:spPr>
              <a:xfrm>
                <a:off x="618045" y="1254160"/>
                <a:ext cx="11412846" cy="1554690"/>
              </a:xfrm>
              <a:prstGeom prst="doubleWave">
                <a:avLst/>
              </a:prstGeom>
              <a:solidFill>
                <a:schemeClr val="bg1"/>
              </a:solidFill>
              <a:ln w="28575">
                <a:solidFill>
                  <a:srgbClr val="D933B9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pic>
            <p:nvPicPr>
              <p:cNvPr id="13" name="图片 2" descr="图片包含 餐桌, 室内&#10;&#10;描述已自动生成">
                <a:extLst>
                  <a:ext uri="{FF2B5EF4-FFF2-40B4-BE49-F238E27FC236}">
                    <a16:creationId xmlns:a16="http://schemas.microsoft.com/office/drawing/2014/main" xmlns="" id="{D451A6CF-C447-4E10-B02D-C374C7C849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752"/>
              <a:stretch/>
            </p:blipFill>
            <p:spPr>
              <a:xfrm>
                <a:off x="618045" y="1254159"/>
                <a:ext cx="2072893" cy="1554690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462470" y="5390104"/>
              <a:ext cx="8961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2799716-C7CF-44DB-9FBF-694E689100AA}"/>
              </a:ext>
            </a:extLst>
          </p:cNvPr>
          <p:cNvSpPr txBox="1"/>
          <p:nvPr/>
        </p:nvSpPr>
        <p:spPr>
          <a:xfrm>
            <a:off x="2090650" y="4703143"/>
            <a:ext cx="933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Cả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đoán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xem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đôi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bàn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tay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cuộc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763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BE8B8D4-9E5C-4D03-8EB9-29C3E4E6E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34" y="296927"/>
            <a:ext cx="4314825" cy="2905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D9486E-A8D1-43CF-B76F-A79BA4A94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188" y="177864"/>
            <a:ext cx="5486400" cy="3143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FEE52E-269A-4801-9230-1B238CD7D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34" y="3537496"/>
            <a:ext cx="4875342" cy="3184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3CC077D-95AB-4F8F-9BF4-E00EBF288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031" y="3714749"/>
            <a:ext cx="5000817" cy="28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9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00625" y="10"/>
            <a:ext cx="12191980" cy="6857990"/>
          </a:xfrm>
          <a:prstGeom prst="rect">
            <a:avLst/>
          </a:prstGeom>
        </p:spPr>
      </p:pic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27" y="-14885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2303796" y="2372920"/>
            <a:ext cx="9346268" cy="298543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700" dirty="0">
                <a:latin typeface="+mj-lt"/>
                <a:cs typeface="Calibri" panose="020F0502020204030204" pitchFamily="34" charset="0"/>
              </a:rPr>
              <a:t>Bàn tay cũng biết nói vì nó có thể gửi đến những thông điệp thú vị, ý nghĩa nếu ta biết cách sử dụng chúng thật mềm mại,</a:t>
            </a:r>
            <a:r>
              <a:rPr lang="en-US" sz="4700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vi-VN" sz="4700" dirty="0">
                <a:latin typeface="+mj-lt"/>
                <a:cs typeface="Calibri" panose="020F0502020204030204" pitchFamily="34" charset="0"/>
              </a:rPr>
              <a:t>linh hoạt, khéo léo.</a:t>
            </a:r>
            <a:endParaRPr kumimoji="0" lang="en-US" sz="47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40951" y="1198142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KẾT LUẬN</a:t>
            </a:r>
            <a:endParaRPr lang="en-US" altLang="vi-VN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1"/>
      <p:bldP spid="53252" grpId="2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267016" y="2459072"/>
            <a:ext cx="5500268" cy="2173357"/>
          </a:xfrm>
          <a:prstGeom prst="roundRect">
            <a:avLst/>
          </a:prstGeom>
          <a:solidFill>
            <a:schemeClr val="accent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41406" y="2830977"/>
            <a:ext cx="1616765" cy="15240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289" y="17971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9590" y="2406642"/>
            <a:ext cx="6763598" cy="3575264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  <a14:backgroundMark x1="29506" y1="15976" x2="34344" y2="19193"/>
                        <a14:backgroundMark x1="29608" y1="14558" x2="34514" y2="17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63" b="81967"/>
          <a:stretch/>
        </p:blipFill>
        <p:spPr>
          <a:xfrm>
            <a:off x="4549264" y="2918"/>
            <a:ext cx="8136568" cy="137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7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B54B2E52-DFAA-4FCC-B4E1-2647D7109B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9" b="12479"/>
          <a:stretch/>
        </p:blipFill>
        <p:spPr>
          <a:xfrm>
            <a:off x="1191039" y="-481198"/>
            <a:ext cx="11099283" cy="8120501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313411" y="0"/>
            <a:ext cx="12191980" cy="6857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96759" y="3428995"/>
            <a:ext cx="7821372" cy="21313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53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THỬ TÀI KHÉO LÉO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53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Thanh Nhac TL" panose="02040603050506020204" pitchFamily="18" charset="0"/>
                <a:ea typeface="+mn-ea"/>
                <a:cs typeface="Times New Roman" panose="02020603050405020304" charset="0"/>
              </a:rPr>
              <a:t>CỦA ĐÔI TAY</a:t>
            </a:r>
            <a:endParaRPr kumimoji="0" lang="en-US" altLang="vi-VN" sz="53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Thanh Nhac TL" panose="02040603050506020204" pitchFamily="18" charset="0"/>
              <a:ea typeface="+mn-ea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8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401" l="0" r="100000">
                        <a14:foregroundMark x1="9676" y1="40785" x2="15741" y2="57797"/>
                        <a14:foregroundMark x1="44191" y1="9924" x2="51278" y2="5943"/>
                        <a14:foregroundMark x1="84532" y1="3762" x2="90324" y2="10960"/>
                        <a14:foregroundMark x1="75980" y1="9542" x2="78228" y2="13795"/>
                        <a14:foregroundMark x1="21704" y1="35115" x2="12572" y2="86859"/>
                        <a14:foregroundMark x1="93867" y1="4798" x2="87087" y2="1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325686" y="34836"/>
            <a:ext cx="12191980" cy="6857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608500">
            <a:off x="5258303" y="1778794"/>
            <a:ext cx="3957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00836"/>
            <a:ext cx="4278733" cy="38781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076684" y="1218112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4000" b="1" i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Làm tranh</a:t>
            </a:r>
          </a:p>
          <a:p>
            <a:pPr algn="ctr"/>
            <a:r>
              <a:rPr lang="vi-VN" sz="4000" b="1" i="1" dirty="0"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từ lá cây</a:t>
            </a:r>
            <a:endParaRPr lang="en-US" sz="4000" b="1" i="1" dirty="0">
              <a:solidFill>
                <a:schemeClr val="accent2">
                  <a:lumMod val="7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" name="图片 5" descr="图片包含 电视&#10;&#10;自动生成的说明">
            <a:extLst>
              <a:ext uri="{FF2B5EF4-FFF2-40B4-BE49-F238E27FC236}">
                <a16:creationId xmlns:a16="http://schemas.microsoft.com/office/drawing/2014/main" xmlns="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2835778" y="34836"/>
            <a:ext cx="8937522" cy="368998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55417" y="665996"/>
            <a:ext cx="432201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NGUYÊN LIỆU</a:t>
            </a:r>
          </a:p>
          <a:p>
            <a:pPr algn="ctr">
              <a:spcBef>
                <a:spcPct val="50000"/>
              </a:spcBef>
            </a:pPr>
            <a:r>
              <a:rPr lang="vi-VN" altLang="vi-VN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 CHUẨN BỊ</a:t>
            </a:r>
            <a:endParaRPr lang="en-US" altLang="vi-VN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043991" y="2752387"/>
            <a:ext cx="2599184" cy="1095036"/>
            <a:chOff x="5306654" y="1246538"/>
            <a:chExt cx="4012235" cy="5248391"/>
          </a:xfrm>
        </p:grpSpPr>
        <p:sp>
          <p:nvSpPr>
            <p:cNvPr id="18" name="Rectangle 17"/>
            <p:cNvSpPr/>
            <p:nvPr/>
          </p:nvSpPr>
          <p:spPr>
            <a:xfrm>
              <a:off x="5306654" y="1246538"/>
              <a:ext cx="3998711" cy="52483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60984" y="1885574"/>
              <a:ext cx="39579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194497" y="2931843"/>
            <a:ext cx="22894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Giấy</a:t>
            </a:r>
            <a:r>
              <a:rPr lang="en-US" sz="4000" b="1" dirty="0">
                <a:latin typeface="UTM Avo" panose="02040603050506020204" pitchFamily="18" charset="0"/>
              </a:rPr>
              <a:t> A4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11208" y="4015330"/>
            <a:ext cx="2632512" cy="1061077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14551" y="4114378"/>
            <a:ext cx="216277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latin typeface="UTM Avo" panose="02040603050506020204" pitchFamily="18" charset="0"/>
              </a:rPr>
              <a:t>Lá cây</a:t>
            </a:r>
            <a:endParaRPr lang="en-US" sz="4500" b="1" dirty="0">
              <a:latin typeface="UTM Avo" panose="0204060305050602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21552" y="3912302"/>
            <a:ext cx="2977575" cy="1202748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388984" y="3887295"/>
            <a:ext cx="302518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000" b="1" dirty="0">
                <a:latin typeface="UTM Avo" panose="02040603050506020204" pitchFamily="18" charset="0"/>
              </a:rPr>
              <a:t>Băng dính </a:t>
            </a:r>
          </a:p>
          <a:p>
            <a:pPr algn="ctr"/>
            <a:r>
              <a:rPr lang="vi-VN" sz="4000" b="1" dirty="0">
                <a:latin typeface="UTM Avo" panose="02040603050506020204" pitchFamily="18" charset="0"/>
              </a:rPr>
              <a:t>2 mặt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64169" y="5310246"/>
            <a:ext cx="2757978" cy="1158000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813566" y="5496831"/>
            <a:ext cx="270737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500" b="1" dirty="0">
                <a:latin typeface="UTM Avo" panose="02040603050506020204" pitchFamily="18" charset="0"/>
              </a:rPr>
              <a:t>Keo dán</a:t>
            </a:r>
            <a:endParaRPr lang="en-US" sz="4500" b="1" dirty="0">
              <a:latin typeface="UTM Avo" panose="0204060305050602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79741" y="5431451"/>
            <a:ext cx="1985460" cy="964295"/>
          </a:xfrm>
          <a:prstGeom prst="rect">
            <a:avLst/>
          </a:prstGeom>
          <a:solidFill>
            <a:schemeClr val="bg1"/>
          </a:solidFill>
          <a:ln w="28575">
            <a:solidFill>
              <a:srgbClr val="EB215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21552" y="5496831"/>
            <a:ext cx="135005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latin typeface="UTM Avo" panose="02040603050506020204" pitchFamily="18" charset="0"/>
              </a:rPr>
              <a:t>Kéo</a:t>
            </a:r>
            <a:endParaRPr lang="en-US" sz="45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28" grpId="0"/>
    </p:bldLst>
  </p:timing>
</p:sld>
</file>

<file path=ppt/theme/theme1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344</Words>
  <Application>Microsoft Office PowerPoint</Application>
  <PresentationFormat>Custom</PresentationFormat>
  <Paragraphs>57</Paragraphs>
  <Slides>20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 Bui</dc:creator>
  <cp:keywords>Măng;MĂNG NON TEAM</cp:keywords>
  <cp:lastModifiedBy>huy_ctn</cp:lastModifiedBy>
  <cp:revision>61</cp:revision>
  <dcterms:created xsi:type="dcterms:W3CDTF">2021-06-07T06:59:14Z</dcterms:created>
  <dcterms:modified xsi:type="dcterms:W3CDTF">2024-09-18T06:30:28Z</dcterms:modified>
</cp:coreProperties>
</file>