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4" r:id="rId2"/>
    <p:sldId id="259" r:id="rId3"/>
    <p:sldId id="260" r:id="rId4"/>
    <p:sldId id="261" r:id="rId5"/>
    <p:sldId id="263" r:id="rId6"/>
    <p:sldId id="264" r:id="rId7"/>
    <p:sldId id="276" r:id="rId8"/>
    <p:sldId id="277" r:id="rId9"/>
    <p:sldId id="266" r:id="rId10"/>
    <p:sldId id="267" r:id="rId11"/>
    <p:sldId id="269" r:id="rId12"/>
    <p:sldId id="270" r:id="rId13"/>
  </p:sldIdLst>
  <p:sldSz cx="18288000" cy="10287000"/>
  <p:notesSz cx="6858000" cy="9144000"/>
  <p:embeddedFontLst>
    <p:embeddedFont>
      <p:font typeface="#9Slide07 HoneyCream" panose="020B0604020202020204" charset="0"/>
      <p:regular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Cambria Bold" panose="02040803050406030204" pitchFamily="18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B17"/>
    <a:srgbClr val="2A5E3B"/>
    <a:srgbClr val="DCE34A"/>
    <a:srgbClr val="3092B9"/>
    <a:srgbClr val="FFA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14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35.png"/><Relationship Id="rId4" Type="http://schemas.openxmlformats.org/officeDocument/2006/relationships/image" Target="../media/image5.svg"/><Relationship Id="rId9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9.sv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jpeg"/><Relationship Id="rId7" Type="http://schemas.openxmlformats.org/officeDocument/2006/relationships/image" Target="../media/image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1.svg"/><Relationship Id="rId5" Type="http://schemas.openxmlformats.org/officeDocument/2006/relationships/image" Target="../media/image5.svg"/><Relationship Id="rId10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D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293" y="375433"/>
            <a:ext cx="17313414" cy="9536134"/>
            <a:chOff x="0" y="0"/>
            <a:chExt cx="4559911" cy="25115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9912" cy="2511574"/>
            </a:xfrm>
            <a:custGeom>
              <a:avLst/>
              <a:gdLst/>
              <a:ahLst/>
              <a:cxnLst/>
              <a:rect l="l" t="t" r="r" b="b"/>
              <a:pathLst>
                <a:path w="4559912" h="2511574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715726" y="4996174"/>
            <a:ext cx="5233489" cy="5069942"/>
          </a:xfrm>
          <a:custGeom>
            <a:avLst/>
            <a:gdLst/>
            <a:ahLst/>
            <a:cxnLst/>
            <a:rect l="l" t="t" r="r" b="b"/>
            <a:pathLst>
              <a:path w="6512252" h="6308744">
                <a:moveTo>
                  <a:pt x="6512252" y="0"/>
                </a:moveTo>
                <a:lnTo>
                  <a:pt x="0" y="0"/>
                </a:lnTo>
                <a:lnTo>
                  <a:pt x="0" y="6308744"/>
                </a:lnTo>
                <a:lnTo>
                  <a:pt x="6512252" y="6308744"/>
                </a:lnTo>
                <a:lnTo>
                  <a:pt x="65122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180198" y="9198357"/>
            <a:ext cx="8160467" cy="693640"/>
          </a:xfrm>
          <a:custGeom>
            <a:avLst/>
            <a:gdLst/>
            <a:ahLst/>
            <a:cxnLst/>
            <a:rect l="l" t="t" r="r" b="b"/>
            <a:pathLst>
              <a:path w="7315200" h="621792">
                <a:moveTo>
                  <a:pt x="0" y="0"/>
                </a:moveTo>
                <a:lnTo>
                  <a:pt x="7315200" y="0"/>
                </a:lnTo>
                <a:lnTo>
                  <a:pt x="7315200" y="621792"/>
                </a:lnTo>
                <a:lnTo>
                  <a:pt x="0" y="62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87120" y="8323245"/>
            <a:ext cx="3388610" cy="1996456"/>
          </a:xfrm>
          <a:custGeom>
            <a:avLst/>
            <a:gdLst/>
            <a:ahLst/>
            <a:cxnLst/>
            <a:rect l="l" t="t" r="r" b="b"/>
            <a:pathLst>
              <a:path w="3388610" h="1996456">
                <a:moveTo>
                  <a:pt x="0" y="0"/>
                </a:moveTo>
                <a:lnTo>
                  <a:pt x="3388610" y="0"/>
                </a:lnTo>
                <a:lnTo>
                  <a:pt x="3388610" y="1996456"/>
                </a:lnTo>
                <a:lnTo>
                  <a:pt x="0" y="1996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315021" y="5266632"/>
            <a:ext cx="2186738" cy="2275794"/>
          </a:xfrm>
          <a:custGeom>
            <a:avLst/>
            <a:gdLst/>
            <a:ahLst/>
            <a:cxnLst/>
            <a:rect l="l" t="t" r="r" b="b"/>
            <a:pathLst>
              <a:path w="2307605" h="2458168">
                <a:moveTo>
                  <a:pt x="0" y="0"/>
                </a:moveTo>
                <a:lnTo>
                  <a:pt x="2307605" y="0"/>
                </a:lnTo>
                <a:lnTo>
                  <a:pt x="2307605" y="2458167"/>
                </a:lnTo>
                <a:lnTo>
                  <a:pt x="0" y="24581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2"/>
          <p:cNvGrpSpPr/>
          <p:nvPr/>
        </p:nvGrpSpPr>
        <p:grpSpPr>
          <a:xfrm>
            <a:off x="13561904" y="4900087"/>
            <a:ext cx="3838408" cy="4957994"/>
            <a:chOff x="13408740" y="4339093"/>
            <a:chExt cx="4167653" cy="5715349"/>
          </a:xfrm>
        </p:grpSpPr>
        <p:sp>
          <p:nvSpPr>
            <p:cNvPr id="6" name="Freeform 6"/>
            <p:cNvSpPr/>
            <p:nvPr/>
          </p:nvSpPr>
          <p:spPr>
            <a:xfrm>
              <a:off x="14461528" y="4339093"/>
              <a:ext cx="3114865" cy="5715349"/>
            </a:xfrm>
            <a:custGeom>
              <a:avLst/>
              <a:gdLst/>
              <a:ahLst/>
              <a:cxnLst/>
              <a:rect l="l" t="t" r="r" b="b"/>
              <a:pathLst>
                <a:path w="3114865" h="5715349">
                  <a:moveTo>
                    <a:pt x="0" y="0"/>
                  </a:moveTo>
                  <a:lnTo>
                    <a:pt x="3114865" y="0"/>
                  </a:lnTo>
                  <a:lnTo>
                    <a:pt x="3114865" y="5715349"/>
                  </a:lnTo>
                  <a:lnTo>
                    <a:pt x="0" y="5715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-1608155">
              <a:off x="13408740" y="7032283"/>
              <a:ext cx="2105575" cy="2244315"/>
            </a:xfrm>
            <a:custGeom>
              <a:avLst/>
              <a:gdLst/>
              <a:ahLst/>
              <a:cxnLst/>
              <a:rect l="l" t="t" r="r" b="b"/>
              <a:pathLst>
                <a:path w="2105575" h="2244315">
                  <a:moveTo>
                    <a:pt x="0" y="0"/>
                  </a:moveTo>
                  <a:lnTo>
                    <a:pt x="2105576" y="0"/>
                  </a:lnTo>
                  <a:lnTo>
                    <a:pt x="2105576" y="2244314"/>
                  </a:lnTo>
                  <a:lnTo>
                    <a:pt x="0" y="2244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4" y="228855"/>
            <a:ext cx="2316681" cy="23166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30" y="6865712"/>
            <a:ext cx="1963082" cy="20240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95621" y="2247900"/>
            <a:ext cx="12717358" cy="36944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20355" y="952500"/>
            <a:ext cx="15067961" cy="21534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338985"/>
            <a:ext cx="4871126" cy="34567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57101" y="7598327"/>
            <a:ext cx="6480610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1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D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293" y="375433"/>
            <a:ext cx="17313414" cy="9536134"/>
            <a:chOff x="0" y="0"/>
            <a:chExt cx="4559911" cy="25115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9912" cy="2511574"/>
            </a:xfrm>
            <a:custGeom>
              <a:avLst/>
              <a:gdLst/>
              <a:ahLst/>
              <a:cxnLst/>
              <a:rect l="l" t="t" r="r" b="b"/>
              <a:pathLst>
                <a:path w="4559912" h="2511574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0600" y="2450287"/>
            <a:ext cx="16687800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	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Giá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tiền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gói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bim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bim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cua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là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:</a:t>
            </a:r>
          </a:p>
          <a:p>
            <a:pPr>
              <a:lnSpc>
                <a:spcPts val="8400"/>
              </a:lnSpc>
            </a:pP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			(18 000 + 4 000) : 2 = 11 000 (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đồng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)</a:t>
            </a:r>
          </a:p>
          <a:p>
            <a:pPr>
              <a:lnSpc>
                <a:spcPts val="8400"/>
              </a:lnSpc>
            </a:pP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	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Giá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tiền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gói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bim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bim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mực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là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:</a:t>
            </a:r>
          </a:p>
          <a:p>
            <a:pPr>
              <a:lnSpc>
                <a:spcPts val="8400"/>
              </a:lnSpc>
            </a:pP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			11 000 – 4 000 = 7 000 (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đồng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)</a:t>
            </a:r>
          </a:p>
          <a:p>
            <a:pPr>
              <a:lnSpc>
                <a:spcPts val="8400"/>
              </a:lnSpc>
            </a:pP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				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Đáp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số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: 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Bim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bim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cua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: 11 000 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đồng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;</a:t>
            </a:r>
          </a:p>
          <a:p>
            <a:pPr>
              <a:lnSpc>
                <a:spcPts val="8400"/>
              </a:lnSpc>
            </a:pP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							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Bim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bim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mực</a:t>
            </a:r>
            <a:r>
              <a:rPr lang="en-US" sz="6000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: 7 000 </a:t>
            </a:r>
            <a:r>
              <a:rPr lang="en-US" sz="6000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đồng</a:t>
            </a:r>
            <a:endParaRPr lang="en-US" sz="6000" dirty="0">
              <a:solidFill>
                <a:srgbClr val="009142"/>
              </a:solidFill>
              <a:latin typeface="Cambria Bold"/>
              <a:ea typeface="Cambria Bold"/>
              <a:cs typeface="Cambria Bold"/>
              <a:sym typeface="Cambria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362807" y="1159106"/>
            <a:ext cx="3562387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u="sng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Bài</a:t>
            </a:r>
            <a:r>
              <a:rPr lang="en-US" sz="6000" u="sng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u="sng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giải</a:t>
            </a:r>
            <a:r>
              <a:rPr lang="en-US" sz="6000" u="sng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D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293" y="375433"/>
            <a:ext cx="17313414" cy="9536134"/>
            <a:chOff x="0" y="0"/>
            <a:chExt cx="4559911" cy="25115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9912" cy="2511574"/>
            </a:xfrm>
            <a:custGeom>
              <a:avLst/>
              <a:gdLst/>
              <a:ahLst/>
              <a:cxnLst/>
              <a:rect l="l" t="t" r="r" b="b"/>
              <a:pathLst>
                <a:path w="4559912" h="2511574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137779" y="5854160"/>
            <a:ext cx="4611642" cy="4467528"/>
            <a:chOff x="613877" y="904572"/>
            <a:chExt cx="4611642" cy="4467528"/>
          </a:xfrm>
        </p:grpSpPr>
        <p:sp>
          <p:nvSpPr>
            <p:cNvPr id="6" name="Freeform 6"/>
            <p:cNvSpPr/>
            <p:nvPr/>
          </p:nvSpPr>
          <p:spPr>
            <a:xfrm flipH="1">
              <a:off x="613877" y="904572"/>
              <a:ext cx="4611642" cy="4467528"/>
            </a:xfrm>
            <a:custGeom>
              <a:avLst/>
              <a:gdLst/>
              <a:ahLst/>
              <a:cxnLst/>
              <a:rect l="l" t="t" r="r" b="b"/>
              <a:pathLst>
                <a:path w="4611642" h="4467528">
                  <a:moveTo>
                    <a:pt x="4611642" y="0"/>
                  </a:moveTo>
                  <a:lnTo>
                    <a:pt x="0" y="0"/>
                  </a:lnTo>
                  <a:lnTo>
                    <a:pt x="0" y="4467528"/>
                  </a:lnTo>
                  <a:lnTo>
                    <a:pt x="4611642" y="4467528"/>
                  </a:lnTo>
                  <a:lnTo>
                    <a:pt x="4611642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13877" y="3729713"/>
              <a:ext cx="2399639" cy="1413787"/>
            </a:xfrm>
            <a:custGeom>
              <a:avLst/>
              <a:gdLst/>
              <a:ahLst/>
              <a:cxnLst/>
              <a:rect l="l" t="t" r="r" b="b"/>
              <a:pathLst>
                <a:path w="2399639" h="1413787">
                  <a:moveTo>
                    <a:pt x="0" y="0"/>
                  </a:moveTo>
                  <a:lnTo>
                    <a:pt x="2399639" y="0"/>
                  </a:lnTo>
                  <a:lnTo>
                    <a:pt x="2399639" y="1413787"/>
                  </a:lnTo>
                  <a:lnTo>
                    <a:pt x="0" y="1413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7156806" y="3563003"/>
            <a:ext cx="9415628" cy="6348564"/>
          </a:xfrm>
          <a:custGeom>
            <a:avLst/>
            <a:gdLst/>
            <a:ahLst/>
            <a:cxnLst/>
            <a:rect l="l" t="t" r="r" b="b"/>
            <a:pathLst>
              <a:path w="9415628" h="6348564">
                <a:moveTo>
                  <a:pt x="0" y="0"/>
                </a:moveTo>
                <a:lnTo>
                  <a:pt x="9415628" y="0"/>
                </a:lnTo>
                <a:lnTo>
                  <a:pt x="9415628" y="6348564"/>
                </a:lnTo>
                <a:lnTo>
                  <a:pt x="0" y="63485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668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162923" y="723900"/>
            <a:ext cx="2642157" cy="3990672"/>
          </a:xfrm>
          <a:custGeom>
            <a:avLst/>
            <a:gdLst/>
            <a:ahLst/>
            <a:cxnLst/>
            <a:rect l="l" t="t" r="r" b="b"/>
            <a:pathLst>
              <a:path w="2642157" h="3990672">
                <a:moveTo>
                  <a:pt x="0" y="0"/>
                </a:moveTo>
                <a:lnTo>
                  <a:pt x="2642157" y="0"/>
                </a:lnTo>
                <a:lnTo>
                  <a:pt x="2642157" y="3990672"/>
                </a:lnTo>
                <a:lnTo>
                  <a:pt x="0" y="39906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373194" y="876953"/>
            <a:ext cx="9290105" cy="268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79"/>
              </a:lnSpc>
            </a:pPr>
            <a:r>
              <a:rPr lang="en-US" sz="5899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Tính</a:t>
            </a:r>
            <a:r>
              <a:rPr lang="en-US" sz="5899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899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tổng</a:t>
            </a:r>
            <a:r>
              <a:rPr lang="en-US" sz="5899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899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tất</a:t>
            </a:r>
            <a:r>
              <a:rPr lang="en-US" sz="5899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899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cả</a:t>
            </a:r>
            <a:r>
              <a:rPr lang="en-US" sz="5899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899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các</a:t>
            </a:r>
            <a:r>
              <a:rPr lang="en-US" sz="5899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899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số</a:t>
            </a:r>
            <a:r>
              <a:rPr lang="en-US" sz="5899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899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trong</a:t>
            </a:r>
            <a:r>
              <a:rPr lang="en-US" sz="5899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899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hình</a:t>
            </a:r>
            <a:r>
              <a:rPr lang="en-US" sz="5899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899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bên</a:t>
            </a:r>
            <a:r>
              <a:rPr lang="en-US" sz="5899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899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bằng</a:t>
            </a:r>
            <a:r>
              <a:rPr lang="en-US" sz="5899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899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cách</a:t>
            </a:r>
            <a:r>
              <a:rPr lang="en-US" sz="5899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899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thuận</a:t>
            </a:r>
            <a:r>
              <a:rPr lang="en-US" sz="5899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899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tiện</a:t>
            </a:r>
            <a:r>
              <a:rPr lang="en-US" sz="5899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27449" y="2751649"/>
            <a:ext cx="5675630" cy="2819400"/>
          </a:xfrm>
          <a:prstGeom prst="wedgeRoundRectCallout">
            <a:avLst>
              <a:gd name="adj1" fmla="val 1066"/>
              <a:gd name="adj2" fmla="val 67824"/>
              <a:gd name="adj3" fmla="val 16667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8289" y="2144282"/>
            <a:ext cx="4487045" cy="3743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D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293" y="375433"/>
            <a:ext cx="17313414" cy="9536134"/>
            <a:chOff x="0" y="0"/>
            <a:chExt cx="4559911" cy="25115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9912" cy="2511574"/>
            </a:xfrm>
            <a:custGeom>
              <a:avLst/>
              <a:gdLst/>
              <a:ahLst/>
              <a:cxnLst/>
              <a:rect l="l" t="t" r="r" b="b"/>
              <a:pathLst>
                <a:path w="4559912" h="2511574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62852" y="3770434"/>
            <a:ext cx="16762295" cy="579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400 + 500 + 300 + 600 + 280 + 510 + 100 + 500 + 490 + 900 + 720 + 700</a:t>
            </a:r>
          </a:p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= (400 + 600) + (500 + 500) + (300 + 700) + (280 + 720) + (510 + 490) + (100 + 900)</a:t>
            </a:r>
          </a:p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= 1 000 + 1 000 + 1 000 + 1 000 + 1 000 + 1 000</a:t>
            </a:r>
          </a:p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= 6 000</a:t>
            </a:r>
          </a:p>
        </p:txBody>
      </p:sp>
      <p:sp>
        <p:nvSpPr>
          <p:cNvPr id="7" name="Freeform 7"/>
          <p:cNvSpPr/>
          <p:nvPr/>
        </p:nvSpPr>
        <p:spPr>
          <a:xfrm>
            <a:off x="11389000" y="908696"/>
            <a:ext cx="4399669" cy="2966513"/>
          </a:xfrm>
          <a:custGeom>
            <a:avLst/>
            <a:gdLst/>
            <a:ahLst/>
            <a:cxnLst/>
            <a:rect l="l" t="t" r="r" b="b"/>
            <a:pathLst>
              <a:path w="4399669" h="2966513">
                <a:moveTo>
                  <a:pt x="0" y="0"/>
                </a:moveTo>
                <a:lnTo>
                  <a:pt x="4399670" y="0"/>
                </a:lnTo>
                <a:lnTo>
                  <a:pt x="4399670" y="2966513"/>
                </a:lnTo>
                <a:lnTo>
                  <a:pt x="0" y="2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89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90701" y="1381630"/>
            <a:ext cx="11287677" cy="1953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50"/>
              </a:lnSpc>
            </a:pPr>
            <a:r>
              <a:rPr lang="en-US" sz="5607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Tính</a:t>
            </a:r>
            <a:r>
              <a:rPr lang="en-US" sz="5607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607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tổng</a:t>
            </a:r>
            <a:r>
              <a:rPr lang="en-US" sz="5607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607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tất</a:t>
            </a:r>
            <a:r>
              <a:rPr lang="en-US" sz="5607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607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cả</a:t>
            </a:r>
            <a:r>
              <a:rPr lang="en-US" sz="5607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607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các</a:t>
            </a:r>
            <a:r>
              <a:rPr lang="en-US" sz="5607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607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số</a:t>
            </a:r>
            <a:r>
              <a:rPr lang="en-US" sz="5607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607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trong</a:t>
            </a:r>
            <a:r>
              <a:rPr lang="en-US" sz="5607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607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hình</a:t>
            </a:r>
            <a:r>
              <a:rPr lang="en-US" sz="5607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607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bên</a:t>
            </a:r>
            <a:r>
              <a:rPr lang="en-US" sz="5607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607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bằng</a:t>
            </a:r>
            <a:r>
              <a:rPr lang="en-US" sz="5607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607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cách</a:t>
            </a:r>
            <a:r>
              <a:rPr lang="en-US" sz="5607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607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thuận</a:t>
            </a:r>
            <a:r>
              <a:rPr lang="en-US" sz="5607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607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tiện</a:t>
            </a:r>
            <a:r>
              <a:rPr lang="en-US" sz="5607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.</a:t>
            </a:r>
          </a:p>
        </p:txBody>
      </p:sp>
      <p:sp>
        <p:nvSpPr>
          <p:cNvPr id="9" name="Freeform 9"/>
          <p:cNvSpPr/>
          <p:nvPr/>
        </p:nvSpPr>
        <p:spPr>
          <a:xfrm>
            <a:off x="15456578" y="1101122"/>
            <a:ext cx="2621535" cy="2779013"/>
          </a:xfrm>
          <a:custGeom>
            <a:avLst/>
            <a:gdLst/>
            <a:ahLst/>
            <a:cxnLst/>
            <a:rect l="l" t="t" r="r" b="b"/>
            <a:pathLst>
              <a:path w="2621535" h="2779013">
                <a:moveTo>
                  <a:pt x="0" y="0"/>
                </a:moveTo>
                <a:lnTo>
                  <a:pt x="2621535" y="0"/>
                </a:lnTo>
                <a:lnTo>
                  <a:pt x="2621535" y="2779013"/>
                </a:lnTo>
                <a:lnTo>
                  <a:pt x="0" y="27790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D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293" y="375433"/>
            <a:ext cx="17313414" cy="9536134"/>
            <a:chOff x="0" y="0"/>
            <a:chExt cx="4559911" cy="25115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9912" cy="2511574"/>
            </a:xfrm>
            <a:custGeom>
              <a:avLst/>
              <a:gdLst/>
              <a:ahLst/>
              <a:cxnLst/>
              <a:rect l="l" t="t" r="r" b="b"/>
              <a:pathLst>
                <a:path w="4559912" h="2511574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055165" y="3565440"/>
            <a:ext cx="2326701" cy="2854848"/>
          </a:xfrm>
          <a:custGeom>
            <a:avLst/>
            <a:gdLst/>
            <a:ahLst/>
            <a:cxnLst/>
            <a:rect l="l" t="t" r="r" b="b"/>
            <a:pathLst>
              <a:path w="2326701" h="2854848">
                <a:moveTo>
                  <a:pt x="0" y="0"/>
                </a:moveTo>
                <a:lnTo>
                  <a:pt x="2326701" y="0"/>
                </a:lnTo>
                <a:lnTo>
                  <a:pt x="2326701" y="2854847"/>
                </a:lnTo>
                <a:lnTo>
                  <a:pt x="0" y="28548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588822" y="4532501"/>
            <a:ext cx="9472935" cy="147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12"/>
              </a:lnSpc>
            </a:pPr>
            <a:r>
              <a:rPr lang="en-US" sz="858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Đặt</a:t>
            </a:r>
            <a:r>
              <a:rPr lang="en-US" sz="858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858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tính</a:t>
            </a:r>
            <a:r>
              <a:rPr lang="en-US" sz="858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858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rồi</a:t>
            </a:r>
            <a:r>
              <a:rPr lang="en-US" sz="858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858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tính</a:t>
            </a:r>
            <a:endParaRPr lang="en-US" sz="8580" dirty="0">
              <a:solidFill>
                <a:srgbClr val="E63B2A"/>
              </a:solidFill>
              <a:latin typeface="Cambria Bold"/>
              <a:ea typeface="Cambria Bold"/>
              <a:cs typeface="Cambria Bold"/>
              <a:sym typeface="Cambri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07695" y="6420288"/>
            <a:ext cx="16872610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5799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a) </a:t>
            </a:r>
            <a:r>
              <a:rPr lang="en-US" sz="5799" dirty="0">
                <a:solidFill>
                  <a:srgbClr val="7D5926"/>
                </a:solidFill>
                <a:latin typeface="Cambria Bold"/>
                <a:ea typeface="Cambria Bold"/>
                <a:cs typeface="Cambria Bold"/>
                <a:sym typeface="Cambria Bold"/>
              </a:rPr>
              <a:t>7 318 + 3 191   </a:t>
            </a:r>
            <a:r>
              <a:rPr lang="en-US" sz="5799" dirty="0">
                <a:solidFill>
                  <a:srgbClr val="FA643F"/>
                </a:solidFill>
                <a:latin typeface="Cambria Bold"/>
                <a:ea typeface="Cambria Bold"/>
                <a:cs typeface="Cambria Bold"/>
                <a:sym typeface="Cambria Bold"/>
              </a:rPr>
              <a:t>83 500 – 28 150</a:t>
            </a:r>
            <a:r>
              <a:rPr lang="en-US" sz="5799" dirty="0">
                <a:solidFill>
                  <a:srgbClr val="7D5926"/>
                </a:solidFill>
                <a:latin typeface="Cambria Bold"/>
                <a:ea typeface="Cambria Bold"/>
                <a:cs typeface="Cambria Bold"/>
                <a:sym typeface="Cambria Bold"/>
              </a:rPr>
              <a:t>    </a:t>
            </a:r>
            <a:r>
              <a:rPr lang="en-US" sz="5799" dirty="0">
                <a:solidFill>
                  <a:srgbClr val="1E7D9F"/>
                </a:solidFill>
                <a:latin typeface="Cambria Bold"/>
                <a:ea typeface="Cambria Bold"/>
                <a:cs typeface="Cambria Bold"/>
                <a:sym typeface="Cambria Bold"/>
              </a:rPr>
              <a:t>681 + 14 609</a:t>
            </a:r>
          </a:p>
          <a:p>
            <a:pPr algn="l">
              <a:lnSpc>
                <a:spcPts val="8119"/>
              </a:lnSpc>
            </a:pPr>
            <a:r>
              <a:rPr lang="en-US" sz="5799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b)</a:t>
            </a:r>
            <a:r>
              <a:rPr lang="en-US" sz="5799" dirty="0">
                <a:solidFill>
                  <a:srgbClr val="7D5926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799" dirty="0">
                <a:solidFill>
                  <a:srgbClr val="FE9327"/>
                </a:solidFill>
                <a:latin typeface="Cambria Bold"/>
                <a:ea typeface="Cambria Bold"/>
                <a:cs typeface="Cambria Bold"/>
                <a:sym typeface="Cambria Bold"/>
              </a:rPr>
              <a:t>172 × 4</a:t>
            </a:r>
            <a:r>
              <a:rPr lang="en-US" sz="5799" dirty="0">
                <a:solidFill>
                  <a:srgbClr val="7D5926"/>
                </a:solidFill>
                <a:latin typeface="Cambria Bold"/>
                <a:ea typeface="Cambria Bold"/>
                <a:cs typeface="Cambria Bold"/>
                <a:sym typeface="Cambria Bold"/>
              </a:rPr>
              <a:t>                </a:t>
            </a:r>
            <a:r>
              <a:rPr lang="en-US" sz="5799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307 × 15</a:t>
            </a:r>
            <a:r>
              <a:rPr lang="en-US" sz="5799" dirty="0">
                <a:solidFill>
                  <a:srgbClr val="7D5926"/>
                </a:solidFill>
                <a:latin typeface="Cambria Bold"/>
                <a:ea typeface="Cambria Bold"/>
                <a:cs typeface="Cambria Bold"/>
                <a:sym typeface="Cambria Bold"/>
              </a:rPr>
              <a:t>     </a:t>
            </a:r>
            <a:r>
              <a:rPr lang="en-US" sz="5799" dirty="0">
                <a:solidFill>
                  <a:srgbClr val="B3BB17"/>
                </a:solidFill>
                <a:latin typeface="Cambria Bold"/>
                <a:ea typeface="Cambria Bold"/>
                <a:cs typeface="Cambria Bold"/>
                <a:sym typeface="Cambria Bold"/>
              </a:rPr>
              <a:t>              4 488 : 34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028700" y="675972"/>
            <a:ext cx="4611642" cy="4467528"/>
          </a:xfrm>
          <a:custGeom>
            <a:avLst/>
            <a:gdLst/>
            <a:ahLst/>
            <a:cxnLst/>
            <a:rect l="l" t="t" r="r" b="b"/>
            <a:pathLst>
              <a:path w="4611642" h="4467528">
                <a:moveTo>
                  <a:pt x="4611642" y="0"/>
                </a:moveTo>
                <a:lnTo>
                  <a:pt x="0" y="0"/>
                </a:lnTo>
                <a:lnTo>
                  <a:pt x="0" y="4467528"/>
                </a:lnTo>
                <a:lnTo>
                  <a:pt x="4611642" y="4467528"/>
                </a:lnTo>
                <a:lnTo>
                  <a:pt x="461164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13877" y="3729713"/>
            <a:ext cx="2399639" cy="1413787"/>
          </a:xfrm>
          <a:custGeom>
            <a:avLst/>
            <a:gdLst/>
            <a:ahLst/>
            <a:cxnLst/>
            <a:rect l="l" t="t" r="r" b="b"/>
            <a:pathLst>
              <a:path w="2399639" h="1413787">
                <a:moveTo>
                  <a:pt x="0" y="0"/>
                </a:moveTo>
                <a:lnTo>
                  <a:pt x="2399639" y="0"/>
                </a:lnTo>
                <a:lnTo>
                  <a:pt x="2399639" y="1413787"/>
                </a:lnTo>
                <a:lnTo>
                  <a:pt x="0" y="14137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Rounded Rectangular Callout 10"/>
          <p:cNvSpPr/>
          <p:nvPr/>
        </p:nvSpPr>
        <p:spPr>
          <a:xfrm>
            <a:off x="6306185" y="952500"/>
            <a:ext cx="5675630" cy="1780872"/>
          </a:xfrm>
          <a:prstGeom prst="wedgeRoundRectCallout">
            <a:avLst>
              <a:gd name="adj1" fmla="val -68909"/>
              <a:gd name="adj2" fmla="val 21554"/>
              <a:gd name="adj3" fmla="val 16667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D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293" y="375433"/>
            <a:ext cx="17313414" cy="9536134"/>
            <a:chOff x="0" y="0"/>
            <a:chExt cx="4559911" cy="25115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9912" cy="2511574"/>
            </a:xfrm>
            <a:custGeom>
              <a:avLst/>
              <a:gdLst/>
              <a:ahLst/>
              <a:cxnLst/>
              <a:rect l="l" t="t" r="r" b="b"/>
              <a:pathLst>
                <a:path w="4559912" h="2511574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07695" y="2754249"/>
            <a:ext cx="16872610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5799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a) </a:t>
            </a:r>
            <a:r>
              <a:rPr lang="en-US" sz="5799" dirty="0">
                <a:solidFill>
                  <a:srgbClr val="7D5926"/>
                </a:solidFill>
                <a:latin typeface="Cambria Bold"/>
                <a:ea typeface="Cambria Bold"/>
                <a:cs typeface="Cambria Bold"/>
                <a:sym typeface="Cambria Bold"/>
              </a:rPr>
              <a:t>7 318 + 3 191   </a:t>
            </a:r>
            <a:r>
              <a:rPr lang="en-US" sz="5799" dirty="0">
                <a:solidFill>
                  <a:srgbClr val="FA643F"/>
                </a:solidFill>
                <a:latin typeface="Cambria Bold"/>
                <a:ea typeface="Cambria Bold"/>
                <a:cs typeface="Cambria Bold"/>
                <a:sym typeface="Cambria Bold"/>
              </a:rPr>
              <a:t>83 500 – 28 150</a:t>
            </a:r>
            <a:r>
              <a:rPr lang="en-US" sz="5799" dirty="0">
                <a:solidFill>
                  <a:srgbClr val="7D5926"/>
                </a:solidFill>
                <a:latin typeface="Cambria Bold"/>
                <a:ea typeface="Cambria Bold"/>
                <a:cs typeface="Cambria Bold"/>
                <a:sym typeface="Cambria Bold"/>
              </a:rPr>
              <a:t>    </a:t>
            </a:r>
            <a:r>
              <a:rPr lang="en-US" sz="5799" dirty="0">
                <a:solidFill>
                  <a:srgbClr val="1E7D9F"/>
                </a:solidFill>
                <a:latin typeface="Cambria Bold"/>
                <a:ea typeface="Cambria Bold"/>
                <a:cs typeface="Cambria Bold"/>
                <a:sym typeface="Cambria Bold"/>
              </a:rPr>
              <a:t>681 + 14 609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208015" y="4259793"/>
            <a:ext cx="3180054" cy="2915286"/>
            <a:chOff x="2208015" y="4259793"/>
            <a:chExt cx="3180054" cy="2915286"/>
          </a:xfrm>
        </p:grpSpPr>
        <p:sp>
          <p:nvSpPr>
            <p:cNvPr id="7" name="TextBox 7"/>
            <p:cNvSpPr txBox="1"/>
            <p:nvPr/>
          </p:nvSpPr>
          <p:spPr>
            <a:xfrm>
              <a:off x="2546300" y="4259793"/>
              <a:ext cx="2239436" cy="2033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119"/>
                </a:lnSpc>
              </a:pPr>
              <a:r>
                <a:rPr lang="en-US" sz="5799" dirty="0">
                  <a:solidFill>
                    <a:srgbClr val="E63B2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 7 318</a:t>
              </a:r>
            </a:p>
            <a:p>
              <a:pPr algn="l">
                <a:lnSpc>
                  <a:spcPts val="8119"/>
                </a:lnSpc>
              </a:pPr>
              <a:r>
                <a:rPr lang="en-US" sz="5799" u="sng" dirty="0">
                  <a:solidFill>
                    <a:srgbClr val="E63B2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 3 191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432000" y="6169874"/>
              <a:ext cx="2956069" cy="1005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119"/>
                </a:lnSpc>
              </a:pPr>
              <a:r>
                <a:rPr lang="en-US" sz="5799" dirty="0">
                  <a:solidFill>
                    <a:srgbClr val="E63B2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10 509</a:t>
              </a: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2208015" y="4585465"/>
              <a:ext cx="676562" cy="1038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8119"/>
                </a:lnSpc>
              </a:pPr>
              <a:r>
                <a:rPr lang="en-US" sz="5799" dirty="0">
                  <a:solidFill>
                    <a:srgbClr val="E63B2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+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70746" y="4259793"/>
            <a:ext cx="3532908" cy="2915286"/>
            <a:chOff x="7370746" y="4259793"/>
            <a:chExt cx="3532908" cy="2915286"/>
          </a:xfrm>
        </p:grpSpPr>
        <p:sp>
          <p:nvSpPr>
            <p:cNvPr id="9" name="TextBox 9"/>
            <p:cNvSpPr txBox="1"/>
            <p:nvPr/>
          </p:nvSpPr>
          <p:spPr>
            <a:xfrm>
              <a:off x="7785765" y="4259793"/>
              <a:ext cx="3117889" cy="2033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119"/>
                </a:lnSpc>
              </a:pPr>
              <a:r>
                <a:rPr lang="en-US" sz="5799">
                  <a:solidFill>
                    <a:srgbClr val="FA643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83 500</a:t>
              </a:r>
            </a:p>
            <a:p>
              <a:pPr algn="just">
                <a:lnSpc>
                  <a:spcPts val="8119"/>
                </a:lnSpc>
              </a:pPr>
              <a:r>
                <a:rPr lang="en-US" sz="5799" u="sng">
                  <a:solidFill>
                    <a:srgbClr val="FA643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28 150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947585" y="6169874"/>
              <a:ext cx="2563077" cy="1005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119"/>
                </a:lnSpc>
              </a:pPr>
              <a:r>
                <a:rPr lang="en-US" sz="5799" dirty="0">
                  <a:solidFill>
                    <a:srgbClr val="FA643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55 350</a:t>
              </a:r>
            </a:p>
          </p:txBody>
        </p:sp>
        <p:sp>
          <p:nvSpPr>
            <p:cNvPr id="14" name="TextBox 8"/>
            <p:cNvSpPr txBox="1"/>
            <p:nvPr/>
          </p:nvSpPr>
          <p:spPr>
            <a:xfrm>
              <a:off x="7370746" y="4630734"/>
              <a:ext cx="676562" cy="9482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8119"/>
                </a:lnSpc>
              </a:pPr>
              <a:r>
                <a:rPr lang="en-US" sz="5799" dirty="0">
                  <a:solidFill>
                    <a:srgbClr val="FA643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–</a:t>
              </a:r>
              <a:endParaRPr lang="en-US" sz="5799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099316" y="4259793"/>
            <a:ext cx="3484452" cy="2915286"/>
            <a:chOff x="13099316" y="4259793"/>
            <a:chExt cx="3484452" cy="2915286"/>
          </a:xfrm>
        </p:grpSpPr>
        <p:sp>
          <p:nvSpPr>
            <p:cNvPr id="11" name="TextBox 11"/>
            <p:cNvSpPr txBox="1"/>
            <p:nvPr/>
          </p:nvSpPr>
          <p:spPr>
            <a:xfrm>
              <a:off x="13465879" y="4259793"/>
              <a:ext cx="3117889" cy="2033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119"/>
                </a:lnSpc>
              </a:pPr>
              <a:r>
                <a:rPr lang="en-US" sz="5799" dirty="0">
                  <a:solidFill>
                    <a:srgbClr val="1E7D9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      681</a:t>
              </a:r>
            </a:p>
            <a:p>
              <a:pPr algn="just">
                <a:lnSpc>
                  <a:spcPts val="8119"/>
                </a:lnSpc>
              </a:pPr>
              <a:r>
                <a:rPr lang="en-US" sz="5799" u="sng" dirty="0">
                  <a:solidFill>
                    <a:srgbClr val="1E7D9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14 609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639800" y="6169874"/>
              <a:ext cx="2563077" cy="1005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119"/>
                </a:lnSpc>
              </a:pPr>
              <a:r>
                <a:rPr lang="en-US" sz="5799" dirty="0">
                  <a:solidFill>
                    <a:srgbClr val="1E7D9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15 290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099316" y="4661612"/>
              <a:ext cx="625492" cy="9847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799" dirty="0">
                  <a:solidFill>
                    <a:srgbClr val="1E7D9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+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D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293" y="375433"/>
            <a:ext cx="17313414" cy="9536134"/>
            <a:chOff x="0" y="0"/>
            <a:chExt cx="4559911" cy="25115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9912" cy="2511574"/>
            </a:xfrm>
            <a:custGeom>
              <a:avLst/>
              <a:gdLst/>
              <a:ahLst/>
              <a:cxnLst/>
              <a:rect l="l" t="t" r="r" b="b"/>
              <a:pathLst>
                <a:path w="4559912" h="2511574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450267"/>
            <a:ext cx="16872610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5799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b)</a:t>
            </a:r>
            <a:r>
              <a:rPr lang="en-US" sz="5799" dirty="0">
                <a:solidFill>
                  <a:srgbClr val="7D5926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799" dirty="0">
                <a:solidFill>
                  <a:srgbClr val="FE9327"/>
                </a:solidFill>
                <a:latin typeface="Cambria Bold"/>
                <a:ea typeface="Cambria Bold"/>
                <a:cs typeface="Cambria Bold"/>
                <a:sym typeface="Cambria Bold"/>
              </a:rPr>
              <a:t>172 × 4</a:t>
            </a:r>
            <a:r>
              <a:rPr lang="en-US" sz="5799" dirty="0">
                <a:solidFill>
                  <a:srgbClr val="7D5926"/>
                </a:solidFill>
                <a:latin typeface="Cambria Bold"/>
                <a:ea typeface="Cambria Bold"/>
                <a:cs typeface="Cambria Bold"/>
                <a:sym typeface="Cambria Bold"/>
              </a:rPr>
              <a:t>                </a:t>
            </a:r>
            <a:r>
              <a:rPr lang="en-US" sz="5799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307 × 15</a:t>
            </a:r>
            <a:r>
              <a:rPr lang="en-US" sz="5799" dirty="0">
                <a:solidFill>
                  <a:srgbClr val="7D5926"/>
                </a:solidFill>
                <a:latin typeface="Cambria Bold"/>
                <a:ea typeface="Cambria Bold"/>
                <a:cs typeface="Cambria Bold"/>
                <a:sym typeface="Cambria Bold"/>
              </a:rPr>
              <a:t>     </a:t>
            </a:r>
            <a:r>
              <a:rPr lang="en-US" sz="5799" dirty="0">
                <a:solidFill>
                  <a:srgbClr val="B3BB17"/>
                </a:solidFill>
                <a:latin typeface="Cambria Bold"/>
                <a:ea typeface="Cambria Bold"/>
                <a:cs typeface="Cambria Bold"/>
                <a:sym typeface="Cambria Bold"/>
              </a:rPr>
              <a:t>              4 488 : 34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30751" y="2458792"/>
            <a:ext cx="3807162" cy="3039110"/>
            <a:chOff x="1530751" y="2458792"/>
            <a:chExt cx="3807162" cy="3039110"/>
          </a:xfrm>
        </p:grpSpPr>
        <p:sp>
          <p:nvSpPr>
            <p:cNvPr id="8" name="TextBox 8"/>
            <p:cNvSpPr txBox="1"/>
            <p:nvPr/>
          </p:nvSpPr>
          <p:spPr>
            <a:xfrm>
              <a:off x="2222774" y="2458792"/>
              <a:ext cx="2239436" cy="2033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119"/>
                </a:lnSpc>
              </a:pPr>
              <a:r>
                <a:rPr lang="en-US" sz="5799" dirty="0">
                  <a:solidFill>
                    <a:srgbClr val="FE9327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172</a:t>
              </a:r>
            </a:p>
            <a:p>
              <a:pPr algn="just">
                <a:lnSpc>
                  <a:spcPts val="8119"/>
                </a:lnSpc>
              </a:pPr>
              <a:r>
                <a:rPr lang="en-US" sz="5799" u="sng" dirty="0">
                  <a:solidFill>
                    <a:srgbClr val="FE9327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     4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381844" y="4492697"/>
              <a:ext cx="2956069" cy="1005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119"/>
                </a:lnSpc>
              </a:pPr>
              <a:r>
                <a:rPr lang="en-US" sz="5799" dirty="0">
                  <a:solidFill>
                    <a:srgbClr val="FE9327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688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30751" y="2966710"/>
              <a:ext cx="625492" cy="9847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799" dirty="0">
                  <a:solidFill>
                    <a:srgbClr val="FE9327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×</a:t>
              </a:r>
              <a:endParaRPr lang="en-US"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319500" y="2458792"/>
            <a:ext cx="2239436" cy="203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5799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  307</a:t>
            </a:r>
          </a:p>
          <a:p>
            <a:pPr algn="l">
              <a:lnSpc>
                <a:spcPts val="8119"/>
              </a:lnSpc>
            </a:pPr>
            <a:r>
              <a:rPr lang="en-US" sz="5799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799" u="sng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   15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21727" y="4368872"/>
            <a:ext cx="2956069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119"/>
              </a:lnSpc>
            </a:pPr>
            <a:r>
              <a:rPr lang="en-US" sz="5799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1 535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34885" y="5267731"/>
            <a:ext cx="2956069" cy="94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119"/>
              </a:lnSpc>
            </a:pPr>
            <a:r>
              <a:rPr lang="en-US" sz="5799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   3 07   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21727" y="6282549"/>
            <a:ext cx="2956069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119"/>
              </a:lnSpc>
            </a:pPr>
            <a:r>
              <a:rPr lang="en-US" sz="5799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4 605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45121" y="2846998"/>
            <a:ext cx="673779" cy="984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799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×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882010" y="6215939"/>
            <a:ext cx="2507003" cy="0"/>
          </a:xfrm>
          <a:prstGeom prst="line">
            <a:avLst/>
          </a:prstGeom>
          <a:ln w="57150">
            <a:solidFill>
              <a:srgbClr val="2A5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12496446" y="2636298"/>
            <a:ext cx="4397943" cy="6125594"/>
            <a:chOff x="12496446" y="2636298"/>
            <a:chExt cx="4397943" cy="6125594"/>
          </a:xfrm>
        </p:grpSpPr>
        <p:grpSp>
          <p:nvGrpSpPr>
            <p:cNvPr id="47" name="Group 46"/>
            <p:cNvGrpSpPr/>
            <p:nvPr/>
          </p:nvGrpSpPr>
          <p:grpSpPr>
            <a:xfrm>
              <a:off x="12496446" y="2636298"/>
              <a:ext cx="4397943" cy="6125594"/>
              <a:chOff x="12428031" y="2459706"/>
              <a:chExt cx="4397943" cy="6125594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5080971" y="2572173"/>
                <a:ext cx="1745003" cy="2037224"/>
                <a:chOff x="15011400" y="2455473"/>
                <a:chExt cx="1745003" cy="2037224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5011400" y="3377053"/>
                  <a:ext cx="1745003" cy="0"/>
                </a:xfrm>
                <a:prstGeom prst="line">
                  <a:avLst/>
                </a:prstGeom>
                <a:ln w="57150">
                  <a:solidFill>
                    <a:srgbClr val="B3BB1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15011400" y="2455473"/>
                  <a:ext cx="0" cy="2037224"/>
                </a:xfrm>
                <a:prstGeom prst="line">
                  <a:avLst/>
                </a:prstGeom>
                <a:ln w="57150">
                  <a:solidFill>
                    <a:srgbClr val="B3BB1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Rectangle 30"/>
              <p:cNvSpPr/>
              <p:nvPr/>
            </p:nvSpPr>
            <p:spPr>
              <a:xfrm>
                <a:off x="12444659" y="2459706"/>
                <a:ext cx="4137671" cy="1131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ts val="8119"/>
                  </a:lnSpc>
                </a:pPr>
                <a:r>
                  <a:rPr lang="en-US" sz="5799" dirty="0">
                    <a:solidFill>
                      <a:srgbClr val="B3BB17"/>
                    </a:solidFill>
                    <a:latin typeface="Cambria Bold"/>
                    <a:ea typeface="Cambria Bold"/>
                    <a:cs typeface="Cambria Bold"/>
                    <a:sym typeface="Cambria Bold"/>
                  </a:rPr>
                  <a:t>4 488       34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2449997" y="3493753"/>
                <a:ext cx="1229824" cy="984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799" dirty="0">
                    <a:solidFill>
                      <a:srgbClr val="B3BB17"/>
                    </a:solidFill>
                    <a:latin typeface="Cambria Bold"/>
                    <a:ea typeface="Cambria Bold"/>
                    <a:cs typeface="Cambria Bold"/>
                    <a:sym typeface="Cambria Bold"/>
                  </a:rPr>
                  <a:t>3 4</a:t>
                </a: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2428031" y="4348272"/>
                <a:ext cx="1670650" cy="984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799" dirty="0">
                    <a:solidFill>
                      <a:srgbClr val="B3BB17"/>
                    </a:solidFill>
                    <a:latin typeface="Cambria Bold"/>
                    <a:ea typeface="Cambria Bold"/>
                    <a:cs typeface="Cambria Bold"/>
                    <a:sym typeface="Cambria Bold"/>
                  </a:rPr>
                  <a:t>1 08</a:t>
                </a:r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2428031" y="5208603"/>
                <a:ext cx="1670650" cy="984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799" dirty="0">
                    <a:solidFill>
                      <a:srgbClr val="B3BB17"/>
                    </a:solidFill>
                    <a:latin typeface="Cambria Bold"/>
                    <a:ea typeface="Cambria Bold"/>
                    <a:cs typeface="Cambria Bold"/>
                    <a:sym typeface="Cambria Bold"/>
                  </a:rPr>
                  <a:t>1 02</a:t>
                </a:r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3447176" y="6059005"/>
                <a:ext cx="1066318" cy="984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799" dirty="0">
                    <a:solidFill>
                      <a:srgbClr val="B3BB17"/>
                    </a:solidFill>
                    <a:latin typeface="Cambria Bold"/>
                    <a:ea typeface="Cambria Bold"/>
                    <a:cs typeface="Cambria Bold"/>
                    <a:sym typeface="Cambria Bold"/>
                  </a:rPr>
                  <a:t>68</a:t>
                </a:r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3447176" y="6829774"/>
                <a:ext cx="1066318" cy="984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799" dirty="0">
                    <a:solidFill>
                      <a:srgbClr val="B3BB17"/>
                    </a:solidFill>
                    <a:latin typeface="Cambria Bold"/>
                    <a:ea typeface="Cambria Bold"/>
                    <a:cs typeface="Cambria Bold"/>
                    <a:sym typeface="Cambria Bold"/>
                  </a:rPr>
                  <a:t>68</a:t>
                </a:r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3893962" y="7600543"/>
                <a:ext cx="625492" cy="984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799" dirty="0">
                    <a:solidFill>
                      <a:srgbClr val="B3BB17"/>
                    </a:solidFill>
                    <a:latin typeface="Cambria Bold"/>
                    <a:ea typeface="Cambria Bold"/>
                    <a:cs typeface="Cambria Bold"/>
                    <a:sym typeface="Cambria Bold"/>
                  </a:rPr>
                  <a:t>0</a:t>
                </a:r>
                <a:endParaRPr lang="en-US" dirty="0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12428031" y="4349965"/>
                <a:ext cx="1250706" cy="0"/>
              </a:xfrm>
              <a:prstGeom prst="line">
                <a:avLst/>
              </a:prstGeom>
              <a:ln w="57150">
                <a:solidFill>
                  <a:srgbClr val="B3BB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2574674" y="6181913"/>
                <a:ext cx="2134804" cy="0"/>
              </a:xfrm>
              <a:prstGeom prst="line">
                <a:avLst/>
              </a:prstGeom>
              <a:ln w="57150">
                <a:solidFill>
                  <a:srgbClr val="B3BB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3447176" y="7802635"/>
                <a:ext cx="1262302" cy="0"/>
              </a:xfrm>
              <a:prstGeom prst="line">
                <a:avLst/>
              </a:prstGeom>
              <a:ln w="57150">
                <a:solidFill>
                  <a:srgbClr val="B3BB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/>
            <p:cNvSpPr/>
            <p:nvPr/>
          </p:nvSpPr>
          <p:spPr>
            <a:xfrm>
              <a:off x="15325250" y="3704957"/>
              <a:ext cx="1507144" cy="9847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799" dirty="0">
                  <a:solidFill>
                    <a:srgbClr val="B3BB17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132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D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293" y="375433"/>
            <a:ext cx="17313414" cy="9536134"/>
            <a:chOff x="0" y="0"/>
            <a:chExt cx="4559911" cy="25115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9912" cy="2511574"/>
            </a:xfrm>
            <a:custGeom>
              <a:avLst/>
              <a:gdLst/>
              <a:ahLst/>
              <a:cxnLst/>
              <a:rect l="l" t="t" r="r" b="b"/>
              <a:pathLst>
                <a:path w="4559912" h="2511574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152400" y="5792745"/>
            <a:ext cx="5026465" cy="4467528"/>
            <a:chOff x="613877" y="675972"/>
            <a:chExt cx="5026465" cy="4467528"/>
          </a:xfrm>
        </p:grpSpPr>
        <p:sp>
          <p:nvSpPr>
            <p:cNvPr id="6" name="Freeform 6"/>
            <p:cNvSpPr/>
            <p:nvPr/>
          </p:nvSpPr>
          <p:spPr>
            <a:xfrm flipH="1">
              <a:off x="1028700" y="675972"/>
              <a:ext cx="4611642" cy="4467528"/>
            </a:xfrm>
            <a:custGeom>
              <a:avLst/>
              <a:gdLst/>
              <a:ahLst/>
              <a:cxnLst/>
              <a:rect l="l" t="t" r="r" b="b"/>
              <a:pathLst>
                <a:path w="4611642" h="4467528">
                  <a:moveTo>
                    <a:pt x="4611642" y="0"/>
                  </a:moveTo>
                  <a:lnTo>
                    <a:pt x="0" y="0"/>
                  </a:lnTo>
                  <a:lnTo>
                    <a:pt x="0" y="4467528"/>
                  </a:lnTo>
                  <a:lnTo>
                    <a:pt x="4611642" y="4467528"/>
                  </a:lnTo>
                  <a:lnTo>
                    <a:pt x="4611642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13877" y="3729713"/>
              <a:ext cx="2399639" cy="1413787"/>
            </a:xfrm>
            <a:custGeom>
              <a:avLst/>
              <a:gdLst/>
              <a:ahLst/>
              <a:cxnLst/>
              <a:rect l="l" t="t" r="r" b="b"/>
              <a:pathLst>
                <a:path w="2399639" h="1413787">
                  <a:moveTo>
                    <a:pt x="0" y="0"/>
                  </a:moveTo>
                  <a:lnTo>
                    <a:pt x="2399639" y="0"/>
                  </a:lnTo>
                  <a:lnTo>
                    <a:pt x="2399639" y="1413787"/>
                  </a:lnTo>
                  <a:lnTo>
                    <a:pt x="0" y="1413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4142819" y="1129156"/>
            <a:ext cx="2127557" cy="2911138"/>
          </a:xfrm>
          <a:custGeom>
            <a:avLst/>
            <a:gdLst/>
            <a:ahLst/>
            <a:cxnLst/>
            <a:rect l="l" t="t" r="r" b="b"/>
            <a:pathLst>
              <a:path w="2127557" h="2911138">
                <a:moveTo>
                  <a:pt x="0" y="0"/>
                </a:moveTo>
                <a:lnTo>
                  <a:pt x="2127557" y="0"/>
                </a:lnTo>
                <a:lnTo>
                  <a:pt x="2127557" y="2911138"/>
                </a:lnTo>
                <a:lnTo>
                  <a:pt x="0" y="29111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166157" y="1166502"/>
            <a:ext cx="1089660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Không</a:t>
            </a:r>
            <a:r>
              <a:rPr lang="en-US" sz="60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thực</a:t>
            </a:r>
            <a:r>
              <a:rPr lang="en-US" sz="60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hiện</a:t>
            </a:r>
            <a:r>
              <a:rPr lang="en-US" sz="60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phép</a:t>
            </a:r>
            <a:r>
              <a:rPr lang="en-US" sz="60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tính</a:t>
            </a:r>
            <a:r>
              <a:rPr lang="en-US" sz="60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, </a:t>
            </a:r>
            <a:r>
              <a:rPr lang="en-US" sz="60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hãy</a:t>
            </a:r>
            <a:r>
              <a:rPr lang="en-US" sz="60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tìm</a:t>
            </a:r>
            <a:r>
              <a:rPr lang="en-US" sz="60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các</a:t>
            </a:r>
            <a:r>
              <a:rPr lang="en-US" sz="60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phép</a:t>
            </a:r>
            <a:r>
              <a:rPr lang="en-US" sz="60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tính</a:t>
            </a:r>
            <a:r>
              <a:rPr lang="en-US" sz="60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có</a:t>
            </a:r>
            <a:r>
              <a:rPr lang="en-US" sz="60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giá</a:t>
            </a:r>
            <a:r>
              <a:rPr lang="en-US" sz="60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trị</a:t>
            </a:r>
            <a:r>
              <a:rPr lang="en-US" sz="60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bằng</a:t>
            </a:r>
            <a:r>
              <a:rPr lang="en-US" sz="60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nhau</a:t>
            </a:r>
            <a:endParaRPr lang="en-US" sz="6000" dirty="0">
              <a:solidFill>
                <a:srgbClr val="E63B2A"/>
              </a:solidFill>
              <a:latin typeface="Cambria Bold"/>
              <a:ea typeface="Cambria Bold"/>
              <a:cs typeface="Cambria Bold"/>
              <a:sym typeface="Cambria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141682" y="4157851"/>
            <a:ext cx="13577776" cy="5599797"/>
          </a:xfrm>
          <a:custGeom>
            <a:avLst/>
            <a:gdLst/>
            <a:ahLst/>
            <a:cxnLst/>
            <a:rect l="l" t="t" r="r" b="b"/>
            <a:pathLst>
              <a:path w="13577776" h="5599797">
                <a:moveTo>
                  <a:pt x="0" y="0"/>
                </a:moveTo>
                <a:lnTo>
                  <a:pt x="13577776" y="0"/>
                </a:lnTo>
                <a:lnTo>
                  <a:pt x="13577776" y="5599797"/>
                </a:lnTo>
                <a:lnTo>
                  <a:pt x="0" y="55997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02" r="-402" b="-1841"/>
            </a:stretch>
          </a:blipFill>
        </p:spPr>
      </p:sp>
      <p:sp>
        <p:nvSpPr>
          <p:cNvPr id="11" name="Rounded Rectangular Callout 10"/>
          <p:cNvSpPr/>
          <p:nvPr/>
        </p:nvSpPr>
        <p:spPr>
          <a:xfrm>
            <a:off x="785926" y="3532807"/>
            <a:ext cx="3274507" cy="1780872"/>
          </a:xfrm>
          <a:prstGeom prst="wedgeRoundRectCallout">
            <a:avLst>
              <a:gd name="adj1" fmla="val 26393"/>
              <a:gd name="adj2" fmla="val 79031"/>
              <a:gd name="adj3" fmla="val 16667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endParaRPr lang="en-US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D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293" y="375433"/>
            <a:ext cx="17313414" cy="9536134"/>
            <a:chOff x="0" y="0"/>
            <a:chExt cx="4559911" cy="25115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9912" cy="2511574"/>
            </a:xfrm>
            <a:custGeom>
              <a:avLst/>
              <a:gdLst/>
              <a:ahLst/>
              <a:cxnLst/>
              <a:rect l="l" t="t" r="r" b="b"/>
              <a:pathLst>
                <a:path w="4559912" h="2511574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685800" y="2781300"/>
            <a:ext cx="16535400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5800" y="5022484"/>
            <a:ext cx="16535400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5800" y="7505700"/>
            <a:ext cx="16535400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6"/>
          <p:cNvSpPr/>
          <p:nvPr/>
        </p:nvSpPr>
        <p:spPr>
          <a:xfrm>
            <a:off x="527945" y="474369"/>
            <a:ext cx="5377555" cy="1958087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168" t="-3540" r="-191857" b="-231768"/>
            </a:stretch>
          </a:blipFill>
        </p:spPr>
      </p:sp>
      <p:sp>
        <p:nvSpPr>
          <p:cNvPr id="13" name="Freeform 6"/>
          <p:cNvSpPr/>
          <p:nvPr/>
        </p:nvSpPr>
        <p:spPr>
          <a:xfrm>
            <a:off x="11876291" y="414622"/>
            <a:ext cx="4659109" cy="2156430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236861" t="-3215" r="-1349" b="-201253"/>
            </a:stretch>
          </a:blipFill>
        </p:spPr>
      </p:sp>
      <p:sp>
        <p:nvSpPr>
          <p:cNvPr id="14" name="Freeform 6"/>
          <p:cNvSpPr/>
          <p:nvPr/>
        </p:nvSpPr>
        <p:spPr>
          <a:xfrm>
            <a:off x="6260545" y="414622"/>
            <a:ext cx="5486400" cy="2359269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99161" t="-2938" r="-88052" b="-175352"/>
            </a:stretch>
          </a:blipFill>
        </p:spPr>
      </p:sp>
      <p:sp>
        <p:nvSpPr>
          <p:cNvPr id="15" name="Freeform 6"/>
          <p:cNvSpPr/>
          <p:nvPr/>
        </p:nvSpPr>
        <p:spPr>
          <a:xfrm>
            <a:off x="2209800" y="2781300"/>
            <a:ext cx="5638801" cy="2286000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24088" t="-93686" r="-155362" b="-93526"/>
            </a:stretch>
          </a:blipFill>
        </p:spPr>
      </p:sp>
      <p:sp>
        <p:nvSpPr>
          <p:cNvPr id="16" name="Freeform 6"/>
          <p:cNvSpPr/>
          <p:nvPr/>
        </p:nvSpPr>
        <p:spPr>
          <a:xfrm>
            <a:off x="10644945" y="2938580"/>
            <a:ext cx="5257800" cy="1981200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85462" t="-120955" r="-14238" b="-110440"/>
            </a:stretch>
          </a:blipFill>
        </p:spPr>
      </p:sp>
      <p:sp>
        <p:nvSpPr>
          <p:cNvPr id="17" name="Freeform 6"/>
          <p:cNvSpPr/>
          <p:nvPr/>
        </p:nvSpPr>
        <p:spPr>
          <a:xfrm>
            <a:off x="311136" y="5273171"/>
            <a:ext cx="5105399" cy="2113350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230" t="-205058" r="-207416" b="-5616"/>
            </a:stretch>
          </a:blipFill>
        </p:spPr>
      </p:sp>
      <p:sp>
        <p:nvSpPr>
          <p:cNvPr id="18" name="Freeform 6"/>
          <p:cNvSpPr/>
          <p:nvPr/>
        </p:nvSpPr>
        <p:spPr>
          <a:xfrm>
            <a:off x="5813859" y="5311271"/>
            <a:ext cx="4724400" cy="2037150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08704" t="-216470" r="-124833" b="-5826"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10972800" y="5338349"/>
            <a:ext cx="5562600" cy="1905000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75885" t="-231487" r="-7393" b="-13167"/>
            </a:stretch>
          </a:blipFill>
        </p:spPr>
      </p:sp>
      <p:grpSp>
        <p:nvGrpSpPr>
          <p:cNvPr id="20" name="Group 19"/>
          <p:cNvGrpSpPr/>
          <p:nvPr/>
        </p:nvGrpSpPr>
        <p:grpSpPr>
          <a:xfrm>
            <a:off x="-152400" y="5792745"/>
            <a:ext cx="5026465" cy="4467528"/>
            <a:chOff x="613877" y="675972"/>
            <a:chExt cx="5026465" cy="4467528"/>
          </a:xfrm>
        </p:grpSpPr>
        <p:sp>
          <p:nvSpPr>
            <p:cNvPr id="24" name="Freeform 6"/>
            <p:cNvSpPr/>
            <p:nvPr/>
          </p:nvSpPr>
          <p:spPr>
            <a:xfrm flipH="1">
              <a:off x="1028700" y="675972"/>
              <a:ext cx="4611642" cy="4467528"/>
            </a:xfrm>
            <a:custGeom>
              <a:avLst/>
              <a:gdLst/>
              <a:ahLst/>
              <a:cxnLst/>
              <a:rect l="l" t="t" r="r" b="b"/>
              <a:pathLst>
                <a:path w="4611642" h="4467528">
                  <a:moveTo>
                    <a:pt x="4611642" y="0"/>
                  </a:moveTo>
                  <a:lnTo>
                    <a:pt x="0" y="0"/>
                  </a:lnTo>
                  <a:lnTo>
                    <a:pt x="0" y="4467528"/>
                  </a:lnTo>
                  <a:lnTo>
                    <a:pt x="4611642" y="4467528"/>
                  </a:lnTo>
                  <a:lnTo>
                    <a:pt x="4611642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7"/>
            <p:cNvSpPr/>
            <p:nvPr/>
          </p:nvSpPr>
          <p:spPr>
            <a:xfrm>
              <a:off x="613877" y="3729713"/>
              <a:ext cx="2399639" cy="1413787"/>
            </a:xfrm>
            <a:custGeom>
              <a:avLst/>
              <a:gdLst/>
              <a:ahLst/>
              <a:cxnLst/>
              <a:rect l="l" t="t" r="r" b="b"/>
              <a:pathLst>
                <a:path w="2399639" h="1413787">
                  <a:moveTo>
                    <a:pt x="0" y="0"/>
                  </a:moveTo>
                  <a:lnTo>
                    <a:pt x="2399639" y="0"/>
                  </a:lnTo>
                  <a:lnTo>
                    <a:pt x="2399639" y="1413787"/>
                  </a:lnTo>
                  <a:lnTo>
                    <a:pt x="0" y="1413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6" name="Rounded Rectangular Callout 25"/>
          <p:cNvSpPr/>
          <p:nvPr/>
        </p:nvSpPr>
        <p:spPr>
          <a:xfrm>
            <a:off x="6156982" y="7469119"/>
            <a:ext cx="3274507" cy="1780872"/>
          </a:xfrm>
          <a:prstGeom prst="wedgeRoundRectCallout">
            <a:avLst>
              <a:gd name="adj1" fmla="val -98995"/>
              <a:gd name="adj2" fmla="val 5536"/>
              <a:gd name="adj3" fmla="val 16667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endParaRPr lang="en-US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3.33333E-6 0.2365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7284E-6 L -0.12118 0.7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3518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29332 0.229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1148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04531 -0.460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" y="-2280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284E-6 L -0.50174 0.2364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43" y="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D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293" y="375433"/>
            <a:ext cx="17313414" cy="9536134"/>
            <a:chOff x="0" y="0"/>
            <a:chExt cx="4559911" cy="25115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9912" cy="2511574"/>
            </a:xfrm>
            <a:custGeom>
              <a:avLst/>
              <a:gdLst/>
              <a:ahLst/>
              <a:cxnLst/>
              <a:rect l="l" t="t" r="r" b="b"/>
              <a:pathLst>
                <a:path w="4559912" h="2511574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685800" y="2781300"/>
            <a:ext cx="16535400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5800" y="5022484"/>
            <a:ext cx="16535400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5800" y="7505700"/>
            <a:ext cx="16535400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6"/>
          <p:cNvSpPr/>
          <p:nvPr/>
        </p:nvSpPr>
        <p:spPr>
          <a:xfrm>
            <a:off x="527945" y="474369"/>
            <a:ext cx="5377555" cy="1958087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168" t="-3540" r="-191857" b="-231768"/>
            </a:stretch>
          </a:blipFill>
        </p:spPr>
      </p:sp>
      <p:sp>
        <p:nvSpPr>
          <p:cNvPr id="13" name="Freeform 6"/>
          <p:cNvSpPr/>
          <p:nvPr/>
        </p:nvSpPr>
        <p:spPr>
          <a:xfrm>
            <a:off x="11876291" y="414622"/>
            <a:ext cx="4659109" cy="2156430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236861" t="-3215" r="-1349" b="-201253"/>
            </a:stretch>
          </a:blipFill>
        </p:spPr>
      </p:sp>
      <p:sp>
        <p:nvSpPr>
          <p:cNvPr id="14" name="Freeform 6"/>
          <p:cNvSpPr/>
          <p:nvPr/>
        </p:nvSpPr>
        <p:spPr>
          <a:xfrm>
            <a:off x="6260545" y="414622"/>
            <a:ext cx="5486400" cy="2359269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99161" t="-2938" r="-88052" b="-175352"/>
            </a:stretch>
          </a:blipFill>
        </p:spPr>
      </p:sp>
      <p:sp>
        <p:nvSpPr>
          <p:cNvPr id="15" name="Freeform 6"/>
          <p:cNvSpPr/>
          <p:nvPr/>
        </p:nvSpPr>
        <p:spPr>
          <a:xfrm>
            <a:off x="2209800" y="2781300"/>
            <a:ext cx="5638801" cy="2286000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24088" t="-93686" r="-155362" b="-93526"/>
            </a:stretch>
          </a:blipFill>
        </p:spPr>
      </p:sp>
      <p:sp>
        <p:nvSpPr>
          <p:cNvPr id="16" name="Freeform 6"/>
          <p:cNvSpPr/>
          <p:nvPr/>
        </p:nvSpPr>
        <p:spPr>
          <a:xfrm>
            <a:off x="10644945" y="2938580"/>
            <a:ext cx="5257800" cy="1981200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85462" t="-120955" r="-14238" b="-110440"/>
            </a:stretch>
          </a:blipFill>
        </p:spPr>
      </p:sp>
      <p:sp>
        <p:nvSpPr>
          <p:cNvPr id="17" name="Freeform 6"/>
          <p:cNvSpPr/>
          <p:nvPr/>
        </p:nvSpPr>
        <p:spPr>
          <a:xfrm>
            <a:off x="311136" y="5273171"/>
            <a:ext cx="5105399" cy="2113350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230" t="-205058" r="-207416" b="-5616"/>
            </a:stretch>
          </a:blipFill>
        </p:spPr>
      </p:sp>
      <p:sp>
        <p:nvSpPr>
          <p:cNvPr id="18" name="Freeform 6"/>
          <p:cNvSpPr/>
          <p:nvPr/>
        </p:nvSpPr>
        <p:spPr>
          <a:xfrm>
            <a:off x="5813859" y="5311271"/>
            <a:ext cx="4724400" cy="2037150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08704" t="-216470" r="-124833" b="-5826"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10972800" y="5338349"/>
            <a:ext cx="5562600" cy="1905000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75885" t="-231487" r="-7393" b="-13167"/>
            </a:stretch>
          </a:blipFill>
        </p:spPr>
      </p:sp>
      <p:sp>
        <p:nvSpPr>
          <p:cNvPr id="20" name="Freeform 7"/>
          <p:cNvSpPr/>
          <p:nvPr/>
        </p:nvSpPr>
        <p:spPr>
          <a:xfrm>
            <a:off x="14042757" y="6007716"/>
            <a:ext cx="4062235" cy="4215030"/>
          </a:xfrm>
          <a:custGeom>
            <a:avLst/>
            <a:gdLst/>
            <a:ahLst/>
            <a:cxnLst/>
            <a:rect l="l" t="t" r="r" b="b"/>
            <a:pathLst>
              <a:path w="4062235" h="4215030">
                <a:moveTo>
                  <a:pt x="0" y="0"/>
                </a:moveTo>
                <a:lnTo>
                  <a:pt x="4062235" y="0"/>
                </a:lnTo>
                <a:lnTo>
                  <a:pt x="4062235" y="4215031"/>
                </a:lnTo>
                <a:lnTo>
                  <a:pt x="0" y="42150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4" name="TextBox 8"/>
          <p:cNvSpPr txBox="1"/>
          <p:nvPr/>
        </p:nvSpPr>
        <p:spPr>
          <a:xfrm>
            <a:off x="685800" y="6463676"/>
            <a:ext cx="12316348" cy="3575447"/>
          </a:xfrm>
          <a:prstGeom prst="wedgeRoundRectCallout">
            <a:avLst>
              <a:gd name="adj1" fmla="val 60391"/>
              <a:gd name="adj2" fmla="val -26820"/>
              <a:gd name="adj3" fmla="val 16667"/>
            </a:avLst>
          </a:prstGeom>
          <a:solidFill>
            <a:srgbClr val="DCE34A"/>
          </a:solidFill>
          <a:ln>
            <a:solidFill>
              <a:srgbClr val="2A5E3B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Bạn</a:t>
            </a:r>
            <a:r>
              <a:rPr lang="en-US" sz="6000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đã</a:t>
            </a:r>
            <a:r>
              <a:rPr lang="en-US" sz="6000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vận</a:t>
            </a:r>
            <a:r>
              <a:rPr lang="en-US" sz="6000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dụng</a:t>
            </a:r>
            <a:r>
              <a:rPr lang="en-US" sz="6000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phương</a:t>
            </a:r>
            <a:r>
              <a:rPr lang="en-US" sz="6000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pháp</a:t>
            </a:r>
            <a:r>
              <a:rPr lang="en-US" sz="6000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nào</a:t>
            </a:r>
            <a:r>
              <a:rPr lang="en-US" sz="6000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để</a:t>
            </a:r>
            <a:r>
              <a:rPr lang="en-US" sz="6000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tìm</a:t>
            </a:r>
            <a:r>
              <a:rPr lang="en-US" sz="6000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ra</a:t>
            </a:r>
            <a:r>
              <a:rPr lang="en-US" sz="6000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các</a:t>
            </a:r>
            <a:r>
              <a:rPr lang="en-US" sz="6000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phép</a:t>
            </a:r>
            <a:r>
              <a:rPr lang="en-US" sz="6000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tính</a:t>
            </a:r>
            <a:r>
              <a:rPr lang="en-US" sz="6000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có</a:t>
            </a:r>
            <a:r>
              <a:rPr lang="en-US" sz="6000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kết</a:t>
            </a:r>
            <a:r>
              <a:rPr lang="en-US" sz="6000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quả</a:t>
            </a:r>
            <a:r>
              <a:rPr lang="en-US" sz="6000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bằng</a:t>
            </a:r>
            <a:r>
              <a:rPr lang="en-US" sz="6000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nhau</a:t>
            </a:r>
            <a:r>
              <a:rPr lang="en-US" sz="6000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dirty="0" err="1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vậy</a:t>
            </a:r>
            <a:r>
              <a:rPr lang="en-US" sz="6000" dirty="0">
                <a:solidFill>
                  <a:srgbClr val="2A5E3B"/>
                </a:solidFill>
                <a:latin typeface="Cambria Bold"/>
                <a:ea typeface="Cambria Bold"/>
                <a:cs typeface="Cambria Bold"/>
                <a:sym typeface="Cambria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075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D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293" y="375433"/>
            <a:ext cx="17313414" cy="9536134"/>
            <a:chOff x="0" y="0"/>
            <a:chExt cx="4559911" cy="25115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9912" cy="2511574"/>
            </a:xfrm>
            <a:custGeom>
              <a:avLst/>
              <a:gdLst/>
              <a:ahLst/>
              <a:cxnLst/>
              <a:rect l="l" t="t" r="r" b="b"/>
              <a:pathLst>
                <a:path w="4559912" h="2511574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685800" y="2781300"/>
            <a:ext cx="16535400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5800" y="5022484"/>
            <a:ext cx="16535400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5800" y="7505700"/>
            <a:ext cx="16535400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6"/>
          <p:cNvSpPr/>
          <p:nvPr/>
        </p:nvSpPr>
        <p:spPr>
          <a:xfrm>
            <a:off x="527945" y="474369"/>
            <a:ext cx="5377555" cy="1958087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168" t="-3540" r="-191857" b="-231768"/>
            </a:stretch>
          </a:blipFill>
        </p:spPr>
      </p:sp>
      <p:sp>
        <p:nvSpPr>
          <p:cNvPr id="13" name="Freeform 6"/>
          <p:cNvSpPr/>
          <p:nvPr/>
        </p:nvSpPr>
        <p:spPr>
          <a:xfrm>
            <a:off x="907010" y="2634378"/>
            <a:ext cx="4659109" cy="2156430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236861" t="-3215" r="-1349" b="-201253"/>
            </a:stretch>
          </a:blipFill>
        </p:spPr>
      </p:sp>
      <p:sp>
        <p:nvSpPr>
          <p:cNvPr id="14" name="Freeform 6"/>
          <p:cNvSpPr/>
          <p:nvPr/>
        </p:nvSpPr>
        <p:spPr>
          <a:xfrm>
            <a:off x="4267200" y="7519122"/>
            <a:ext cx="5486400" cy="2359269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99161" t="-2938" r="-88052" b="-175352"/>
            </a:stretch>
          </a:blipFill>
        </p:spPr>
      </p:sp>
      <p:sp>
        <p:nvSpPr>
          <p:cNvPr id="15" name="Freeform 6"/>
          <p:cNvSpPr/>
          <p:nvPr/>
        </p:nvSpPr>
        <p:spPr>
          <a:xfrm>
            <a:off x="11315700" y="5129287"/>
            <a:ext cx="5638801" cy="2286000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24088" t="-93686" r="-155362" b="-93526"/>
            </a:stretch>
          </a:blipFill>
        </p:spPr>
      </p:sp>
      <p:sp>
        <p:nvSpPr>
          <p:cNvPr id="16" name="Freeform 6"/>
          <p:cNvSpPr/>
          <p:nvPr/>
        </p:nvSpPr>
        <p:spPr>
          <a:xfrm>
            <a:off x="6515100" y="2889551"/>
            <a:ext cx="5257800" cy="1981200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85462" t="-120955" r="-14238" b="-110440"/>
            </a:stretch>
          </a:blipFill>
        </p:spPr>
      </p:sp>
      <p:sp>
        <p:nvSpPr>
          <p:cNvPr id="17" name="Freeform 6"/>
          <p:cNvSpPr/>
          <p:nvPr/>
        </p:nvSpPr>
        <p:spPr>
          <a:xfrm>
            <a:off x="311136" y="5273171"/>
            <a:ext cx="5105399" cy="2113350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230" t="-205058" r="-207416" b="-5616"/>
            </a:stretch>
          </a:blipFill>
        </p:spPr>
      </p:sp>
      <p:sp>
        <p:nvSpPr>
          <p:cNvPr id="18" name="Freeform 6"/>
          <p:cNvSpPr/>
          <p:nvPr/>
        </p:nvSpPr>
        <p:spPr>
          <a:xfrm>
            <a:off x="6591300" y="597228"/>
            <a:ext cx="4724400" cy="2037150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08704" t="-216470" r="-124833" b="-5826"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10577144" y="7881134"/>
            <a:ext cx="5562600" cy="1905000"/>
          </a:xfrm>
          <a:custGeom>
            <a:avLst/>
            <a:gdLst/>
            <a:ahLst/>
            <a:cxnLst/>
            <a:rect l="l" t="t" r="r" b="b"/>
            <a:pathLst>
              <a:path w="15631909" h="6377619">
                <a:moveTo>
                  <a:pt x="0" y="0"/>
                </a:moveTo>
                <a:lnTo>
                  <a:pt x="15631910" y="0"/>
                </a:lnTo>
                <a:lnTo>
                  <a:pt x="15631910" y="6377619"/>
                </a:lnTo>
                <a:lnTo>
                  <a:pt x="0" y="6377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75885" t="-231487" r="-7393" b="-13167"/>
            </a:stretch>
          </a:blipFill>
        </p:spPr>
      </p:sp>
      <p:sp>
        <p:nvSpPr>
          <p:cNvPr id="24" name="TextBox 8"/>
          <p:cNvSpPr txBox="1"/>
          <p:nvPr/>
        </p:nvSpPr>
        <p:spPr>
          <a:xfrm>
            <a:off x="12842846" y="2104191"/>
            <a:ext cx="3235230" cy="1354217"/>
          </a:xfrm>
          <a:prstGeom prst="rect">
            <a:avLst/>
          </a:prstGeom>
          <a:solidFill>
            <a:srgbClr val="FFAC0A"/>
          </a:solidFill>
          <a:ln>
            <a:solidFill>
              <a:srgbClr val="2A5E3B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Tính</a:t>
            </a:r>
            <a:r>
              <a:rPr lang="en-US" sz="4400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chất</a:t>
            </a:r>
            <a:r>
              <a:rPr lang="en-US" sz="4400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giao</a:t>
            </a:r>
            <a:r>
              <a:rPr lang="en-US" sz="4400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hoán</a:t>
            </a:r>
            <a:endParaRPr lang="en-US" sz="4400" dirty="0">
              <a:solidFill>
                <a:schemeClr val="bg1"/>
              </a:solidFill>
              <a:latin typeface="Cambria Bold"/>
              <a:ea typeface="Cambria Bold"/>
              <a:cs typeface="Cambria Bold"/>
              <a:sym typeface="Cambria Bold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6816470" y="5481086"/>
            <a:ext cx="3235230" cy="1354217"/>
          </a:xfrm>
          <a:prstGeom prst="rect">
            <a:avLst/>
          </a:prstGeom>
          <a:solidFill>
            <a:srgbClr val="FFAC0A"/>
          </a:solidFill>
          <a:ln>
            <a:solidFill>
              <a:srgbClr val="2A5E3B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Tính</a:t>
            </a:r>
            <a:r>
              <a:rPr lang="en-US" sz="4400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chất</a:t>
            </a:r>
            <a:r>
              <a:rPr lang="en-US" sz="4400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phân</a:t>
            </a:r>
            <a:r>
              <a:rPr lang="en-US" sz="4400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phối</a:t>
            </a:r>
            <a:endParaRPr lang="en-US" sz="4400" dirty="0">
              <a:solidFill>
                <a:schemeClr val="bg1"/>
              </a:solidFill>
              <a:latin typeface="Cambria Bold"/>
              <a:ea typeface="Cambria Bold"/>
              <a:cs typeface="Cambria Bold"/>
              <a:sym typeface="Cambria Bold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788324" y="8008034"/>
            <a:ext cx="3235230" cy="1354217"/>
          </a:xfrm>
          <a:prstGeom prst="rect">
            <a:avLst/>
          </a:prstGeom>
          <a:solidFill>
            <a:srgbClr val="FFAC0A"/>
          </a:solidFill>
          <a:ln>
            <a:solidFill>
              <a:srgbClr val="2A5E3B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Tính</a:t>
            </a:r>
            <a:r>
              <a:rPr lang="en-US" sz="44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chất</a:t>
            </a:r>
            <a:r>
              <a:rPr lang="en-US" sz="44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kết</a:t>
            </a:r>
            <a:r>
              <a:rPr lang="en-US" sz="44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hợp</a:t>
            </a:r>
            <a:endParaRPr lang="en-US" sz="4400" b="1" dirty="0">
              <a:solidFill>
                <a:schemeClr val="bg1"/>
              </a:solidFill>
              <a:latin typeface="Cambria Bold"/>
              <a:ea typeface="Cambria Bold"/>
              <a:cs typeface="Cambria Bold"/>
              <a:sym typeface="Cambria Bold"/>
            </a:endParaRPr>
          </a:p>
        </p:txBody>
      </p:sp>
    </p:spTree>
    <p:extLst>
      <p:ext uri="{BB962C8B-B14F-4D97-AF65-F5344CB8AC3E}">
        <p14:creationId xmlns:p14="http://schemas.microsoft.com/office/powerpoint/2010/main" val="139604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D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293" y="375433"/>
            <a:ext cx="17313414" cy="9536134"/>
            <a:chOff x="0" y="0"/>
            <a:chExt cx="4559911" cy="25115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9912" cy="2511574"/>
            </a:xfrm>
            <a:custGeom>
              <a:avLst/>
              <a:gdLst/>
              <a:ahLst/>
              <a:cxnLst/>
              <a:rect l="l" t="t" r="r" b="b"/>
              <a:pathLst>
                <a:path w="4559912" h="2511574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190520" y="904572"/>
            <a:ext cx="4611642" cy="4467528"/>
          </a:xfrm>
          <a:custGeom>
            <a:avLst/>
            <a:gdLst/>
            <a:ahLst/>
            <a:cxnLst/>
            <a:rect l="l" t="t" r="r" b="b"/>
            <a:pathLst>
              <a:path w="4611642" h="4467528">
                <a:moveTo>
                  <a:pt x="4611642" y="0"/>
                </a:moveTo>
                <a:lnTo>
                  <a:pt x="0" y="0"/>
                </a:lnTo>
                <a:lnTo>
                  <a:pt x="0" y="4467528"/>
                </a:lnTo>
                <a:lnTo>
                  <a:pt x="4611642" y="4467528"/>
                </a:lnTo>
                <a:lnTo>
                  <a:pt x="461164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13877" y="3729713"/>
            <a:ext cx="2399639" cy="1413787"/>
          </a:xfrm>
          <a:custGeom>
            <a:avLst/>
            <a:gdLst/>
            <a:ahLst/>
            <a:cxnLst/>
            <a:rect l="l" t="t" r="r" b="b"/>
            <a:pathLst>
              <a:path w="2399639" h="1413787">
                <a:moveTo>
                  <a:pt x="0" y="0"/>
                </a:moveTo>
                <a:lnTo>
                  <a:pt x="2399639" y="0"/>
                </a:lnTo>
                <a:lnTo>
                  <a:pt x="2399639" y="1413787"/>
                </a:lnTo>
                <a:lnTo>
                  <a:pt x="0" y="14137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02162" y="1205783"/>
            <a:ext cx="2014925" cy="3407906"/>
          </a:xfrm>
          <a:custGeom>
            <a:avLst/>
            <a:gdLst/>
            <a:ahLst/>
            <a:cxnLst/>
            <a:rect l="l" t="t" r="r" b="b"/>
            <a:pathLst>
              <a:path w="2014925" h="3407906">
                <a:moveTo>
                  <a:pt x="0" y="0"/>
                </a:moveTo>
                <a:lnTo>
                  <a:pt x="2014925" y="0"/>
                </a:lnTo>
                <a:lnTo>
                  <a:pt x="2014925" y="3407906"/>
                </a:lnTo>
                <a:lnTo>
                  <a:pt x="0" y="3407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657393" y="1144910"/>
            <a:ext cx="4258525" cy="4114800"/>
          </a:xfrm>
          <a:custGeom>
            <a:avLst/>
            <a:gdLst/>
            <a:ahLst/>
            <a:cxnLst/>
            <a:rect l="l" t="t" r="r" b="b"/>
            <a:pathLst>
              <a:path w="4258525" h="4114800">
                <a:moveTo>
                  <a:pt x="0" y="0"/>
                </a:moveTo>
                <a:lnTo>
                  <a:pt x="4258525" y="0"/>
                </a:lnTo>
                <a:lnTo>
                  <a:pt x="42585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717428" y="2538140"/>
            <a:ext cx="4711301" cy="132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15"/>
              </a:lnSpc>
            </a:pPr>
            <a:r>
              <a:rPr lang="en-US" sz="7725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Bài</a:t>
            </a:r>
            <a:r>
              <a:rPr lang="en-US" sz="7725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7725" dirty="0" err="1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toán</a:t>
            </a:r>
            <a:r>
              <a:rPr lang="en-US" sz="7725" dirty="0">
                <a:solidFill>
                  <a:srgbClr val="009142"/>
                </a:solidFill>
                <a:latin typeface="Cambria Bold"/>
                <a:ea typeface="Cambria Bold"/>
                <a:cs typeface="Cambria Bold"/>
                <a:sym typeface="Cambria Bold"/>
              </a:rPr>
              <a:t>: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33599" y="5536731"/>
            <a:ext cx="11620500" cy="993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92425" y="6583765"/>
            <a:ext cx="4976755" cy="993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874568" y="6583765"/>
            <a:ext cx="7392407" cy="9933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82189" y="7674122"/>
            <a:ext cx="16210411" cy="9933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82188" y="8756930"/>
            <a:ext cx="11486011" cy="993381"/>
          </a:xfrm>
          <a:prstGeom prst="roundRect">
            <a:avLst/>
          </a:prstGeom>
          <a:solidFill>
            <a:srgbClr val="FFFF00"/>
          </a:solidFill>
          <a:ln>
            <a:solidFill>
              <a:srgbClr val="B3BB1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3499" y="5577272"/>
            <a:ext cx="16230600" cy="4232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     Mai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mua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hai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gói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bim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bim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hết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số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tiền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là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18 000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đồng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.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Trong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đó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,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gói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bim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bim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cua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có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giá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hơn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gói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bim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bim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mực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là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4 000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đồng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.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Tính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giá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tiền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mỗi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gói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bim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bim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Mai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đã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600" dirty="0" err="1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mua</a:t>
            </a:r>
            <a:r>
              <a:rPr lang="en-US" sz="6600" dirty="0">
                <a:solidFill>
                  <a:srgbClr val="E63B2A"/>
                </a:solidFill>
                <a:latin typeface="Cambria Bold"/>
                <a:ea typeface="Cambria Bold"/>
                <a:cs typeface="Cambria Bold"/>
                <a:sym typeface="Cambria Bold"/>
              </a:rPr>
              <a:t>.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10134600" y="596012"/>
            <a:ext cx="3266586" cy="1780872"/>
          </a:xfrm>
          <a:prstGeom prst="wedgeRoundRectCallout">
            <a:avLst>
              <a:gd name="adj1" fmla="val 70892"/>
              <a:gd name="adj2" fmla="val 33816"/>
              <a:gd name="adj3" fmla="val 16667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433</Words>
  <Application>Microsoft Office PowerPoint</Application>
  <PresentationFormat>Custom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Cambria Bold</vt:lpstr>
      <vt:lpstr>Cambria</vt:lpstr>
      <vt:lpstr>Times New Roman</vt:lpstr>
      <vt:lpstr>Calibri</vt:lpstr>
      <vt:lpstr>#9Slide07 HoneyCream</vt:lpstr>
      <vt:lpstr>SVN-Newton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T1_B2_(T1) OnTapCacPhepTinhVoiSTN_MNT</dc:title>
  <cp:lastModifiedBy>Acer</cp:lastModifiedBy>
  <cp:revision>85</cp:revision>
  <dcterms:created xsi:type="dcterms:W3CDTF">2006-08-16T00:00:00Z</dcterms:created>
  <dcterms:modified xsi:type="dcterms:W3CDTF">2024-09-15T16:25:21Z</dcterms:modified>
  <dc:identifier>DAGHcNBz0Ys</dc:identifier>
</cp:coreProperties>
</file>