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60" r:id="rId4"/>
    <p:sldId id="264" r:id="rId5"/>
    <p:sldId id="261" r:id="rId6"/>
    <p:sldId id="268" r:id="rId7"/>
    <p:sldId id="262" r:id="rId8"/>
    <p:sldId id="267" r:id="rId9"/>
    <p:sldId id="263" r:id="rId10"/>
  </p:sldIdLst>
  <p:sldSz cx="18288000" cy="10287000"/>
  <p:notesSz cx="6858000" cy="9144000"/>
  <p:embeddedFontLst>
    <p:embeddedFont>
      <p:font typeface="#9Slide03 Open Sans ExtraBold" panose="020B0604020202020204" charset="0"/>
      <p:bold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CE7E"/>
    <a:srgbClr val="F76D86"/>
    <a:srgbClr val="CC73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22" autoAdjust="0"/>
    <p:restoredTop sz="94622" autoAdjust="0"/>
  </p:normalViewPr>
  <p:slideViewPr>
    <p:cSldViewPr>
      <p:cViewPr varScale="1">
        <p:scale>
          <a:sx n="52" d="100"/>
          <a:sy n="52" d="100"/>
        </p:scale>
        <p:origin x="1277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3" y="-38549"/>
            <a:ext cx="18289585" cy="10364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6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1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2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4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2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1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1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0" y="-266700"/>
            <a:ext cx="2487663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17" y="12306300"/>
            <a:ext cx="2487663" cy="2552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>
            <a:off x="0" y="-38100"/>
            <a:ext cx="18288000" cy="10363200"/>
          </a:xfrm>
          <a:custGeom>
            <a:avLst/>
            <a:gdLst/>
            <a:ahLst/>
            <a:cxnLst/>
            <a:rect l="l" t="t" r="r" b="b"/>
            <a:pathLst>
              <a:path w="19708022" h="13130470">
                <a:moveTo>
                  <a:pt x="0" y="0"/>
                </a:moveTo>
                <a:lnTo>
                  <a:pt x="19708022" y="0"/>
                </a:lnTo>
                <a:lnTo>
                  <a:pt x="19708022" y="13130470"/>
                </a:lnTo>
                <a:lnTo>
                  <a:pt x="0" y="131304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rcRect/>
            <a:stretch>
              <a:fillRect l="-1" t="367" r="-7764" b="-27070"/>
            </a:stretch>
          </a:blipFill>
        </p:spPr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41798" y="315049"/>
            <a:ext cx="17204403" cy="9656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0" y="-266700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17" y="1230630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2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363200"/>
          </a:xfrm>
          <a:custGeom>
            <a:avLst/>
            <a:gdLst/>
            <a:ahLst/>
            <a:cxnLst/>
            <a:rect l="l" t="t" r="r" b="b"/>
            <a:pathLst>
              <a:path w="19708022" h="13130470">
                <a:moveTo>
                  <a:pt x="0" y="0"/>
                </a:moveTo>
                <a:lnTo>
                  <a:pt x="19708022" y="0"/>
                </a:lnTo>
                <a:lnTo>
                  <a:pt x="19708022" y="13130470"/>
                </a:lnTo>
                <a:lnTo>
                  <a:pt x="0" y="13130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" t="367" r="-7764" b="-270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42736" y="119465"/>
            <a:ext cx="7229094" cy="10401574"/>
          </a:xfrm>
          <a:custGeom>
            <a:avLst/>
            <a:gdLst/>
            <a:ahLst/>
            <a:cxnLst/>
            <a:rect l="l" t="t" r="r" b="b"/>
            <a:pathLst>
              <a:path w="7229094" h="10401574">
                <a:moveTo>
                  <a:pt x="0" y="0"/>
                </a:moveTo>
                <a:lnTo>
                  <a:pt x="7229094" y="0"/>
                </a:lnTo>
                <a:lnTo>
                  <a:pt x="7229094" y="10401574"/>
                </a:lnTo>
                <a:lnTo>
                  <a:pt x="0" y="10401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06990" y="0"/>
            <a:ext cx="10758106" cy="8122370"/>
          </a:xfrm>
          <a:custGeom>
            <a:avLst/>
            <a:gdLst/>
            <a:ahLst/>
            <a:cxnLst/>
            <a:rect l="l" t="t" r="r" b="b"/>
            <a:pathLst>
              <a:path w="10758106" h="8122370">
                <a:moveTo>
                  <a:pt x="0" y="0"/>
                </a:moveTo>
                <a:lnTo>
                  <a:pt x="10758105" y="0"/>
                </a:lnTo>
                <a:lnTo>
                  <a:pt x="10758105" y="8122370"/>
                </a:lnTo>
                <a:lnTo>
                  <a:pt x="0" y="8122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81711" y="5664004"/>
            <a:ext cx="3106289" cy="3082992"/>
          </a:xfrm>
          <a:custGeom>
            <a:avLst/>
            <a:gdLst/>
            <a:ahLst/>
            <a:cxnLst/>
            <a:rect l="l" t="t" r="r" b="b"/>
            <a:pathLst>
              <a:path w="3106289" h="3082992">
                <a:moveTo>
                  <a:pt x="0" y="0"/>
                </a:moveTo>
                <a:lnTo>
                  <a:pt x="3106289" y="0"/>
                </a:lnTo>
                <a:lnTo>
                  <a:pt x="3106289" y="3082992"/>
                </a:lnTo>
                <a:lnTo>
                  <a:pt x="0" y="3082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19003" y="5243931"/>
            <a:ext cx="2923416" cy="5095279"/>
          </a:xfrm>
          <a:custGeom>
            <a:avLst/>
            <a:gdLst/>
            <a:ahLst/>
            <a:cxnLst/>
            <a:rect l="l" t="t" r="r" b="b"/>
            <a:pathLst>
              <a:path w="2923416" h="5095279">
                <a:moveTo>
                  <a:pt x="0" y="0"/>
                </a:moveTo>
                <a:lnTo>
                  <a:pt x="2923416" y="0"/>
                </a:lnTo>
                <a:lnTo>
                  <a:pt x="2923416" y="5095279"/>
                </a:lnTo>
                <a:lnTo>
                  <a:pt x="0" y="50952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29374" y="5320252"/>
            <a:ext cx="1886440" cy="4942637"/>
          </a:xfrm>
          <a:custGeom>
            <a:avLst/>
            <a:gdLst/>
            <a:ahLst/>
            <a:cxnLst/>
            <a:rect l="l" t="t" r="r" b="b"/>
            <a:pathLst>
              <a:path w="1886440" h="4942637">
                <a:moveTo>
                  <a:pt x="0" y="0"/>
                </a:moveTo>
                <a:lnTo>
                  <a:pt x="1886440" y="0"/>
                </a:lnTo>
                <a:lnTo>
                  <a:pt x="1886440" y="4942637"/>
                </a:lnTo>
                <a:lnTo>
                  <a:pt x="0" y="49426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78" y="3347"/>
            <a:ext cx="2557569" cy="25575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6271" y="8497620"/>
            <a:ext cx="1471271" cy="15097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63437" y="1113151"/>
            <a:ext cx="10827434" cy="95654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6862" y="-107973"/>
            <a:ext cx="7126842" cy="1987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6812" y="564241"/>
            <a:ext cx="112784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1. </a:t>
            </a:r>
            <a:r>
              <a:rPr lang="en-US" sz="5400" b="1" dirty="0" err="1">
                <a:solidFill>
                  <a:srgbClr val="C00000"/>
                </a:solidFill>
              </a:rPr>
              <a:t>Đọc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câu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chuyện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về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thế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giới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tuổi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thơ</a:t>
            </a:r>
            <a:r>
              <a:rPr lang="en-US" sz="54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1571030"/>
            <a:ext cx="816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G: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05600" y="1571030"/>
            <a:ext cx="10467109" cy="1874468"/>
          </a:xfrm>
          <a:prstGeom prst="roundRect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/>
              <a:t>Điều</a:t>
            </a:r>
            <a:r>
              <a:rPr lang="en-US" sz="3600" dirty="0"/>
              <a:t> </a:t>
            </a:r>
            <a:r>
              <a:rPr lang="en-US" sz="3600" dirty="0" err="1"/>
              <a:t>trẻ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tâm</a:t>
            </a:r>
            <a:r>
              <a:rPr lang="en-US" sz="3600" dirty="0"/>
              <a:t>, </a:t>
            </a:r>
            <a:r>
              <a:rPr lang="en-US" sz="3600" dirty="0" err="1"/>
              <a:t>yêu</a:t>
            </a:r>
            <a:r>
              <a:rPr lang="en-US" sz="3600" dirty="0"/>
              <a:t> </a:t>
            </a:r>
            <a:r>
              <a:rPr lang="en-US" sz="3600" dirty="0" err="1"/>
              <a:t>thích</a:t>
            </a:r>
            <a:r>
              <a:rPr lang="en-US" sz="3600" dirty="0"/>
              <a:t>, </a:t>
            </a:r>
            <a:r>
              <a:rPr lang="en-US" sz="3600" dirty="0" err="1"/>
              <a:t>muốn</a:t>
            </a:r>
            <a:r>
              <a:rPr lang="en-US" sz="3600" dirty="0"/>
              <a:t> </a:t>
            </a:r>
            <a:r>
              <a:rPr lang="en-US" sz="3600" dirty="0" err="1"/>
              <a:t>khám</a:t>
            </a:r>
            <a:r>
              <a:rPr lang="en-US" sz="3600" dirty="0"/>
              <a:t> </a:t>
            </a:r>
            <a:r>
              <a:rPr lang="en-US" sz="3600" dirty="0" err="1"/>
              <a:t>phá</a:t>
            </a:r>
            <a:endParaRPr lang="en-US" sz="3600" dirty="0"/>
          </a:p>
          <a:p>
            <a:pPr algn="just"/>
            <a:r>
              <a:rPr lang="en-US" sz="3600" dirty="0" err="1"/>
              <a:t>Ví</a:t>
            </a:r>
            <a:r>
              <a:rPr lang="en-US" sz="3600" dirty="0"/>
              <a:t> </a:t>
            </a:r>
            <a:r>
              <a:rPr lang="en-US" sz="3600" dirty="0" err="1"/>
              <a:t>dụ</a:t>
            </a:r>
            <a:r>
              <a:rPr lang="en-US" sz="3600" dirty="0"/>
              <a:t>: </a:t>
            </a:r>
            <a:r>
              <a:rPr lang="en-US" sz="3600" dirty="0" err="1"/>
              <a:t>Nhóc</a:t>
            </a:r>
            <a:r>
              <a:rPr lang="en-US" sz="3600" dirty="0"/>
              <a:t> Ni-</a:t>
            </a:r>
            <a:r>
              <a:rPr lang="en-US" sz="3600" dirty="0" err="1"/>
              <a:t>cô</a:t>
            </a:r>
            <a:r>
              <a:rPr lang="en-US" sz="3600" dirty="0"/>
              <a:t>-</a:t>
            </a:r>
            <a:r>
              <a:rPr lang="en-US" sz="3600" dirty="0" err="1"/>
              <a:t>lai</a:t>
            </a:r>
            <a:r>
              <a:rPr lang="en-US" sz="3600" dirty="0"/>
              <a:t>: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chưa</a:t>
            </a:r>
            <a:r>
              <a:rPr lang="en-US" sz="3600" dirty="0"/>
              <a:t> </a:t>
            </a:r>
            <a:r>
              <a:rPr lang="en-US" sz="3600" dirty="0" err="1"/>
              <a:t>kể</a:t>
            </a:r>
            <a:r>
              <a:rPr lang="en-US" sz="3600" dirty="0"/>
              <a:t> (</a:t>
            </a:r>
            <a:r>
              <a:rPr lang="en-US" sz="3600" dirty="0" err="1"/>
              <a:t>Gô</a:t>
            </a:r>
            <a:r>
              <a:rPr lang="en-US" sz="3600" dirty="0"/>
              <a:t>-xi-</a:t>
            </a:r>
            <a:r>
              <a:rPr lang="en-US" sz="3600" dirty="0" err="1"/>
              <a:t>nhi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Xăng-pê</a:t>
            </a:r>
            <a:r>
              <a:rPr lang="en-US" sz="3600" dirty="0"/>
              <a:t>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98672" y="3635021"/>
            <a:ext cx="10467109" cy="2286000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suy</a:t>
            </a:r>
            <a:r>
              <a:rPr lang="en-US" sz="3600" dirty="0"/>
              <a:t> </a:t>
            </a:r>
            <a:r>
              <a:rPr lang="en-US" sz="3600" dirty="0" err="1"/>
              <a:t>nghĩ</a:t>
            </a:r>
            <a:r>
              <a:rPr lang="en-US" sz="3600" dirty="0"/>
              <a:t>, </a:t>
            </a:r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hiểu</a:t>
            </a:r>
            <a:r>
              <a:rPr lang="en-US" sz="3600" dirty="0"/>
              <a:t>, </a:t>
            </a:r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suy</a:t>
            </a:r>
            <a:r>
              <a:rPr lang="en-US" sz="3600" dirty="0"/>
              <a:t> </a:t>
            </a:r>
            <a:r>
              <a:rPr lang="en-US" sz="3600" dirty="0" err="1"/>
              <a:t>luận</a:t>
            </a:r>
            <a:r>
              <a:rPr lang="en-US" sz="3600" dirty="0"/>
              <a:t> </a:t>
            </a:r>
            <a:r>
              <a:rPr lang="en-US" sz="3600" dirty="0" err="1"/>
              <a:t>tưởng</a:t>
            </a:r>
            <a:r>
              <a:rPr lang="en-US" sz="3600" dirty="0"/>
              <a:t> </a:t>
            </a:r>
            <a:r>
              <a:rPr lang="en-US" sz="3600" dirty="0" err="1"/>
              <a:t>tượng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trẻ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thế</a:t>
            </a:r>
            <a:r>
              <a:rPr lang="en-US" sz="3600" dirty="0"/>
              <a:t> </a:t>
            </a:r>
            <a:r>
              <a:rPr lang="en-US" sz="3600" dirty="0" err="1"/>
              <a:t>giới</a:t>
            </a:r>
            <a:r>
              <a:rPr lang="en-US" sz="3600" dirty="0"/>
              <a:t> </a:t>
            </a:r>
            <a:r>
              <a:rPr lang="en-US" sz="3600" dirty="0" err="1"/>
              <a:t>xung</a:t>
            </a:r>
            <a:r>
              <a:rPr lang="en-US" sz="3600" dirty="0"/>
              <a:t> </a:t>
            </a:r>
            <a:r>
              <a:rPr lang="en-US" sz="3600" dirty="0" err="1"/>
              <a:t>quanh</a:t>
            </a:r>
            <a:endParaRPr lang="en-US" sz="3600" dirty="0"/>
          </a:p>
          <a:p>
            <a:pPr algn="just"/>
            <a:r>
              <a:rPr lang="en-US" sz="3600" dirty="0" err="1"/>
              <a:t>Ví</a:t>
            </a:r>
            <a:r>
              <a:rPr lang="en-US" sz="3600" dirty="0"/>
              <a:t> </a:t>
            </a:r>
            <a:r>
              <a:rPr lang="en-US" sz="3600" dirty="0" err="1"/>
              <a:t>dụ</a:t>
            </a:r>
            <a:r>
              <a:rPr lang="en-US" sz="3600" dirty="0"/>
              <a:t>: 10 </a:t>
            </a:r>
            <a:r>
              <a:rPr lang="en-US" sz="3600" dirty="0" err="1"/>
              <a:t>ngày</a:t>
            </a:r>
            <a:r>
              <a:rPr lang="en-US" sz="3600" dirty="0"/>
              <a:t> </a:t>
            </a:r>
            <a:r>
              <a:rPr lang="en-US" sz="3600" dirty="0" err="1"/>
              <a:t>ngắm</a:t>
            </a:r>
            <a:r>
              <a:rPr lang="en-US" sz="3600" dirty="0"/>
              <a:t> </a:t>
            </a:r>
            <a:r>
              <a:rPr lang="en-US" sz="3600" dirty="0" err="1"/>
              <a:t>thế</a:t>
            </a:r>
            <a:r>
              <a:rPr lang="en-US" sz="3600" dirty="0"/>
              <a:t> </a:t>
            </a:r>
            <a:r>
              <a:rPr lang="en-US" sz="3600" dirty="0" err="1"/>
              <a:t>giới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Mắt</a:t>
            </a:r>
            <a:r>
              <a:rPr lang="en-US" sz="3600" dirty="0"/>
              <a:t> </a:t>
            </a:r>
            <a:r>
              <a:rPr lang="en-US" sz="3600" dirty="0" err="1"/>
              <a:t>Nhắm</a:t>
            </a:r>
            <a:r>
              <a:rPr lang="en-US" sz="3600" dirty="0"/>
              <a:t> </a:t>
            </a:r>
            <a:r>
              <a:rPr lang="en-US" sz="3600" dirty="0" err="1"/>
              <a:t>Tịt</a:t>
            </a:r>
            <a:r>
              <a:rPr lang="en-US" sz="3600" dirty="0"/>
              <a:t> (</a:t>
            </a:r>
            <a:r>
              <a:rPr lang="en-US" sz="3600" dirty="0" err="1"/>
              <a:t>Nhiều</a:t>
            </a:r>
            <a:r>
              <a:rPr lang="en-US" sz="3600" dirty="0"/>
              <a:t> </a:t>
            </a:r>
            <a:r>
              <a:rPr lang="en-US" sz="3600" dirty="0" err="1"/>
              <a:t>tác</a:t>
            </a:r>
            <a:r>
              <a:rPr lang="en-US" sz="3600" dirty="0"/>
              <a:t> </a:t>
            </a:r>
            <a:r>
              <a:rPr lang="en-US" sz="3600" dirty="0" err="1"/>
              <a:t>giả</a:t>
            </a:r>
            <a:r>
              <a:rPr lang="en-US" sz="3600" dirty="0"/>
              <a:t>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98671" y="6110544"/>
            <a:ext cx="10467109" cy="196249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/>
              <a:t>Tình</a:t>
            </a:r>
            <a:r>
              <a:rPr lang="en-US" sz="3600" dirty="0"/>
              <a:t> </a:t>
            </a:r>
            <a:r>
              <a:rPr lang="en-US" sz="3600" dirty="0" err="1"/>
              <a:t>cảm</a:t>
            </a:r>
            <a:r>
              <a:rPr lang="en-US" sz="3600" dirty="0"/>
              <a:t>, </a:t>
            </a:r>
            <a:r>
              <a:rPr lang="en-US" sz="3600" dirty="0" err="1"/>
              <a:t>cảm</a:t>
            </a:r>
            <a:r>
              <a:rPr lang="en-US" sz="3600" dirty="0"/>
              <a:t> </a:t>
            </a:r>
            <a:r>
              <a:rPr lang="en-US" sz="3600" dirty="0" err="1"/>
              <a:t>xúc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trẻ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đối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,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tượng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cuộc</a:t>
            </a:r>
            <a:r>
              <a:rPr lang="en-US" sz="3600" dirty="0"/>
              <a:t> </a:t>
            </a:r>
            <a:r>
              <a:rPr lang="en-US" sz="3600" dirty="0" err="1"/>
              <a:t>sống</a:t>
            </a:r>
            <a:endParaRPr lang="en-US" sz="3600" dirty="0"/>
          </a:p>
          <a:p>
            <a:pPr algn="just"/>
            <a:r>
              <a:rPr lang="en-US" sz="3600" dirty="0" err="1"/>
              <a:t>Ví</a:t>
            </a:r>
            <a:r>
              <a:rPr lang="en-US" sz="3600" dirty="0"/>
              <a:t> </a:t>
            </a:r>
            <a:r>
              <a:rPr lang="en-US" sz="3600" dirty="0" err="1"/>
              <a:t>dụ</a:t>
            </a:r>
            <a:r>
              <a:rPr lang="en-US" sz="3600" dirty="0"/>
              <a:t>: </a:t>
            </a:r>
            <a:r>
              <a:rPr lang="en-US" sz="3600" dirty="0" err="1"/>
              <a:t>Miền</a:t>
            </a:r>
            <a:r>
              <a:rPr lang="en-US" sz="3600" dirty="0"/>
              <a:t> </a:t>
            </a:r>
            <a:r>
              <a:rPr lang="en-US" sz="3600" dirty="0" err="1"/>
              <a:t>quê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ấu</a:t>
            </a:r>
            <a:r>
              <a:rPr lang="en-US" sz="3600" dirty="0"/>
              <a:t> (Nguyễn </a:t>
            </a:r>
            <a:r>
              <a:rPr lang="en-US" sz="3600" dirty="0" err="1"/>
              <a:t>Trọng</a:t>
            </a:r>
            <a:r>
              <a:rPr lang="en-US" sz="3600" dirty="0"/>
              <a:t> </a:t>
            </a:r>
            <a:r>
              <a:rPr lang="en-US" sz="3600" dirty="0" err="1"/>
              <a:t>Tạo</a:t>
            </a:r>
            <a:r>
              <a:rPr lang="en-US" sz="3600" dirty="0"/>
              <a:t>)</a:t>
            </a:r>
          </a:p>
        </p:txBody>
      </p:sp>
      <p:sp>
        <p:nvSpPr>
          <p:cNvPr id="10" name="Arc 9"/>
          <p:cNvSpPr/>
          <p:nvPr/>
        </p:nvSpPr>
        <p:spPr>
          <a:xfrm rot="19358597">
            <a:off x="4367569" y="2781908"/>
            <a:ext cx="2625286" cy="1706227"/>
          </a:xfrm>
          <a:prstGeom prst="arc">
            <a:avLst>
              <a:gd name="adj1" fmla="val 12850907"/>
              <a:gd name="adj2" fmla="val 0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2241403" flipV="1">
            <a:off x="4464477" y="5485471"/>
            <a:ext cx="2625286" cy="1706227"/>
          </a:xfrm>
          <a:prstGeom prst="arc">
            <a:avLst>
              <a:gd name="adj1" fmla="val 12550037"/>
              <a:gd name="adj2" fmla="val 21088212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 rot="11205401">
            <a:off x="4755194" y="3270508"/>
            <a:ext cx="2625286" cy="1706227"/>
          </a:xfrm>
          <a:prstGeom prst="arc">
            <a:avLst>
              <a:gd name="adj1" fmla="val 13372196"/>
              <a:gd name="adj2" fmla="val 17304637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705600" y="8414549"/>
            <a:ext cx="1981200" cy="919949"/>
          </a:xfrm>
          <a:prstGeom prst="roundRect">
            <a:avLst/>
          </a:prstGeom>
          <a:solidFill>
            <a:srgbClr val="F0CE7E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600" dirty="0"/>
          </a:p>
        </p:txBody>
      </p:sp>
      <p:pic>
        <p:nvPicPr>
          <p:cNvPr id="1026" name="Picture 2" descr="Free Flower Clipart - Download Now!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2245" y1="28017" x2="32245" y2="28017"/>
                        <a14:foregroundMark x1="54966" y1="53161" x2="54966" y2="53161"/>
                        <a14:foregroundMark x1="51565" y1="43103" x2="54422" y2="56466"/>
                        <a14:foregroundMark x1="42449" y1="45833" x2="42449" y2="45833"/>
                        <a14:foregroundMark x1="41905" y1="58764" x2="41905" y2="58764"/>
                        <a14:foregroundMark x1="55374" y1="62500" x2="55374" y2="62500"/>
                        <a14:foregroundMark x1="60272" y1="55603" x2="60272" y2="55603"/>
                        <a14:foregroundMark x1="24082" y1="25000" x2="24082" y2="25000"/>
                        <a14:foregroundMark x1="5714" y1="34195" x2="5714" y2="34195"/>
                        <a14:foregroundMark x1="18367" y1="66236" x2="14422" y2="73994"/>
                        <a14:foregroundMark x1="81497" y1="64224" x2="85034" y2="70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930" y="8508244"/>
            <a:ext cx="773609" cy="7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c 14"/>
          <p:cNvSpPr/>
          <p:nvPr/>
        </p:nvSpPr>
        <p:spPr>
          <a:xfrm rot="3919993" flipV="1">
            <a:off x="3896479" y="6481612"/>
            <a:ext cx="3758198" cy="1706227"/>
          </a:xfrm>
          <a:prstGeom prst="arc">
            <a:avLst>
              <a:gd name="adj1" fmla="val 11372674"/>
              <a:gd name="adj2" fmla="val 29252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143000" y="3608400"/>
            <a:ext cx="4731025" cy="2653816"/>
            <a:chOff x="1219200" y="4076700"/>
            <a:chExt cx="4731025" cy="26538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4076700"/>
              <a:ext cx="4731025" cy="2653816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1413012" y="4222508"/>
              <a:ext cx="4343400" cy="2362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chemeClr val="tx1"/>
                  </a:solidFill>
                </a:rPr>
                <a:t>Câu</a:t>
              </a:r>
              <a:r>
                <a:rPr lang="en-US" sz="4400" b="1" dirty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</a:rPr>
                <a:t>chuyện</a:t>
              </a:r>
              <a:r>
                <a:rPr lang="en-US" sz="4400" b="1" dirty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</a:rPr>
                <a:t>về</a:t>
              </a:r>
              <a:r>
                <a:rPr lang="en-US" sz="4400" b="1" dirty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</a:rPr>
                <a:t>thế</a:t>
              </a:r>
              <a:r>
                <a:rPr lang="en-US" sz="4400" b="1" dirty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</a:rPr>
                <a:t>giới</a:t>
              </a:r>
              <a:r>
                <a:rPr lang="en-US" sz="4400" b="1" dirty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</a:rPr>
                <a:t>tuổi</a:t>
              </a:r>
              <a:r>
                <a:rPr lang="en-US" sz="4400" b="1" dirty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</a:rPr>
                <a:t>thơ</a:t>
              </a:r>
              <a:r>
                <a:rPr lang="en-US" sz="4400" b="1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16" name="Freeform 4"/>
          <p:cNvSpPr/>
          <p:nvPr/>
        </p:nvSpPr>
        <p:spPr>
          <a:xfrm>
            <a:off x="66508" y="6878643"/>
            <a:ext cx="4101124" cy="3259202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344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876300"/>
            <a:ext cx="12520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1. </a:t>
            </a:r>
            <a:r>
              <a:rPr lang="en-US" sz="6000" b="1" dirty="0" err="1">
                <a:solidFill>
                  <a:srgbClr val="C00000"/>
                </a:solidFill>
              </a:rPr>
              <a:t>Đọc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câu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chuyện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về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thế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giới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tuổi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thơ</a:t>
            </a:r>
            <a:r>
              <a:rPr lang="en-US" sz="6000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9"/>
          <a:stretch/>
        </p:blipFill>
        <p:spPr>
          <a:xfrm>
            <a:off x="11524344" y="5774655"/>
            <a:ext cx="5337810" cy="4186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8572500"/>
            <a:ext cx="6846401" cy="110956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19199" y="2596548"/>
            <a:ext cx="10564091" cy="5271366"/>
            <a:chOff x="1219199" y="2596548"/>
            <a:chExt cx="10564091" cy="527136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199" y="2596548"/>
              <a:ext cx="10564091" cy="527136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981200" y="4076700"/>
              <a:ext cx="876300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Đọc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câu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chuyện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về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thế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giới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tuổi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thơ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rồi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viết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vào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phiếu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đọc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sách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theo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mẫu</a:t>
              </a:r>
              <a:endParaRPr lang="en-US" sz="6000" b="1" dirty="0">
                <a:ln>
                  <a:solidFill>
                    <a:schemeClr val="tx1"/>
                  </a:solidFill>
                </a:ln>
                <a:solidFill>
                  <a:srgbClr val="F76D86"/>
                </a:solidFill>
              </a:endParaRPr>
            </a:p>
          </p:txBody>
        </p:sp>
      </p:grpSp>
      <p:pic>
        <p:nvPicPr>
          <p:cNvPr id="22" name="Picture 2" descr="Văn bản Lời giới thiệu cuốn sách Nhóc Ni-cô-la: Những chuyện chưa kể -  An-nơ Gô-xi-nhi - Nội dung, tác giả, tác phẩ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48">
            <a:off x="14578839" y="619825"/>
            <a:ext cx="2060776" cy="3127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- 10 Ngày Ngắm Thế Giới Của Mắt Nhắm Tị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8" t="4000" r="14778" b="2667"/>
          <a:stretch/>
        </p:blipFill>
        <p:spPr bwMode="auto">
          <a:xfrm rot="21161689">
            <a:off x="12706810" y="2556948"/>
            <a:ext cx="1981201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ủ Sách Vàng - Miền Quê Thơ Ấu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6" t="1328" r="17099" b="2376"/>
          <a:stretch/>
        </p:blipFill>
        <p:spPr bwMode="auto">
          <a:xfrm rot="20876202">
            <a:off x="15145882" y="3797379"/>
            <a:ext cx="1991786" cy="2942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88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855698"/>
            <a:ext cx="106390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2. </a:t>
            </a:r>
            <a:r>
              <a:rPr lang="en-US" sz="6000" b="1" dirty="0" err="1">
                <a:solidFill>
                  <a:srgbClr val="C00000"/>
                </a:solidFill>
              </a:rPr>
              <a:t>Viết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phiếu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đọc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sách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theo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mẫu</a:t>
            </a:r>
            <a:r>
              <a:rPr lang="en-US" sz="6000" b="1" dirty="0">
                <a:solidFill>
                  <a:srgbClr val="C00000"/>
                </a:solidFill>
              </a:rPr>
              <a:t>.</a:t>
            </a:r>
          </a:p>
        </p:txBody>
      </p:sp>
      <p:graphicFrame>
        <p:nvGraphicFramePr>
          <p:cNvPr id="3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513755"/>
              </p:ext>
            </p:extLst>
          </p:nvPr>
        </p:nvGraphicFramePr>
        <p:xfrm>
          <a:off x="1786468" y="2400300"/>
          <a:ext cx="14935201" cy="4389120"/>
        </p:xfrm>
        <a:graphic>
          <a:graphicData uri="http://schemas.openxmlformats.org/drawingml/2006/table">
            <a:tbl>
              <a:tblPr/>
              <a:tblGrid>
                <a:gridCol w="5173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7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518">
                  <a:extLst>
                    <a:ext uri="{9D8B030D-6E8A-4147-A177-3AD203B41FA5}">
                      <a16:colId xmlns:a16="http://schemas.microsoft.com/office/drawing/2014/main" val="4079470517"/>
                    </a:ext>
                  </a:extLst>
                </a:gridCol>
                <a:gridCol w="5656120">
                  <a:extLst>
                    <a:ext uri="{9D8B030D-6E8A-4147-A177-3AD203B41FA5}">
                      <a16:colId xmlns:a16="http://schemas.microsoft.com/office/drawing/2014/main" val="1196150577"/>
                    </a:ext>
                  </a:extLst>
                </a:gridCol>
              </a:tblGrid>
              <a:tr h="1097280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400" b="1" dirty="0">
                        <a:solidFill>
                          <a:srgbClr val="C00000"/>
                        </a:solidFill>
                        <a:latin typeface="#9Slide03 Open Sans ExtraBold" panose="020B0906030804020204" pitchFamily="34" charset="0"/>
                        <a:ea typeface="#9Slide03 Open Sans ExtraBold" panose="020B0906030804020204" pitchFamily="34" charset="0"/>
                        <a:cs typeface="#9Slide03 Open Sans ExtraBold" panose="020B09060308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36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990497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3600" b="1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600" b="1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US" sz="3600" b="1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chuyện</a:t>
                      </a:r>
                      <a:r>
                        <a:rPr lang="en-US" sz="3600" b="1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:</a:t>
                      </a:r>
                      <a:endParaRPr lang="en-US" sz="36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3600" b="1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Tác</a:t>
                      </a:r>
                      <a:r>
                        <a:rPr lang="en-US" sz="3600" b="1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giả</a:t>
                      </a:r>
                      <a:r>
                        <a:rPr lang="en-US" sz="3600" b="1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:</a:t>
                      </a:r>
                      <a:endParaRPr lang="en-US" sz="36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600" b="1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600" b="1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:</a:t>
                      </a:r>
                      <a:endParaRPr lang="en-US" sz="36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28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3600" b="1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US" sz="3600" b="1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chính</a:t>
                      </a:r>
                      <a:r>
                        <a:rPr lang="en-US" sz="3600" b="1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:</a:t>
                      </a:r>
                      <a:endParaRPr lang="en-US" sz="36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36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3600" b="1" baseline="0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3600" b="1" baseline="0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mà</a:t>
                      </a:r>
                      <a:r>
                        <a:rPr lang="en-US" sz="3600" b="1" baseline="0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em</a:t>
                      </a:r>
                      <a:r>
                        <a:rPr lang="en-US" sz="3600" b="1" baseline="0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thích</a:t>
                      </a:r>
                      <a:r>
                        <a:rPr lang="en-US" sz="3600" b="1" baseline="0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3600" b="1" baseline="0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:</a:t>
                      </a:r>
                      <a:endParaRPr lang="en-US" sz="36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849017"/>
                  </a:ext>
                </a:extLst>
              </a:tr>
              <a:tr h="109728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Chi </a:t>
                      </a:r>
                      <a:r>
                        <a:rPr lang="en-US" sz="3600" b="1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3600" b="1" baseline="0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thú</a:t>
                      </a:r>
                      <a:r>
                        <a:rPr lang="en-US" sz="3600" b="1" baseline="0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3600" b="1" baseline="0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3600" b="1" baseline="0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3600" b="1" baseline="0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3600" b="1" baseline="0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đáng</a:t>
                      </a:r>
                      <a:r>
                        <a:rPr lang="en-US" sz="3600" b="1" baseline="0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nhớ</a:t>
                      </a:r>
                      <a:r>
                        <a:rPr lang="en-US" sz="3600" b="1" baseline="0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:</a:t>
                      </a:r>
                      <a:endParaRPr lang="en-US" sz="36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Mức</a:t>
                      </a:r>
                      <a:r>
                        <a:rPr lang="en-US" sz="3600" b="1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3600" b="1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yêu</a:t>
                      </a:r>
                      <a:r>
                        <a:rPr lang="en-US" sz="3600" b="1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thích</a:t>
                      </a:r>
                      <a:r>
                        <a:rPr lang="en-US" sz="3600" b="1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:</a:t>
                      </a:r>
                      <a:endParaRPr lang="en-US" sz="36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461337"/>
                  </a:ext>
                </a:extLst>
              </a:tr>
            </a:tbl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4876800" y="2552700"/>
            <a:ext cx="11773814" cy="4114800"/>
            <a:chOff x="4995332" y="3162300"/>
            <a:chExt cx="11773814" cy="4114800"/>
          </a:xfrm>
        </p:grpSpPr>
        <p:grpSp>
          <p:nvGrpSpPr>
            <p:cNvPr id="20" name="Group 19"/>
            <p:cNvGrpSpPr/>
            <p:nvPr/>
          </p:nvGrpSpPr>
          <p:grpSpPr>
            <a:xfrm>
              <a:off x="4995332" y="4212504"/>
              <a:ext cx="11773814" cy="3064596"/>
              <a:chOff x="5616478" y="3562996"/>
              <a:chExt cx="11773814" cy="3064596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14436317" y="5904652"/>
                <a:ext cx="2937282" cy="614881"/>
                <a:chOff x="5823678" y="5037015"/>
                <a:chExt cx="2937282" cy="614881"/>
              </a:xfrm>
            </p:grpSpPr>
            <p:sp>
              <p:nvSpPr>
                <p:cNvPr id="5" name="Freeform 10"/>
                <p:cNvSpPr/>
                <p:nvPr/>
              </p:nvSpPr>
              <p:spPr>
                <a:xfrm>
                  <a:off x="5823678" y="5038710"/>
                  <a:ext cx="639559" cy="613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339" h="919779">
                      <a:moveTo>
                        <a:pt x="0" y="0"/>
                      </a:moveTo>
                      <a:lnTo>
                        <a:pt x="959338" y="0"/>
                      </a:lnTo>
                      <a:lnTo>
                        <a:pt x="959338" y="919779"/>
                      </a:lnTo>
                      <a:lnTo>
                        <a:pt x="0" y="9197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"/>
                  <a:stretch>
                    <a:fillRect/>
                  </a:stretch>
                </a:blipFill>
              </p:spPr>
            </p:sp>
            <p:sp>
              <p:nvSpPr>
                <p:cNvPr id="6" name="Freeform 11"/>
                <p:cNvSpPr/>
                <p:nvPr/>
              </p:nvSpPr>
              <p:spPr>
                <a:xfrm>
                  <a:off x="6398108" y="5038710"/>
                  <a:ext cx="639559" cy="613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338" h="919779">
                      <a:moveTo>
                        <a:pt x="0" y="0"/>
                      </a:moveTo>
                      <a:lnTo>
                        <a:pt x="959338" y="0"/>
                      </a:lnTo>
                      <a:lnTo>
                        <a:pt x="959338" y="919779"/>
                      </a:lnTo>
                      <a:lnTo>
                        <a:pt x="0" y="9197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"/>
                  <a:stretch>
                    <a:fillRect/>
                  </a:stretch>
                </a:blipFill>
              </p:spPr>
            </p:sp>
            <p:sp>
              <p:nvSpPr>
                <p:cNvPr id="7" name="Freeform 12"/>
                <p:cNvSpPr/>
                <p:nvPr/>
              </p:nvSpPr>
              <p:spPr>
                <a:xfrm>
                  <a:off x="6972539" y="5038710"/>
                  <a:ext cx="639559" cy="613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339" h="919779">
                      <a:moveTo>
                        <a:pt x="0" y="0"/>
                      </a:moveTo>
                      <a:lnTo>
                        <a:pt x="959339" y="0"/>
                      </a:lnTo>
                      <a:lnTo>
                        <a:pt x="959339" y="919779"/>
                      </a:lnTo>
                      <a:lnTo>
                        <a:pt x="0" y="9197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"/>
                  <a:stretch>
                    <a:fillRect/>
                  </a:stretch>
                </a:blipFill>
              </p:spPr>
            </p:sp>
            <p:sp>
              <p:nvSpPr>
                <p:cNvPr id="8" name="Freeform 13"/>
                <p:cNvSpPr/>
                <p:nvPr/>
              </p:nvSpPr>
              <p:spPr>
                <a:xfrm>
                  <a:off x="7546971" y="5037015"/>
                  <a:ext cx="639559" cy="613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339" h="919779">
                      <a:moveTo>
                        <a:pt x="0" y="0"/>
                      </a:moveTo>
                      <a:lnTo>
                        <a:pt x="959339" y="0"/>
                      </a:lnTo>
                      <a:lnTo>
                        <a:pt x="959339" y="919780"/>
                      </a:lnTo>
                      <a:lnTo>
                        <a:pt x="0" y="9197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"/>
                  <a:stretch>
                    <a:fillRect/>
                  </a:stretch>
                </a:blipFill>
              </p:spPr>
            </p:sp>
            <p:sp>
              <p:nvSpPr>
                <p:cNvPr id="9" name="Freeform 14"/>
                <p:cNvSpPr/>
                <p:nvPr/>
              </p:nvSpPr>
              <p:spPr>
                <a:xfrm>
                  <a:off x="8121401" y="5037015"/>
                  <a:ext cx="639559" cy="613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339" h="919779">
                      <a:moveTo>
                        <a:pt x="0" y="0"/>
                      </a:moveTo>
                      <a:lnTo>
                        <a:pt x="959339" y="0"/>
                      </a:lnTo>
                      <a:lnTo>
                        <a:pt x="959339" y="919780"/>
                      </a:lnTo>
                      <a:lnTo>
                        <a:pt x="0" y="9197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"/>
                  <a:stretch>
                    <a:fillRect/>
                  </a:stretch>
                </a:blipFill>
              </p:spPr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9259" r="89815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16478" y="3562996"/>
                <a:ext cx="1165555" cy="83099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9259" r="89815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58448" y="3562996"/>
                <a:ext cx="1165555" cy="83099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9259" r="89815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853539" y="3562996"/>
                <a:ext cx="1165555" cy="830998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9259" r="89815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16478" y="4741497"/>
                <a:ext cx="1165555" cy="83099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9259" r="89815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6224737" y="4727989"/>
                <a:ext cx="1165555" cy="83099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9259" r="89815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729890" y="5796594"/>
                <a:ext cx="1165555" cy="830998"/>
              </a:xfrm>
              <a:prstGeom prst="rect">
                <a:avLst/>
              </a:prstGeom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2365" y="3162300"/>
              <a:ext cx="5395428" cy="117663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596" y="5813538"/>
            <a:ext cx="4947366" cy="4941705"/>
          </a:xfrm>
          <a:prstGeom prst="rect">
            <a:avLst/>
          </a:prstGeom>
        </p:spPr>
      </p:pic>
      <p:sp>
        <p:nvSpPr>
          <p:cNvPr id="21" name="Freeform 5"/>
          <p:cNvSpPr/>
          <p:nvPr/>
        </p:nvSpPr>
        <p:spPr>
          <a:xfrm>
            <a:off x="304800" y="266700"/>
            <a:ext cx="2057400" cy="1699637"/>
          </a:xfrm>
          <a:custGeom>
            <a:avLst/>
            <a:gdLst/>
            <a:ahLst/>
            <a:cxnLst/>
            <a:rect l="l" t="t" r="r" b="b"/>
            <a:pathLst>
              <a:path w="4693688" h="4114800">
                <a:moveTo>
                  <a:pt x="0" y="0"/>
                </a:moveTo>
                <a:lnTo>
                  <a:pt x="4693688" y="0"/>
                </a:lnTo>
                <a:lnTo>
                  <a:pt x="4693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4"/>
          <p:cNvSpPr/>
          <p:nvPr/>
        </p:nvSpPr>
        <p:spPr>
          <a:xfrm>
            <a:off x="277091" y="6758247"/>
            <a:ext cx="3523980" cy="3306389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7486" y="8414905"/>
            <a:ext cx="684640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7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363200"/>
          </a:xfrm>
          <a:custGeom>
            <a:avLst/>
            <a:gdLst/>
            <a:ahLst/>
            <a:cxnLst/>
            <a:rect l="l" t="t" r="r" b="b"/>
            <a:pathLst>
              <a:path w="19708022" h="13130470">
                <a:moveTo>
                  <a:pt x="0" y="0"/>
                </a:moveTo>
                <a:lnTo>
                  <a:pt x="19708022" y="0"/>
                </a:lnTo>
                <a:lnTo>
                  <a:pt x="19708022" y="13130470"/>
                </a:lnTo>
                <a:lnTo>
                  <a:pt x="0" y="13130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" t="367" r="-7764" b="-270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42736" y="119465"/>
            <a:ext cx="7229094" cy="10401574"/>
          </a:xfrm>
          <a:custGeom>
            <a:avLst/>
            <a:gdLst/>
            <a:ahLst/>
            <a:cxnLst/>
            <a:rect l="l" t="t" r="r" b="b"/>
            <a:pathLst>
              <a:path w="7229094" h="10401574">
                <a:moveTo>
                  <a:pt x="0" y="0"/>
                </a:moveTo>
                <a:lnTo>
                  <a:pt x="7229094" y="0"/>
                </a:lnTo>
                <a:lnTo>
                  <a:pt x="7229094" y="10401574"/>
                </a:lnTo>
                <a:lnTo>
                  <a:pt x="0" y="10401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06990" y="0"/>
            <a:ext cx="10758106" cy="8122370"/>
          </a:xfrm>
          <a:custGeom>
            <a:avLst/>
            <a:gdLst/>
            <a:ahLst/>
            <a:cxnLst/>
            <a:rect l="l" t="t" r="r" b="b"/>
            <a:pathLst>
              <a:path w="10758106" h="8122370">
                <a:moveTo>
                  <a:pt x="0" y="0"/>
                </a:moveTo>
                <a:lnTo>
                  <a:pt x="10758105" y="0"/>
                </a:lnTo>
                <a:lnTo>
                  <a:pt x="10758105" y="8122370"/>
                </a:lnTo>
                <a:lnTo>
                  <a:pt x="0" y="8122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21069" y="5664003"/>
            <a:ext cx="4666932" cy="4343351"/>
          </a:xfrm>
          <a:custGeom>
            <a:avLst/>
            <a:gdLst/>
            <a:ahLst/>
            <a:cxnLst/>
            <a:rect l="l" t="t" r="r" b="b"/>
            <a:pathLst>
              <a:path w="3106289" h="3082992">
                <a:moveTo>
                  <a:pt x="0" y="0"/>
                </a:moveTo>
                <a:lnTo>
                  <a:pt x="3106289" y="0"/>
                </a:lnTo>
                <a:lnTo>
                  <a:pt x="3106289" y="3082992"/>
                </a:lnTo>
                <a:lnTo>
                  <a:pt x="0" y="3082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19003" y="5243931"/>
            <a:ext cx="2923416" cy="5095279"/>
          </a:xfrm>
          <a:custGeom>
            <a:avLst/>
            <a:gdLst/>
            <a:ahLst/>
            <a:cxnLst/>
            <a:rect l="l" t="t" r="r" b="b"/>
            <a:pathLst>
              <a:path w="2923416" h="5095279">
                <a:moveTo>
                  <a:pt x="0" y="0"/>
                </a:moveTo>
                <a:lnTo>
                  <a:pt x="2923416" y="0"/>
                </a:lnTo>
                <a:lnTo>
                  <a:pt x="2923416" y="5095279"/>
                </a:lnTo>
                <a:lnTo>
                  <a:pt x="0" y="50952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8600" y="1540290"/>
            <a:ext cx="7504826" cy="74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9184" y="688435"/>
            <a:ext cx="120549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3. </a:t>
            </a:r>
            <a:r>
              <a:rPr lang="en-US" sz="5400" b="1" dirty="0" err="1">
                <a:solidFill>
                  <a:srgbClr val="C00000"/>
                </a:solidFill>
              </a:rPr>
              <a:t>Trao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đổi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với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bạn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về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câu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chuyện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đã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đọc</a:t>
            </a:r>
            <a:r>
              <a:rPr lang="en-US" sz="54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47800" y="1574839"/>
            <a:ext cx="816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G: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49184" y="2559069"/>
            <a:ext cx="15362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i="1" dirty="0" err="1">
                <a:solidFill>
                  <a:schemeClr val="tx2">
                    <a:lumMod val="75000"/>
                  </a:schemeClr>
                </a:solidFill>
              </a:rPr>
              <a:t>Em</a:t>
            </a:r>
            <a:r>
              <a:rPr lang="en-US" sz="54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>
                <a:solidFill>
                  <a:schemeClr val="tx2">
                    <a:lumMod val="75000"/>
                  </a:schemeClr>
                </a:solidFill>
              </a:rPr>
              <a:t>có</a:t>
            </a:r>
            <a:r>
              <a:rPr lang="en-US" sz="54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>
                <a:solidFill>
                  <a:schemeClr val="tx2">
                    <a:lumMod val="75000"/>
                  </a:schemeClr>
                </a:solidFill>
              </a:rPr>
              <a:t>thể</a:t>
            </a:r>
            <a:r>
              <a:rPr lang="en-US" sz="54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>
                <a:solidFill>
                  <a:schemeClr val="tx2">
                    <a:lumMod val="75000"/>
                  </a:schemeClr>
                </a:solidFill>
              </a:rPr>
              <a:t>chọn</a:t>
            </a:r>
            <a:r>
              <a:rPr lang="en-US" sz="54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>
                <a:solidFill>
                  <a:schemeClr val="tx2">
                    <a:lumMod val="75000"/>
                  </a:schemeClr>
                </a:solidFill>
              </a:rPr>
              <a:t>một</a:t>
            </a:r>
            <a:r>
              <a:rPr lang="en-US" sz="54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>
                <a:solidFill>
                  <a:schemeClr val="tx2">
                    <a:lumMod val="75000"/>
                  </a:schemeClr>
                </a:solidFill>
              </a:rPr>
              <a:t>trong</a:t>
            </a:r>
            <a:r>
              <a:rPr lang="en-US" sz="54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>
                <a:solidFill>
                  <a:schemeClr val="tx2">
                    <a:lumMod val="75000"/>
                  </a:schemeClr>
                </a:solidFill>
              </a:rPr>
              <a:t>các</a:t>
            </a:r>
            <a:r>
              <a:rPr lang="en-US" sz="54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>
                <a:solidFill>
                  <a:schemeClr val="tx2">
                    <a:lumMod val="75000"/>
                  </a:schemeClr>
                </a:solidFill>
              </a:rPr>
              <a:t>hoạt</a:t>
            </a:r>
            <a:r>
              <a:rPr lang="en-US" sz="54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>
                <a:solidFill>
                  <a:schemeClr val="tx2">
                    <a:lumMod val="75000"/>
                  </a:schemeClr>
                </a:solidFill>
              </a:rPr>
              <a:t>động</a:t>
            </a:r>
            <a:r>
              <a:rPr lang="en-US" sz="54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>
                <a:solidFill>
                  <a:schemeClr val="tx2">
                    <a:lumMod val="75000"/>
                  </a:schemeClr>
                </a:solidFill>
              </a:rPr>
              <a:t>sau</a:t>
            </a:r>
            <a:r>
              <a:rPr lang="en-US" sz="5400" b="1" i="1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790" y="4516744"/>
            <a:ext cx="6974428" cy="53405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9184" y="3543300"/>
            <a:ext cx="934261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 algn="just">
              <a:buFontTx/>
              <a:buChar char="-"/>
            </a:pP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Kể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tóm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tắt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câu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chuyện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và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giới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thiệu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nhân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vật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chính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.</a:t>
            </a:r>
          </a:p>
          <a:p>
            <a:pPr marL="685800" lvl="0" indent="-685800" algn="just">
              <a:buFontTx/>
              <a:buChar char="-"/>
            </a:pP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Nêu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điều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thú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vị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về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thế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giới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tuổi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thơ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được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thể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hiện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trong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câu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chuyện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.</a:t>
            </a:r>
          </a:p>
          <a:p>
            <a:pPr marL="685800" lvl="0" indent="-685800" algn="just">
              <a:buFontTx/>
              <a:buChar char="-"/>
            </a:pP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Chia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sẻ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những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điều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em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học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được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về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cách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kể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chuyện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946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363200"/>
          </a:xfrm>
          <a:custGeom>
            <a:avLst/>
            <a:gdLst/>
            <a:ahLst/>
            <a:cxnLst/>
            <a:rect l="l" t="t" r="r" b="b"/>
            <a:pathLst>
              <a:path w="19708022" h="13130470">
                <a:moveTo>
                  <a:pt x="0" y="0"/>
                </a:moveTo>
                <a:lnTo>
                  <a:pt x="19708022" y="0"/>
                </a:lnTo>
                <a:lnTo>
                  <a:pt x="19708022" y="13130470"/>
                </a:lnTo>
                <a:lnTo>
                  <a:pt x="0" y="13130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" t="367" r="-7764" b="-270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42736" y="119465"/>
            <a:ext cx="7229094" cy="10401574"/>
          </a:xfrm>
          <a:custGeom>
            <a:avLst/>
            <a:gdLst/>
            <a:ahLst/>
            <a:cxnLst/>
            <a:rect l="l" t="t" r="r" b="b"/>
            <a:pathLst>
              <a:path w="7229094" h="10401574">
                <a:moveTo>
                  <a:pt x="0" y="0"/>
                </a:moveTo>
                <a:lnTo>
                  <a:pt x="7229094" y="0"/>
                </a:lnTo>
                <a:lnTo>
                  <a:pt x="7229094" y="10401574"/>
                </a:lnTo>
                <a:lnTo>
                  <a:pt x="0" y="10401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8353" y="-38100"/>
            <a:ext cx="10758106" cy="8122370"/>
          </a:xfrm>
          <a:custGeom>
            <a:avLst/>
            <a:gdLst/>
            <a:ahLst/>
            <a:cxnLst/>
            <a:rect l="l" t="t" r="r" b="b"/>
            <a:pathLst>
              <a:path w="10758106" h="8122370">
                <a:moveTo>
                  <a:pt x="0" y="0"/>
                </a:moveTo>
                <a:lnTo>
                  <a:pt x="10758105" y="0"/>
                </a:lnTo>
                <a:lnTo>
                  <a:pt x="10758105" y="8122370"/>
                </a:lnTo>
                <a:lnTo>
                  <a:pt x="0" y="8122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87682" y="5055435"/>
            <a:ext cx="5878408" cy="5283613"/>
          </a:xfrm>
          <a:custGeom>
            <a:avLst/>
            <a:gdLst/>
            <a:ahLst/>
            <a:cxnLst/>
            <a:rect l="l" t="t" r="r" b="b"/>
            <a:pathLst>
              <a:path w="3106289" h="3082992">
                <a:moveTo>
                  <a:pt x="0" y="0"/>
                </a:moveTo>
                <a:lnTo>
                  <a:pt x="3106289" y="0"/>
                </a:lnTo>
                <a:lnTo>
                  <a:pt x="3106289" y="3082992"/>
                </a:lnTo>
                <a:lnTo>
                  <a:pt x="0" y="3082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8280" y="857070"/>
            <a:ext cx="8077900" cy="96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5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104900"/>
            <a:ext cx="12725400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/>
              <a:t>	</a:t>
            </a:r>
            <a:r>
              <a:rPr lang="en-US" sz="5400" b="1" dirty="0" err="1"/>
              <a:t>Kể</a:t>
            </a:r>
            <a:r>
              <a:rPr lang="en-US" sz="5400" b="1" dirty="0"/>
              <a:t> </a:t>
            </a:r>
            <a:r>
              <a:rPr lang="en-US" sz="5400" b="1" dirty="0" err="1"/>
              <a:t>cho</a:t>
            </a:r>
            <a:r>
              <a:rPr lang="en-US" sz="5400" b="1" dirty="0"/>
              <a:t> </a:t>
            </a:r>
            <a:r>
              <a:rPr lang="en-US" sz="5400" b="1" dirty="0" err="1"/>
              <a:t>người</a:t>
            </a:r>
            <a:r>
              <a:rPr lang="en-US" sz="5400" b="1" dirty="0"/>
              <a:t> </a:t>
            </a:r>
            <a:r>
              <a:rPr lang="en-US" sz="5400" b="1" dirty="0" err="1"/>
              <a:t>thân</a:t>
            </a:r>
            <a:r>
              <a:rPr lang="en-US" sz="5400" b="1" dirty="0"/>
              <a:t> </a:t>
            </a:r>
            <a:r>
              <a:rPr lang="en-US" sz="5400" b="1" dirty="0" err="1"/>
              <a:t>nghe</a:t>
            </a:r>
            <a:r>
              <a:rPr lang="en-US" sz="5400" b="1" dirty="0"/>
              <a:t> </a:t>
            </a:r>
            <a:r>
              <a:rPr lang="en-US" sz="5400" b="1" dirty="0" err="1"/>
              <a:t>câu</a:t>
            </a:r>
            <a:r>
              <a:rPr lang="en-US" sz="5400" b="1" dirty="0"/>
              <a:t> </a:t>
            </a:r>
            <a:r>
              <a:rPr lang="en-US" sz="5400" b="1" dirty="0" err="1"/>
              <a:t>chuyện</a:t>
            </a:r>
            <a:r>
              <a:rPr lang="en-US" sz="5400" b="1" dirty="0"/>
              <a:t> </a:t>
            </a:r>
            <a:r>
              <a:rPr lang="en-US" sz="5400" b="1" dirty="0" err="1"/>
              <a:t>về</a:t>
            </a:r>
            <a:r>
              <a:rPr lang="en-US" sz="5400" b="1" dirty="0"/>
              <a:t> </a:t>
            </a:r>
            <a:r>
              <a:rPr lang="en-US" sz="5400" b="1" dirty="0" err="1"/>
              <a:t>thế</a:t>
            </a:r>
            <a:r>
              <a:rPr lang="en-US" sz="5400" b="1" dirty="0"/>
              <a:t> </a:t>
            </a:r>
            <a:r>
              <a:rPr lang="en-US" sz="5400" b="1" dirty="0" err="1"/>
              <a:t>giới</a:t>
            </a:r>
            <a:r>
              <a:rPr lang="en-US" sz="5400" b="1" dirty="0"/>
              <a:t> </a:t>
            </a:r>
            <a:r>
              <a:rPr lang="en-US" sz="5400" b="1" dirty="0" err="1"/>
              <a:t>tuổi</a:t>
            </a:r>
            <a:r>
              <a:rPr lang="en-US" sz="5400" b="1" dirty="0"/>
              <a:t> </a:t>
            </a:r>
            <a:r>
              <a:rPr lang="en-US" sz="5400" b="1" dirty="0" err="1"/>
              <a:t>thơ</a:t>
            </a:r>
            <a:r>
              <a:rPr lang="en-US" sz="5400" b="1" dirty="0"/>
              <a:t> </a:t>
            </a:r>
            <a:r>
              <a:rPr lang="en-US" sz="5400" b="1" dirty="0" err="1"/>
              <a:t>mà</a:t>
            </a:r>
            <a:r>
              <a:rPr lang="en-US" sz="5400" b="1" dirty="0"/>
              <a:t> </a:t>
            </a:r>
            <a:r>
              <a:rPr lang="en-US" sz="5400" b="1" dirty="0" err="1"/>
              <a:t>em</a:t>
            </a:r>
            <a:r>
              <a:rPr lang="en-US" sz="5400" b="1" dirty="0"/>
              <a:t> </a:t>
            </a:r>
            <a:r>
              <a:rPr lang="en-US" sz="5400" b="1" dirty="0" err="1"/>
              <a:t>đã</a:t>
            </a:r>
            <a:r>
              <a:rPr lang="en-US" sz="5400" b="1" dirty="0"/>
              <a:t> </a:t>
            </a:r>
            <a:r>
              <a:rPr lang="en-US" sz="5400" b="1" dirty="0" err="1"/>
              <a:t>đọc</a:t>
            </a:r>
            <a:r>
              <a:rPr lang="en-US" sz="5400" b="1" dirty="0"/>
              <a:t> </a:t>
            </a:r>
            <a:r>
              <a:rPr lang="en-US" sz="5400" b="1" dirty="0" err="1"/>
              <a:t>hoặc</a:t>
            </a:r>
            <a:r>
              <a:rPr lang="en-US" sz="5400" b="1" dirty="0"/>
              <a:t> </a:t>
            </a:r>
            <a:r>
              <a:rPr lang="en-US" sz="5400" b="1" dirty="0" err="1"/>
              <a:t>đã</a:t>
            </a:r>
            <a:r>
              <a:rPr lang="en-US" sz="5400" b="1" dirty="0"/>
              <a:t> </a:t>
            </a:r>
            <a:r>
              <a:rPr lang="en-US" sz="5400" b="1" dirty="0" err="1"/>
              <a:t>nghe</a:t>
            </a:r>
            <a:r>
              <a:rPr lang="en-US" sz="5400" b="1" dirty="0"/>
              <a:t>. </a:t>
            </a:r>
            <a:r>
              <a:rPr lang="en-US" sz="5400" b="1" dirty="0" err="1"/>
              <a:t>Cùng</a:t>
            </a:r>
            <a:r>
              <a:rPr lang="en-US" sz="5400" b="1" dirty="0"/>
              <a:t> </a:t>
            </a:r>
            <a:r>
              <a:rPr lang="en-US" sz="5400" b="1" dirty="0" err="1"/>
              <a:t>người</a:t>
            </a:r>
            <a:r>
              <a:rPr lang="en-US" sz="5400" b="1" dirty="0"/>
              <a:t> </a:t>
            </a:r>
            <a:r>
              <a:rPr lang="en-US" sz="5400" b="1" dirty="0" err="1"/>
              <a:t>thân</a:t>
            </a:r>
            <a:r>
              <a:rPr lang="en-US" sz="5400" b="1" dirty="0"/>
              <a:t> </a:t>
            </a:r>
            <a:r>
              <a:rPr lang="en-US" sz="5400" b="1" dirty="0" err="1"/>
              <a:t>nhận</a:t>
            </a:r>
            <a:r>
              <a:rPr lang="en-US" sz="5400" b="1" dirty="0"/>
              <a:t> </a:t>
            </a:r>
            <a:r>
              <a:rPr lang="en-US" sz="5400" b="1" dirty="0" err="1"/>
              <a:t>xét</a:t>
            </a:r>
            <a:r>
              <a:rPr lang="en-US" sz="5400" b="1" dirty="0"/>
              <a:t> </a:t>
            </a:r>
            <a:r>
              <a:rPr lang="en-US" sz="5400" b="1" dirty="0" err="1"/>
              <a:t>về</a:t>
            </a:r>
            <a:r>
              <a:rPr lang="en-US" sz="5400" b="1" dirty="0"/>
              <a:t> </a:t>
            </a:r>
            <a:r>
              <a:rPr lang="en-US" sz="5400" b="1" dirty="0" err="1"/>
              <a:t>các</a:t>
            </a:r>
            <a:r>
              <a:rPr lang="en-US" sz="5400" b="1" dirty="0"/>
              <a:t> </a:t>
            </a:r>
            <a:r>
              <a:rPr lang="en-US" sz="5400" b="1" dirty="0" err="1"/>
              <a:t>nhân</a:t>
            </a:r>
            <a:r>
              <a:rPr lang="en-US" sz="5400" b="1" dirty="0"/>
              <a:t> </a:t>
            </a:r>
            <a:r>
              <a:rPr lang="en-US" sz="5400" b="1" dirty="0" err="1"/>
              <a:t>vật</a:t>
            </a:r>
            <a:r>
              <a:rPr lang="en-US" sz="5400" b="1" dirty="0"/>
              <a:t>, </a:t>
            </a:r>
            <a:r>
              <a:rPr lang="en-US" sz="5400" b="1" dirty="0" err="1"/>
              <a:t>sự</a:t>
            </a:r>
            <a:r>
              <a:rPr lang="en-US" sz="5400" b="1" dirty="0"/>
              <a:t> </a:t>
            </a:r>
            <a:r>
              <a:rPr lang="en-US" sz="5400" b="1" dirty="0" err="1"/>
              <a:t>việc</a:t>
            </a:r>
            <a:r>
              <a:rPr lang="en-US" sz="5400" b="1" dirty="0"/>
              <a:t> </a:t>
            </a:r>
            <a:r>
              <a:rPr lang="en-US" sz="5400" b="1" dirty="0" err="1"/>
              <a:t>trong</a:t>
            </a:r>
            <a:r>
              <a:rPr lang="en-US" sz="5400" b="1" dirty="0"/>
              <a:t> </a:t>
            </a:r>
            <a:r>
              <a:rPr lang="en-US" sz="5400" b="1" dirty="0" err="1"/>
              <a:t>câu</a:t>
            </a:r>
            <a:r>
              <a:rPr lang="en-US" sz="5400" b="1" dirty="0"/>
              <a:t> </a:t>
            </a:r>
            <a:r>
              <a:rPr lang="en-US" sz="5400" b="1" dirty="0" err="1"/>
              <a:t>chuyện</a:t>
            </a:r>
            <a:r>
              <a:rPr lang="en-US" sz="5400" b="1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1790700"/>
            <a:ext cx="4377307" cy="8224217"/>
          </a:xfrm>
          <a:prstGeom prst="rect">
            <a:avLst/>
          </a:prstGeom>
        </p:spPr>
      </p:pic>
      <p:pic>
        <p:nvPicPr>
          <p:cNvPr id="2050" name="Picture 2" descr="Ca Sỹ Mùa Hè - Miền Quê Thơ Ấ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r="16064"/>
          <a:stretch/>
        </p:blipFill>
        <p:spPr bwMode="auto">
          <a:xfrm rot="21200042">
            <a:off x="2124710" y="5227109"/>
            <a:ext cx="2835723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ách bán chạy – Nhà xuất bản Kim Đ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140">
            <a:off x="5968534" y="5036609"/>
            <a:ext cx="30099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ở lại miền kí ức tuổi thơ trong vắt với “MÙA ẤU THƠ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6025">
            <a:off x="10053731" y="4922372"/>
            <a:ext cx="3264430" cy="4785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40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289</Words>
  <Application>Microsoft Office PowerPoint</Application>
  <PresentationFormat>Custom</PresentationFormat>
  <Paragraphs>26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#9Slide03 Open Sans ExtraBold</vt:lpstr>
      <vt:lpstr>SVN-Newton</vt:lpstr>
      <vt:lpstr>Times New Roman</vt:lpstr>
      <vt:lpstr>Calibri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DocMoRong</dc:title>
  <dc:creator>ADMIN</dc:creator>
  <cp:lastModifiedBy>Acer</cp:lastModifiedBy>
  <cp:revision>15</cp:revision>
  <dcterms:created xsi:type="dcterms:W3CDTF">2006-08-16T00:00:00Z</dcterms:created>
  <dcterms:modified xsi:type="dcterms:W3CDTF">2024-09-15T16:27:06Z</dcterms:modified>
  <dc:identifier>DAGH7a5vywE</dc:identifier>
</cp:coreProperties>
</file>