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72" r:id="rId3"/>
    <p:sldId id="273" r:id="rId4"/>
    <p:sldId id="274" r:id="rId5"/>
    <p:sldId id="275" r:id="rId6"/>
    <p:sldId id="276" r:id="rId7"/>
    <p:sldId id="277" r:id="rId8"/>
    <p:sldId id="278" r:id="rId9"/>
    <p:sldId id="279" r:id="rId10"/>
    <p:sldId id="280" r:id="rId11"/>
    <p:sldId id="282" r:id="rId12"/>
    <p:sldId id="283" r:id="rId13"/>
    <p:sldId id="284" r:id="rId14"/>
    <p:sldId id="286" r:id="rId15"/>
    <p:sldId id="287" r:id="rId16"/>
  </p:sldIdLst>
  <p:sldSz cx="18288000" cy="10287000"/>
  <p:notesSz cx="6858000" cy="9144000"/>
  <p:embeddedFontLst>
    <p:embeddedFont>
      <p:font typeface="Quicksand Bold" panose="020B0604020202020204" charset="0"/>
      <p:regular r:id="rId18"/>
    </p:embeddedFont>
    <p:embeddedFont>
      <p:font typeface="Quicksand" panose="020B0604020202020204" charset="0"/>
      <p:regular r:id="rId19"/>
    </p:embeddedFont>
    <p:embeddedFont>
      <p:font typeface="Calibri" panose="020F0502020204030204" pitchFamily="34" charset="0"/>
      <p:regular r:id="rId20"/>
      <p:bold r:id="rId21"/>
      <p:italic r:id="rId22"/>
      <p:boldItalic r:id="rId23"/>
    </p:embeddedFont>
    <p:embeddedFont>
      <p:font typeface="#9Slide07 HoneyCream" pitchFamily="2" charset="0"/>
      <p:regular r:id="rId24"/>
    </p:embeddedFont>
    <p:embeddedFont>
      <p:font typeface="Cambria Math" panose="02040503050406030204" pitchFamily="18"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29769-A693-433C-952C-2C876338C0D7}"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AF42A-E152-434D-AF1D-A4AA9657D24E}" type="slidenum">
              <a:rPr lang="en-US" smtClean="0"/>
              <a:t>‹#›</a:t>
            </a:fld>
            <a:endParaRPr lang="en-US"/>
          </a:p>
        </p:txBody>
      </p:sp>
    </p:spTree>
    <p:extLst>
      <p:ext uri="{BB962C8B-B14F-4D97-AF65-F5344CB8AC3E}">
        <p14:creationId xmlns:p14="http://schemas.microsoft.com/office/powerpoint/2010/main" val="3083444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4"/>
          <p:cNvGrpSpPr/>
          <p:nvPr userDrawn="1"/>
        </p:nvGrpSpPr>
        <p:grpSpPr>
          <a:xfrm>
            <a:off x="-3429000" y="-216676"/>
            <a:ext cx="22442830" cy="14482529"/>
            <a:chOff x="-3429000" y="-216676"/>
            <a:chExt cx="22442830" cy="14482529"/>
          </a:xfrm>
        </p:grpSpPr>
        <p:grpSp>
          <p:nvGrpSpPr>
            <p:cNvPr id="6" name="Group 5"/>
            <p:cNvGrpSpPr/>
            <p:nvPr userDrawn="1"/>
          </p:nvGrpSpPr>
          <p:grpSpPr>
            <a:xfrm>
              <a:off x="-3429000" y="-216676"/>
              <a:ext cx="22442830" cy="14482529"/>
              <a:chOff x="-3429000" y="-216676"/>
              <a:chExt cx="22442830" cy="14482529"/>
            </a:xfrm>
          </p:grpSpPr>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xmlns=""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xmlns=""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5"/>
              <a:stretch>
                <a:fillRect/>
              </a:stretch>
            </p:blipFill>
            <p:spPr>
              <a:xfrm>
                <a:off x="14325600" y="10561728"/>
                <a:ext cx="4688230" cy="1268078"/>
              </a:xfrm>
              <a:prstGeom prst="rect">
                <a:avLst/>
              </a:prstGeom>
            </p:spPr>
          </p:pic>
        </p:grpSp>
        <p:pic>
          <p:nvPicPr>
            <p:cNvPr id="7" name="Picture 6"/>
            <p:cNvPicPr>
              <a:picLocks noChangeAspect="1"/>
            </p:cNvPicPr>
            <p:nvPr userDrawn="1"/>
          </p:nvPicPr>
          <p:blipFill rotWithShape="1">
            <a:blip r:embed="rId6"/>
            <a:srcRect t="74519" b="17906"/>
            <a:stretch/>
          </p:blipFill>
          <p:spPr>
            <a:xfrm>
              <a:off x="152400" y="10782300"/>
              <a:ext cx="16058256" cy="8382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p:cNvGrpSpPr/>
          <p:nvPr userDrawn="1"/>
        </p:nvGrpSpPr>
        <p:grpSpPr>
          <a:xfrm>
            <a:off x="-3429000" y="-216676"/>
            <a:ext cx="22442830" cy="14482529"/>
            <a:chOff x="-3429000" y="-216676"/>
            <a:chExt cx="22442830" cy="14482529"/>
          </a:xfrm>
        </p:grpSpPr>
        <p:grpSp>
          <p:nvGrpSpPr>
            <p:cNvPr id="8" name="Group 7"/>
            <p:cNvGrpSpPr/>
            <p:nvPr userDrawn="1"/>
          </p:nvGrpSpPr>
          <p:grpSpPr>
            <a:xfrm>
              <a:off x="-3429000" y="-216676"/>
              <a:ext cx="22442830" cy="14482529"/>
              <a:chOff x="-3429000" y="-216676"/>
              <a:chExt cx="22442830" cy="14482529"/>
            </a:xfrm>
          </p:grpSpPr>
          <p:pic>
            <p:nvPicPr>
              <p:cNvPr id="10" name="Picture 9">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extBox 3">
                <a:extLst>
                  <a:ext uri="{FF2B5EF4-FFF2-40B4-BE49-F238E27FC236}">
                    <a16:creationId xmlns:a16="http://schemas.microsoft.com/office/drawing/2014/main" xmlns=""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Hình ảnh 32">
                <a:extLst>
                  <a:ext uri="{FF2B5EF4-FFF2-40B4-BE49-F238E27FC236}">
                    <a16:creationId xmlns:a16="http://schemas.microsoft.com/office/drawing/2014/main" xmlns="" id="{AC26FD7C-0CBD-D5A8-9737-4E92AA2FEEE8}"/>
                  </a:ext>
                </a:extLst>
              </p:cNvPr>
              <p:cNvPicPr>
                <a:picLocks noChangeAspect="1"/>
              </p:cNvPicPr>
              <p:nvPr userDrawn="1"/>
            </p:nvPicPr>
            <p:blipFill>
              <a:blip r:embed="rId15"/>
              <a:stretch>
                <a:fillRect/>
              </a:stretch>
            </p:blipFill>
            <p:spPr>
              <a:xfrm>
                <a:off x="2093742" y="10452475"/>
                <a:ext cx="2706858" cy="3813378"/>
              </a:xfrm>
              <a:prstGeom prst="rect">
                <a:avLst/>
              </a:prstGeom>
            </p:spPr>
          </p:pic>
          <p:pic>
            <p:nvPicPr>
              <p:cNvPr id="14" name="Picture 13"/>
              <p:cNvPicPr>
                <a:picLocks noChangeAspect="1"/>
              </p:cNvPicPr>
              <p:nvPr userDrawn="1"/>
            </p:nvPicPr>
            <p:blipFill>
              <a:blip r:embed="rId16"/>
              <a:stretch>
                <a:fillRect/>
              </a:stretch>
            </p:blipFill>
            <p:spPr>
              <a:xfrm>
                <a:off x="14325600" y="10561728"/>
                <a:ext cx="4688230" cy="1268078"/>
              </a:xfrm>
              <a:prstGeom prst="rect">
                <a:avLst/>
              </a:prstGeom>
            </p:spPr>
          </p:pic>
        </p:grpSp>
        <p:pic>
          <p:nvPicPr>
            <p:cNvPr id="9" name="Picture 8"/>
            <p:cNvPicPr>
              <a:picLocks noChangeAspect="1"/>
            </p:cNvPicPr>
            <p:nvPr userDrawn="1"/>
          </p:nvPicPr>
          <p:blipFill rotWithShape="1">
            <a:blip r:embed="rId17"/>
            <a:srcRect t="74519" b="17906"/>
            <a:stretch/>
          </p:blipFill>
          <p:spPr>
            <a:xfrm>
              <a:off x="152400" y="10782300"/>
              <a:ext cx="16058256" cy="8382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7.svg"/><Relationship Id="rId26" Type="http://schemas.openxmlformats.org/officeDocument/2006/relationships/image" Target="../media/image25.svg"/><Relationship Id="rId39" Type="http://schemas.openxmlformats.org/officeDocument/2006/relationships/image" Target="../media/image25.jpeg"/><Relationship Id="rId21" Type="http://schemas.openxmlformats.org/officeDocument/2006/relationships/image" Target="../media/image15.png"/><Relationship Id="rId34" Type="http://schemas.openxmlformats.org/officeDocument/2006/relationships/image" Target="../media/image33.svg"/><Relationship Id="rId42"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image" Target="../media/image5.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9.png"/><Relationship Id="rId41"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24.png"/><Relationship Id="rId40" Type="http://schemas.openxmlformats.org/officeDocument/2006/relationships/image" Target="../media/image26.jpeg"/><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16.png"/><Relationship Id="rId28" Type="http://schemas.openxmlformats.org/officeDocument/2006/relationships/image" Target="../media/image27.svg"/><Relationship Id="rId36" Type="http://schemas.openxmlformats.org/officeDocument/2006/relationships/image" Target="../media/image23.png"/><Relationship Id="rId10" Type="http://schemas.openxmlformats.org/officeDocument/2006/relationships/image" Target="../media/image9.svg"/><Relationship Id="rId19" Type="http://schemas.openxmlformats.org/officeDocument/2006/relationships/image" Target="../media/image14.png"/><Relationship Id="rId31" Type="http://schemas.openxmlformats.org/officeDocument/2006/relationships/image" Target="../media/image20.png"/><Relationship Id="rId44"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9.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8.png"/><Relationship Id="rId30" Type="http://schemas.openxmlformats.org/officeDocument/2006/relationships/image" Target="../media/image29.svg"/><Relationship Id="rId35" Type="http://schemas.openxmlformats.org/officeDocument/2006/relationships/image" Target="../media/image22.png"/><Relationship Id="rId43" Type="http://schemas.openxmlformats.org/officeDocument/2006/relationships/image" Target="../media/image29.png"/><Relationship Id="rId8" Type="http://schemas.openxmlformats.org/officeDocument/2006/relationships/image" Target="../media/image7.svg"/><Relationship Id="rId3"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1.png"/><Relationship Id="rId38" Type="http://schemas.openxmlformats.org/officeDocument/2006/relationships/image" Target="../media/image37.svg"/></Relationships>
</file>

<file path=ppt/slides/_rels/slide10.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7.svg"/><Relationship Id="rId26" Type="http://schemas.openxmlformats.org/officeDocument/2006/relationships/image" Target="../media/image42.svg"/><Relationship Id="rId21" Type="http://schemas.openxmlformats.org/officeDocument/2006/relationships/image" Target="../media/image20.png"/><Relationship Id="rId34" Type="http://schemas.openxmlformats.org/officeDocument/2006/relationships/image" Target="../media/image91.svg"/><Relationship Id="rId7" Type="http://schemas.openxmlformats.org/officeDocument/2006/relationships/image" Target="../media/image11.png"/><Relationship Id="rId12" Type="http://schemas.openxmlformats.org/officeDocument/2006/relationships/image" Target="../media/image19.svg"/><Relationship Id="rId17" Type="http://schemas.openxmlformats.org/officeDocument/2006/relationships/image" Target="../media/image18.png"/><Relationship Id="rId25" Type="http://schemas.openxmlformats.org/officeDocument/2006/relationships/image" Target="../media/image31.png"/><Relationship Id="rId33" Type="http://schemas.openxmlformats.org/officeDocument/2006/relationships/image" Target="../media/image56.png"/><Relationship Id="rId38" Type="http://schemas.openxmlformats.org/officeDocument/2006/relationships/image" Target="../media/image58.png"/><Relationship Id="rId2" Type="http://schemas.openxmlformats.org/officeDocument/2006/relationships/image" Target="../media/image5.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1.svg"/><Relationship Id="rId32" Type="http://schemas.openxmlformats.org/officeDocument/2006/relationships/image" Target="../media/image44.svg"/><Relationship Id="rId37" Type="http://schemas.openxmlformats.org/officeDocument/2006/relationships/image" Target="../media/image60.pn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15.png"/><Relationship Id="rId28" Type="http://schemas.openxmlformats.org/officeDocument/2006/relationships/image" Target="../media/image87.svg"/><Relationship Id="rId36" Type="http://schemas.openxmlformats.org/officeDocument/2006/relationships/image" Target="../media/image59.gif"/><Relationship Id="rId10" Type="http://schemas.openxmlformats.org/officeDocument/2006/relationships/image" Target="../media/image15.svg"/><Relationship Id="rId19" Type="http://schemas.openxmlformats.org/officeDocument/2006/relationships/image" Target="../media/image19.png"/><Relationship Id="rId31" Type="http://schemas.openxmlformats.org/officeDocument/2006/relationships/image" Target="../media/image3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4.png"/><Relationship Id="rId30" Type="http://schemas.openxmlformats.org/officeDocument/2006/relationships/image" Target="../media/image89.svg"/><Relationship Id="rId35" Type="http://schemas.openxmlformats.org/officeDocument/2006/relationships/image" Target="../media/image57.png"/><Relationship Id="rId8" Type="http://schemas.openxmlformats.org/officeDocument/2006/relationships/image" Target="../media/image13.svg"/><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2.png"/><Relationship Id="rId18" Type="http://schemas.openxmlformats.org/officeDocument/2006/relationships/image" Target="../media/image70.svg"/><Relationship Id="rId3" Type="http://schemas.openxmlformats.org/officeDocument/2006/relationships/image" Target="../media/image8.png"/><Relationship Id="rId21"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21.svg"/><Relationship Id="rId17" Type="http://schemas.openxmlformats.org/officeDocument/2006/relationships/image" Target="../media/image41.png"/><Relationship Id="rId2" Type="http://schemas.openxmlformats.org/officeDocument/2006/relationships/image" Target="../media/image5.png"/><Relationship Id="rId16" Type="http://schemas.openxmlformats.org/officeDocument/2006/relationships/image" Target="../media/image15.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5.png"/><Relationship Id="rId24" Type="http://schemas.openxmlformats.org/officeDocument/2006/relationships/image" Target="../media/image61.png"/><Relationship Id="rId5" Type="http://schemas.openxmlformats.org/officeDocument/2006/relationships/image" Target="../media/image9.png"/><Relationship Id="rId15" Type="http://schemas.openxmlformats.org/officeDocument/2006/relationships/image" Target="../media/image12.png"/><Relationship Id="rId23" Type="http://schemas.openxmlformats.org/officeDocument/2006/relationships/image" Target="../media/image44.png"/><Relationship Id="rId10" Type="http://schemas.openxmlformats.org/officeDocument/2006/relationships/image" Target="../media/image19.svg"/><Relationship Id="rId19" Type="http://schemas.openxmlformats.org/officeDocument/2006/relationships/image" Target="../media/image42.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44.svg"/><Relationship Id="rId22" Type="http://schemas.openxmlformats.org/officeDocument/2006/relationships/image" Target="../media/image74.sv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2.png"/><Relationship Id="rId18" Type="http://schemas.openxmlformats.org/officeDocument/2006/relationships/image" Target="../media/image70.svg"/><Relationship Id="rId3" Type="http://schemas.openxmlformats.org/officeDocument/2006/relationships/image" Target="../media/image8.png"/><Relationship Id="rId21"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21.svg"/><Relationship Id="rId17" Type="http://schemas.openxmlformats.org/officeDocument/2006/relationships/image" Target="../media/image41.png"/><Relationship Id="rId2" Type="http://schemas.openxmlformats.org/officeDocument/2006/relationships/image" Target="../media/image5.png"/><Relationship Id="rId16" Type="http://schemas.openxmlformats.org/officeDocument/2006/relationships/image" Target="../media/image15.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2.png"/><Relationship Id="rId10" Type="http://schemas.openxmlformats.org/officeDocument/2006/relationships/image" Target="../media/image19.svg"/><Relationship Id="rId19" Type="http://schemas.openxmlformats.org/officeDocument/2006/relationships/image" Target="../media/image42.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44.svg"/><Relationship Id="rId22" Type="http://schemas.openxmlformats.org/officeDocument/2006/relationships/image" Target="../media/image74.svg"/></Relationships>
</file>

<file path=ppt/slides/_rels/slide13.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7.svg"/><Relationship Id="rId26" Type="http://schemas.openxmlformats.org/officeDocument/2006/relationships/image" Target="../media/image15.svg"/><Relationship Id="rId3" Type="http://schemas.openxmlformats.org/officeDocument/2006/relationships/image" Target="../media/image8.png"/><Relationship Id="rId21" Type="http://schemas.openxmlformats.org/officeDocument/2006/relationships/image" Target="../media/image20.png"/><Relationship Id="rId34" Type="http://schemas.openxmlformats.org/officeDocument/2006/relationships/image" Target="../media/image65.png"/><Relationship Id="rId7" Type="http://schemas.openxmlformats.org/officeDocument/2006/relationships/image" Target="../media/image11.png"/><Relationship Id="rId12" Type="http://schemas.openxmlformats.org/officeDocument/2006/relationships/image" Target="../media/image21.svg"/><Relationship Id="rId17" Type="http://schemas.openxmlformats.org/officeDocument/2006/relationships/image" Target="../media/image18.png"/><Relationship Id="rId25" Type="http://schemas.openxmlformats.org/officeDocument/2006/relationships/image" Target="../media/image12.png"/><Relationship Id="rId33" Type="http://schemas.openxmlformats.org/officeDocument/2006/relationships/image" Target="../media/image64.png"/><Relationship Id="rId2" Type="http://schemas.openxmlformats.org/officeDocument/2006/relationships/image" Target="../media/image5.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5.png"/><Relationship Id="rId24" Type="http://schemas.openxmlformats.org/officeDocument/2006/relationships/image" Target="../media/image44.svg"/><Relationship Id="rId32" Type="http://schemas.openxmlformats.org/officeDocument/2006/relationships/image" Target="../media/image99.sv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32.png"/><Relationship Id="rId28" Type="http://schemas.openxmlformats.org/officeDocument/2006/relationships/image" Target="../media/image97.svg"/><Relationship Id="rId10" Type="http://schemas.openxmlformats.org/officeDocument/2006/relationships/image" Target="../media/image19.svg"/><Relationship Id="rId19" Type="http://schemas.openxmlformats.org/officeDocument/2006/relationships/image" Target="../media/image19.png"/><Relationship Id="rId31" Type="http://schemas.openxmlformats.org/officeDocument/2006/relationships/image" Target="../media/image63.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62.png"/><Relationship Id="rId30" Type="http://schemas.openxmlformats.org/officeDocument/2006/relationships/image" Target="../media/image42.svg"/><Relationship Id="rId35" Type="http://schemas.openxmlformats.org/officeDocument/2006/relationships/image" Target="../media/image102.svg"/><Relationship Id="rId8" Type="http://schemas.openxmlformats.org/officeDocument/2006/relationships/image" Target="../media/image13.svg"/></Relationships>
</file>

<file path=ppt/slides/_rels/slide14.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7.svg"/><Relationship Id="rId26" Type="http://schemas.openxmlformats.org/officeDocument/2006/relationships/image" Target="../media/image42.svg"/><Relationship Id="rId3" Type="http://schemas.openxmlformats.org/officeDocument/2006/relationships/image" Target="../media/image8.png"/><Relationship Id="rId21" Type="http://schemas.openxmlformats.org/officeDocument/2006/relationships/image" Target="../media/image20.png"/><Relationship Id="rId34" Type="http://schemas.openxmlformats.org/officeDocument/2006/relationships/image" Target="../media/image91.svg"/><Relationship Id="rId7" Type="http://schemas.openxmlformats.org/officeDocument/2006/relationships/image" Target="../media/image11.png"/><Relationship Id="rId12" Type="http://schemas.openxmlformats.org/officeDocument/2006/relationships/image" Target="../media/image19.svg"/><Relationship Id="rId17" Type="http://schemas.openxmlformats.org/officeDocument/2006/relationships/image" Target="../media/image18.png"/><Relationship Id="rId25" Type="http://schemas.openxmlformats.org/officeDocument/2006/relationships/image" Target="../media/image31.png"/><Relationship Id="rId33" Type="http://schemas.openxmlformats.org/officeDocument/2006/relationships/image" Target="../media/image56.png"/><Relationship Id="rId2" Type="http://schemas.openxmlformats.org/officeDocument/2006/relationships/image" Target="../media/image5.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1.svg"/><Relationship Id="rId32" Type="http://schemas.openxmlformats.org/officeDocument/2006/relationships/image" Target="../media/image44.sv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15.png"/><Relationship Id="rId28" Type="http://schemas.openxmlformats.org/officeDocument/2006/relationships/image" Target="../media/image87.svg"/><Relationship Id="rId36" Type="http://schemas.openxmlformats.org/officeDocument/2006/relationships/image" Target="../media/image57.png"/><Relationship Id="rId10" Type="http://schemas.openxmlformats.org/officeDocument/2006/relationships/image" Target="../media/image15.svg"/><Relationship Id="rId19" Type="http://schemas.openxmlformats.org/officeDocument/2006/relationships/image" Target="../media/image19.png"/><Relationship Id="rId31" Type="http://schemas.openxmlformats.org/officeDocument/2006/relationships/image" Target="../media/image3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4.png"/><Relationship Id="rId30" Type="http://schemas.openxmlformats.org/officeDocument/2006/relationships/image" Target="../media/image89.svg"/><Relationship Id="rId35" Type="http://schemas.openxmlformats.org/officeDocument/2006/relationships/image" Target="../media/image58.png"/><Relationship Id="rId8"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5.png"/><Relationship Id="rId18" Type="http://schemas.openxmlformats.org/officeDocument/2006/relationships/image" Target="../media/image31.svg"/><Relationship Id="rId3" Type="http://schemas.openxmlformats.org/officeDocument/2006/relationships/image" Target="../media/image8.png"/><Relationship Id="rId21" Type="http://schemas.openxmlformats.org/officeDocument/2006/relationships/image" Target="../media/image66.png"/><Relationship Id="rId7" Type="http://schemas.openxmlformats.org/officeDocument/2006/relationships/image" Target="../media/image11.png"/><Relationship Id="rId12" Type="http://schemas.openxmlformats.org/officeDocument/2006/relationships/image" Target="../media/image19.sv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29.sv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57.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67.png"/><Relationship Id="rId10" Type="http://schemas.openxmlformats.org/officeDocument/2006/relationships/image" Target="../media/image15.svg"/><Relationship Id="rId19" Type="http://schemas.openxmlformats.org/officeDocument/2006/relationships/image" Target="../media/image3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21.svg"/><Relationship Id="rId22" Type="http://schemas.openxmlformats.org/officeDocument/2006/relationships/image" Target="../media/image104.svg"/></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44.svg"/><Relationship Id="rId26" Type="http://schemas.openxmlformats.org/officeDocument/2006/relationships/image" Target="../media/image50.svg"/><Relationship Id="rId3" Type="http://schemas.openxmlformats.org/officeDocument/2006/relationships/image" Target="../media/image7.svg"/><Relationship Id="rId21" Type="http://schemas.openxmlformats.org/officeDocument/2006/relationships/image" Target="../media/image33.png"/><Relationship Id="rId7" Type="http://schemas.openxmlformats.org/officeDocument/2006/relationships/image" Target="../media/image11.png"/><Relationship Id="rId12" Type="http://schemas.openxmlformats.org/officeDocument/2006/relationships/image" Target="../media/image19.svg"/><Relationship Id="rId17" Type="http://schemas.openxmlformats.org/officeDocument/2006/relationships/image" Target="../media/image32.png"/><Relationship Id="rId25" Type="http://schemas.openxmlformats.org/officeDocument/2006/relationships/image" Target="../media/image36.png"/><Relationship Id="rId33" Type="http://schemas.openxmlformats.org/officeDocument/2006/relationships/image" Target="../media/image40.png"/><Relationship Id="rId2" Type="http://schemas.openxmlformats.org/officeDocument/2006/relationships/image" Target="../media/image8.png"/><Relationship Id="rId16" Type="http://schemas.openxmlformats.org/officeDocument/2006/relationships/image" Target="../media/image42.svg"/><Relationship Id="rId20" Type="http://schemas.openxmlformats.org/officeDocument/2006/relationships/image" Target="../media/image31.svg"/><Relationship Id="rId29"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48.svg"/><Relationship Id="rId32" Type="http://schemas.openxmlformats.org/officeDocument/2006/relationships/image" Target="../media/image39.png"/><Relationship Id="rId5" Type="http://schemas.openxmlformats.org/officeDocument/2006/relationships/image" Target="../media/image9.png"/><Relationship Id="rId15" Type="http://schemas.openxmlformats.org/officeDocument/2006/relationships/image" Target="../media/image31.png"/><Relationship Id="rId23" Type="http://schemas.openxmlformats.org/officeDocument/2006/relationships/image" Target="../media/image35.png"/><Relationship Id="rId28" Type="http://schemas.openxmlformats.org/officeDocument/2006/relationships/image" Target="../media/image29.svg"/><Relationship Id="rId10" Type="http://schemas.openxmlformats.org/officeDocument/2006/relationships/image" Target="../media/image15.svg"/><Relationship Id="rId19" Type="http://schemas.openxmlformats.org/officeDocument/2006/relationships/image" Target="../media/image20.png"/><Relationship Id="rId31" Type="http://schemas.openxmlformats.org/officeDocument/2006/relationships/image" Target="../media/image38.gif"/><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21.svg"/><Relationship Id="rId22" Type="http://schemas.openxmlformats.org/officeDocument/2006/relationships/image" Target="../media/image34.png"/><Relationship Id="rId27" Type="http://schemas.openxmlformats.org/officeDocument/2006/relationships/image" Target="../media/image19.png"/><Relationship Id="rId30" Type="http://schemas.openxmlformats.org/officeDocument/2006/relationships/image" Target="../media/image67.svg"/><Relationship Id="rId8"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2.png"/><Relationship Id="rId18" Type="http://schemas.openxmlformats.org/officeDocument/2006/relationships/image" Target="../media/image70.svg"/><Relationship Id="rId3" Type="http://schemas.openxmlformats.org/officeDocument/2006/relationships/image" Target="../media/image8.png"/><Relationship Id="rId21"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21.svg"/><Relationship Id="rId17" Type="http://schemas.openxmlformats.org/officeDocument/2006/relationships/image" Target="../media/image41.png"/><Relationship Id="rId2" Type="http://schemas.openxmlformats.org/officeDocument/2006/relationships/image" Target="../media/image5.png"/><Relationship Id="rId16" Type="http://schemas.openxmlformats.org/officeDocument/2006/relationships/image" Target="../media/image15.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5.png"/><Relationship Id="rId24" Type="http://schemas.openxmlformats.org/officeDocument/2006/relationships/image" Target="../media/image45.png"/><Relationship Id="rId5" Type="http://schemas.openxmlformats.org/officeDocument/2006/relationships/image" Target="../media/image9.png"/><Relationship Id="rId15" Type="http://schemas.openxmlformats.org/officeDocument/2006/relationships/image" Target="../media/image12.png"/><Relationship Id="rId23" Type="http://schemas.openxmlformats.org/officeDocument/2006/relationships/image" Target="../media/image44.png"/><Relationship Id="rId10" Type="http://schemas.openxmlformats.org/officeDocument/2006/relationships/image" Target="../media/image19.svg"/><Relationship Id="rId19" Type="http://schemas.openxmlformats.org/officeDocument/2006/relationships/image" Target="../media/image42.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44.svg"/><Relationship Id="rId22" Type="http://schemas.openxmlformats.org/officeDocument/2006/relationships/image" Target="../media/image74.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2.png"/><Relationship Id="rId18" Type="http://schemas.openxmlformats.org/officeDocument/2006/relationships/image" Target="../media/image70.svg"/><Relationship Id="rId3" Type="http://schemas.openxmlformats.org/officeDocument/2006/relationships/image" Target="../media/image8.png"/><Relationship Id="rId21"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21.svg"/><Relationship Id="rId17" Type="http://schemas.openxmlformats.org/officeDocument/2006/relationships/image" Target="../media/image41.png"/><Relationship Id="rId2" Type="http://schemas.openxmlformats.org/officeDocument/2006/relationships/image" Target="../media/image5.png"/><Relationship Id="rId16" Type="http://schemas.openxmlformats.org/officeDocument/2006/relationships/image" Target="../media/image15.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2.png"/><Relationship Id="rId23" Type="http://schemas.openxmlformats.org/officeDocument/2006/relationships/image" Target="../media/image650.png"/><Relationship Id="rId10" Type="http://schemas.openxmlformats.org/officeDocument/2006/relationships/image" Target="../media/image19.svg"/><Relationship Id="rId19" Type="http://schemas.openxmlformats.org/officeDocument/2006/relationships/image" Target="../media/image42.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44.svg"/><Relationship Id="rId22" Type="http://schemas.openxmlformats.org/officeDocument/2006/relationships/image" Target="../media/image74.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2.png"/><Relationship Id="rId18" Type="http://schemas.openxmlformats.org/officeDocument/2006/relationships/image" Target="../media/image70.svg"/><Relationship Id="rId3" Type="http://schemas.openxmlformats.org/officeDocument/2006/relationships/image" Target="../media/image8.png"/><Relationship Id="rId21"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21.svg"/><Relationship Id="rId17" Type="http://schemas.openxmlformats.org/officeDocument/2006/relationships/image" Target="../media/image41.png"/><Relationship Id="rId2" Type="http://schemas.openxmlformats.org/officeDocument/2006/relationships/image" Target="../media/image5.png"/><Relationship Id="rId16" Type="http://schemas.openxmlformats.org/officeDocument/2006/relationships/image" Target="../media/image15.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2.png"/><Relationship Id="rId23" Type="http://schemas.openxmlformats.org/officeDocument/2006/relationships/image" Target="../media/image46.png"/><Relationship Id="rId10" Type="http://schemas.openxmlformats.org/officeDocument/2006/relationships/image" Target="../media/image19.svg"/><Relationship Id="rId19" Type="http://schemas.openxmlformats.org/officeDocument/2006/relationships/image" Target="../media/image42.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44.svg"/><Relationship Id="rId22" Type="http://schemas.openxmlformats.org/officeDocument/2006/relationships/image" Target="../media/image74.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2.png"/><Relationship Id="rId18" Type="http://schemas.openxmlformats.org/officeDocument/2006/relationships/image" Target="../media/image70.svg"/><Relationship Id="rId3" Type="http://schemas.openxmlformats.org/officeDocument/2006/relationships/image" Target="../media/image8.png"/><Relationship Id="rId21" Type="http://schemas.openxmlformats.org/officeDocument/2006/relationships/image" Target="../media/image43.png"/><Relationship Id="rId7" Type="http://schemas.openxmlformats.org/officeDocument/2006/relationships/image" Target="../media/image11.png"/><Relationship Id="rId12" Type="http://schemas.openxmlformats.org/officeDocument/2006/relationships/image" Target="../media/image21.svg"/><Relationship Id="rId17" Type="http://schemas.openxmlformats.org/officeDocument/2006/relationships/image" Target="../media/image41.png"/><Relationship Id="rId2" Type="http://schemas.openxmlformats.org/officeDocument/2006/relationships/image" Target="../media/image5.png"/><Relationship Id="rId16" Type="http://schemas.openxmlformats.org/officeDocument/2006/relationships/image" Target="../media/image15.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2.png"/><Relationship Id="rId23" Type="http://schemas.openxmlformats.org/officeDocument/2006/relationships/image" Target="../media/image47.png"/><Relationship Id="rId10" Type="http://schemas.openxmlformats.org/officeDocument/2006/relationships/image" Target="../media/image19.svg"/><Relationship Id="rId19" Type="http://schemas.openxmlformats.org/officeDocument/2006/relationships/image" Target="../media/image42.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44.svg"/><Relationship Id="rId22" Type="http://schemas.openxmlformats.org/officeDocument/2006/relationships/image" Target="../media/image74.svg"/></Relationships>
</file>

<file path=ppt/slides/_rels/slide7.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44.svg"/><Relationship Id="rId3" Type="http://schemas.openxmlformats.org/officeDocument/2006/relationships/image" Target="../media/image8.png"/><Relationship Id="rId21" Type="http://schemas.openxmlformats.org/officeDocument/2006/relationships/image" Target="../media/image19.png"/><Relationship Id="rId34" Type="http://schemas.openxmlformats.org/officeDocument/2006/relationships/image" Target="../media/image53.png"/><Relationship Id="rId7" Type="http://schemas.openxmlformats.org/officeDocument/2006/relationships/image" Target="../media/image12.png"/><Relationship Id="rId12" Type="http://schemas.openxmlformats.org/officeDocument/2006/relationships/image" Target="../media/image23.svg"/><Relationship Id="rId17" Type="http://schemas.openxmlformats.org/officeDocument/2006/relationships/image" Target="../media/image17.png"/><Relationship Id="rId25" Type="http://schemas.openxmlformats.org/officeDocument/2006/relationships/image" Target="../media/image32.png"/><Relationship Id="rId33" Type="http://schemas.openxmlformats.org/officeDocument/2006/relationships/image" Target="../media/image85.svg"/><Relationship Id="rId2" Type="http://schemas.openxmlformats.org/officeDocument/2006/relationships/image" Target="../media/image5.png"/><Relationship Id="rId16" Type="http://schemas.openxmlformats.org/officeDocument/2006/relationships/image" Target="../media/image21.svg"/><Relationship Id="rId20" Type="http://schemas.openxmlformats.org/officeDocument/2006/relationships/image" Target="../media/image27.svg"/><Relationship Id="rId29"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6.png"/><Relationship Id="rId24" Type="http://schemas.openxmlformats.org/officeDocument/2006/relationships/image" Target="../media/image78.svg"/><Relationship Id="rId32" Type="http://schemas.openxmlformats.org/officeDocument/2006/relationships/image" Target="../media/image52.png"/><Relationship Id="rId5" Type="http://schemas.openxmlformats.org/officeDocument/2006/relationships/image" Target="../media/image9.png"/><Relationship Id="rId15" Type="http://schemas.openxmlformats.org/officeDocument/2006/relationships/image" Target="../media/image15.png"/><Relationship Id="rId23" Type="http://schemas.openxmlformats.org/officeDocument/2006/relationships/image" Target="../media/image48.png"/><Relationship Id="rId28" Type="http://schemas.openxmlformats.org/officeDocument/2006/relationships/image" Target="../media/image80.svg"/><Relationship Id="rId10" Type="http://schemas.openxmlformats.org/officeDocument/2006/relationships/image" Target="../media/image19.svg"/><Relationship Id="rId19" Type="http://schemas.openxmlformats.org/officeDocument/2006/relationships/image" Target="../media/image18.png"/><Relationship Id="rId31" Type="http://schemas.openxmlformats.org/officeDocument/2006/relationships/image" Target="../media/image51.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31.svg"/><Relationship Id="rId22" Type="http://schemas.openxmlformats.org/officeDocument/2006/relationships/image" Target="../media/image29.svg"/><Relationship Id="rId27" Type="http://schemas.openxmlformats.org/officeDocument/2006/relationships/image" Target="../media/image49.png"/><Relationship Id="rId30" Type="http://schemas.openxmlformats.org/officeDocument/2006/relationships/image" Target="../media/image82.svg"/><Relationship Id="rId8" Type="http://schemas.openxmlformats.org/officeDocument/2006/relationships/image" Target="../media/image15.svg"/></Relationships>
</file>

<file path=ppt/slides/_rels/slide8.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7.svg"/><Relationship Id="rId26" Type="http://schemas.openxmlformats.org/officeDocument/2006/relationships/image" Target="../media/image42.svg"/><Relationship Id="rId3" Type="http://schemas.openxmlformats.org/officeDocument/2006/relationships/image" Target="../media/image8.png"/><Relationship Id="rId21" Type="http://schemas.openxmlformats.org/officeDocument/2006/relationships/image" Target="../media/image20.png"/><Relationship Id="rId34" Type="http://schemas.openxmlformats.org/officeDocument/2006/relationships/image" Target="../media/image91.svg"/><Relationship Id="rId7" Type="http://schemas.openxmlformats.org/officeDocument/2006/relationships/image" Target="../media/image11.png"/><Relationship Id="rId12" Type="http://schemas.openxmlformats.org/officeDocument/2006/relationships/image" Target="../media/image19.svg"/><Relationship Id="rId17" Type="http://schemas.openxmlformats.org/officeDocument/2006/relationships/image" Target="../media/image18.png"/><Relationship Id="rId25" Type="http://schemas.openxmlformats.org/officeDocument/2006/relationships/image" Target="../media/image31.png"/><Relationship Id="rId33" Type="http://schemas.openxmlformats.org/officeDocument/2006/relationships/image" Target="../media/image56.png"/><Relationship Id="rId2" Type="http://schemas.openxmlformats.org/officeDocument/2006/relationships/image" Target="../media/image5.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1.svg"/><Relationship Id="rId32" Type="http://schemas.openxmlformats.org/officeDocument/2006/relationships/image" Target="../media/image44.sv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15.png"/><Relationship Id="rId28" Type="http://schemas.openxmlformats.org/officeDocument/2006/relationships/image" Target="../media/image87.svg"/><Relationship Id="rId36" Type="http://schemas.openxmlformats.org/officeDocument/2006/relationships/image" Target="../media/image58.png"/><Relationship Id="rId10" Type="http://schemas.openxmlformats.org/officeDocument/2006/relationships/image" Target="../media/image15.svg"/><Relationship Id="rId19" Type="http://schemas.openxmlformats.org/officeDocument/2006/relationships/image" Target="../media/image19.png"/><Relationship Id="rId31" Type="http://schemas.openxmlformats.org/officeDocument/2006/relationships/image" Target="../media/image3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4.png"/><Relationship Id="rId30" Type="http://schemas.openxmlformats.org/officeDocument/2006/relationships/image" Target="../media/image89.svg"/><Relationship Id="rId35" Type="http://schemas.openxmlformats.org/officeDocument/2006/relationships/image" Target="../media/image57.png"/><Relationship Id="rId8" Type="http://schemas.openxmlformats.org/officeDocument/2006/relationships/image" Target="../media/image13.svg"/></Relationships>
</file>

<file path=ppt/slides/_rels/slide9.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7.svg"/><Relationship Id="rId26" Type="http://schemas.openxmlformats.org/officeDocument/2006/relationships/image" Target="../media/image42.svg"/><Relationship Id="rId3" Type="http://schemas.openxmlformats.org/officeDocument/2006/relationships/image" Target="../media/image8.png"/><Relationship Id="rId21" Type="http://schemas.openxmlformats.org/officeDocument/2006/relationships/image" Target="../media/image20.png"/><Relationship Id="rId34" Type="http://schemas.openxmlformats.org/officeDocument/2006/relationships/image" Target="../media/image91.svg"/><Relationship Id="rId7" Type="http://schemas.openxmlformats.org/officeDocument/2006/relationships/image" Target="../media/image11.png"/><Relationship Id="rId12" Type="http://schemas.openxmlformats.org/officeDocument/2006/relationships/image" Target="../media/image19.svg"/><Relationship Id="rId17" Type="http://schemas.openxmlformats.org/officeDocument/2006/relationships/image" Target="../media/image18.png"/><Relationship Id="rId25" Type="http://schemas.openxmlformats.org/officeDocument/2006/relationships/image" Target="../media/image31.png"/><Relationship Id="rId33" Type="http://schemas.openxmlformats.org/officeDocument/2006/relationships/image" Target="../media/image56.png"/><Relationship Id="rId2" Type="http://schemas.openxmlformats.org/officeDocument/2006/relationships/image" Target="../media/image5.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1.svg"/><Relationship Id="rId32" Type="http://schemas.openxmlformats.org/officeDocument/2006/relationships/image" Target="../media/image44.sv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15.png"/><Relationship Id="rId28" Type="http://schemas.openxmlformats.org/officeDocument/2006/relationships/image" Target="../media/image87.svg"/><Relationship Id="rId10" Type="http://schemas.openxmlformats.org/officeDocument/2006/relationships/image" Target="../media/image15.svg"/><Relationship Id="rId19" Type="http://schemas.openxmlformats.org/officeDocument/2006/relationships/image" Target="../media/image19.png"/><Relationship Id="rId31" Type="http://schemas.openxmlformats.org/officeDocument/2006/relationships/image" Target="../media/image3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4.png"/><Relationship Id="rId30" Type="http://schemas.openxmlformats.org/officeDocument/2006/relationships/image" Target="../media/image89.svg"/><Relationship Id="rId35" Type="http://schemas.openxmlformats.org/officeDocument/2006/relationships/image" Target="../media/image57.png"/><Relationship Id="rId8"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xmlns="" r:embed="rId20"/>
                </a:ext>
              </a:extLst>
            </a:blip>
            <a:stretch>
              <a:fillRect b="-35962"/>
            </a:stretch>
          </a:blipFill>
        </p:spPr>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xmlns="" r:embed="rId22"/>
                </a:ext>
              </a:extLst>
            </a:blip>
            <a:stretch>
              <a:fillRect b="-35962"/>
            </a:stretch>
          </a:blipFill>
        </p:spPr>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21" name="Freeform 21"/>
          <p:cNvSpPr/>
          <p:nvPr/>
        </p:nvSpPr>
        <p:spPr>
          <a:xfrm>
            <a:off x="-25695" y="732867"/>
            <a:ext cx="12826607" cy="11848579"/>
          </a:xfrm>
          <a:custGeom>
            <a:avLst/>
            <a:gdLst/>
            <a:ahLst/>
            <a:cxnLst/>
            <a:rect l="l" t="t" r="r" b="b"/>
            <a:pathLst>
              <a:path w="11609145" h="10723948">
                <a:moveTo>
                  <a:pt x="0" y="0"/>
                </a:moveTo>
                <a:lnTo>
                  <a:pt x="11609145" y="0"/>
                </a:lnTo>
                <a:lnTo>
                  <a:pt x="11609145" y="10723948"/>
                </a:lnTo>
                <a:lnTo>
                  <a:pt x="0" y="10723948"/>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endParaRPr lang="en-US" dirty="0"/>
          </a:p>
        </p:txBody>
      </p:sp>
      <p:sp>
        <p:nvSpPr>
          <p:cNvPr id="22" name="Freeform 22"/>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35"/>
            <a:stretch>
              <a:fillRect/>
            </a:stretch>
          </a:blipFill>
        </p:spPr>
      </p:sp>
      <p:sp>
        <p:nvSpPr>
          <p:cNvPr id="23" name="Freeform 23"/>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36"/>
            <a:stretch>
              <a:fillRect/>
            </a:stretch>
          </a:blipFill>
        </p:spPr>
      </p:sp>
      <p:sp>
        <p:nvSpPr>
          <p:cNvPr id="24" name="Freeform 24"/>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sp>
        <p:nvSpPr>
          <p:cNvPr id="25" name="Freeform 25"/>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sp>
      <p:sp>
        <p:nvSpPr>
          <p:cNvPr id="26" name="Freeform 26"/>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37">
              <a:extLst>
                <a:ext uri="{96DAC541-7B7A-43D3-8B79-37D633B846F1}">
                  <asvg:svgBlip xmlns:asvg="http://schemas.microsoft.com/office/drawing/2016/SVG/main" xmlns="" r:embed="rId38"/>
                </a:ext>
              </a:extLst>
            </a:blip>
            <a:stretch>
              <a:fillRect/>
            </a:stretch>
          </a:blipFill>
        </p:spPr>
      </p:sp>
      <p:grpSp>
        <p:nvGrpSpPr>
          <p:cNvPr id="53" name="Group 52"/>
          <p:cNvGrpSpPr/>
          <p:nvPr/>
        </p:nvGrpSpPr>
        <p:grpSpPr>
          <a:xfrm>
            <a:off x="12164130" y="2074884"/>
            <a:ext cx="5256783" cy="5256783"/>
            <a:chOff x="12164130" y="2074884"/>
            <a:chExt cx="5256783" cy="5256783"/>
          </a:xfrm>
        </p:grpSpPr>
        <p:grpSp>
          <p:nvGrpSpPr>
            <p:cNvPr id="27" name="Group 27"/>
            <p:cNvGrpSpPr/>
            <p:nvPr/>
          </p:nvGrpSpPr>
          <p:grpSpPr>
            <a:xfrm>
              <a:off x="12164130" y="2074884"/>
              <a:ext cx="5256783" cy="525678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9" name="TextBox 29"/>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12305265" y="2205444"/>
              <a:ext cx="4648297" cy="4648297"/>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9"/>
                <a:stretch>
                  <a:fillRect l="-25046" r="-25046"/>
                </a:stretch>
              </a:blipFill>
            </p:spPr>
          </p:sp>
        </p:grpSp>
      </p:grpSp>
      <p:grpSp>
        <p:nvGrpSpPr>
          <p:cNvPr id="54" name="Group 53"/>
          <p:cNvGrpSpPr/>
          <p:nvPr/>
        </p:nvGrpSpPr>
        <p:grpSpPr>
          <a:xfrm>
            <a:off x="9525989" y="5270811"/>
            <a:ext cx="4470799" cy="4511421"/>
            <a:chOff x="9525989" y="5270811"/>
            <a:chExt cx="4470799" cy="4511421"/>
          </a:xfrm>
        </p:grpSpPr>
        <p:grpSp>
          <p:nvGrpSpPr>
            <p:cNvPr id="30" name="Group 30"/>
            <p:cNvGrpSpPr/>
            <p:nvPr/>
          </p:nvGrpSpPr>
          <p:grpSpPr>
            <a:xfrm>
              <a:off x="9525989" y="5270811"/>
              <a:ext cx="4470799" cy="447079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2" name="TextBox 32"/>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9677981" y="5638703"/>
              <a:ext cx="4143529" cy="4143529"/>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0"/>
                <a:stretch>
                  <a:fillRect l="-16666" r="-16666"/>
                </a:stretch>
              </a:blipFill>
            </p:spPr>
          </p:sp>
        </p:grpSp>
      </p:grpSp>
      <p:grpSp>
        <p:nvGrpSpPr>
          <p:cNvPr id="55" name="Group 54"/>
          <p:cNvGrpSpPr/>
          <p:nvPr/>
        </p:nvGrpSpPr>
        <p:grpSpPr>
          <a:xfrm>
            <a:off x="13996788" y="6502452"/>
            <a:ext cx="3989349" cy="3989349"/>
            <a:chOff x="13996788" y="6502452"/>
            <a:chExt cx="3989349" cy="3989349"/>
          </a:xfrm>
        </p:grpSpPr>
        <p:grpSp>
          <p:nvGrpSpPr>
            <p:cNvPr id="33" name="Group 33"/>
            <p:cNvGrpSpPr/>
            <p:nvPr/>
          </p:nvGrpSpPr>
          <p:grpSpPr>
            <a:xfrm>
              <a:off x="13996788" y="6502452"/>
              <a:ext cx="3989349" cy="3989349"/>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5" name="TextBox 3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14227851" y="6657157"/>
              <a:ext cx="3758286" cy="375828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1"/>
                <a:stretch>
                  <a:fillRect l="-25046" r="-25046"/>
                </a:stretch>
              </a:blipFill>
            </p:spPr>
          </p:sp>
        </p:grpSp>
      </p:grpSp>
      <p:pic>
        <p:nvPicPr>
          <p:cNvPr id="47" name="Picture 46"/>
          <p:cNvPicPr>
            <a:picLocks noChangeAspect="1"/>
          </p:cNvPicPr>
          <p:nvPr/>
        </p:nvPicPr>
        <p:blipFill>
          <a:blip r:embed="rId42"/>
          <a:stretch>
            <a:fillRect/>
          </a:stretch>
        </p:blipFill>
        <p:spPr>
          <a:xfrm>
            <a:off x="2164266" y="4836319"/>
            <a:ext cx="8803988" cy="1547954"/>
          </a:xfrm>
          <a:prstGeom prst="rect">
            <a:avLst/>
          </a:prstGeom>
        </p:spPr>
      </p:pic>
      <p:pic>
        <p:nvPicPr>
          <p:cNvPr id="51" name="Picture 50"/>
          <p:cNvPicPr>
            <a:picLocks noChangeAspect="1"/>
          </p:cNvPicPr>
          <p:nvPr/>
        </p:nvPicPr>
        <p:blipFill>
          <a:blip r:embed="rId43"/>
          <a:stretch>
            <a:fillRect/>
          </a:stretch>
        </p:blipFill>
        <p:spPr>
          <a:xfrm>
            <a:off x="315024" y="3246988"/>
            <a:ext cx="12083319" cy="1475360"/>
          </a:xfrm>
          <a:prstGeom prst="rect">
            <a:avLst/>
          </a:prstGeom>
        </p:spPr>
      </p:pic>
      <p:pic>
        <p:nvPicPr>
          <p:cNvPr id="52" name="Picture 51"/>
          <p:cNvPicPr>
            <a:picLocks noChangeAspect="1"/>
          </p:cNvPicPr>
          <p:nvPr/>
        </p:nvPicPr>
        <p:blipFill>
          <a:blip r:embed="rId44"/>
          <a:stretch>
            <a:fillRect/>
          </a:stretch>
        </p:blipFill>
        <p:spPr>
          <a:xfrm>
            <a:off x="3640679" y="2225953"/>
            <a:ext cx="5432007"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2000"/>
                                        <p:tgtEl>
                                          <p:spTgt spid="53"/>
                                        </p:tgtEl>
                                      </p:cBhvr>
                                    </p:animEffect>
                                    <p:anim calcmode="lin" valueType="num">
                                      <p:cBhvr>
                                        <p:cTn id="8" dur="2000" fill="hold"/>
                                        <p:tgtEl>
                                          <p:spTgt spid="53"/>
                                        </p:tgtEl>
                                        <p:attrNameLst>
                                          <p:attrName>style.rotation</p:attrName>
                                        </p:attrNameLst>
                                      </p:cBhvr>
                                      <p:tavLst>
                                        <p:tav tm="0">
                                          <p:val>
                                            <p:fltVal val="720"/>
                                          </p:val>
                                        </p:tav>
                                        <p:tav tm="100000">
                                          <p:val>
                                            <p:fltVal val="0"/>
                                          </p:val>
                                        </p:tav>
                                      </p:tavLst>
                                    </p:anim>
                                    <p:anim calcmode="lin" valueType="num">
                                      <p:cBhvr>
                                        <p:cTn id="9" dur="2000" fill="hold"/>
                                        <p:tgtEl>
                                          <p:spTgt spid="53"/>
                                        </p:tgtEl>
                                        <p:attrNameLst>
                                          <p:attrName>ppt_h</p:attrName>
                                        </p:attrNameLst>
                                      </p:cBhvr>
                                      <p:tavLst>
                                        <p:tav tm="0">
                                          <p:val>
                                            <p:fltVal val="0"/>
                                          </p:val>
                                        </p:tav>
                                        <p:tav tm="100000">
                                          <p:val>
                                            <p:strVal val="#ppt_h"/>
                                          </p:val>
                                        </p:tav>
                                      </p:tavLst>
                                    </p:anim>
                                    <p:anim calcmode="lin" valueType="num">
                                      <p:cBhvr>
                                        <p:cTn id="10" dur="2000" fill="hold"/>
                                        <p:tgtEl>
                                          <p:spTgt spid="53"/>
                                        </p:tgtEl>
                                        <p:attrNameLst>
                                          <p:attrName>ppt_w</p:attrName>
                                        </p:attrNameLst>
                                      </p:cBhvr>
                                      <p:tavLst>
                                        <p:tav tm="0">
                                          <p:val>
                                            <p:fltVal val="0"/>
                                          </p:val>
                                        </p:tav>
                                        <p:tav tm="100000">
                                          <p:val>
                                            <p:strVal val="#ppt_w"/>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35" presetClass="entr" presetSubtype="0" fill="hold" nodeType="withEffect">
                                  <p:stCondLst>
                                    <p:cond delay="40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2000"/>
                                        <p:tgtEl>
                                          <p:spTgt spid="54"/>
                                        </p:tgtEl>
                                      </p:cBhvr>
                                    </p:animEffect>
                                    <p:anim calcmode="lin" valueType="num">
                                      <p:cBhvr>
                                        <p:cTn id="19" dur="2000" fill="hold"/>
                                        <p:tgtEl>
                                          <p:spTgt spid="54"/>
                                        </p:tgtEl>
                                        <p:attrNameLst>
                                          <p:attrName>style.rotation</p:attrName>
                                        </p:attrNameLst>
                                      </p:cBhvr>
                                      <p:tavLst>
                                        <p:tav tm="0">
                                          <p:val>
                                            <p:fltVal val="720"/>
                                          </p:val>
                                        </p:tav>
                                        <p:tav tm="100000">
                                          <p:val>
                                            <p:fltVal val="0"/>
                                          </p:val>
                                        </p:tav>
                                      </p:tavLst>
                                    </p:anim>
                                    <p:anim calcmode="lin" valueType="num">
                                      <p:cBhvr>
                                        <p:cTn id="20" dur="2000" fill="hold"/>
                                        <p:tgtEl>
                                          <p:spTgt spid="54"/>
                                        </p:tgtEl>
                                        <p:attrNameLst>
                                          <p:attrName>ppt_h</p:attrName>
                                        </p:attrNameLst>
                                      </p:cBhvr>
                                      <p:tavLst>
                                        <p:tav tm="0">
                                          <p:val>
                                            <p:fltVal val="0"/>
                                          </p:val>
                                        </p:tav>
                                        <p:tav tm="100000">
                                          <p:val>
                                            <p:strVal val="#ppt_h"/>
                                          </p:val>
                                        </p:tav>
                                      </p:tavLst>
                                    </p:anim>
                                    <p:anim calcmode="lin" valueType="num">
                                      <p:cBhvr>
                                        <p:cTn id="21" dur="2000" fill="hold"/>
                                        <p:tgtEl>
                                          <p:spTgt spid="54"/>
                                        </p:tgtEl>
                                        <p:attrNameLst>
                                          <p:attrName>ppt_w</p:attrName>
                                        </p:attrNameLst>
                                      </p:cBhvr>
                                      <p:tavLst>
                                        <p:tav tm="0">
                                          <p:val>
                                            <p:fltVal val="0"/>
                                          </p:val>
                                        </p:tav>
                                        <p:tav tm="100000">
                                          <p:val>
                                            <p:strVal val="#ppt_w"/>
                                          </p:val>
                                        </p:tav>
                                      </p:tavLst>
                                    </p:anim>
                                  </p:childTnLst>
                                </p:cTn>
                              </p:par>
                              <p:par>
                                <p:cTn id="22" presetID="35" presetClass="entr" presetSubtype="0" fill="hold" nodeType="withEffect">
                                  <p:stCondLst>
                                    <p:cond delay="80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2000"/>
                                        <p:tgtEl>
                                          <p:spTgt spid="55"/>
                                        </p:tgtEl>
                                      </p:cBhvr>
                                    </p:animEffect>
                                    <p:anim calcmode="lin" valueType="num">
                                      <p:cBhvr>
                                        <p:cTn id="25" dur="2000" fill="hold"/>
                                        <p:tgtEl>
                                          <p:spTgt spid="55"/>
                                        </p:tgtEl>
                                        <p:attrNameLst>
                                          <p:attrName>style.rotation</p:attrName>
                                        </p:attrNameLst>
                                      </p:cBhvr>
                                      <p:tavLst>
                                        <p:tav tm="0">
                                          <p:val>
                                            <p:fltVal val="720"/>
                                          </p:val>
                                        </p:tav>
                                        <p:tav tm="100000">
                                          <p:val>
                                            <p:fltVal val="0"/>
                                          </p:val>
                                        </p:tav>
                                      </p:tavLst>
                                    </p:anim>
                                    <p:anim calcmode="lin" valueType="num">
                                      <p:cBhvr>
                                        <p:cTn id="26" dur="2000" fill="hold"/>
                                        <p:tgtEl>
                                          <p:spTgt spid="55"/>
                                        </p:tgtEl>
                                        <p:attrNameLst>
                                          <p:attrName>ppt_h</p:attrName>
                                        </p:attrNameLst>
                                      </p:cBhvr>
                                      <p:tavLst>
                                        <p:tav tm="0">
                                          <p:val>
                                            <p:fltVal val="0"/>
                                          </p:val>
                                        </p:tav>
                                        <p:tav tm="100000">
                                          <p:val>
                                            <p:strVal val="#ppt_h"/>
                                          </p:val>
                                        </p:tav>
                                      </p:tavLst>
                                    </p:anim>
                                    <p:anim calcmode="lin" valueType="num">
                                      <p:cBhvr>
                                        <p:cTn id="27" dur="2000" fill="hold"/>
                                        <p:tgtEl>
                                          <p:spTgt spid="55"/>
                                        </p:tgtEl>
                                        <p:attrNameLst>
                                          <p:attrName>ppt_w</p:attrName>
                                        </p:attrNameLst>
                                      </p:cBhvr>
                                      <p:tavLst>
                                        <p:tav tm="0">
                                          <p:val>
                                            <p:fltVal val="0"/>
                                          </p:val>
                                        </p:tav>
                                        <p:tav tm="100000">
                                          <p:val>
                                            <p:strVal val="#ppt_w"/>
                                          </p:val>
                                        </p:tav>
                                      </p:tavLst>
                                    </p:anim>
                                  </p:childTnLst>
                                </p:cTn>
                              </p:par>
                              <p:par>
                                <p:cTn id="28" presetID="22" presetClass="entr" presetSubtype="8" fill="hold" nodeType="withEffect">
                                  <p:stCondLst>
                                    <p:cond delay="100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par>
                                <p:cTn id="31" presetID="53" presetClass="entr" presetSubtype="16" fill="hold" nodeType="withEffect">
                                  <p:stCondLst>
                                    <p:cond delay="1000"/>
                                  </p:stCondLst>
                                  <p:childTnLst>
                                    <p:set>
                                      <p:cBhvr>
                                        <p:cTn id="32" dur="1" fill="hold">
                                          <p:stCondLst>
                                            <p:cond delay="0"/>
                                          </p:stCondLst>
                                        </p:cTn>
                                        <p:tgtEl>
                                          <p:spTgt spid="51"/>
                                        </p:tgtEl>
                                        <p:attrNameLst>
                                          <p:attrName>style.visibility</p:attrName>
                                        </p:attrNameLst>
                                      </p:cBhvr>
                                      <p:to>
                                        <p:strVal val="visible"/>
                                      </p:to>
                                    </p:set>
                                    <p:anim calcmode="lin" valueType="num">
                                      <p:cBhvr>
                                        <p:cTn id="33" dur="500" fill="hold"/>
                                        <p:tgtEl>
                                          <p:spTgt spid="51"/>
                                        </p:tgtEl>
                                        <p:attrNameLst>
                                          <p:attrName>ppt_w</p:attrName>
                                        </p:attrNameLst>
                                      </p:cBhvr>
                                      <p:tavLst>
                                        <p:tav tm="0">
                                          <p:val>
                                            <p:fltVal val="0"/>
                                          </p:val>
                                        </p:tav>
                                        <p:tav tm="100000">
                                          <p:val>
                                            <p:strVal val="#ppt_w"/>
                                          </p:val>
                                        </p:tav>
                                      </p:tavLst>
                                    </p:anim>
                                    <p:anim calcmode="lin" valueType="num">
                                      <p:cBhvr>
                                        <p:cTn id="34" dur="500" fill="hold"/>
                                        <p:tgtEl>
                                          <p:spTgt spid="51"/>
                                        </p:tgtEl>
                                        <p:attrNameLst>
                                          <p:attrName>ppt_h</p:attrName>
                                        </p:attrNameLst>
                                      </p:cBhvr>
                                      <p:tavLst>
                                        <p:tav tm="0">
                                          <p:val>
                                            <p:fltVal val="0"/>
                                          </p:val>
                                        </p:tav>
                                        <p:tav tm="100000">
                                          <p:val>
                                            <p:strVal val="#ppt_h"/>
                                          </p:val>
                                        </p:tav>
                                      </p:tavLst>
                                    </p:anim>
                                    <p:animEffect transition="in" filter="fade">
                                      <p:cBhvr>
                                        <p:cTn id="35" dur="500"/>
                                        <p:tgtEl>
                                          <p:spTgt spid="51"/>
                                        </p:tgtEl>
                                      </p:cBhvr>
                                    </p:animEffect>
                                  </p:childTnLst>
                                </p:cTn>
                              </p:par>
                              <p:par>
                                <p:cTn id="36" presetID="16" presetClass="entr" presetSubtype="21" fill="hold" nodeType="withEffect">
                                  <p:stCondLst>
                                    <p:cond delay="100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xmlns="" r:embed="rId24"/>
                </a:ext>
              </a:extLst>
            </a:blip>
            <a:stretch>
              <a:fillRect b="-35962"/>
            </a:stretch>
          </a:blipFill>
        </p:spPr>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22" name="Freeform 22"/>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23" name="Freeform 23"/>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4" name="Freeform 24"/>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5" name="Freeform 25"/>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6" name="Freeform 26"/>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7" name="Freeform 27"/>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8" name="Freeform 28"/>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9" name="Freeform 29"/>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30" name="Freeform 30"/>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31" name="Freeform 31"/>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grpSp>
        <p:nvGrpSpPr>
          <p:cNvPr id="32" name="Group 32"/>
          <p:cNvGrpSpPr/>
          <p:nvPr/>
        </p:nvGrpSpPr>
        <p:grpSpPr>
          <a:xfrm>
            <a:off x="11995774" y="5576183"/>
            <a:ext cx="6087273" cy="4133546"/>
            <a:chOff x="0" y="0"/>
            <a:chExt cx="8116364" cy="5511395"/>
          </a:xfrm>
        </p:grpSpPr>
        <p:grpSp>
          <p:nvGrpSpPr>
            <p:cNvPr id="33" name="Group 33"/>
            <p:cNvGrpSpPr/>
            <p:nvPr/>
          </p:nvGrpSpPr>
          <p:grpSpPr>
            <a:xfrm>
              <a:off x="0" y="0"/>
              <a:ext cx="8116364" cy="5511395"/>
              <a:chOff x="0" y="0"/>
              <a:chExt cx="1603232" cy="1088671"/>
            </a:xfrm>
          </p:grpSpPr>
          <p:sp>
            <p:nvSpPr>
              <p:cNvPr id="34" name="Freeform 34"/>
              <p:cNvSpPr/>
              <p:nvPr/>
            </p:nvSpPr>
            <p:spPr>
              <a:xfrm>
                <a:off x="0" y="0"/>
                <a:ext cx="1603232" cy="1088671"/>
              </a:xfrm>
              <a:custGeom>
                <a:avLst/>
                <a:gdLst/>
                <a:ahLst/>
                <a:cxnLst/>
                <a:rect l="l" t="t" r="r" b="b"/>
                <a:pathLst>
                  <a:path w="1603232" h="1088671">
                    <a:moveTo>
                      <a:pt x="64863" y="0"/>
                    </a:moveTo>
                    <a:lnTo>
                      <a:pt x="1538369" y="0"/>
                    </a:lnTo>
                    <a:cubicBezTo>
                      <a:pt x="1574192" y="0"/>
                      <a:pt x="1603232" y="29040"/>
                      <a:pt x="1603232" y="64863"/>
                    </a:cubicBezTo>
                    <a:lnTo>
                      <a:pt x="1603232" y="1023808"/>
                    </a:lnTo>
                    <a:cubicBezTo>
                      <a:pt x="1603232" y="1059630"/>
                      <a:pt x="1574192" y="1088671"/>
                      <a:pt x="1538369" y="1088671"/>
                    </a:cubicBezTo>
                    <a:lnTo>
                      <a:pt x="64863" y="1088671"/>
                    </a:lnTo>
                    <a:cubicBezTo>
                      <a:pt x="29040" y="1088671"/>
                      <a:pt x="0" y="1059630"/>
                      <a:pt x="0" y="1023808"/>
                    </a:cubicBezTo>
                    <a:lnTo>
                      <a:pt x="0" y="64863"/>
                    </a:lnTo>
                    <a:cubicBezTo>
                      <a:pt x="0" y="29040"/>
                      <a:pt x="29040" y="0"/>
                      <a:pt x="64863" y="0"/>
                    </a:cubicBezTo>
                    <a:close/>
                  </a:path>
                </a:pathLst>
              </a:custGeom>
              <a:solidFill>
                <a:srgbClr val="FFFFFF"/>
              </a:solidFill>
              <a:ln w="95250" cap="rnd">
                <a:solidFill>
                  <a:srgbClr val="FBD35B"/>
                </a:solidFill>
                <a:prstDash val="solid"/>
                <a:round/>
              </a:ln>
            </p:spPr>
          </p:sp>
          <p:sp>
            <p:nvSpPr>
              <p:cNvPr id="35" name="TextBox 35"/>
              <p:cNvSpPr txBox="1"/>
              <p:nvPr/>
            </p:nvSpPr>
            <p:spPr>
              <a:xfrm>
                <a:off x="0" y="-76200"/>
                <a:ext cx="1603232" cy="1164871"/>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6"/>
            <p:cNvSpPr txBox="1"/>
            <p:nvPr/>
          </p:nvSpPr>
          <p:spPr>
            <a:xfrm>
              <a:off x="428346" y="1045168"/>
              <a:ext cx="7259672" cy="2997623"/>
            </a:xfrm>
            <a:prstGeom prst="rect">
              <a:avLst/>
            </a:prstGeom>
          </p:spPr>
          <p:txBody>
            <a:bodyPr lIns="0" tIns="0" rIns="0" bIns="0" rtlCol="0" anchor="t">
              <a:spAutoFit/>
            </a:bodyPr>
            <a:lstStyle/>
            <a:p>
              <a:pPr algn="just">
                <a:lnSpc>
                  <a:spcPts val="6019"/>
                </a:lnSpc>
                <a:spcBef>
                  <a:spcPct val="0"/>
                </a:spcBef>
              </a:pPr>
              <a:r>
                <a:rPr lang="en-US" sz="4299">
                  <a:solidFill>
                    <a:srgbClr val="000000"/>
                  </a:solidFill>
                  <a:latin typeface="Quicksand"/>
                  <a:ea typeface="Quicksand"/>
                  <a:cs typeface="Quicksand"/>
                  <a:sym typeface="Quicksand"/>
                </a:rPr>
                <a:t>chịu ảnh hưởng của nhiều thiên tai như bão, lũ lụt, hạn hán,...</a:t>
              </a:r>
            </a:p>
          </p:txBody>
        </p:sp>
      </p:grpSp>
      <p:sp>
        <p:nvSpPr>
          <p:cNvPr id="37" name="Freeform 37"/>
          <p:cNvSpPr/>
          <p:nvPr/>
        </p:nvSpPr>
        <p:spPr>
          <a:xfrm>
            <a:off x="7215289" y="3507927"/>
            <a:ext cx="5006411" cy="6428778"/>
          </a:xfrm>
          <a:custGeom>
            <a:avLst/>
            <a:gdLst/>
            <a:ahLst/>
            <a:cxnLst/>
            <a:rect l="l" t="t" r="r" b="b"/>
            <a:pathLst>
              <a:path w="5006411" h="6428778">
                <a:moveTo>
                  <a:pt x="0" y="0"/>
                </a:moveTo>
                <a:lnTo>
                  <a:pt x="5006411" y="0"/>
                </a:lnTo>
                <a:lnTo>
                  <a:pt x="5006411" y="6428778"/>
                </a:lnTo>
                <a:lnTo>
                  <a:pt x="0" y="6428778"/>
                </a:lnTo>
                <a:lnTo>
                  <a:pt x="0" y="0"/>
                </a:lnTo>
                <a:close/>
              </a:path>
            </a:pathLst>
          </a:custGeom>
          <a:blipFill>
            <a:blip r:embed="rId35"/>
            <a:stretch>
              <a:fillRect/>
            </a:stretch>
          </a:blipFill>
        </p:spPr>
      </p:sp>
      <p:grpSp>
        <p:nvGrpSpPr>
          <p:cNvPr id="38" name="Group 38"/>
          <p:cNvGrpSpPr/>
          <p:nvPr/>
        </p:nvGrpSpPr>
        <p:grpSpPr>
          <a:xfrm>
            <a:off x="1567051" y="257116"/>
            <a:ext cx="3657712" cy="1349216"/>
            <a:chOff x="0" y="0"/>
            <a:chExt cx="4876949" cy="1798955"/>
          </a:xfrm>
        </p:grpSpPr>
        <p:grpSp>
          <p:nvGrpSpPr>
            <p:cNvPr id="39" name="Group 39"/>
            <p:cNvGrpSpPr/>
            <p:nvPr/>
          </p:nvGrpSpPr>
          <p:grpSpPr>
            <a:xfrm>
              <a:off x="0" y="0"/>
              <a:ext cx="4876949" cy="1798955"/>
              <a:chOff x="0" y="0"/>
              <a:chExt cx="1037276" cy="382619"/>
            </a:xfrm>
          </p:grpSpPr>
          <p:sp>
            <p:nvSpPr>
              <p:cNvPr id="40" name="Freeform 40"/>
              <p:cNvSpPr/>
              <p:nvPr/>
            </p:nvSpPr>
            <p:spPr>
              <a:xfrm>
                <a:off x="0" y="0"/>
                <a:ext cx="1037276" cy="382619"/>
              </a:xfrm>
              <a:custGeom>
                <a:avLst/>
                <a:gdLst/>
                <a:ahLst/>
                <a:cxnLst/>
                <a:rect l="l" t="t" r="r" b="b"/>
                <a:pathLst>
                  <a:path w="1037276" h="382619">
                    <a:moveTo>
                      <a:pt x="0" y="0"/>
                    </a:moveTo>
                    <a:lnTo>
                      <a:pt x="1037276" y="0"/>
                    </a:lnTo>
                    <a:lnTo>
                      <a:pt x="1037276" y="382619"/>
                    </a:lnTo>
                    <a:lnTo>
                      <a:pt x="0" y="382619"/>
                    </a:lnTo>
                    <a:close/>
                  </a:path>
                </a:pathLst>
              </a:custGeom>
              <a:solidFill>
                <a:srgbClr val="F85423"/>
              </a:solidFill>
              <a:ln w="95250" cap="sq">
                <a:solidFill>
                  <a:srgbClr val="AF7146"/>
                </a:solidFill>
                <a:prstDash val="solid"/>
                <a:miter/>
              </a:ln>
            </p:spPr>
          </p:sp>
          <p:sp>
            <p:nvSpPr>
              <p:cNvPr id="41" name="TextBox 41"/>
              <p:cNvSpPr txBox="1"/>
              <p:nvPr/>
            </p:nvSpPr>
            <p:spPr>
              <a:xfrm>
                <a:off x="0" y="-76200"/>
                <a:ext cx="1037276" cy="458819"/>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604461" y="369041"/>
              <a:ext cx="3603483" cy="965623"/>
            </a:xfrm>
            <a:prstGeom prst="rect">
              <a:avLst/>
            </a:prstGeom>
          </p:spPr>
          <p:txBody>
            <a:bodyPr lIns="0" tIns="0" rIns="0" bIns="0" rtlCol="0" anchor="t">
              <a:spAutoFit/>
            </a:bodyPr>
            <a:lstStyle/>
            <a:p>
              <a:pPr algn="just">
                <a:lnSpc>
                  <a:spcPts val="6019"/>
                </a:lnSpc>
                <a:spcBef>
                  <a:spcPct val="0"/>
                </a:spcBef>
              </a:pPr>
              <a:r>
                <a:rPr lang="en-US" sz="4299">
                  <a:solidFill>
                    <a:srgbClr val="FFFFFF"/>
                  </a:solidFill>
                  <a:latin typeface="Quicksand Bold"/>
                  <a:ea typeface="Quicksand Bold"/>
                  <a:cs typeface="Quicksand Bold"/>
                  <a:sym typeface="Quicksand Bold"/>
                </a:rPr>
                <a:t>Thuận lợi</a:t>
              </a:r>
            </a:p>
          </p:txBody>
        </p:sp>
      </p:grpSp>
      <p:grpSp>
        <p:nvGrpSpPr>
          <p:cNvPr id="43" name="Group 43"/>
          <p:cNvGrpSpPr/>
          <p:nvPr/>
        </p:nvGrpSpPr>
        <p:grpSpPr>
          <a:xfrm>
            <a:off x="13106885" y="3939468"/>
            <a:ext cx="3657712" cy="1349216"/>
            <a:chOff x="0" y="0"/>
            <a:chExt cx="4876949" cy="1798955"/>
          </a:xfrm>
        </p:grpSpPr>
        <p:grpSp>
          <p:nvGrpSpPr>
            <p:cNvPr id="44" name="Group 44"/>
            <p:cNvGrpSpPr/>
            <p:nvPr/>
          </p:nvGrpSpPr>
          <p:grpSpPr>
            <a:xfrm>
              <a:off x="0" y="0"/>
              <a:ext cx="4876949" cy="1798955"/>
              <a:chOff x="0" y="0"/>
              <a:chExt cx="1037276" cy="382619"/>
            </a:xfrm>
          </p:grpSpPr>
          <p:sp>
            <p:nvSpPr>
              <p:cNvPr id="45" name="Freeform 45"/>
              <p:cNvSpPr/>
              <p:nvPr/>
            </p:nvSpPr>
            <p:spPr>
              <a:xfrm>
                <a:off x="0" y="0"/>
                <a:ext cx="1037276" cy="382619"/>
              </a:xfrm>
              <a:custGeom>
                <a:avLst/>
                <a:gdLst/>
                <a:ahLst/>
                <a:cxnLst/>
                <a:rect l="l" t="t" r="r" b="b"/>
                <a:pathLst>
                  <a:path w="1037276" h="382619">
                    <a:moveTo>
                      <a:pt x="0" y="0"/>
                    </a:moveTo>
                    <a:lnTo>
                      <a:pt x="1037276" y="0"/>
                    </a:lnTo>
                    <a:lnTo>
                      <a:pt x="1037276" y="382619"/>
                    </a:lnTo>
                    <a:lnTo>
                      <a:pt x="0" y="382619"/>
                    </a:lnTo>
                    <a:close/>
                  </a:path>
                </a:pathLst>
              </a:custGeom>
              <a:solidFill>
                <a:srgbClr val="F85423"/>
              </a:solidFill>
              <a:ln w="95250" cap="sq">
                <a:solidFill>
                  <a:srgbClr val="AF7146"/>
                </a:solidFill>
                <a:prstDash val="solid"/>
                <a:miter/>
              </a:ln>
            </p:spPr>
          </p:sp>
          <p:sp>
            <p:nvSpPr>
              <p:cNvPr id="46" name="TextBox 46"/>
              <p:cNvSpPr txBox="1"/>
              <p:nvPr/>
            </p:nvSpPr>
            <p:spPr>
              <a:xfrm>
                <a:off x="0" y="-76200"/>
                <a:ext cx="1037276" cy="458819"/>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47"/>
            <p:cNvSpPr txBox="1"/>
            <p:nvPr/>
          </p:nvSpPr>
          <p:spPr>
            <a:xfrm>
              <a:off x="604461" y="369041"/>
              <a:ext cx="3603483" cy="965623"/>
            </a:xfrm>
            <a:prstGeom prst="rect">
              <a:avLst/>
            </a:prstGeom>
          </p:spPr>
          <p:txBody>
            <a:bodyPr lIns="0" tIns="0" rIns="0" bIns="0" rtlCol="0" anchor="t">
              <a:spAutoFit/>
            </a:bodyPr>
            <a:lstStyle/>
            <a:p>
              <a:pPr algn="just">
                <a:lnSpc>
                  <a:spcPts val="6019"/>
                </a:lnSpc>
                <a:spcBef>
                  <a:spcPct val="0"/>
                </a:spcBef>
              </a:pPr>
              <a:r>
                <a:rPr lang="en-US" sz="4299">
                  <a:solidFill>
                    <a:srgbClr val="FFFFFF"/>
                  </a:solidFill>
                  <a:latin typeface="Quicksand Bold"/>
                  <a:ea typeface="Quicksand Bold"/>
                  <a:cs typeface="Quicksand Bold"/>
                  <a:sym typeface="Quicksand Bold"/>
                </a:rPr>
                <a:t>Khó khăn</a:t>
              </a:r>
            </a:p>
          </p:txBody>
        </p:sp>
      </p:grpSp>
      <p:pic>
        <p:nvPicPr>
          <p:cNvPr id="48" name="Picture 48"/>
          <p:cNvPicPr>
            <a:picLocks noChangeAspect="1"/>
          </p:cNvPicPr>
          <p:nvPr/>
        </p:nvPicPr>
        <p:blipFill>
          <a:blip r:embed="rId36"/>
          <a:srcRect/>
          <a:stretch>
            <a:fillRect/>
          </a:stretch>
        </p:blipFill>
        <p:spPr>
          <a:xfrm>
            <a:off x="14192317" y="148310"/>
            <a:ext cx="3928416" cy="4049913"/>
          </a:xfrm>
          <a:prstGeom prst="rect">
            <a:avLst/>
          </a:prstGeom>
        </p:spPr>
      </p:pic>
      <p:grpSp>
        <p:nvGrpSpPr>
          <p:cNvPr id="49" name="Group 49"/>
          <p:cNvGrpSpPr/>
          <p:nvPr/>
        </p:nvGrpSpPr>
        <p:grpSpPr>
          <a:xfrm>
            <a:off x="361650" y="1948686"/>
            <a:ext cx="6615514" cy="6616154"/>
            <a:chOff x="0" y="0"/>
            <a:chExt cx="8820686" cy="8821539"/>
          </a:xfrm>
        </p:grpSpPr>
        <p:grpSp>
          <p:nvGrpSpPr>
            <p:cNvPr id="50" name="Group 50"/>
            <p:cNvGrpSpPr/>
            <p:nvPr/>
          </p:nvGrpSpPr>
          <p:grpSpPr>
            <a:xfrm>
              <a:off x="0" y="0"/>
              <a:ext cx="8820686" cy="8821539"/>
              <a:chOff x="0" y="0"/>
              <a:chExt cx="1742358" cy="1742526"/>
            </a:xfrm>
          </p:grpSpPr>
          <p:sp>
            <p:nvSpPr>
              <p:cNvPr id="51" name="Freeform 51"/>
              <p:cNvSpPr/>
              <p:nvPr/>
            </p:nvSpPr>
            <p:spPr>
              <a:xfrm>
                <a:off x="0" y="0"/>
                <a:ext cx="1742358" cy="1742526"/>
              </a:xfrm>
              <a:custGeom>
                <a:avLst/>
                <a:gdLst/>
                <a:ahLst/>
                <a:cxnLst/>
                <a:rect l="l" t="t" r="r" b="b"/>
                <a:pathLst>
                  <a:path w="1742358" h="1742526">
                    <a:moveTo>
                      <a:pt x="59684" y="0"/>
                    </a:moveTo>
                    <a:lnTo>
                      <a:pt x="1682674" y="0"/>
                    </a:lnTo>
                    <a:cubicBezTo>
                      <a:pt x="1715637" y="0"/>
                      <a:pt x="1742358" y="26721"/>
                      <a:pt x="1742358" y="59684"/>
                    </a:cubicBezTo>
                    <a:lnTo>
                      <a:pt x="1742358" y="1682843"/>
                    </a:lnTo>
                    <a:cubicBezTo>
                      <a:pt x="1742358" y="1715805"/>
                      <a:pt x="1715637" y="1742526"/>
                      <a:pt x="1682674" y="1742526"/>
                    </a:cubicBezTo>
                    <a:lnTo>
                      <a:pt x="59684" y="1742526"/>
                    </a:lnTo>
                    <a:cubicBezTo>
                      <a:pt x="26721" y="1742526"/>
                      <a:pt x="0" y="1715805"/>
                      <a:pt x="0" y="1682843"/>
                    </a:cubicBezTo>
                    <a:lnTo>
                      <a:pt x="0" y="59684"/>
                    </a:lnTo>
                    <a:cubicBezTo>
                      <a:pt x="0" y="26721"/>
                      <a:pt x="26721" y="0"/>
                      <a:pt x="59684" y="0"/>
                    </a:cubicBezTo>
                    <a:close/>
                  </a:path>
                </a:pathLst>
              </a:custGeom>
              <a:solidFill>
                <a:srgbClr val="FFFFFF"/>
              </a:solidFill>
              <a:ln w="95250" cap="rnd">
                <a:solidFill>
                  <a:srgbClr val="FBD35B"/>
                </a:solidFill>
                <a:prstDash val="solid"/>
                <a:round/>
              </a:ln>
            </p:spPr>
          </p:sp>
          <p:sp>
            <p:nvSpPr>
              <p:cNvPr id="52" name="TextBox 52"/>
              <p:cNvSpPr txBox="1"/>
              <p:nvPr/>
            </p:nvSpPr>
            <p:spPr>
              <a:xfrm>
                <a:off x="0" y="-76200"/>
                <a:ext cx="1742358" cy="1818726"/>
              </a:xfrm>
              <a:prstGeom prst="rect">
                <a:avLst/>
              </a:prstGeom>
            </p:spPr>
            <p:txBody>
              <a:bodyPr lIns="50800" tIns="50800" rIns="50800" bIns="50800" rtlCol="0" anchor="ctr"/>
              <a:lstStyle/>
              <a:p>
                <a:pPr algn="ctr">
                  <a:lnSpc>
                    <a:spcPts val="2659"/>
                  </a:lnSpc>
                  <a:spcBef>
                    <a:spcPct val="0"/>
                  </a:spcBef>
                </a:pPr>
                <a:endParaRPr/>
              </a:p>
            </p:txBody>
          </p:sp>
        </p:grpSp>
        <p:sp>
          <p:nvSpPr>
            <p:cNvPr id="53" name="TextBox 53"/>
            <p:cNvSpPr txBox="1"/>
            <p:nvPr/>
          </p:nvSpPr>
          <p:spPr>
            <a:xfrm>
              <a:off x="465517" y="265092"/>
              <a:ext cx="7889652" cy="8077623"/>
            </a:xfrm>
            <a:prstGeom prst="rect">
              <a:avLst/>
            </a:prstGeom>
          </p:spPr>
          <p:txBody>
            <a:bodyPr lIns="0" tIns="0" rIns="0" bIns="0" rtlCol="0" anchor="t">
              <a:spAutoFit/>
            </a:bodyPr>
            <a:lstStyle/>
            <a:p>
              <a:pPr algn="just">
                <a:lnSpc>
                  <a:spcPts val="6019"/>
                </a:lnSpc>
              </a:pPr>
              <a:r>
                <a:rPr lang="en-US" sz="4299">
                  <a:solidFill>
                    <a:srgbClr val="000000"/>
                  </a:solidFill>
                  <a:latin typeface="Quicksand"/>
                  <a:ea typeface="Quicksand"/>
                  <a:cs typeface="Quicksand"/>
                  <a:sym typeface="Quicksand"/>
                </a:rPr>
                <a:t>+ Nguồn nhiệt, ẩm dồi dào nên cây trồng phát triển quanh năm và cho năng suất cao.</a:t>
              </a:r>
            </a:p>
            <a:p>
              <a:pPr algn="just">
                <a:lnSpc>
                  <a:spcPts val="6019"/>
                </a:lnSpc>
                <a:spcBef>
                  <a:spcPct val="0"/>
                </a:spcBef>
              </a:pPr>
              <a:r>
                <a:rPr lang="en-US" sz="4299">
                  <a:solidFill>
                    <a:srgbClr val="000000"/>
                  </a:solidFill>
                  <a:latin typeface="Quicksand"/>
                  <a:ea typeface="Quicksand"/>
                  <a:cs typeface="Quicksand"/>
                  <a:sym typeface="Quicksand"/>
                </a:rPr>
                <a:t>+ Khí hậu thay đổi theo mùa và vùng miền nên sản phẩm nông nghiệp đa dạng.</a:t>
              </a:r>
            </a:p>
          </p:txBody>
        </p:sp>
      </p:grpSp>
      <p:sp>
        <p:nvSpPr>
          <p:cNvPr id="54" name="Freeform 54"/>
          <p:cNvSpPr/>
          <p:nvPr/>
        </p:nvSpPr>
        <p:spPr>
          <a:xfrm>
            <a:off x="2835376" y="7408196"/>
            <a:ext cx="4917527" cy="2833725"/>
          </a:xfrm>
          <a:custGeom>
            <a:avLst/>
            <a:gdLst/>
            <a:ahLst/>
            <a:cxnLst/>
            <a:rect l="l" t="t" r="r" b="b"/>
            <a:pathLst>
              <a:path w="4917527" h="2833725">
                <a:moveTo>
                  <a:pt x="0" y="0"/>
                </a:moveTo>
                <a:lnTo>
                  <a:pt x="4917527" y="0"/>
                </a:lnTo>
                <a:lnTo>
                  <a:pt x="4917527" y="2833725"/>
                </a:lnTo>
                <a:lnTo>
                  <a:pt x="0" y="2833725"/>
                </a:lnTo>
                <a:lnTo>
                  <a:pt x="0" y="0"/>
                </a:lnTo>
                <a:close/>
              </a:path>
            </a:pathLst>
          </a:custGeom>
          <a:blipFill>
            <a:blip r:embed="rId37"/>
            <a:stretch>
              <a:fillRect/>
            </a:stretch>
          </a:blipFill>
        </p:spPr>
      </p:sp>
      <p:pic>
        <p:nvPicPr>
          <p:cNvPr id="56" name="Picture 55"/>
          <p:cNvPicPr>
            <a:picLocks noChangeAspect="1"/>
          </p:cNvPicPr>
          <p:nvPr/>
        </p:nvPicPr>
        <p:blipFill>
          <a:blip r:embed="rId38"/>
          <a:stretch>
            <a:fillRect/>
          </a:stretch>
        </p:blipFill>
        <p:spPr>
          <a:xfrm>
            <a:off x="4936467" y="302564"/>
            <a:ext cx="8753603" cy="38041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56"/>
                                        </p:tgtEl>
                                      </p:cBhvr>
                                    </p:animEffect>
                                    <p:set>
                                      <p:cBhvr>
                                        <p:cTn id="22" dur="1" fill="hold">
                                          <p:stCondLst>
                                            <p:cond delay="499"/>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500" fill="hold"/>
                                        <p:tgtEl>
                                          <p:spTgt spid="54"/>
                                        </p:tgtEl>
                                        <p:attrNameLst>
                                          <p:attrName>ppt_x</p:attrName>
                                        </p:attrNameLst>
                                      </p:cBhvr>
                                      <p:tavLst>
                                        <p:tav tm="0">
                                          <p:val>
                                            <p:strVal val="#ppt_x"/>
                                          </p:val>
                                        </p:tav>
                                        <p:tav tm="100000">
                                          <p:val>
                                            <p:strVal val="#ppt_x"/>
                                          </p:val>
                                        </p:tav>
                                      </p:tavLst>
                                    </p:anim>
                                    <p:anim calcmode="lin" valueType="num">
                                      <p:cBhvr additive="base">
                                        <p:cTn id="3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 presetClass="entr" presetSubtype="2"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fill="hold"/>
                                        <p:tgtEl>
                                          <p:spTgt spid="48"/>
                                        </p:tgtEl>
                                        <p:attrNameLst>
                                          <p:attrName>ppt_x</p:attrName>
                                        </p:attrNameLst>
                                      </p:cBhvr>
                                      <p:tavLst>
                                        <p:tav tm="0">
                                          <p:val>
                                            <p:strVal val="1+#ppt_w/2"/>
                                          </p:val>
                                        </p:tav>
                                        <p:tav tm="100000">
                                          <p:val>
                                            <p:strVal val="#ppt_x"/>
                                          </p:val>
                                        </p:tav>
                                      </p:tavLst>
                                    </p:anim>
                                    <p:anim calcmode="lin" valueType="num">
                                      <p:cBhvr additive="base">
                                        <p:cTn id="46"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xmlns="" r:embed="rId10"/>
                </a:ext>
              </a:extLst>
            </a:blip>
            <a:stretch>
              <a:fillRect b="-35962"/>
            </a:stretch>
          </a:blipFill>
        </p:spPr>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5698132" y="521562"/>
            <a:ext cx="2303196" cy="1433739"/>
          </a:xfrm>
          <a:custGeom>
            <a:avLst/>
            <a:gdLst/>
            <a:ahLst/>
            <a:cxnLst/>
            <a:rect l="l" t="t" r="r" b="b"/>
            <a:pathLst>
              <a:path w="2303196" h="1433739">
                <a:moveTo>
                  <a:pt x="0" y="0"/>
                </a:moveTo>
                <a:lnTo>
                  <a:pt x="2303196" y="0"/>
                </a:lnTo>
                <a:lnTo>
                  <a:pt x="2303196" y="1433740"/>
                </a:lnTo>
                <a:lnTo>
                  <a:pt x="0" y="14337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xmlns="" r:embed="rId18"/>
                </a:ext>
              </a:extLst>
            </a:blip>
            <a:stretch>
              <a:fillRect l="-482944"/>
            </a:stretch>
          </a:blipFill>
        </p:spPr>
      </p:sp>
      <p:sp>
        <p:nvSpPr>
          <p:cNvPr id="11" name="Freeform 11"/>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2" name="Freeform 12"/>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3" name="Freeform 13"/>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4" name="Freeform 14"/>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15" name="Group 15"/>
          <p:cNvGrpSpPr/>
          <p:nvPr/>
        </p:nvGrpSpPr>
        <p:grpSpPr>
          <a:xfrm>
            <a:off x="454632" y="494608"/>
            <a:ext cx="17378735" cy="9297785"/>
            <a:chOff x="0" y="0"/>
            <a:chExt cx="4577115" cy="2448799"/>
          </a:xfrm>
        </p:grpSpPr>
        <p:sp>
          <p:nvSpPr>
            <p:cNvPr id="16" name="Freeform 16"/>
            <p:cNvSpPr/>
            <p:nvPr/>
          </p:nvSpPr>
          <p:spPr>
            <a:xfrm>
              <a:off x="0" y="0"/>
              <a:ext cx="4577116" cy="2448799"/>
            </a:xfrm>
            <a:custGeom>
              <a:avLst/>
              <a:gdLst/>
              <a:ahLst/>
              <a:cxnLst/>
              <a:rect l="l" t="t" r="r" b="b"/>
              <a:pathLst>
                <a:path w="4577116" h="2448799">
                  <a:moveTo>
                    <a:pt x="22720" y="0"/>
                  </a:moveTo>
                  <a:lnTo>
                    <a:pt x="4554396" y="0"/>
                  </a:lnTo>
                  <a:cubicBezTo>
                    <a:pt x="4566944" y="0"/>
                    <a:pt x="4577116" y="10172"/>
                    <a:pt x="4577116" y="22720"/>
                  </a:cubicBezTo>
                  <a:lnTo>
                    <a:pt x="4577116" y="2426080"/>
                  </a:lnTo>
                  <a:cubicBezTo>
                    <a:pt x="4577116" y="2438628"/>
                    <a:pt x="4566944" y="2448799"/>
                    <a:pt x="4554396" y="2448799"/>
                  </a:cubicBezTo>
                  <a:lnTo>
                    <a:pt x="22720" y="2448799"/>
                  </a:lnTo>
                  <a:cubicBezTo>
                    <a:pt x="10172" y="2448799"/>
                    <a:pt x="0" y="2438628"/>
                    <a:pt x="0" y="2426080"/>
                  </a:cubicBezTo>
                  <a:lnTo>
                    <a:pt x="0" y="22720"/>
                  </a:lnTo>
                  <a:cubicBezTo>
                    <a:pt x="0" y="10172"/>
                    <a:pt x="10172" y="0"/>
                    <a:pt x="22720" y="0"/>
                  </a:cubicBezTo>
                  <a:close/>
                </a:path>
              </a:pathLst>
            </a:custGeom>
            <a:solidFill>
              <a:srgbClr val="FFFFFF"/>
            </a:solidFill>
            <a:ln w="95250" cap="rnd">
              <a:solidFill>
                <a:srgbClr val="FBD35B"/>
              </a:solidFill>
              <a:prstDash val="solid"/>
              <a:round/>
            </a:ln>
          </p:spPr>
        </p:sp>
        <p:sp>
          <p:nvSpPr>
            <p:cNvPr id="17" name="TextBox 17"/>
            <p:cNvSpPr txBox="1"/>
            <p:nvPr/>
          </p:nvSpPr>
          <p:spPr>
            <a:xfrm>
              <a:off x="0" y="-76200"/>
              <a:ext cx="4577115" cy="252499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028700" y="3136443"/>
            <a:ext cx="16230600" cy="4461510"/>
          </a:xfrm>
          <a:prstGeom prst="rect">
            <a:avLst/>
          </a:prstGeom>
        </p:spPr>
        <p:txBody>
          <a:bodyPr lIns="0" tIns="0" rIns="0" bIns="0" rtlCol="0" anchor="t">
            <a:spAutoFit/>
          </a:bodyPr>
          <a:lstStyle/>
          <a:p>
            <a:pPr algn="just">
              <a:lnSpc>
                <a:spcPts val="7094"/>
              </a:lnSpc>
            </a:pP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Đọc</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thông</a:t>
            </a:r>
            <a:r>
              <a:rPr lang="en-US" sz="5499" dirty="0">
                <a:solidFill>
                  <a:srgbClr val="000000"/>
                </a:solidFill>
                <a:latin typeface="Quicksand Bold"/>
                <a:ea typeface="Quicksand Bold"/>
                <a:cs typeface="Quicksand Bold"/>
                <a:sym typeface="Quicksand Bold"/>
              </a:rPr>
              <a:t> tin </a:t>
            </a:r>
            <a:r>
              <a:rPr lang="en-US" sz="5499" dirty="0" err="1">
                <a:solidFill>
                  <a:srgbClr val="000000"/>
                </a:solidFill>
                <a:latin typeface="Quicksand Bold"/>
                <a:ea typeface="Quicksand Bold"/>
                <a:cs typeface="Quicksand Bold"/>
                <a:sym typeface="Quicksand Bold"/>
              </a:rPr>
              <a:t>và</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quan</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sát</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các</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hình</a:t>
            </a:r>
            <a:r>
              <a:rPr lang="en-US" sz="5499" dirty="0">
                <a:solidFill>
                  <a:srgbClr val="000000"/>
                </a:solidFill>
                <a:latin typeface="Quicksand Bold"/>
                <a:ea typeface="Quicksand Bold"/>
                <a:cs typeface="Quicksand Bold"/>
                <a:sym typeface="Quicksand Bold"/>
              </a:rPr>
              <a:t> 5, 6, </a:t>
            </a:r>
            <a:r>
              <a:rPr lang="en-US" sz="5499" dirty="0" err="1">
                <a:solidFill>
                  <a:srgbClr val="000000"/>
                </a:solidFill>
                <a:latin typeface="Quicksand Bold"/>
                <a:ea typeface="Quicksand Bold"/>
                <a:cs typeface="Quicksand Bold"/>
                <a:sym typeface="Quicksand Bold"/>
              </a:rPr>
              <a:t>em</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hãy</a:t>
            </a:r>
            <a:r>
              <a:rPr lang="en-US" sz="5499" dirty="0">
                <a:solidFill>
                  <a:srgbClr val="000000"/>
                </a:solidFill>
                <a:latin typeface="Quicksand Bold"/>
                <a:ea typeface="Quicksand Bold"/>
                <a:cs typeface="Quicksand Bold"/>
                <a:sym typeface="Quicksand Bold"/>
              </a:rPr>
              <a:t>:</a:t>
            </a:r>
          </a:p>
          <a:p>
            <a:pPr algn="just">
              <a:lnSpc>
                <a:spcPts val="7094"/>
              </a:lnSpc>
            </a:pP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Trình</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bày</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đặc</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điểm</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của</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sông</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hồ</a:t>
            </a:r>
            <a:r>
              <a:rPr lang="en-US" sz="5499" dirty="0">
                <a:solidFill>
                  <a:srgbClr val="000000"/>
                </a:solidFill>
                <a:latin typeface="Quicksand Bold"/>
                <a:ea typeface="Quicksand Bold"/>
                <a:cs typeface="Quicksand Bold"/>
                <a:sym typeface="Quicksand Bold"/>
              </a:rPr>
              <a:t> ở </a:t>
            </a:r>
            <a:r>
              <a:rPr lang="en-US" sz="5499" dirty="0" err="1">
                <a:solidFill>
                  <a:srgbClr val="000000"/>
                </a:solidFill>
                <a:latin typeface="Quicksand Bold"/>
                <a:ea typeface="Quicksand Bold"/>
                <a:cs typeface="Quicksand Bold"/>
                <a:sym typeface="Quicksand Bold"/>
              </a:rPr>
              <a:t>nước</a:t>
            </a:r>
            <a:r>
              <a:rPr lang="en-US" sz="5499" dirty="0">
                <a:solidFill>
                  <a:srgbClr val="000000"/>
                </a:solidFill>
                <a:latin typeface="Quicksand Bold"/>
                <a:ea typeface="Quicksand Bold"/>
                <a:cs typeface="Quicksand Bold"/>
                <a:sym typeface="Quicksand Bold"/>
              </a:rPr>
              <a:t> ta.</a:t>
            </a:r>
          </a:p>
          <a:p>
            <a:pPr algn="just">
              <a:lnSpc>
                <a:spcPts val="7094"/>
              </a:lnSpc>
            </a:pP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Nêu</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vai</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trò</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của</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sông</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hồ</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đối</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với</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đời</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sống</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và</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hoạt</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động</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sản</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xuất</a:t>
            </a:r>
            <a:r>
              <a:rPr lang="en-US" sz="5499" dirty="0">
                <a:solidFill>
                  <a:srgbClr val="000000"/>
                </a:solidFill>
                <a:latin typeface="Quicksand Bold"/>
                <a:ea typeface="Quicksand Bold"/>
                <a:cs typeface="Quicksand Bold"/>
                <a:sym typeface="Quicksand Bold"/>
              </a:rPr>
              <a:t>.</a:t>
            </a:r>
          </a:p>
        </p:txBody>
      </p:sp>
      <p:sp>
        <p:nvSpPr>
          <p:cNvPr id="19" name="Freeform 19"/>
          <p:cNvSpPr/>
          <p:nvPr/>
        </p:nvSpPr>
        <p:spPr>
          <a:xfrm>
            <a:off x="881320" y="726536"/>
            <a:ext cx="984037" cy="2457532"/>
          </a:xfrm>
          <a:custGeom>
            <a:avLst/>
            <a:gdLst/>
            <a:ahLst/>
            <a:cxnLst/>
            <a:rect l="l" t="t" r="r" b="b"/>
            <a:pathLst>
              <a:path w="984037" h="2457532">
                <a:moveTo>
                  <a:pt x="0" y="0"/>
                </a:moveTo>
                <a:lnTo>
                  <a:pt x="984037" y="0"/>
                </a:lnTo>
                <a:lnTo>
                  <a:pt x="984037" y="2457532"/>
                </a:lnTo>
                <a:lnTo>
                  <a:pt x="0" y="2457532"/>
                </a:lnTo>
                <a:lnTo>
                  <a:pt x="0" y="0"/>
                </a:lnTo>
                <a:close/>
              </a:path>
            </a:pathLst>
          </a:custGeom>
          <a:blipFill>
            <a:blip r:embed="rId23"/>
            <a:stretch>
              <a:fillRect/>
            </a:stretch>
          </a:blipFill>
        </p:spPr>
      </p:sp>
      <p:pic>
        <p:nvPicPr>
          <p:cNvPr id="22" name="Picture 21"/>
          <p:cNvPicPr>
            <a:picLocks noChangeAspect="1"/>
          </p:cNvPicPr>
          <p:nvPr/>
        </p:nvPicPr>
        <p:blipFill>
          <a:blip r:embed="rId24"/>
          <a:stretch>
            <a:fillRect/>
          </a:stretch>
        </p:blipFill>
        <p:spPr>
          <a:xfrm>
            <a:off x="1913266" y="1013982"/>
            <a:ext cx="7197850" cy="2002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xmlns="" r:embed="rId10"/>
                </a:ext>
              </a:extLst>
            </a:blip>
            <a:stretch>
              <a:fillRect b="-35962"/>
            </a:stretch>
          </a:blipFill>
        </p:spPr>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5698132" y="521562"/>
            <a:ext cx="2303196" cy="1433739"/>
          </a:xfrm>
          <a:custGeom>
            <a:avLst/>
            <a:gdLst/>
            <a:ahLst/>
            <a:cxnLst/>
            <a:rect l="l" t="t" r="r" b="b"/>
            <a:pathLst>
              <a:path w="2303196" h="1433739">
                <a:moveTo>
                  <a:pt x="0" y="0"/>
                </a:moveTo>
                <a:lnTo>
                  <a:pt x="2303196" y="0"/>
                </a:lnTo>
                <a:lnTo>
                  <a:pt x="2303196" y="1433740"/>
                </a:lnTo>
                <a:lnTo>
                  <a:pt x="0" y="14337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xmlns="" r:embed="rId18"/>
                </a:ext>
              </a:extLst>
            </a:blip>
            <a:stretch>
              <a:fillRect l="-482944"/>
            </a:stretch>
          </a:blipFill>
        </p:spPr>
      </p:sp>
      <p:sp>
        <p:nvSpPr>
          <p:cNvPr id="11" name="Freeform 11"/>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2" name="Freeform 12"/>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3" name="Freeform 13"/>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4" name="Freeform 14"/>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15" name="Group 15"/>
          <p:cNvGrpSpPr/>
          <p:nvPr/>
        </p:nvGrpSpPr>
        <p:grpSpPr>
          <a:xfrm>
            <a:off x="454632" y="494608"/>
            <a:ext cx="17378735" cy="9297785"/>
            <a:chOff x="0" y="0"/>
            <a:chExt cx="4577115" cy="2448799"/>
          </a:xfrm>
        </p:grpSpPr>
        <p:sp>
          <p:nvSpPr>
            <p:cNvPr id="16" name="Freeform 16"/>
            <p:cNvSpPr/>
            <p:nvPr/>
          </p:nvSpPr>
          <p:spPr>
            <a:xfrm>
              <a:off x="0" y="0"/>
              <a:ext cx="4577116" cy="2448799"/>
            </a:xfrm>
            <a:custGeom>
              <a:avLst/>
              <a:gdLst/>
              <a:ahLst/>
              <a:cxnLst/>
              <a:rect l="l" t="t" r="r" b="b"/>
              <a:pathLst>
                <a:path w="4577116" h="2448799">
                  <a:moveTo>
                    <a:pt x="22720" y="0"/>
                  </a:moveTo>
                  <a:lnTo>
                    <a:pt x="4554396" y="0"/>
                  </a:lnTo>
                  <a:cubicBezTo>
                    <a:pt x="4566944" y="0"/>
                    <a:pt x="4577116" y="10172"/>
                    <a:pt x="4577116" y="22720"/>
                  </a:cubicBezTo>
                  <a:lnTo>
                    <a:pt x="4577116" y="2426080"/>
                  </a:lnTo>
                  <a:cubicBezTo>
                    <a:pt x="4577116" y="2438628"/>
                    <a:pt x="4566944" y="2448799"/>
                    <a:pt x="4554396" y="2448799"/>
                  </a:cubicBezTo>
                  <a:lnTo>
                    <a:pt x="22720" y="2448799"/>
                  </a:lnTo>
                  <a:cubicBezTo>
                    <a:pt x="10172" y="2448799"/>
                    <a:pt x="0" y="2438628"/>
                    <a:pt x="0" y="2426080"/>
                  </a:cubicBezTo>
                  <a:lnTo>
                    <a:pt x="0" y="22720"/>
                  </a:lnTo>
                  <a:cubicBezTo>
                    <a:pt x="0" y="10172"/>
                    <a:pt x="10172" y="0"/>
                    <a:pt x="22720" y="0"/>
                  </a:cubicBezTo>
                  <a:close/>
                </a:path>
              </a:pathLst>
            </a:custGeom>
            <a:solidFill>
              <a:srgbClr val="FFFFFF"/>
            </a:solidFill>
            <a:ln w="95250" cap="rnd">
              <a:solidFill>
                <a:srgbClr val="FBD35B"/>
              </a:solidFill>
              <a:prstDash val="solid"/>
              <a:round/>
            </a:ln>
          </p:spPr>
        </p:sp>
        <p:sp>
          <p:nvSpPr>
            <p:cNvPr id="17" name="TextBox 17"/>
            <p:cNvSpPr txBox="1"/>
            <p:nvPr/>
          </p:nvSpPr>
          <p:spPr>
            <a:xfrm>
              <a:off x="0" y="-76200"/>
              <a:ext cx="4577115" cy="252499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816197" y="972675"/>
            <a:ext cx="16655606" cy="8272272"/>
          </a:xfrm>
          <a:prstGeom prst="rect">
            <a:avLst/>
          </a:prstGeom>
        </p:spPr>
        <p:txBody>
          <a:bodyPr lIns="0" tIns="0" rIns="0" bIns="0" rtlCol="0" anchor="t">
            <a:spAutoFit/>
          </a:bodyPr>
          <a:lstStyle/>
          <a:p>
            <a:pPr algn="just">
              <a:lnSpc>
                <a:spcPts val="5933"/>
              </a:lnSpc>
            </a:pPr>
            <a:r>
              <a:rPr lang="en-US" sz="4599">
                <a:solidFill>
                  <a:srgbClr val="000000"/>
                </a:solidFill>
                <a:latin typeface="Quicksand"/>
                <a:ea typeface="Quicksand"/>
                <a:cs typeface="Quicksand"/>
                <a:sym typeface="Quicksand"/>
              </a:rPr>
              <a:t>    Việt Nam có rất nhiều sông, chủ yếu là sông nhỏ, tuy nhiên cũng có một số sông lớn như sông Hồng, sông Cửu Long,... Lượng nước sông thay đổi theo mùa. Mùa lũ mực nước sông dâng cao, có thể gây lũ lụt, ngập úng. Mùa cạn, mực nước sông hạ thấp, có tình trạng thiếu nước cho sinh hoạt và sản xuất ở một số khu vực.</a:t>
            </a:r>
          </a:p>
          <a:p>
            <a:pPr algn="just">
              <a:lnSpc>
                <a:spcPts val="5933"/>
              </a:lnSpc>
            </a:pPr>
            <a:r>
              <a:rPr lang="en-US" sz="4599">
                <a:solidFill>
                  <a:srgbClr val="000000"/>
                </a:solidFill>
                <a:latin typeface="Quicksand"/>
                <a:ea typeface="Quicksand"/>
                <a:cs typeface="Quicksand"/>
                <a:sym typeface="Quicksand"/>
              </a:rPr>
              <a:t>    Nước ta có nhiều hồ, gồm hồ tự nhiên và hồ nhân tạo. Một số hồ lớn như: hồ Ba Bể (Bắc Kạn), hồ Dầu Tiếng (Tây Ninh),…</a:t>
            </a:r>
          </a:p>
          <a:p>
            <a:pPr algn="just">
              <a:lnSpc>
                <a:spcPts val="5933"/>
              </a:lnSpc>
            </a:pPr>
            <a:r>
              <a:rPr lang="en-US" sz="4599">
                <a:solidFill>
                  <a:srgbClr val="000000"/>
                </a:solidFill>
                <a:latin typeface="Quicksand"/>
                <a:ea typeface="Quicksand"/>
                <a:cs typeface="Quicksand"/>
                <a:sym typeface="Quicksand"/>
              </a:rPr>
              <a:t>     Sông, hồ cung cấp nước cho sản xuất và sinh hoạt, tạo điều kiện phát triển đánh bắt và nuôi trồng thuỷ sản, du lịch, giao thông đường thuỷ, thuỷ điện,…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8627509" y="552261"/>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107775" cy="900595"/>
          </a:xfrm>
          <a:custGeom>
            <a:avLst/>
            <a:gdLst/>
            <a:ahLst/>
            <a:cxnLst/>
            <a:rect l="l" t="t" r="r" b="b"/>
            <a:pathLst>
              <a:path w="2107775" h="900595">
                <a:moveTo>
                  <a:pt x="0" y="0"/>
                </a:moveTo>
                <a:lnTo>
                  <a:pt x="2107775" y="0"/>
                </a:lnTo>
                <a:lnTo>
                  <a:pt x="2107775" y="900595"/>
                </a:lnTo>
                <a:lnTo>
                  <a:pt x="0" y="9005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xmlns="" r:embed="rId10"/>
                </a:ext>
              </a:extLst>
            </a:blip>
            <a:stretch>
              <a:fillRect b="-35962"/>
            </a:stretch>
          </a:blipFill>
        </p:spPr>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8" name="Freeform 8"/>
          <p:cNvSpPr/>
          <p:nvPr/>
        </p:nvSpPr>
        <p:spPr>
          <a:xfrm>
            <a:off x="15617371" y="2222000"/>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3128222" y="1817551"/>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5452404" y="2131593"/>
            <a:ext cx="1695721" cy="2849952"/>
          </a:xfrm>
          <a:custGeom>
            <a:avLst/>
            <a:gdLst/>
            <a:ahLst/>
            <a:cxnLst/>
            <a:rect l="l" t="t" r="r" b="b"/>
            <a:pathLst>
              <a:path w="1695721" h="2849952">
                <a:moveTo>
                  <a:pt x="0" y="0"/>
                </a:moveTo>
                <a:lnTo>
                  <a:pt x="1695721" y="0"/>
                </a:lnTo>
                <a:lnTo>
                  <a:pt x="1695721" y="2849952"/>
                </a:lnTo>
                <a:lnTo>
                  <a:pt x="0" y="284995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3013869" y="1757021"/>
            <a:ext cx="1948065" cy="3274059"/>
          </a:xfrm>
          <a:custGeom>
            <a:avLst/>
            <a:gdLst/>
            <a:ahLst/>
            <a:cxnLst/>
            <a:rect l="l" t="t" r="r" b="b"/>
            <a:pathLst>
              <a:path w="1948065" h="3274059">
                <a:moveTo>
                  <a:pt x="0" y="0"/>
                </a:moveTo>
                <a:lnTo>
                  <a:pt x="1948065" y="0"/>
                </a:lnTo>
                <a:lnTo>
                  <a:pt x="1948065" y="3274060"/>
                </a:lnTo>
                <a:lnTo>
                  <a:pt x="0" y="327406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1065804" y="1979628"/>
            <a:ext cx="1786140" cy="3001917"/>
          </a:xfrm>
          <a:custGeom>
            <a:avLst/>
            <a:gdLst/>
            <a:ahLst/>
            <a:cxnLst/>
            <a:rect l="l" t="t" r="r" b="b"/>
            <a:pathLst>
              <a:path w="1786140" h="3001917">
                <a:moveTo>
                  <a:pt x="0" y="0"/>
                </a:moveTo>
                <a:lnTo>
                  <a:pt x="1786140" y="0"/>
                </a:lnTo>
                <a:lnTo>
                  <a:pt x="1786140" y="3001917"/>
                </a:lnTo>
                <a:lnTo>
                  <a:pt x="0" y="300191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1065804" y="2911048"/>
            <a:ext cx="3834057" cy="2238131"/>
          </a:xfrm>
          <a:custGeom>
            <a:avLst/>
            <a:gdLst/>
            <a:ahLst/>
            <a:cxnLst/>
            <a:rect l="l" t="t" r="r" b="b"/>
            <a:pathLst>
              <a:path w="3834057" h="2238131">
                <a:moveTo>
                  <a:pt x="0" y="0"/>
                </a:moveTo>
                <a:lnTo>
                  <a:pt x="3834056" y="0"/>
                </a:lnTo>
                <a:lnTo>
                  <a:pt x="3834056" y="2238131"/>
                </a:lnTo>
                <a:lnTo>
                  <a:pt x="0" y="223813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4" name="Freeform 14"/>
          <p:cNvSpPr/>
          <p:nvPr/>
        </p:nvSpPr>
        <p:spPr>
          <a:xfrm>
            <a:off x="13989727" y="3044971"/>
            <a:ext cx="2839870" cy="2062455"/>
          </a:xfrm>
          <a:custGeom>
            <a:avLst/>
            <a:gdLst/>
            <a:ahLst/>
            <a:cxnLst/>
            <a:rect l="l" t="t" r="r" b="b"/>
            <a:pathLst>
              <a:path w="2839870" h="2062455">
                <a:moveTo>
                  <a:pt x="0" y="0"/>
                </a:moveTo>
                <a:lnTo>
                  <a:pt x="2839870" y="0"/>
                </a:lnTo>
                <a:lnTo>
                  <a:pt x="2839870" y="2062456"/>
                </a:lnTo>
                <a:lnTo>
                  <a:pt x="0" y="206245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5" name="Freeform 15"/>
          <p:cNvSpPr/>
          <p:nvPr/>
        </p:nvSpPr>
        <p:spPr>
          <a:xfrm>
            <a:off x="4148601" y="3463243"/>
            <a:ext cx="2471393" cy="1794849"/>
          </a:xfrm>
          <a:custGeom>
            <a:avLst/>
            <a:gdLst/>
            <a:ahLst/>
            <a:cxnLst/>
            <a:rect l="l" t="t" r="r" b="b"/>
            <a:pathLst>
              <a:path w="2471393" h="1794849">
                <a:moveTo>
                  <a:pt x="0" y="0"/>
                </a:moveTo>
                <a:lnTo>
                  <a:pt x="2471393" y="0"/>
                </a:lnTo>
                <a:lnTo>
                  <a:pt x="2471393" y="1794850"/>
                </a:lnTo>
                <a:lnTo>
                  <a:pt x="0" y="179485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16" name="Group 16"/>
          <p:cNvGrpSpPr/>
          <p:nvPr/>
        </p:nvGrpSpPr>
        <p:grpSpPr>
          <a:xfrm>
            <a:off x="1730086" y="743474"/>
            <a:ext cx="14827827" cy="7066443"/>
            <a:chOff x="0" y="0"/>
            <a:chExt cx="3905271" cy="1861121"/>
          </a:xfrm>
        </p:grpSpPr>
        <p:sp>
          <p:nvSpPr>
            <p:cNvPr id="17" name="Freeform 17"/>
            <p:cNvSpPr/>
            <p:nvPr/>
          </p:nvSpPr>
          <p:spPr>
            <a:xfrm>
              <a:off x="0" y="0"/>
              <a:ext cx="3905271" cy="1861121"/>
            </a:xfrm>
            <a:custGeom>
              <a:avLst/>
              <a:gdLst/>
              <a:ahLst/>
              <a:cxnLst/>
              <a:rect l="l" t="t" r="r" b="b"/>
              <a:pathLst>
                <a:path w="3905271" h="1861121">
                  <a:moveTo>
                    <a:pt x="26628" y="0"/>
                  </a:moveTo>
                  <a:lnTo>
                    <a:pt x="3878643" y="0"/>
                  </a:lnTo>
                  <a:cubicBezTo>
                    <a:pt x="3885705" y="0"/>
                    <a:pt x="3892478" y="2805"/>
                    <a:pt x="3897472" y="7799"/>
                  </a:cubicBezTo>
                  <a:cubicBezTo>
                    <a:pt x="3902466" y="12793"/>
                    <a:pt x="3905271" y="19566"/>
                    <a:pt x="3905271" y="26628"/>
                  </a:cubicBezTo>
                  <a:lnTo>
                    <a:pt x="3905271" y="1834492"/>
                  </a:lnTo>
                  <a:cubicBezTo>
                    <a:pt x="3905271" y="1849199"/>
                    <a:pt x="3893350" y="1861121"/>
                    <a:pt x="3878643" y="1861121"/>
                  </a:cubicBezTo>
                  <a:lnTo>
                    <a:pt x="26628" y="1861121"/>
                  </a:lnTo>
                  <a:cubicBezTo>
                    <a:pt x="11922" y="1861121"/>
                    <a:pt x="0" y="1849199"/>
                    <a:pt x="0" y="1834492"/>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sp>
        <p:sp>
          <p:nvSpPr>
            <p:cNvPr id="18" name="TextBox 18"/>
            <p:cNvSpPr txBox="1"/>
            <p:nvPr/>
          </p:nvSpPr>
          <p:spPr>
            <a:xfrm>
              <a:off x="0" y="-76200"/>
              <a:ext cx="3905271" cy="1937321"/>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147531" y="449759"/>
            <a:ext cx="1836546" cy="1091910"/>
          </a:xfrm>
          <a:custGeom>
            <a:avLst/>
            <a:gdLst/>
            <a:ahLst/>
            <a:cxnLst/>
            <a:rect l="l" t="t" r="r" b="b"/>
            <a:pathLst>
              <a:path w="1836546" h="1091910">
                <a:moveTo>
                  <a:pt x="0" y="0"/>
                </a:moveTo>
                <a:lnTo>
                  <a:pt x="1836545" y="0"/>
                </a:lnTo>
                <a:lnTo>
                  <a:pt x="1836545" y="1091910"/>
                </a:lnTo>
                <a:lnTo>
                  <a:pt x="0" y="109191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0" name="Freeform 20"/>
          <p:cNvSpPr/>
          <p:nvPr/>
        </p:nvSpPr>
        <p:spPr>
          <a:xfrm>
            <a:off x="16438335" y="24055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1" name="Freeform 21"/>
          <p:cNvSpPr/>
          <p:nvPr/>
        </p:nvSpPr>
        <p:spPr>
          <a:xfrm>
            <a:off x="-1136858" y="5826177"/>
            <a:ext cx="4845943" cy="3737433"/>
          </a:xfrm>
          <a:custGeom>
            <a:avLst/>
            <a:gdLst/>
            <a:ahLst/>
            <a:cxnLst/>
            <a:rect l="l" t="t" r="r" b="b"/>
            <a:pathLst>
              <a:path w="4845943" h="3737433">
                <a:moveTo>
                  <a:pt x="0" y="0"/>
                </a:moveTo>
                <a:lnTo>
                  <a:pt x="4845943" y="0"/>
                </a:lnTo>
                <a:lnTo>
                  <a:pt x="4845943" y="3737433"/>
                </a:lnTo>
                <a:lnTo>
                  <a:pt x="0" y="373743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2" name="Freeform 22"/>
          <p:cNvSpPr/>
          <p:nvPr/>
        </p:nvSpPr>
        <p:spPr>
          <a:xfrm rot="492186">
            <a:off x="-997907" y="8877506"/>
            <a:ext cx="12150612" cy="2818988"/>
          </a:xfrm>
          <a:custGeom>
            <a:avLst/>
            <a:gdLst/>
            <a:ahLst/>
            <a:cxnLst/>
            <a:rect l="l" t="t" r="r" b="b"/>
            <a:pathLst>
              <a:path w="12150612" h="2818988">
                <a:moveTo>
                  <a:pt x="0" y="0"/>
                </a:moveTo>
                <a:lnTo>
                  <a:pt x="12150612" y="0"/>
                </a:lnTo>
                <a:lnTo>
                  <a:pt x="12150612" y="2818988"/>
                </a:lnTo>
                <a:lnTo>
                  <a:pt x="0" y="2818988"/>
                </a:lnTo>
                <a:lnTo>
                  <a:pt x="0" y="0"/>
                </a:lnTo>
                <a:close/>
              </a:path>
            </a:pathLst>
          </a:custGeom>
          <a:blipFill>
            <a:blip r:embed="rId29">
              <a:extLst>
                <a:ext uri="{96DAC541-7B7A-43D3-8B79-37D633B846F1}">
                  <asvg:svgBlip xmlns:asvg="http://schemas.microsoft.com/office/drawing/2016/SVG/main" xmlns="" r:embed="rId30"/>
                </a:ext>
              </a:extLst>
            </a:blip>
            <a:stretch>
              <a:fillRect l="-52250" r="-26213"/>
            </a:stretch>
          </a:blipFill>
        </p:spPr>
      </p:sp>
      <p:sp>
        <p:nvSpPr>
          <p:cNvPr id="23" name="Freeform 23"/>
          <p:cNvSpPr/>
          <p:nvPr/>
        </p:nvSpPr>
        <p:spPr>
          <a:xfrm>
            <a:off x="13128222" y="6758538"/>
            <a:ext cx="5329055" cy="2102756"/>
          </a:xfrm>
          <a:custGeom>
            <a:avLst/>
            <a:gdLst/>
            <a:ahLst/>
            <a:cxnLst/>
            <a:rect l="l" t="t" r="r" b="b"/>
            <a:pathLst>
              <a:path w="5329055" h="2102756">
                <a:moveTo>
                  <a:pt x="0" y="0"/>
                </a:moveTo>
                <a:lnTo>
                  <a:pt x="5329055" y="0"/>
                </a:lnTo>
                <a:lnTo>
                  <a:pt x="5329055" y="2102757"/>
                </a:lnTo>
                <a:lnTo>
                  <a:pt x="0" y="2102757"/>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24" name="Freeform 24"/>
          <p:cNvSpPr/>
          <p:nvPr/>
        </p:nvSpPr>
        <p:spPr>
          <a:xfrm>
            <a:off x="2139436" y="1706205"/>
            <a:ext cx="13863734" cy="5446876"/>
          </a:xfrm>
          <a:custGeom>
            <a:avLst/>
            <a:gdLst/>
            <a:ahLst/>
            <a:cxnLst/>
            <a:rect l="l" t="t" r="r" b="b"/>
            <a:pathLst>
              <a:path w="13863734" h="5446876">
                <a:moveTo>
                  <a:pt x="0" y="0"/>
                </a:moveTo>
                <a:lnTo>
                  <a:pt x="13863733" y="0"/>
                </a:lnTo>
                <a:lnTo>
                  <a:pt x="13863733" y="5446876"/>
                </a:lnTo>
                <a:lnTo>
                  <a:pt x="0" y="5446876"/>
                </a:lnTo>
                <a:lnTo>
                  <a:pt x="0" y="0"/>
                </a:lnTo>
                <a:close/>
              </a:path>
            </a:pathLst>
          </a:custGeom>
          <a:blipFill>
            <a:blip r:embed="rId33"/>
            <a:stretch>
              <a:fillRect/>
            </a:stretch>
          </a:blipFill>
        </p:spPr>
      </p:sp>
      <p:sp>
        <p:nvSpPr>
          <p:cNvPr id="25" name="Freeform 25"/>
          <p:cNvSpPr/>
          <p:nvPr/>
        </p:nvSpPr>
        <p:spPr>
          <a:xfrm flipH="1">
            <a:off x="8627509" y="6337609"/>
            <a:ext cx="3389566" cy="4114800"/>
          </a:xfrm>
          <a:custGeom>
            <a:avLst/>
            <a:gdLst/>
            <a:ahLst/>
            <a:cxnLst/>
            <a:rect l="l" t="t" r="r" b="b"/>
            <a:pathLst>
              <a:path w="3389566" h="4114800">
                <a:moveTo>
                  <a:pt x="3389566" y="0"/>
                </a:moveTo>
                <a:lnTo>
                  <a:pt x="0" y="0"/>
                </a:lnTo>
                <a:lnTo>
                  <a:pt x="0" y="4114800"/>
                </a:lnTo>
                <a:lnTo>
                  <a:pt x="3389566" y="4114800"/>
                </a:lnTo>
                <a:lnTo>
                  <a:pt x="3389566" y="0"/>
                </a:lnTo>
                <a:close/>
              </a:path>
            </a:pathLst>
          </a:custGeom>
          <a:blipFill>
            <a:blip r:embed="rId34">
              <a:extLst>
                <a:ext uri="{96DAC541-7B7A-43D3-8B79-37D633B846F1}">
                  <asvg:svgBlip xmlns:asvg="http://schemas.microsoft.com/office/drawing/2016/SVG/main" xmlns="" r:embed="rId3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xmlns="" r:embed="rId24"/>
                </a:ext>
              </a:extLst>
            </a:blip>
            <a:stretch>
              <a:fillRect b="-35962"/>
            </a:stretch>
          </a:blipFill>
        </p:spPr>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22" name="Freeform 22"/>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23" name="Freeform 23"/>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4" name="Freeform 24"/>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5" name="Freeform 25"/>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6" name="Freeform 26"/>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7" name="Freeform 27"/>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8" name="Freeform 28"/>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9" name="Freeform 29"/>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30" name="Freeform 30"/>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31" name="Freeform 31"/>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grpSp>
        <p:nvGrpSpPr>
          <p:cNvPr id="32" name="Group 32"/>
          <p:cNvGrpSpPr/>
          <p:nvPr/>
        </p:nvGrpSpPr>
        <p:grpSpPr>
          <a:xfrm>
            <a:off x="11501013" y="6208970"/>
            <a:ext cx="6612876" cy="3986029"/>
            <a:chOff x="0" y="0"/>
            <a:chExt cx="8817168" cy="5314705"/>
          </a:xfrm>
        </p:grpSpPr>
        <p:grpSp>
          <p:nvGrpSpPr>
            <p:cNvPr id="33" name="Group 33"/>
            <p:cNvGrpSpPr/>
            <p:nvPr/>
          </p:nvGrpSpPr>
          <p:grpSpPr>
            <a:xfrm>
              <a:off x="0" y="0"/>
              <a:ext cx="8817168" cy="5314705"/>
              <a:chOff x="0" y="0"/>
              <a:chExt cx="1961816" cy="1182520"/>
            </a:xfrm>
          </p:grpSpPr>
          <p:sp>
            <p:nvSpPr>
              <p:cNvPr id="34" name="Freeform 34"/>
              <p:cNvSpPr/>
              <p:nvPr/>
            </p:nvSpPr>
            <p:spPr>
              <a:xfrm>
                <a:off x="0" y="0"/>
                <a:ext cx="1961816" cy="1182520"/>
              </a:xfrm>
              <a:custGeom>
                <a:avLst/>
                <a:gdLst/>
                <a:ahLst/>
                <a:cxnLst/>
                <a:rect l="l" t="t" r="r" b="b"/>
                <a:pathLst>
                  <a:path w="1961816" h="1182520">
                    <a:moveTo>
                      <a:pt x="53007" y="0"/>
                    </a:moveTo>
                    <a:lnTo>
                      <a:pt x="1908809" y="0"/>
                    </a:lnTo>
                    <a:cubicBezTo>
                      <a:pt x="1922868" y="0"/>
                      <a:pt x="1936350" y="5585"/>
                      <a:pt x="1946291" y="15525"/>
                    </a:cubicBezTo>
                    <a:cubicBezTo>
                      <a:pt x="1956232" y="25466"/>
                      <a:pt x="1961816" y="38949"/>
                      <a:pt x="1961816" y="53007"/>
                    </a:cubicBezTo>
                    <a:lnTo>
                      <a:pt x="1961816" y="1129513"/>
                    </a:lnTo>
                    <a:cubicBezTo>
                      <a:pt x="1961816" y="1158788"/>
                      <a:pt x="1938084" y="1182520"/>
                      <a:pt x="1908809" y="1182520"/>
                    </a:cubicBezTo>
                    <a:lnTo>
                      <a:pt x="53007" y="1182520"/>
                    </a:lnTo>
                    <a:cubicBezTo>
                      <a:pt x="23732" y="1182520"/>
                      <a:pt x="0" y="1158788"/>
                      <a:pt x="0" y="1129513"/>
                    </a:cubicBezTo>
                    <a:lnTo>
                      <a:pt x="0" y="53007"/>
                    </a:lnTo>
                    <a:cubicBezTo>
                      <a:pt x="0" y="23732"/>
                      <a:pt x="23732" y="0"/>
                      <a:pt x="53007" y="0"/>
                    </a:cubicBezTo>
                    <a:close/>
                  </a:path>
                </a:pathLst>
              </a:custGeom>
              <a:solidFill>
                <a:srgbClr val="FFFFFF">
                  <a:alpha val="89804"/>
                </a:srgbClr>
              </a:solidFill>
              <a:ln w="95250" cap="rnd">
                <a:solidFill>
                  <a:srgbClr val="FBD35B">
                    <a:alpha val="89804"/>
                  </a:srgbClr>
                </a:solidFill>
                <a:prstDash val="solid"/>
                <a:round/>
              </a:ln>
            </p:spPr>
          </p:sp>
          <p:sp>
            <p:nvSpPr>
              <p:cNvPr id="35" name="TextBox 35"/>
              <p:cNvSpPr txBox="1"/>
              <p:nvPr/>
            </p:nvSpPr>
            <p:spPr>
              <a:xfrm>
                <a:off x="0" y="-76200"/>
                <a:ext cx="1961816" cy="1258720"/>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6"/>
            <p:cNvSpPr txBox="1"/>
            <p:nvPr/>
          </p:nvSpPr>
          <p:spPr>
            <a:xfrm>
              <a:off x="632976" y="459311"/>
              <a:ext cx="7886506" cy="4447317"/>
            </a:xfrm>
            <a:prstGeom prst="rect">
              <a:avLst/>
            </a:prstGeom>
          </p:spPr>
          <p:txBody>
            <a:bodyPr lIns="0" tIns="0" rIns="0" bIns="0" rtlCol="0" anchor="t">
              <a:spAutoFit/>
            </a:bodyPr>
            <a:lstStyle/>
            <a:p>
              <a:pPr algn="just">
                <a:lnSpc>
                  <a:spcPts val="5344"/>
                </a:lnSpc>
                <a:spcBef>
                  <a:spcPct val="0"/>
                </a:spcBef>
              </a:pPr>
              <a:r>
                <a:rPr lang="en-US" sz="3817">
                  <a:solidFill>
                    <a:srgbClr val="000000"/>
                  </a:solidFill>
                  <a:latin typeface="Quicksand"/>
                  <a:ea typeface="Quicksand"/>
                  <a:cs typeface="Quicksand"/>
                  <a:sym typeface="Quicksand"/>
                </a:rPr>
                <a:t>Nước ta có nhiều hồ, gồm hồ tự nhiên và hồ nhân tạo. Một số hồ lớn như: hồ Ba Bể (Bắc Kạn), hồ Dầu Tiếng (Tây Ninh),...</a:t>
              </a:r>
            </a:p>
          </p:txBody>
        </p:sp>
      </p:grpSp>
      <p:grpSp>
        <p:nvGrpSpPr>
          <p:cNvPr id="37" name="Group 37"/>
          <p:cNvGrpSpPr/>
          <p:nvPr/>
        </p:nvGrpSpPr>
        <p:grpSpPr>
          <a:xfrm>
            <a:off x="229162" y="1677624"/>
            <a:ext cx="7002046" cy="5522891"/>
            <a:chOff x="0" y="0"/>
            <a:chExt cx="9336062" cy="7363855"/>
          </a:xfrm>
        </p:grpSpPr>
        <p:grpSp>
          <p:nvGrpSpPr>
            <p:cNvPr id="38" name="Group 38"/>
            <p:cNvGrpSpPr/>
            <p:nvPr/>
          </p:nvGrpSpPr>
          <p:grpSpPr>
            <a:xfrm>
              <a:off x="0" y="0"/>
              <a:ext cx="9336062" cy="7363855"/>
              <a:chOff x="0" y="0"/>
              <a:chExt cx="2038331" cy="1607741"/>
            </a:xfrm>
          </p:grpSpPr>
          <p:sp>
            <p:nvSpPr>
              <p:cNvPr id="39" name="Freeform 39"/>
              <p:cNvSpPr/>
              <p:nvPr/>
            </p:nvSpPr>
            <p:spPr>
              <a:xfrm>
                <a:off x="0" y="0"/>
                <a:ext cx="2038331" cy="1607741"/>
              </a:xfrm>
              <a:custGeom>
                <a:avLst/>
                <a:gdLst/>
                <a:ahLst/>
                <a:cxnLst/>
                <a:rect l="l" t="t" r="r" b="b"/>
                <a:pathLst>
                  <a:path w="2038331" h="1607741">
                    <a:moveTo>
                      <a:pt x="51017" y="0"/>
                    </a:moveTo>
                    <a:lnTo>
                      <a:pt x="1987313" y="0"/>
                    </a:lnTo>
                    <a:cubicBezTo>
                      <a:pt x="2015489" y="0"/>
                      <a:pt x="2038331" y="22841"/>
                      <a:pt x="2038331" y="51017"/>
                    </a:cubicBezTo>
                    <a:lnTo>
                      <a:pt x="2038331" y="1556724"/>
                    </a:lnTo>
                    <a:cubicBezTo>
                      <a:pt x="2038331" y="1570255"/>
                      <a:pt x="2032956" y="1583231"/>
                      <a:pt x="2023388" y="1592799"/>
                    </a:cubicBezTo>
                    <a:cubicBezTo>
                      <a:pt x="2013820" y="1602366"/>
                      <a:pt x="2000844" y="1607741"/>
                      <a:pt x="1987313" y="1607741"/>
                    </a:cubicBezTo>
                    <a:lnTo>
                      <a:pt x="51017" y="1607741"/>
                    </a:lnTo>
                    <a:cubicBezTo>
                      <a:pt x="22841" y="1607741"/>
                      <a:pt x="0" y="1584900"/>
                      <a:pt x="0" y="1556724"/>
                    </a:cubicBezTo>
                    <a:lnTo>
                      <a:pt x="0" y="51017"/>
                    </a:lnTo>
                    <a:cubicBezTo>
                      <a:pt x="0" y="37487"/>
                      <a:pt x="5375" y="24510"/>
                      <a:pt x="14943" y="14943"/>
                    </a:cubicBezTo>
                    <a:cubicBezTo>
                      <a:pt x="24510" y="5375"/>
                      <a:pt x="37487" y="0"/>
                      <a:pt x="51017" y="0"/>
                    </a:cubicBezTo>
                    <a:close/>
                  </a:path>
                </a:pathLst>
              </a:custGeom>
              <a:solidFill>
                <a:srgbClr val="FFFFFF">
                  <a:alpha val="89804"/>
                </a:srgbClr>
              </a:solidFill>
              <a:ln w="95250" cap="rnd">
                <a:solidFill>
                  <a:srgbClr val="FBD35B">
                    <a:alpha val="89804"/>
                  </a:srgbClr>
                </a:solidFill>
                <a:prstDash val="solid"/>
                <a:round/>
              </a:ln>
            </p:spPr>
          </p:sp>
          <p:sp>
            <p:nvSpPr>
              <p:cNvPr id="40" name="TextBox 40"/>
              <p:cNvSpPr txBox="1"/>
              <p:nvPr/>
            </p:nvSpPr>
            <p:spPr>
              <a:xfrm>
                <a:off x="0" y="-76200"/>
                <a:ext cx="2038331" cy="1683941"/>
              </a:xfrm>
              <a:prstGeom prst="rect">
                <a:avLst/>
              </a:prstGeom>
            </p:spPr>
            <p:txBody>
              <a:bodyPr lIns="50800" tIns="50800" rIns="50800" bIns="50800" rtlCol="0" anchor="ctr"/>
              <a:lstStyle/>
              <a:p>
                <a:pPr algn="ctr">
                  <a:lnSpc>
                    <a:spcPts val="2659"/>
                  </a:lnSpc>
                  <a:spcBef>
                    <a:spcPct val="0"/>
                  </a:spcBef>
                </a:pPr>
                <a:endParaRPr/>
              </a:p>
            </p:txBody>
          </p:sp>
        </p:grpSp>
        <p:sp>
          <p:nvSpPr>
            <p:cNvPr id="41" name="TextBox 41"/>
            <p:cNvSpPr txBox="1"/>
            <p:nvPr/>
          </p:nvSpPr>
          <p:spPr>
            <a:xfrm>
              <a:off x="424186" y="469104"/>
              <a:ext cx="8350630" cy="6378961"/>
            </a:xfrm>
            <a:prstGeom prst="rect">
              <a:avLst/>
            </a:prstGeom>
          </p:spPr>
          <p:txBody>
            <a:bodyPr lIns="0" tIns="0" rIns="0" bIns="0" rtlCol="0" anchor="t">
              <a:spAutoFit/>
            </a:bodyPr>
            <a:lstStyle/>
            <a:p>
              <a:pPr algn="just">
                <a:lnSpc>
                  <a:spcPts val="5446"/>
                </a:lnSpc>
                <a:spcBef>
                  <a:spcPct val="0"/>
                </a:spcBef>
              </a:pPr>
              <a:r>
                <a:rPr lang="en-US" sz="3890">
                  <a:solidFill>
                    <a:srgbClr val="000000"/>
                  </a:solidFill>
                  <a:latin typeface="Quicksand"/>
                  <a:ea typeface="Quicksand"/>
                  <a:cs typeface="Quicksand"/>
                  <a:sym typeface="Quicksand"/>
                </a:rPr>
                <a:t>Việt Nam có rất nhiều sông, chủ yếu là sông nhỏ, tuy nhiên cũng có một số sông lớn như sông Hồng, sông Cửu Long,... Lượng nước sông thay đổi theo mùa.</a:t>
              </a:r>
            </a:p>
          </p:txBody>
        </p:sp>
      </p:grpSp>
      <p:grpSp>
        <p:nvGrpSpPr>
          <p:cNvPr id="42" name="Group 42"/>
          <p:cNvGrpSpPr/>
          <p:nvPr/>
        </p:nvGrpSpPr>
        <p:grpSpPr>
          <a:xfrm>
            <a:off x="948467" y="7388288"/>
            <a:ext cx="7025005" cy="2537755"/>
            <a:chOff x="0" y="0"/>
            <a:chExt cx="9366673" cy="3383673"/>
          </a:xfrm>
        </p:grpSpPr>
        <p:grpSp>
          <p:nvGrpSpPr>
            <p:cNvPr id="43" name="Group 43"/>
            <p:cNvGrpSpPr/>
            <p:nvPr/>
          </p:nvGrpSpPr>
          <p:grpSpPr>
            <a:xfrm>
              <a:off x="0" y="0"/>
              <a:ext cx="9366673" cy="3383673"/>
              <a:chOff x="0" y="0"/>
              <a:chExt cx="1924875" cy="695354"/>
            </a:xfrm>
          </p:grpSpPr>
          <p:sp>
            <p:nvSpPr>
              <p:cNvPr id="44" name="Freeform 44"/>
              <p:cNvSpPr/>
              <p:nvPr/>
            </p:nvSpPr>
            <p:spPr>
              <a:xfrm>
                <a:off x="0" y="0"/>
                <a:ext cx="1924875" cy="695354"/>
              </a:xfrm>
              <a:custGeom>
                <a:avLst/>
                <a:gdLst/>
                <a:ahLst/>
                <a:cxnLst/>
                <a:rect l="l" t="t" r="r" b="b"/>
                <a:pathLst>
                  <a:path w="1924875" h="695354">
                    <a:moveTo>
                      <a:pt x="54024" y="0"/>
                    </a:moveTo>
                    <a:lnTo>
                      <a:pt x="1870851" y="0"/>
                    </a:lnTo>
                    <a:cubicBezTo>
                      <a:pt x="1885179" y="0"/>
                      <a:pt x="1898920" y="5692"/>
                      <a:pt x="1909052" y="15823"/>
                    </a:cubicBezTo>
                    <a:cubicBezTo>
                      <a:pt x="1919183" y="25955"/>
                      <a:pt x="1924875" y="39696"/>
                      <a:pt x="1924875" y="54024"/>
                    </a:cubicBezTo>
                    <a:lnTo>
                      <a:pt x="1924875" y="641329"/>
                    </a:lnTo>
                    <a:cubicBezTo>
                      <a:pt x="1924875" y="655657"/>
                      <a:pt x="1919183" y="669399"/>
                      <a:pt x="1909052" y="679530"/>
                    </a:cubicBezTo>
                    <a:cubicBezTo>
                      <a:pt x="1898920" y="689662"/>
                      <a:pt x="1885179" y="695354"/>
                      <a:pt x="1870851" y="695354"/>
                    </a:cubicBezTo>
                    <a:lnTo>
                      <a:pt x="54024" y="695354"/>
                    </a:lnTo>
                    <a:cubicBezTo>
                      <a:pt x="39696" y="695354"/>
                      <a:pt x="25955" y="689662"/>
                      <a:pt x="15823" y="679530"/>
                    </a:cubicBezTo>
                    <a:cubicBezTo>
                      <a:pt x="5692" y="669399"/>
                      <a:pt x="0" y="655657"/>
                      <a:pt x="0" y="641329"/>
                    </a:cubicBezTo>
                    <a:lnTo>
                      <a:pt x="0" y="54024"/>
                    </a:lnTo>
                    <a:cubicBezTo>
                      <a:pt x="0" y="39696"/>
                      <a:pt x="5692" y="25955"/>
                      <a:pt x="15823" y="15823"/>
                    </a:cubicBezTo>
                    <a:cubicBezTo>
                      <a:pt x="25955" y="5692"/>
                      <a:pt x="39696" y="0"/>
                      <a:pt x="54024" y="0"/>
                    </a:cubicBezTo>
                    <a:close/>
                  </a:path>
                </a:pathLst>
              </a:custGeom>
              <a:solidFill>
                <a:srgbClr val="FFFFFF">
                  <a:alpha val="89804"/>
                </a:srgbClr>
              </a:solidFill>
              <a:ln w="95250" cap="rnd">
                <a:solidFill>
                  <a:srgbClr val="FBD35B">
                    <a:alpha val="89804"/>
                  </a:srgbClr>
                </a:solidFill>
                <a:prstDash val="solid"/>
                <a:round/>
              </a:ln>
            </p:spPr>
          </p:sp>
          <p:sp>
            <p:nvSpPr>
              <p:cNvPr id="45" name="TextBox 45"/>
              <p:cNvSpPr txBox="1"/>
              <p:nvPr/>
            </p:nvSpPr>
            <p:spPr>
              <a:xfrm>
                <a:off x="0" y="-180975"/>
                <a:ext cx="1924875" cy="876329"/>
              </a:xfrm>
              <a:prstGeom prst="rect">
                <a:avLst/>
              </a:prstGeom>
            </p:spPr>
            <p:txBody>
              <a:bodyPr lIns="50800" tIns="50800" rIns="50800" bIns="50800" rtlCol="0" anchor="ctr"/>
              <a:lstStyle/>
              <a:p>
                <a:pPr algn="ctr">
                  <a:lnSpc>
                    <a:spcPts val="5600"/>
                  </a:lnSpc>
                  <a:spcBef>
                    <a:spcPct val="0"/>
                  </a:spcBef>
                </a:pPr>
                <a:endParaRPr/>
              </a:p>
            </p:txBody>
          </p:sp>
        </p:grpSp>
        <p:sp>
          <p:nvSpPr>
            <p:cNvPr id="46" name="TextBox 46"/>
            <p:cNvSpPr txBox="1"/>
            <p:nvPr/>
          </p:nvSpPr>
          <p:spPr>
            <a:xfrm>
              <a:off x="437946" y="177628"/>
              <a:ext cx="8378010" cy="2935790"/>
            </a:xfrm>
            <a:prstGeom prst="rect">
              <a:avLst/>
            </a:prstGeom>
          </p:spPr>
          <p:txBody>
            <a:bodyPr lIns="0" tIns="0" rIns="0" bIns="0" rtlCol="0" anchor="t">
              <a:spAutoFit/>
            </a:bodyPr>
            <a:lstStyle/>
            <a:p>
              <a:pPr algn="just">
                <a:lnSpc>
                  <a:spcPts val="5946"/>
                </a:lnSpc>
                <a:spcBef>
                  <a:spcPct val="0"/>
                </a:spcBef>
              </a:pPr>
              <a:r>
                <a:rPr lang="en-US" sz="4247">
                  <a:solidFill>
                    <a:srgbClr val="000000"/>
                  </a:solidFill>
                  <a:latin typeface="Quicksand"/>
                  <a:ea typeface="Quicksand"/>
                  <a:cs typeface="Quicksand"/>
                  <a:sym typeface="Quicksand"/>
                </a:rPr>
                <a:t>Mùa lũ mực nước sông dâng cao, có thể gây lũ lụt, ngập úng.</a:t>
              </a:r>
            </a:p>
          </p:txBody>
        </p:sp>
      </p:grpSp>
      <p:grpSp>
        <p:nvGrpSpPr>
          <p:cNvPr id="47" name="Group 47"/>
          <p:cNvGrpSpPr/>
          <p:nvPr/>
        </p:nvGrpSpPr>
        <p:grpSpPr>
          <a:xfrm>
            <a:off x="11329541" y="1834932"/>
            <a:ext cx="6615514" cy="4085092"/>
            <a:chOff x="0" y="0"/>
            <a:chExt cx="8820686" cy="5446790"/>
          </a:xfrm>
        </p:grpSpPr>
        <p:grpSp>
          <p:nvGrpSpPr>
            <p:cNvPr id="48" name="Group 48"/>
            <p:cNvGrpSpPr/>
            <p:nvPr/>
          </p:nvGrpSpPr>
          <p:grpSpPr>
            <a:xfrm>
              <a:off x="0" y="0"/>
              <a:ext cx="8820686" cy="5446790"/>
              <a:chOff x="0" y="0"/>
              <a:chExt cx="1742358" cy="1075909"/>
            </a:xfrm>
          </p:grpSpPr>
          <p:sp>
            <p:nvSpPr>
              <p:cNvPr id="49" name="Freeform 49"/>
              <p:cNvSpPr/>
              <p:nvPr/>
            </p:nvSpPr>
            <p:spPr>
              <a:xfrm>
                <a:off x="0" y="0"/>
                <a:ext cx="1742358" cy="1075909"/>
              </a:xfrm>
              <a:custGeom>
                <a:avLst/>
                <a:gdLst/>
                <a:ahLst/>
                <a:cxnLst/>
                <a:rect l="l" t="t" r="r" b="b"/>
                <a:pathLst>
                  <a:path w="1742358" h="1075909">
                    <a:moveTo>
                      <a:pt x="59684" y="0"/>
                    </a:moveTo>
                    <a:lnTo>
                      <a:pt x="1682674" y="0"/>
                    </a:lnTo>
                    <a:cubicBezTo>
                      <a:pt x="1715637" y="0"/>
                      <a:pt x="1742358" y="26721"/>
                      <a:pt x="1742358" y="59684"/>
                    </a:cubicBezTo>
                    <a:lnTo>
                      <a:pt x="1742358" y="1016225"/>
                    </a:lnTo>
                    <a:cubicBezTo>
                      <a:pt x="1742358" y="1032055"/>
                      <a:pt x="1736070" y="1047235"/>
                      <a:pt x="1724877" y="1058428"/>
                    </a:cubicBezTo>
                    <a:cubicBezTo>
                      <a:pt x="1713684" y="1069621"/>
                      <a:pt x="1698503" y="1075909"/>
                      <a:pt x="1682674" y="1075909"/>
                    </a:cubicBezTo>
                    <a:lnTo>
                      <a:pt x="59684" y="1075909"/>
                    </a:lnTo>
                    <a:cubicBezTo>
                      <a:pt x="26721" y="1075909"/>
                      <a:pt x="0" y="1049188"/>
                      <a:pt x="0" y="1016225"/>
                    </a:cubicBezTo>
                    <a:lnTo>
                      <a:pt x="0" y="59684"/>
                    </a:lnTo>
                    <a:cubicBezTo>
                      <a:pt x="0" y="26721"/>
                      <a:pt x="26721" y="0"/>
                      <a:pt x="59684" y="0"/>
                    </a:cubicBezTo>
                    <a:close/>
                  </a:path>
                </a:pathLst>
              </a:custGeom>
              <a:solidFill>
                <a:srgbClr val="FFFFFF">
                  <a:alpha val="89804"/>
                </a:srgbClr>
              </a:solidFill>
              <a:ln w="95250" cap="rnd">
                <a:solidFill>
                  <a:srgbClr val="FBD35B">
                    <a:alpha val="89804"/>
                  </a:srgbClr>
                </a:solidFill>
                <a:prstDash val="solid"/>
                <a:round/>
              </a:ln>
            </p:spPr>
          </p:sp>
          <p:sp>
            <p:nvSpPr>
              <p:cNvPr id="50" name="TextBox 50"/>
              <p:cNvSpPr txBox="1"/>
              <p:nvPr/>
            </p:nvSpPr>
            <p:spPr>
              <a:xfrm>
                <a:off x="0" y="-76200"/>
                <a:ext cx="1742358" cy="1152109"/>
              </a:xfrm>
              <a:prstGeom prst="rect">
                <a:avLst/>
              </a:prstGeom>
            </p:spPr>
            <p:txBody>
              <a:bodyPr lIns="50800" tIns="50800" rIns="50800" bIns="50800" rtlCol="0" anchor="ctr"/>
              <a:lstStyle/>
              <a:p>
                <a:pPr algn="ctr">
                  <a:lnSpc>
                    <a:spcPts val="2659"/>
                  </a:lnSpc>
                  <a:spcBef>
                    <a:spcPct val="0"/>
                  </a:spcBef>
                </a:pPr>
                <a:endParaRPr/>
              </a:p>
            </p:txBody>
          </p:sp>
        </p:grpSp>
        <p:sp>
          <p:nvSpPr>
            <p:cNvPr id="51" name="TextBox 51"/>
            <p:cNvSpPr txBox="1"/>
            <p:nvPr/>
          </p:nvSpPr>
          <p:spPr>
            <a:xfrm>
              <a:off x="465517" y="142908"/>
              <a:ext cx="7889652" cy="5029623"/>
            </a:xfrm>
            <a:prstGeom prst="rect">
              <a:avLst/>
            </a:prstGeom>
          </p:spPr>
          <p:txBody>
            <a:bodyPr lIns="0" tIns="0" rIns="0" bIns="0" rtlCol="0" anchor="t">
              <a:spAutoFit/>
            </a:bodyPr>
            <a:lstStyle/>
            <a:p>
              <a:pPr algn="just">
                <a:lnSpc>
                  <a:spcPts val="6019"/>
                </a:lnSpc>
                <a:spcBef>
                  <a:spcPct val="0"/>
                </a:spcBef>
              </a:pPr>
              <a:r>
                <a:rPr lang="en-US" sz="4299">
                  <a:solidFill>
                    <a:srgbClr val="000000"/>
                  </a:solidFill>
                  <a:latin typeface="Quicksand"/>
                  <a:ea typeface="Quicksand"/>
                  <a:cs typeface="Quicksand"/>
                  <a:sym typeface="Quicksand"/>
                </a:rPr>
                <a:t>Mùa cạn, mực nước sông hạ thấp, có tình trạng thiếu nước cho sinh hoạt và sản xuất ở một số khu vực</a:t>
              </a:r>
            </a:p>
          </p:txBody>
        </p:sp>
      </p:grpSp>
      <p:grpSp>
        <p:nvGrpSpPr>
          <p:cNvPr id="53" name="Group 53"/>
          <p:cNvGrpSpPr/>
          <p:nvPr/>
        </p:nvGrpSpPr>
        <p:grpSpPr>
          <a:xfrm>
            <a:off x="4288150" y="222748"/>
            <a:ext cx="9823126" cy="1349216"/>
            <a:chOff x="0" y="0"/>
            <a:chExt cx="13097502" cy="1798955"/>
          </a:xfrm>
        </p:grpSpPr>
        <p:grpSp>
          <p:nvGrpSpPr>
            <p:cNvPr id="54" name="Group 54"/>
            <p:cNvGrpSpPr/>
            <p:nvPr/>
          </p:nvGrpSpPr>
          <p:grpSpPr>
            <a:xfrm>
              <a:off x="0" y="0"/>
              <a:ext cx="13097502" cy="1798955"/>
              <a:chOff x="0" y="0"/>
              <a:chExt cx="830663" cy="114092"/>
            </a:xfrm>
          </p:grpSpPr>
          <p:sp>
            <p:nvSpPr>
              <p:cNvPr id="55" name="Freeform 55"/>
              <p:cNvSpPr/>
              <p:nvPr/>
            </p:nvSpPr>
            <p:spPr>
              <a:xfrm>
                <a:off x="0" y="0"/>
                <a:ext cx="830663" cy="114092"/>
              </a:xfrm>
              <a:custGeom>
                <a:avLst/>
                <a:gdLst/>
                <a:ahLst/>
                <a:cxnLst/>
                <a:rect l="l" t="t" r="r" b="b"/>
                <a:pathLst>
                  <a:path w="830663" h="114092">
                    <a:moveTo>
                      <a:pt x="0" y="0"/>
                    </a:moveTo>
                    <a:lnTo>
                      <a:pt x="830663" y="0"/>
                    </a:lnTo>
                    <a:lnTo>
                      <a:pt x="830663" y="114092"/>
                    </a:lnTo>
                    <a:lnTo>
                      <a:pt x="0" y="114092"/>
                    </a:lnTo>
                    <a:close/>
                  </a:path>
                </a:pathLst>
              </a:custGeom>
              <a:solidFill>
                <a:srgbClr val="F85423"/>
              </a:solidFill>
              <a:ln w="95250" cap="sq">
                <a:solidFill>
                  <a:srgbClr val="AF7146"/>
                </a:solidFill>
                <a:prstDash val="solid"/>
                <a:miter/>
              </a:ln>
            </p:spPr>
          </p:sp>
          <p:sp>
            <p:nvSpPr>
              <p:cNvPr id="56" name="TextBox 56"/>
              <p:cNvSpPr txBox="1"/>
              <p:nvPr/>
            </p:nvSpPr>
            <p:spPr>
              <a:xfrm>
                <a:off x="0" y="-76200"/>
                <a:ext cx="830663" cy="190292"/>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57"/>
            <p:cNvSpPr txBox="1"/>
            <p:nvPr/>
          </p:nvSpPr>
          <p:spPr>
            <a:xfrm>
              <a:off x="268824" y="350732"/>
              <a:ext cx="12731877" cy="965623"/>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Quicksand Bold"/>
                  <a:ea typeface="Quicksand Bold"/>
                  <a:cs typeface="Quicksand Bold"/>
                  <a:sym typeface="Quicksand Bold"/>
                </a:rPr>
                <a:t>Đặc</a:t>
              </a:r>
              <a:r>
                <a:rPr lang="en-US" sz="4299" dirty="0">
                  <a:solidFill>
                    <a:srgbClr val="FFFFFF"/>
                  </a:solidFill>
                  <a:latin typeface="Quicksand Bold"/>
                  <a:ea typeface="Quicksand Bold"/>
                  <a:cs typeface="Quicksand Bold"/>
                  <a:sym typeface="Quicksand Bold"/>
                </a:rPr>
                <a:t> </a:t>
              </a:r>
              <a:r>
                <a:rPr lang="en-US" sz="4299" dirty="0" err="1">
                  <a:solidFill>
                    <a:srgbClr val="FFFFFF"/>
                  </a:solidFill>
                  <a:latin typeface="Quicksand Bold"/>
                  <a:ea typeface="Quicksand Bold"/>
                  <a:cs typeface="Quicksand Bold"/>
                  <a:sym typeface="Quicksand Bold"/>
                </a:rPr>
                <a:t>điểm</a:t>
              </a:r>
              <a:r>
                <a:rPr lang="en-US" sz="4299" dirty="0">
                  <a:solidFill>
                    <a:srgbClr val="FFFFFF"/>
                  </a:solidFill>
                  <a:latin typeface="Quicksand Bold"/>
                  <a:ea typeface="Quicksand Bold"/>
                  <a:cs typeface="Quicksand Bold"/>
                  <a:sym typeface="Quicksand Bold"/>
                </a:rPr>
                <a:t> </a:t>
              </a:r>
              <a:r>
                <a:rPr lang="en-US" sz="4299" dirty="0" err="1">
                  <a:solidFill>
                    <a:srgbClr val="FFFFFF"/>
                  </a:solidFill>
                  <a:latin typeface="Quicksand Bold"/>
                  <a:ea typeface="Quicksand Bold"/>
                  <a:cs typeface="Quicksand Bold"/>
                  <a:sym typeface="Quicksand Bold"/>
                </a:rPr>
                <a:t>của</a:t>
              </a:r>
              <a:r>
                <a:rPr lang="en-US" sz="4299" dirty="0">
                  <a:solidFill>
                    <a:srgbClr val="FFFFFF"/>
                  </a:solidFill>
                  <a:latin typeface="Quicksand Bold"/>
                  <a:ea typeface="Quicksand Bold"/>
                  <a:cs typeface="Quicksand Bold"/>
                  <a:sym typeface="Quicksand Bold"/>
                </a:rPr>
                <a:t> </a:t>
              </a:r>
              <a:r>
                <a:rPr lang="en-US" sz="4299" dirty="0" err="1">
                  <a:solidFill>
                    <a:srgbClr val="FFFFFF"/>
                  </a:solidFill>
                  <a:latin typeface="Quicksand Bold"/>
                  <a:ea typeface="Quicksand Bold"/>
                  <a:cs typeface="Quicksand Bold"/>
                  <a:sym typeface="Quicksand Bold"/>
                </a:rPr>
                <a:t>sông</a:t>
              </a:r>
              <a:r>
                <a:rPr lang="en-US" sz="4299" dirty="0">
                  <a:solidFill>
                    <a:srgbClr val="FFFFFF"/>
                  </a:solidFill>
                  <a:latin typeface="Quicksand Bold"/>
                  <a:ea typeface="Quicksand Bold"/>
                  <a:cs typeface="Quicksand Bold"/>
                  <a:sym typeface="Quicksand Bold"/>
                </a:rPr>
                <a:t>, </a:t>
              </a:r>
              <a:r>
                <a:rPr lang="en-US" sz="4299" dirty="0" err="1">
                  <a:solidFill>
                    <a:srgbClr val="FFFFFF"/>
                  </a:solidFill>
                  <a:latin typeface="Quicksand Bold"/>
                  <a:ea typeface="Quicksand Bold"/>
                  <a:cs typeface="Quicksand Bold"/>
                  <a:sym typeface="Quicksand Bold"/>
                </a:rPr>
                <a:t>hồ</a:t>
              </a:r>
              <a:r>
                <a:rPr lang="en-US" sz="4299" dirty="0">
                  <a:solidFill>
                    <a:srgbClr val="FFFFFF"/>
                  </a:solidFill>
                  <a:latin typeface="Quicksand Bold"/>
                  <a:ea typeface="Quicksand Bold"/>
                  <a:cs typeface="Quicksand Bold"/>
                  <a:sym typeface="Quicksand Bold"/>
                </a:rPr>
                <a:t> ở </a:t>
              </a:r>
              <a:r>
                <a:rPr lang="en-US" sz="4299" dirty="0" err="1">
                  <a:solidFill>
                    <a:srgbClr val="FFFFFF"/>
                  </a:solidFill>
                  <a:latin typeface="Quicksand Bold"/>
                  <a:ea typeface="Quicksand Bold"/>
                  <a:cs typeface="Quicksand Bold"/>
                  <a:sym typeface="Quicksand Bold"/>
                </a:rPr>
                <a:t>nước</a:t>
              </a:r>
              <a:r>
                <a:rPr lang="en-US" sz="4299" dirty="0">
                  <a:solidFill>
                    <a:srgbClr val="FFFFFF"/>
                  </a:solidFill>
                  <a:latin typeface="Quicksand Bold"/>
                  <a:ea typeface="Quicksand Bold"/>
                  <a:cs typeface="Quicksand Bold"/>
                  <a:sym typeface="Quicksand Bold"/>
                </a:rPr>
                <a:t> ta</a:t>
              </a:r>
            </a:p>
          </p:txBody>
        </p:sp>
      </p:grpSp>
      <p:pic>
        <p:nvPicPr>
          <p:cNvPr id="58" name="Picture 57"/>
          <p:cNvPicPr>
            <a:picLocks noChangeAspect="1"/>
          </p:cNvPicPr>
          <p:nvPr/>
        </p:nvPicPr>
        <p:blipFill>
          <a:blip r:embed="rId35"/>
          <a:stretch>
            <a:fillRect/>
          </a:stretch>
        </p:blipFill>
        <p:spPr>
          <a:xfrm>
            <a:off x="9814516" y="4360400"/>
            <a:ext cx="8753603" cy="3804197"/>
          </a:xfrm>
          <a:prstGeom prst="rect">
            <a:avLst/>
          </a:prstGeom>
        </p:spPr>
      </p:pic>
      <p:sp>
        <p:nvSpPr>
          <p:cNvPr id="52" name="Freeform 52"/>
          <p:cNvSpPr/>
          <p:nvPr/>
        </p:nvSpPr>
        <p:spPr>
          <a:xfrm>
            <a:off x="7231208" y="3479208"/>
            <a:ext cx="5006411" cy="6428778"/>
          </a:xfrm>
          <a:custGeom>
            <a:avLst/>
            <a:gdLst/>
            <a:ahLst/>
            <a:cxnLst/>
            <a:rect l="l" t="t" r="r" b="b"/>
            <a:pathLst>
              <a:path w="5006411" h="6428778">
                <a:moveTo>
                  <a:pt x="0" y="0"/>
                </a:moveTo>
                <a:lnTo>
                  <a:pt x="5006411" y="0"/>
                </a:lnTo>
                <a:lnTo>
                  <a:pt x="5006411" y="6428777"/>
                </a:lnTo>
                <a:lnTo>
                  <a:pt x="0" y="6428777"/>
                </a:lnTo>
                <a:lnTo>
                  <a:pt x="0" y="0"/>
                </a:lnTo>
                <a:close/>
              </a:path>
            </a:pathLst>
          </a:custGeom>
          <a:blipFill>
            <a:blip r:embed="rId3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58"/>
                                        </p:tgtEl>
                                      </p:cBhvr>
                                    </p:animEffect>
                                    <p:set>
                                      <p:cBhvr>
                                        <p:cTn id="17" dur="1" fill="hold">
                                          <p:stCondLst>
                                            <p:cond delay="499"/>
                                          </p:stCondLst>
                                        </p:cTn>
                                        <p:tgtEl>
                                          <p:spTgt spid="58"/>
                                        </p:tgtEl>
                                        <p:attrNameLst>
                                          <p:attrName>style.visibility</p:attrName>
                                        </p:attrNameLst>
                                      </p:cBhvr>
                                      <p:to>
                                        <p:strVal val="hidden"/>
                                      </p:to>
                                    </p:set>
                                  </p:childTnLst>
                                </p:cTn>
                              </p:par>
                            </p:childTnLst>
                          </p:cTn>
                        </p:par>
                        <p:par>
                          <p:cTn id="18" fill="hold">
                            <p:stCondLst>
                              <p:cond delay="500"/>
                            </p:stCondLst>
                            <p:childTnLst>
                              <p:par>
                                <p:cTn id="19" presetID="21" presetClass="entr" presetSubtype="1"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heel(1)">
                                      <p:cBhvr>
                                        <p:cTn id="21" dur="1000"/>
                                        <p:tgtEl>
                                          <p:spTgt spid="37"/>
                                        </p:tgtEl>
                                      </p:cBhvr>
                                    </p:animEffect>
                                  </p:childTnLst>
                                </p:cTn>
                              </p:par>
                            </p:childTnLst>
                          </p:cTn>
                        </p:par>
                        <p:par>
                          <p:cTn id="22" fill="hold">
                            <p:stCondLst>
                              <p:cond delay="1500"/>
                            </p:stCondLst>
                            <p:childTnLst>
                              <p:par>
                                <p:cTn id="23" presetID="21" presetClass="entr" presetSubtype="1"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heel(1)">
                                      <p:cBhvr>
                                        <p:cTn id="25" dur="1000"/>
                                        <p:tgtEl>
                                          <p:spTgt spid="42"/>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heel(1)">
                                      <p:cBhvr>
                                        <p:cTn id="29" dur="1000"/>
                                        <p:tgtEl>
                                          <p:spTgt spid="47"/>
                                        </p:tgtEl>
                                      </p:cBhvr>
                                    </p:animEffect>
                                  </p:childTnLst>
                                </p:cTn>
                              </p:par>
                            </p:childTnLst>
                          </p:cTn>
                        </p:par>
                        <p:par>
                          <p:cTn id="30" fill="hold">
                            <p:stCondLst>
                              <p:cond delay="3500"/>
                            </p:stCondLst>
                            <p:childTnLst>
                              <p:par>
                                <p:cTn id="31" presetID="21" presetClass="entr" presetSubtype="1"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heel(1)">
                                      <p:cBhvr>
                                        <p:cTn id="3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xmlns="" r:embed="rId14"/>
                </a:ext>
              </a:extLst>
            </a:blip>
            <a:stretch>
              <a:fillRect b="-35962"/>
            </a:stretch>
          </a:blipFill>
        </p:spPr>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1" name="Freeform 11"/>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2" name="Freeform 12"/>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4" name="Freeform 14"/>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xmlns="" r:embed="rId22"/>
                </a:ext>
              </a:extLst>
            </a:blip>
            <a:stretch>
              <a:fillRect l="-482944"/>
            </a:stretch>
          </a:blipFill>
        </p:spPr>
      </p:sp>
      <p:sp>
        <p:nvSpPr>
          <p:cNvPr id="15" name="Freeform 15"/>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3"/>
            <a:stretch>
              <a:fillRect/>
            </a:stretch>
          </a:blipFill>
        </p:spPr>
      </p:sp>
      <p:sp>
        <p:nvSpPr>
          <p:cNvPr id="16" name="Freeform 16"/>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3"/>
            <a:stretch>
              <a:fillRect/>
            </a:stretch>
          </a:blipFill>
        </p:spPr>
      </p:sp>
      <p:sp>
        <p:nvSpPr>
          <p:cNvPr id="17" name="Freeform 17"/>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18" name="Group 18"/>
          <p:cNvGrpSpPr/>
          <p:nvPr/>
        </p:nvGrpSpPr>
        <p:grpSpPr>
          <a:xfrm>
            <a:off x="7773529" y="274771"/>
            <a:ext cx="10269959" cy="9715704"/>
            <a:chOff x="0" y="0"/>
            <a:chExt cx="13693278" cy="12954272"/>
          </a:xfrm>
        </p:grpSpPr>
        <p:grpSp>
          <p:nvGrpSpPr>
            <p:cNvPr id="19" name="Group 19"/>
            <p:cNvGrpSpPr/>
            <p:nvPr/>
          </p:nvGrpSpPr>
          <p:grpSpPr>
            <a:xfrm>
              <a:off x="0" y="0"/>
              <a:ext cx="13693278" cy="12954272"/>
              <a:chOff x="0" y="0"/>
              <a:chExt cx="1774563" cy="1678793"/>
            </a:xfrm>
          </p:grpSpPr>
          <p:sp>
            <p:nvSpPr>
              <p:cNvPr id="20" name="Freeform 20"/>
              <p:cNvSpPr/>
              <p:nvPr/>
            </p:nvSpPr>
            <p:spPr>
              <a:xfrm>
                <a:off x="0" y="0"/>
                <a:ext cx="1774563" cy="1678793"/>
              </a:xfrm>
              <a:custGeom>
                <a:avLst/>
                <a:gdLst/>
                <a:ahLst/>
                <a:cxnLst/>
                <a:rect l="l" t="t" r="r" b="b"/>
                <a:pathLst>
                  <a:path w="1774563" h="1678793">
                    <a:moveTo>
                      <a:pt x="58600" y="0"/>
                    </a:moveTo>
                    <a:lnTo>
                      <a:pt x="1715963" y="0"/>
                    </a:lnTo>
                    <a:cubicBezTo>
                      <a:pt x="1748327" y="0"/>
                      <a:pt x="1774563" y="26236"/>
                      <a:pt x="1774563" y="58600"/>
                    </a:cubicBezTo>
                    <a:lnTo>
                      <a:pt x="1774563" y="1620192"/>
                    </a:lnTo>
                    <a:cubicBezTo>
                      <a:pt x="1774563" y="1652556"/>
                      <a:pt x="1748327" y="1678793"/>
                      <a:pt x="1715963" y="1678793"/>
                    </a:cubicBezTo>
                    <a:lnTo>
                      <a:pt x="58600" y="1678793"/>
                    </a:lnTo>
                    <a:cubicBezTo>
                      <a:pt x="26236" y="1678793"/>
                      <a:pt x="0" y="1652556"/>
                      <a:pt x="0" y="1620192"/>
                    </a:cubicBezTo>
                    <a:lnTo>
                      <a:pt x="0" y="58600"/>
                    </a:lnTo>
                    <a:cubicBezTo>
                      <a:pt x="0" y="26236"/>
                      <a:pt x="26236" y="0"/>
                      <a:pt x="58600" y="0"/>
                    </a:cubicBezTo>
                    <a:close/>
                  </a:path>
                </a:pathLst>
              </a:custGeom>
              <a:solidFill>
                <a:srgbClr val="FFFFFF">
                  <a:alpha val="89804"/>
                </a:srgbClr>
              </a:solidFill>
              <a:ln w="95250" cap="rnd">
                <a:solidFill>
                  <a:srgbClr val="FBD35B">
                    <a:alpha val="89804"/>
                  </a:srgbClr>
                </a:solidFill>
                <a:prstDash val="solid"/>
                <a:round/>
              </a:ln>
            </p:spPr>
          </p:sp>
          <p:sp>
            <p:nvSpPr>
              <p:cNvPr id="21" name="TextBox 21"/>
              <p:cNvSpPr txBox="1"/>
              <p:nvPr/>
            </p:nvSpPr>
            <p:spPr>
              <a:xfrm>
                <a:off x="0" y="-76200"/>
                <a:ext cx="1774563" cy="1754993"/>
              </a:xfrm>
              <a:prstGeom prst="rect">
                <a:avLst/>
              </a:prstGeom>
            </p:spPr>
            <p:txBody>
              <a:bodyPr lIns="50800" tIns="50800" rIns="50800" bIns="50800" rtlCol="0" anchor="ctr"/>
              <a:lstStyle/>
              <a:p>
                <a:pPr algn="ctr">
                  <a:lnSpc>
                    <a:spcPts val="2660"/>
                  </a:lnSpc>
                  <a:spcBef>
                    <a:spcPct val="0"/>
                  </a:spcBef>
                </a:pPr>
                <a:endParaRPr/>
              </a:p>
            </p:txBody>
          </p:sp>
        </p:grpSp>
        <p:sp>
          <p:nvSpPr>
            <p:cNvPr id="22" name="TextBox 22"/>
            <p:cNvSpPr txBox="1"/>
            <p:nvPr/>
          </p:nvSpPr>
          <p:spPr>
            <a:xfrm>
              <a:off x="722671" y="239183"/>
              <a:ext cx="12247937" cy="12297056"/>
            </a:xfrm>
            <a:prstGeom prst="rect">
              <a:avLst/>
            </a:prstGeom>
          </p:spPr>
          <p:txBody>
            <a:bodyPr lIns="0" tIns="0" rIns="0" bIns="0" rtlCol="0" anchor="t">
              <a:spAutoFit/>
            </a:bodyPr>
            <a:lstStyle/>
            <a:p>
              <a:pPr algn="just">
                <a:lnSpc>
                  <a:spcPts val="9175"/>
                </a:lnSpc>
                <a:spcBef>
                  <a:spcPct val="0"/>
                </a:spcBef>
              </a:pP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Sông</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hồ</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cung</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cấp</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nước</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cho</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sản</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xuất</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và</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sinh</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hoạt</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tạo</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điều</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kiện</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phát</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triển</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đánh</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bắt</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và</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nuôi</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trồng</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thuỷ</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sản</a:t>
              </a:r>
              <a:r>
                <a:rPr lang="en-US" sz="6554" dirty="0">
                  <a:solidFill>
                    <a:srgbClr val="000000"/>
                  </a:solidFill>
                  <a:latin typeface="Quicksand Bold"/>
                  <a:ea typeface="Quicksand Bold"/>
                  <a:cs typeface="Quicksand Bold"/>
                  <a:sym typeface="Quicksand Bold"/>
                </a:rPr>
                <a:t>, du </a:t>
              </a:r>
              <a:r>
                <a:rPr lang="en-US" sz="6554" dirty="0" err="1">
                  <a:solidFill>
                    <a:srgbClr val="000000"/>
                  </a:solidFill>
                  <a:latin typeface="Quicksand Bold"/>
                  <a:ea typeface="Quicksand Bold"/>
                  <a:cs typeface="Quicksand Bold"/>
                  <a:sym typeface="Quicksand Bold"/>
                </a:rPr>
                <a:t>lịch</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giao</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thông</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đường</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thuỷ</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thuỷ</a:t>
              </a:r>
              <a:r>
                <a:rPr lang="en-US" sz="6554" dirty="0">
                  <a:solidFill>
                    <a:srgbClr val="000000"/>
                  </a:solidFill>
                  <a:latin typeface="Quicksand Bold"/>
                  <a:ea typeface="Quicksand Bold"/>
                  <a:cs typeface="Quicksand Bold"/>
                  <a:sym typeface="Quicksand Bold"/>
                </a:rPr>
                <a:t> </a:t>
              </a:r>
              <a:r>
                <a:rPr lang="en-US" sz="6554" dirty="0" err="1">
                  <a:solidFill>
                    <a:srgbClr val="000000"/>
                  </a:solidFill>
                  <a:latin typeface="Quicksand Bold"/>
                  <a:ea typeface="Quicksand Bold"/>
                  <a:cs typeface="Quicksand Bold"/>
                  <a:sym typeface="Quicksand Bold"/>
                </a:rPr>
                <a:t>điện</a:t>
              </a:r>
              <a:r>
                <a:rPr lang="en-US" sz="6554" dirty="0">
                  <a:solidFill>
                    <a:srgbClr val="000000"/>
                  </a:solidFill>
                  <a:latin typeface="Quicksand Bold"/>
                  <a:ea typeface="Quicksand Bold"/>
                  <a:cs typeface="Quicksand Bold"/>
                  <a:sym typeface="Quicksand Bold"/>
                </a:rPr>
                <a:t>,..</a:t>
              </a:r>
            </a:p>
          </p:txBody>
        </p:sp>
      </p:grpSp>
      <p:sp>
        <p:nvSpPr>
          <p:cNvPr id="23" name="Freeform 23"/>
          <p:cNvSpPr/>
          <p:nvPr/>
        </p:nvSpPr>
        <p:spPr>
          <a:xfrm>
            <a:off x="3026817" y="2558709"/>
            <a:ext cx="5006411" cy="6428778"/>
          </a:xfrm>
          <a:custGeom>
            <a:avLst/>
            <a:gdLst/>
            <a:ahLst/>
            <a:cxnLst/>
            <a:rect l="l" t="t" r="r" b="b"/>
            <a:pathLst>
              <a:path w="5006411" h="6428778">
                <a:moveTo>
                  <a:pt x="0" y="0"/>
                </a:moveTo>
                <a:lnTo>
                  <a:pt x="5006410" y="0"/>
                </a:lnTo>
                <a:lnTo>
                  <a:pt x="5006410" y="6428778"/>
                </a:lnTo>
                <a:lnTo>
                  <a:pt x="0" y="6428778"/>
                </a:lnTo>
                <a:lnTo>
                  <a:pt x="0" y="0"/>
                </a:lnTo>
                <a:close/>
              </a:path>
            </a:pathLst>
          </a:custGeom>
          <a:blipFill>
            <a:blip r:embed="rId24"/>
            <a:stretch>
              <a:fillRect/>
            </a:stretch>
          </a:blipFill>
        </p:spPr>
      </p:sp>
      <p:grpSp>
        <p:nvGrpSpPr>
          <p:cNvPr id="24" name="Group 24"/>
          <p:cNvGrpSpPr/>
          <p:nvPr/>
        </p:nvGrpSpPr>
        <p:grpSpPr>
          <a:xfrm>
            <a:off x="443499" y="354222"/>
            <a:ext cx="8313168" cy="1348956"/>
            <a:chOff x="0" y="0"/>
            <a:chExt cx="11084225" cy="1798607"/>
          </a:xfrm>
        </p:grpSpPr>
        <p:grpSp>
          <p:nvGrpSpPr>
            <p:cNvPr id="25" name="Group 25"/>
            <p:cNvGrpSpPr/>
            <p:nvPr/>
          </p:nvGrpSpPr>
          <p:grpSpPr>
            <a:xfrm>
              <a:off x="0" y="0"/>
              <a:ext cx="11084225" cy="1798607"/>
              <a:chOff x="0" y="0"/>
              <a:chExt cx="703114" cy="114092"/>
            </a:xfrm>
          </p:grpSpPr>
          <p:sp>
            <p:nvSpPr>
              <p:cNvPr id="26" name="Freeform 26"/>
              <p:cNvSpPr/>
              <p:nvPr/>
            </p:nvSpPr>
            <p:spPr>
              <a:xfrm>
                <a:off x="0" y="0"/>
                <a:ext cx="703114" cy="114092"/>
              </a:xfrm>
              <a:custGeom>
                <a:avLst/>
                <a:gdLst/>
                <a:ahLst/>
                <a:cxnLst/>
                <a:rect l="l" t="t" r="r" b="b"/>
                <a:pathLst>
                  <a:path w="703114" h="114092">
                    <a:moveTo>
                      <a:pt x="0" y="0"/>
                    </a:moveTo>
                    <a:lnTo>
                      <a:pt x="703114" y="0"/>
                    </a:lnTo>
                    <a:lnTo>
                      <a:pt x="703114" y="114092"/>
                    </a:lnTo>
                    <a:lnTo>
                      <a:pt x="0" y="114092"/>
                    </a:lnTo>
                    <a:close/>
                  </a:path>
                </a:pathLst>
              </a:custGeom>
              <a:solidFill>
                <a:srgbClr val="F85423"/>
              </a:solidFill>
              <a:ln w="95250" cap="sq">
                <a:solidFill>
                  <a:srgbClr val="AF7146"/>
                </a:solidFill>
                <a:prstDash val="solid"/>
                <a:miter/>
              </a:ln>
            </p:spPr>
          </p:sp>
          <p:sp>
            <p:nvSpPr>
              <p:cNvPr id="27" name="TextBox 27"/>
              <p:cNvSpPr txBox="1"/>
              <p:nvPr/>
            </p:nvSpPr>
            <p:spPr>
              <a:xfrm>
                <a:off x="0" y="-76200"/>
                <a:ext cx="703114" cy="190292"/>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227501" y="350645"/>
              <a:ext cx="10774802" cy="965455"/>
            </a:xfrm>
            <a:prstGeom prst="rect">
              <a:avLst/>
            </a:prstGeom>
          </p:spPr>
          <p:txBody>
            <a:bodyPr lIns="0" tIns="0" rIns="0" bIns="0" rtlCol="0" anchor="t">
              <a:spAutoFit/>
            </a:bodyPr>
            <a:lstStyle/>
            <a:p>
              <a:pPr algn="ctr">
                <a:lnSpc>
                  <a:spcPts val="6018"/>
                </a:lnSpc>
                <a:spcBef>
                  <a:spcPct val="0"/>
                </a:spcBef>
              </a:pPr>
              <a:r>
                <a:rPr lang="en-US" sz="4299">
                  <a:solidFill>
                    <a:srgbClr val="FFFFFF"/>
                  </a:solidFill>
                  <a:latin typeface="Quicksand Bold"/>
                  <a:ea typeface="Quicksand Bold"/>
                  <a:cs typeface="Quicksand Bold"/>
                  <a:sym typeface="Quicksand Bold"/>
                </a:rPr>
                <a:t>Vai trò của sông, hồ ở nước ta</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xmlns="" r:embed="rId14"/>
                </a:ext>
              </a:extLst>
            </a:blip>
            <a:stretch>
              <a:fillRect b="-35962"/>
            </a:stretch>
          </a:blipFill>
        </p:spPr>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1" name="Group 11"/>
          <p:cNvGrpSpPr/>
          <p:nvPr/>
        </p:nvGrpSpPr>
        <p:grpSpPr>
          <a:xfrm>
            <a:off x="1028700" y="10287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sp>
        <p:sp>
          <p:nvSpPr>
            <p:cNvPr id="13" name="TextBox 13"/>
            <p:cNvSpPr txBox="1"/>
            <p:nvPr/>
          </p:nvSpPr>
          <p:spPr>
            <a:xfrm>
              <a:off x="0" y="-76200"/>
              <a:ext cx="2137363" cy="224366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5" name="Freeform 25"/>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sp>
      <p:sp>
        <p:nvSpPr>
          <p:cNvPr id="26" name="Freeform 26"/>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7" name="Freeform 27"/>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8" name="Freeform 28"/>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9" name="Freeform 29"/>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30" name="Freeform 30"/>
          <p:cNvSpPr/>
          <p:nvPr/>
        </p:nvSpPr>
        <p:spPr>
          <a:xfrm>
            <a:off x="1038285" y="1519820"/>
            <a:ext cx="3226904" cy="2188427"/>
          </a:xfrm>
          <a:custGeom>
            <a:avLst/>
            <a:gdLst/>
            <a:ahLst/>
            <a:cxnLst/>
            <a:rect l="l" t="t" r="r" b="b"/>
            <a:pathLst>
              <a:path w="3226904" h="2188427">
                <a:moveTo>
                  <a:pt x="0" y="0"/>
                </a:moveTo>
                <a:lnTo>
                  <a:pt x="3226903" y="0"/>
                </a:lnTo>
                <a:lnTo>
                  <a:pt x="3226903" y="2188427"/>
                </a:lnTo>
                <a:lnTo>
                  <a:pt x="0" y="2188427"/>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pic>
        <p:nvPicPr>
          <p:cNvPr id="31" name="Picture 31"/>
          <p:cNvPicPr>
            <a:picLocks noChangeAspect="1"/>
          </p:cNvPicPr>
          <p:nvPr/>
        </p:nvPicPr>
        <p:blipFill>
          <a:blip r:embed="rId31"/>
          <a:srcRect/>
          <a:stretch>
            <a:fillRect/>
          </a:stretch>
        </p:blipFill>
        <p:spPr>
          <a:xfrm>
            <a:off x="4024259" y="598040"/>
            <a:ext cx="2124182" cy="2469979"/>
          </a:xfrm>
          <a:prstGeom prst="rect">
            <a:avLst/>
          </a:prstGeom>
        </p:spPr>
      </p:pic>
      <p:pic>
        <p:nvPicPr>
          <p:cNvPr id="37" name="Picture 36"/>
          <p:cNvPicPr>
            <a:picLocks noChangeAspect="1"/>
          </p:cNvPicPr>
          <p:nvPr/>
        </p:nvPicPr>
        <p:blipFill>
          <a:blip r:embed="rId32"/>
          <a:stretch>
            <a:fillRect/>
          </a:stretch>
        </p:blipFill>
        <p:spPr>
          <a:xfrm>
            <a:off x="3493946" y="1701017"/>
            <a:ext cx="5832994" cy="1653819"/>
          </a:xfrm>
          <a:prstGeom prst="rect">
            <a:avLst/>
          </a:prstGeom>
        </p:spPr>
      </p:pic>
      <p:pic>
        <p:nvPicPr>
          <p:cNvPr id="38" name="Picture 37"/>
          <p:cNvPicPr>
            <a:picLocks noChangeAspect="1"/>
          </p:cNvPicPr>
          <p:nvPr/>
        </p:nvPicPr>
        <p:blipFill>
          <a:blip r:embed="rId33"/>
          <a:stretch>
            <a:fillRect/>
          </a:stretch>
        </p:blipFill>
        <p:spPr>
          <a:xfrm>
            <a:off x="978789" y="3777877"/>
            <a:ext cx="8435934" cy="54747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xmlns="" r:embed="rId10"/>
                </a:ext>
              </a:extLst>
            </a:blip>
            <a:stretch>
              <a:fillRect b="-35962"/>
            </a:stretch>
          </a:blipFill>
        </p:spPr>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5698132" y="521562"/>
            <a:ext cx="2303196" cy="1433739"/>
          </a:xfrm>
          <a:custGeom>
            <a:avLst/>
            <a:gdLst/>
            <a:ahLst/>
            <a:cxnLst/>
            <a:rect l="l" t="t" r="r" b="b"/>
            <a:pathLst>
              <a:path w="2303196" h="1433739">
                <a:moveTo>
                  <a:pt x="0" y="0"/>
                </a:moveTo>
                <a:lnTo>
                  <a:pt x="2303196" y="0"/>
                </a:lnTo>
                <a:lnTo>
                  <a:pt x="2303196" y="1433740"/>
                </a:lnTo>
                <a:lnTo>
                  <a:pt x="0" y="14337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xmlns="" r:embed="rId18"/>
                </a:ext>
              </a:extLst>
            </a:blip>
            <a:stretch>
              <a:fillRect l="-482944"/>
            </a:stretch>
          </a:blipFill>
        </p:spPr>
      </p:sp>
      <p:sp>
        <p:nvSpPr>
          <p:cNvPr id="11" name="Freeform 11"/>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2" name="Freeform 12"/>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3" name="Freeform 13"/>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4" name="Freeform 14"/>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15" name="Group 15"/>
          <p:cNvGrpSpPr/>
          <p:nvPr/>
        </p:nvGrpSpPr>
        <p:grpSpPr>
          <a:xfrm>
            <a:off x="454632" y="494608"/>
            <a:ext cx="17378735" cy="9297785"/>
            <a:chOff x="0" y="0"/>
            <a:chExt cx="4577115" cy="2448799"/>
          </a:xfrm>
        </p:grpSpPr>
        <p:sp>
          <p:nvSpPr>
            <p:cNvPr id="16" name="Freeform 16"/>
            <p:cNvSpPr/>
            <p:nvPr/>
          </p:nvSpPr>
          <p:spPr>
            <a:xfrm>
              <a:off x="0" y="0"/>
              <a:ext cx="4577116" cy="2448799"/>
            </a:xfrm>
            <a:custGeom>
              <a:avLst/>
              <a:gdLst/>
              <a:ahLst/>
              <a:cxnLst/>
              <a:rect l="l" t="t" r="r" b="b"/>
              <a:pathLst>
                <a:path w="4577116" h="2448799">
                  <a:moveTo>
                    <a:pt x="22720" y="0"/>
                  </a:moveTo>
                  <a:lnTo>
                    <a:pt x="4554396" y="0"/>
                  </a:lnTo>
                  <a:cubicBezTo>
                    <a:pt x="4566944" y="0"/>
                    <a:pt x="4577116" y="10172"/>
                    <a:pt x="4577116" y="22720"/>
                  </a:cubicBezTo>
                  <a:lnTo>
                    <a:pt x="4577116" y="2426080"/>
                  </a:lnTo>
                  <a:cubicBezTo>
                    <a:pt x="4577116" y="2438628"/>
                    <a:pt x="4566944" y="2448799"/>
                    <a:pt x="4554396" y="2448799"/>
                  </a:cubicBezTo>
                  <a:lnTo>
                    <a:pt x="22720" y="2448799"/>
                  </a:lnTo>
                  <a:cubicBezTo>
                    <a:pt x="10172" y="2448799"/>
                    <a:pt x="0" y="2438628"/>
                    <a:pt x="0" y="2426080"/>
                  </a:cubicBezTo>
                  <a:lnTo>
                    <a:pt x="0" y="22720"/>
                  </a:lnTo>
                  <a:cubicBezTo>
                    <a:pt x="0" y="10172"/>
                    <a:pt x="10172" y="0"/>
                    <a:pt x="22720" y="0"/>
                  </a:cubicBezTo>
                  <a:close/>
                </a:path>
              </a:pathLst>
            </a:custGeom>
            <a:solidFill>
              <a:srgbClr val="FFFFFF"/>
            </a:solidFill>
            <a:ln w="95250" cap="rnd">
              <a:solidFill>
                <a:srgbClr val="FBD35B"/>
              </a:solidFill>
              <a:prstDash val="solid"/>
              <a:round/>
            </a:ln>
          </p:spPr>
        </p:sp>
        <p:sp>
          <p:nvSpPr>
            <p:cNvPr id="17" name="TextBox 17"/>
            <p:cNvSpPr txBox="1"/>
            <p:nvPr/>
          </p:nvSpPr>
          <p:spPr>
            <a:xfrm>
              <a:off x="0" y="-76200"/>
              <a:ext cx="4577115" cy="252499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028700" y="2953011"/>
            <a:ext cx="16230600" cy="6251968"/>
          </a:xfrm>
          <a:prstGeom prst="rect">
            <a:avLst/>
          </a:prstGeom>
        </p:spPr>
        <p:txBody>
          <a:bodyPr lIns="0" tIns="0" rIns="0" bIns="0" rtlCol="0" anchor="t">
            <a:spAutoFit/>
          </a:bodyPr>
          <a:lstStyle/>
          <a:p>
            <a:pPr algn="just">
              <a:lnSpc>
                <a:spcPct val="125000"/>
              </a:lnSpc>
            </a:pP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Đọc</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thông</a:t>
            </a:r>
            <a:r>
              <a:rPr lang="en-US" sz="5499" dirty="0">
                <a:solidFill>
                  <a:srgbClr val="000000"/>
                </a:solidFill>
                <a:latin typeface="Quicksand Bold"/>
                <a:ea typeface="Quicksand Bold"/>
                <a:cs typeface="Quicksand Bold"/>
                <a:sym typeface="Quicksand Bold"/>
              </a:rPr>
              <a:t> tin, </a:t>
            </a:r>
            <a:r>
              <a:rPr lang="en-US" sz="5499" dirty="0" err="1">
                <a:solidFill>
                  <a:srgbClr val="000000"/>
                </a:solidFill>
                <a:latin typeface="Quicksand Bold"/>
                <a:ea typeface="Quicksand Bold"/>
                <a:cs typeface="Quicksand Bold"/>
                <a:sym typeface="Quicksand Bold"/>
              </a:rPr>
              <a:t>bảng</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nhiệt</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độ</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trung</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bình</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của</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Hà</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Nội</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và</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Thành</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phố</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Hồ</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Chí</a:t>
            </a:r>
            <a:r>
              <a:rPr lang="en-US" sz="5499" dirty="0">
                <a:solidFill>
                  <a:srgbClr val="000000"/>
                </a:solidFill>
                <a:latin typeface="Quicksand Bold"/>
                <a:ea typeface="Quicksand Bold"/>
                <a:cs typeface="Quicksand Bold"/>
                <a:sym typeface="Quicksand Bold"/>
              </a:rPr>
              <a:t> Minh, </a:t>
            </a:r>
            <a:r>
              <a:rPr lang="en-US" sz="5499" dirty="0" err="1">
                <a:solidFill>
                  <a:srgbClr val="000000"/>
                </a:solidFill>
                <a:latin typeface="Quicksand Bold"/>
                <a:ea typeface="Quicksand Bold"/>
                <a:cs typeface="Quicksand Bold"/>
                <a:sym typeface="Quicksand Bold"/>
              </a:rPr>
              <a:t>quan</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sát</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các</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hình</a:t>
            </a:r>
            <a:r>
              <a:rPr lang="en-US" sz="5499" dirty="0">
                <a:solidFill>
                  <a:srgbClr val="000000"/>
                </a:solidFill>
                <a:latin typeface="Quicksand Bold"/>
                <a:ea typeface="Quicksand Bold"/>
                <a:cs typeface="Quicksand Bold"/>
                <a:sym typeface="Quicksand Bold"/>
              </a:rPr>
              <a:t> 3, 4, </a:t>
            </a:r>
            <a:r>
              <a:rPr lang="en-US" sz="5499" dirty="0" err="1">
                <a:solidFill>
                  <a:srgbClr val="000000"/>
                </a:solidFill>
                <a:latin typeface="Quicksand Bold"/>
                <a:ea typeface="Quicksand Bold"/>
                <a:cs typeface="Quicksand Bold"/>
                <a:sym typeface="Quicksand Bold"/>
              </a:rPr>
              <a:t>em</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hãy</a:t>
            </a:r>
            <a:r>
              <a:rPr lang="en-US" sz="5499" dirty="0">
                <a:solidFill>
                  <a:srgbClr val="000000"/>
                </a:solidFill>
                <a:latin typeface="Quicksand Bold"/>
                <a:ea typeface="Quicksand Bold"/>
                <a:cs typeface="Quicksand Bold"/>
                <a:sym typeface="Quicksand Bold"/>
              </a:rPr>
              <a:t>:</a:t>
            </a:r>
          </a:p>
          <a:p>
            <a:pPr algn="just">
              <a:lnSpc>
                <a:spcPct val="125000"/>
              </a:lnSpc>
            </a:pP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Trình</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bày</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đặc</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điểm</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chính</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của</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khí</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hậu</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nước</a:t>
            </a:r>
            <a:r>
              <a:rPr lang="en-US" sz="5499" dirty="0">
                <a:solidFill>
                  <a:srgbClr val="000000"/>
                </a:solidFill>
                <a:latin typeface="Quicksand Bold"/>
                <a:ea typeface="Quicksand Bold"/>
                <a:cs typeface="Quicksand Bold"/>
                <a:sym typeface="Quicksand Bold"/>
              </a:rPr>
              <a:t> ta.</a:t>
            </a:r>
          </a:p>
          <a:p>
            <a:pPr algn="just">
              <a:lnSpc>
                <a:spcPct val="125000"/>
              </a:lnSpc>
            </a:pP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Nêu</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những</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thuận</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lợi</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và</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khó</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khăn</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của</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khí</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hậu</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đối</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với</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đời</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sống</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và</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hoạt</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động</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sản</a:t>
            </a:r>
            <a:r>
              <a:rPr lang="en-US" sz="5499" dirty="0">
                <a:solidFill>
                  <a:srgbClr val="000000"/>
                </a:solidFill>
                <a:latin typeface="Quicksand Bold"/>
                <a:ea typeface="Quicksand Bold"/>
                <a:cs typeface="Quicksand Bold"/>
                <a:sym typeface="Quicksand Bold"/>
              </a:rPr>
              <a:t> </a:t>
            </a:r>
            <a:r>
              <a:rPr lang="en-US" sz="5499" dirty="0" err="1">
                <a:solidFill>
                  <a:srgbClr val="000000"/>
                </a:solidFill>
                <a:latin typeface="Quicksand Bold"/>
                <a:ea typeface="Quicksand Bold"/>
                <a:cs typeface="Quicksand Bold"/>
                <a:sym typeface="Quicksand Bold"/>
              </a:rPr>
              <a:t>xuất</a:t>
            </a:r>
            <a:r>
              <a:rPr lang="en-US" sz="5499" dirty="0">
                <a:solidFill>
                  <a:srgbClr val="000000"/>
                </a:solidFill>
                <a:latin typeface="Quicksand Bold"/>
                <a:ea typeface="Quicksand Bold"/>
                <a:cs typeface="Quicksand Bold"/>
                <a:sym typeface="Quicksand Bold"/>
              </a:rPr>
              <a:t>.</a:t>
            </a:r>
          </a:p>
        </p:txBody>
      </p:sp>
      <p:sp>
        <p:nvSpPr>
          <p:cNvPr id="19" name="Freeform 19"/>
          <p:cNvSpPr/>
          <p:nvPr/>
        </p:nvSpPr>
        <p:spPr>
          <a:xfrm>
            <a:off x="881320" y="726536"/>
            <a:ext cx="984037" cy="2457532"/>
          </a:xfrm>
          <a:custGeom>
            <a:avLst/>
            <a:gdLst/>
            <a:ahLst/>
            <a:cxnLst/>
            <a:rect l="l" t="t" r="r" b="b"/>
            <a:pathLst>
              <a:path w="984037" h="2457532">
                <a:moveTo>
                  <a:pt x="0" y="0"/>
                </a:moveTo>
                <a:lnTo>
                  <a:pt x="984037" y="0"/>
                </a:lnTo>
                <a:lnTo>
                  <a:pt x="984037" y="2457532"/>
                </a:lnTo>
                <a:lnTo>
                  <a:pt x="0" y="2457532"/>
                </a:lnTo>
                <a:lnTo>
                  <a:pt x="0" y="0"/>
                </a:lnTo>
                <a:close/>
              </a:path>
            </a:pathLst>
          </a:custGeom>
          <a:blipFill>
            <a:blip r:embed="rId23"/>
            <a:stretch>
              <a:fillRect/>
            </a:stretch>
          </a:blipFill>
        </p:spPr>
      </p:sp>
      <p:pic>
        <p:nvPicPr>
          <p:cNvPr id="21" name="Picture 20"/>
          <p:cNvPicPr>
            <a:picLocks noChangeAspect="1"/>
          </p:cNvPicPr>
          <p:nvPr/>
        </p:nvPicPr>
        <p:blipFill>
          <a:blip r:embed="rId24"/>
          <a:stretch>
            <a:fillRect/>
          </a:stretch>
        </p:blipFill>
        <p:spPr>
          <a:xfrm>
            <a:off x="1323884" y="808178"/>
            <a:ext cx="8719913" cy="23246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xmlns="" r:embed="rId10"/>
                </a:ext>
              </a:extLst>
            </a:blip>
            <a:stretch>
              <a:fillRect b="-35962"/>
            </a:stretch>
          </a:blipFill>
        </p:spPr>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5698132" y="521562"/>
            <a:ext cx="2303196" cy="1433739"/>
          </a:xfrm>
          <a:custGeom>
            <a:avLst/>
            <a:gdLst/>
            <a:ahLst/>
            <a:cxnLst/>
            <a:rect l="l" t="t" r="r" b="b"/>
            <a:pathLst>
              <a:path w="2303196" h="1433739">
                <a:moveTo>
                  <a:pt x="0" y="0"/>
                </a:moveTo>
                <a:lnTo>
                  <a:pt x="2303196" y="0"/>
                </a:lnTo>
                <a:lnTo>
                  <a:pt x="2303196" y="1433740"/>
                </a:lnTo>
                <a:lnTo>
                  <a:pt x="0" y="14337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xmlns="" r:embed="rId18"/>
                </a:ext>
              </a:extLst>
            </a:blip>
            <a:stretch>
              <a:fillRect l="-482944"/>
            </a:stretch>
          </a:blipFill>
        </p:spPr>
      </p:sp>
      <p:sp>
        <p:nvSpPr>
          <p:cNvPr id="11" name="Freeform 11"/>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2" name="Freeform 12"/>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3" name="Freeform 13"/>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4" name="Freeform 14"/>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15" name="Group 15"/>
          <p:cNvGrpSpPr/>
          <p:nvPr/>
        </p:nvGrpSpPr>
        <p:grpSpPr>
          <a:xfrm>
            <a:off x="454632" y="494608"/>
            <a:ext cx="17378735" cy="9297785"/>
            <a:chOff x="0" y="0"/>
            <a:chExt cx="4577115" cy="2448799"/>
          </a:xfrm>
        </p:grpSpPr>
        <p:sp>
          <p:nvSpPr>
            <p:cNvPr id="16" name="Freeform 16"/>
            <p:cNvSpPr/>
            <p:nvPr/>
          </p:nvSpPr>
          <p:spPr>
            <a:xfrm>
              <a:off x="0" y="0"/>
              <a:ext cx="4577116" cy="2448799"/>
            </a:xfrm>
            <a:custGeom>
              <a:avLst/>
              <a:gdLst/>
              <a:ahLst/>
              <a:cxnLst/>
              <a:rect l="l" t="t" r="r" b="b"/>
              <a:pathLst>
                <a:path w="4577116" h="2448799">
                  <a:moveTo>
                    <a:pt x="22720" y="0"/>
                  </a:moveTo>
                  <a:lnTo>
                    <a:pt x="4554396" y="0"/>
                  </a:lnTo>
                  <a:cubicBezTo>
                    <a:pt x="4566944" y="0"/>
                    <a:pt x="4577116" y="10172"/>
                    <a:pt x="4577116" y="22720"/>
                  </a:cubicBezTo>
                  <a:lnTo>
                    <a:pt x="4577116" y="2426080"/>
                  </a:lnTo>
                  <a:cubicBezTo>
                    <a:pt x="4577116" y="2438628"/>
                    <a:pt x="4566944" y="2448799"/>
                    <a:pt x="4554396" y="2448799"/>
                  </a:cubicBezTo>
                  <a:lnTo>
                    <a:pt x="22720" y="2448799"/>
                  </a:lnTo>
                  <a:cubicBezTo>
                    <a:pt x="10172" y="2448799"/>
                    <a:pt x="0" y="2438628"/>
                    <a:pt x="0" y="2426080"/>
                  </a:cubicBezTo>
                  <a:lnTo>
                    <a:pt x="0" y="22720"/>
                  </a:lnTo>
                  <a:cubicBezTo>
                    <a:pt x="0" y="10172"/>
                    <a:pt x="10172" y="0"/>
                    <a:pt x="22720" y="0"/>
                  </a:cubicBezTo>
                  <a:close/>
                </a:path>
              </a:pathLst>
            </a:custGeom>
            <a:solidFill>
              <a:srgbClr val="FFFFFF"/>
            </a:solidFill>
            <a:ln w="95250" cap="rnd">
              <a:solidFill>
                <a:srgbClr val="FBD35B"/>
              </a:solidFill>
              <a:prstDash val="solid"/>
              <a:round/>
            </a:ln>
          </p:spPr>
        </p:sp>
        <p:sp>
          <p:nvSpPr>
            <p:cNvPr id="17" name="TextBox 17"/>
            <p:cNvSpPr txBox="1"/>
            <p:nvPr/>
          </p:nvSpPr>
          <p:spPr>
            <a:xfrm>
              <a:off x="0" y="-76200"/>
              <a:ext cx="4577115" cy="2524999"/>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8" name="TextBox 18"/>
              <p:cNvSpPr txBox="1"/>
              <p:nvPr/>
            </p:nvSpPr>
            <p:spPr>
              <a:xfrm>
                <a:off x="885549" y="619125"/>
                <a:ext cx="16516903" cy="9114675"/>
              </a:xfrm>
              <a:prstGeom prst="rect">
                <a:avLst/>
              </a:prstGeom>
            </p:spPr>
            <p:txBody>
              <a:bodyPr lIns="0" tIns="0" rIns="0" bIns="0" rtlCol="0" anchor="t">
                <a:spAutoFit/>
              </a:bodyPr>
              <a:lstStyle/>
              <a:p>
                <a:pPr algn="just">
                  <a:lnSpc>
                    <a:spcPts val="6450"/>
                  </a:lnSpc>
                </a:pP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Việt</a:t>
                </a:r>
                <a:r>
                  <a:rPr lang="en-US" sz="5000" dirty="0">
                    <a:solidFill>
                      <a:srgbClr val="000000"/>
                    </a:solidFill>
                    <a:latin typeface="Quicksand"/>
                    <a:ea typeface="Quicksand"/>
                    <a:cs typeface="Quicksand"/>
                    <a:sym typeface="Quicksand"/>
                  </a:rPr>
                  <a:t> Nam </a:t>
                </a:r>
                <a:r>
                  <a:rPr lang="en-US" sz="5000" dirty="0" err="1">
                    <a:solidFill>
                      <a:srgbClr val="000000"/>
                    </a:solidFill>
                    <a:latin typeface="Quicksand"/>
                    <a:ea typeface="Quicksand"/>
                    <a:cs typeface="Quicksand"/>
                    <a:sym typeface="Quicksand"/>
                  </a:rPr>
                  <a:t>có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khí</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hậu</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nhiệt</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đới</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ẩm</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gió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mùa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Nhiệt</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độ</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trung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bình</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năm</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trên</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cả</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nước</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đều</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lớn</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hơn</a:t>
                </a:r>
                <a:r>
                  <a:rPr lang="en-US" sz="5000" dirty="0">
                    <a:solidFill>
                      <a:srgbClr val="000000"/>
                    </a:solidFill>
                    <a:latin typeface="Quicksand"/>
                    <a:ea typeface="Quicksand"/>
                    <a:cs typeface="Quicksand"/>
                    <a:sym typeface="Quicksand"/>
                  </a:rPr>
                  <a:t> 200</a:t>
                </a:r>
                <a14:m>
                  <m:oMath xmlns:m="http://schemas.openxmlformats.org/officeDocument/2006/math">
                    <m:r>
                      <a:rPr lang="en-US" sz="5000" i="1" dirty="0" smtClean="0">
                        <a:solidFill>
                          <a:srgbClr val="000000"/>
                        </a:solidFill>
                        <a:latin typeface="Cambria Math" panose="02040503050406030204" pitchFamily="18" charset="0"/>
                        <a:ea typeface="Cambria Math" panose="02040503050406030204" pitchFamily="18" charset="0"/>
                        <a:cs typeface="Quicksand"/>
                        <a:sym typeface="Quicksand"/>
                      </a:rPr>
                      <m:t>°</m:t>
                    </m:r>
                  </m:oMath>
                </a14:m>
                <a:r>
                  <a:rPr lang="en-US" sz="5000" dirty="0" smtClean="0">
                    <a:solidFill>
                      <a:srgbClr val="000000"/>
                    </a:solidFill>
                    <a:latin typeface="Quicksand"/>
                    <a:ea typeface="Quicksand"/>
                    <a:cs typeface="Quicksand"/>
                    <a:sym typeface="Quicksand"/>
                  </a:rPr>
                  <a:t>C (trừ </a:t>
                </a:r>
                <a:r>
                  <a:rPr lang="en-US" sz="5000" dirty="0" err="1">
                    <a:solidFill>
                      <a:srgbClr val="000000"/>
                    </a:solidFill>
                    <a:latin typeface="Quicksand"/>
                    <a:ea typeface="Quicksand"/>
                    <a:cs typeface="Quicksand"/>
                    <a:sym typeface="Quicksand"/>
                  </a:rPr>
                  <a:t>vùng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núi</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cao</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Lượng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mưa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lớn</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trung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bình</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năm</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từ</a:t>
                </a:r>
                <a:r>
                  <a:rPr lang="en-US" sz="5000" dirty="0">
                    <a:solidFill>
                      <a:srgbClr val="000000"/>
                    </a:solidFill>
                    <a:latin typeface="Quicksand"/>
                    <a:ea typeface="Quicksand"/>
                    <a:cs typeface="Quicksand"/>
                    <a:sym typeface="Quicksand"/>
                  </a:rPr>
                  <a:t> 1 500 </a:t>
                </a:r>
                <a:r>
                  <a:rPr lang="en-US" sz="5000" dirty="0" err="1">
                    <a:solidFill>
                      <a:srgbClr val="000000"/>
                    </a:solidFill>
                    <a:latin typeface="Quicksand"/>
                    <a:ea typeface="Quicksand"/>
                    <a:cs typeface="Quicksand"/>
                    <a:sym typeface="Quicksand"/>
                  </a:rPr>
                  <a:t>đến</a:t>
                </a:r>
                <a:r>
                  <a:rPr lang="en-US" sz="5000" dirty="0">
                    <a:solidFill>
                      <a:srgbClr val="000000"/>
                    </a:solidFill>
                    <a:latin typeface="Quicksand"/>
                    <a:ea typeface="Quicksand"/>
                    <a:cs typeface="Quicksand"/>
                    <a:sym typeface="Quicksand"/>
                  </a:rPr>
                  <a:t> 2 000 mm. </a:t>
                </a:r>
                <a:r>
                  <a:rPr lang="en-US" sz="5000" dirty="0" err="1">
                    <a:solidFill>
                      <a:srgbClr val="000000"/>
                    </a:solidFill>
                    <a:latin typeface="Quicksand"/>
                    <a:ea typeface="Quicksand"/>
                    <a:cs typeface="Quicksand"/>
                    <a:sym typeface="Quicksand"/>
                  </a:rPr>
                  <a:t>Một</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năm</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hai</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mùa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gió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chính</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gió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mùa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đông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chủ</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yếu</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hướng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đông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bắc</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và</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gió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mùa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hạ</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chủ</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yếu</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hướng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tây</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nam</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đông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nam</a:t>
                </a:r>
                <a:r>
                  <a:rPr lang="en-US" sz="5000" dirty="0">
                    <a:solidFill>
                      <a:srgbClr val="000000"/>
                    </a:solidFill>
                    <a:latin typeface="Quicksand"/>
                    <a:ea typeface="Quicksand"/>
                    <a:cs typeface="Quicksand"/>
                    <a:sym typeface="Quicksand"/>
                  </a:rPr>
                  <a:t>.</a:t>
                </a:r>
              </a:p>
              <a:p>
                <a:pPr algn="just">
                  <a:lnSpc>
                    <a:spcPts val="6450"/>
                  </a:lnSpc>
                </a:pP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Khí</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hậu</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giữa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miền</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Bắc</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và</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miền</a:t>
                </a:r>
                <a:r>
                  <a:rPr lang="en-US" sz="5000" dirty="0">
                    <a:solidFill>
                      <a:srgbClr val="000000"/>
                    </a:solidFill>
                    <a:latin typeface="Quicksand"/>
                    <a:ea typeface="Quicksand"/>
                    <a:cs typeface="Quicksand"/>
                    <a:sym typeface="Quicksand"/>
                  </a:rPr>
                  <a:t> Nam (</a:t>
                </a:r>
                <a:r>
                  <a:rPr lang="en-US" sz="5000" dirty="0" err="1">
                    <a:solidFill>
                      <a:srgbClr val="000000"/>
                    </a:solidFill>
                    <a:latin typeface="Quicksand"/>
                    <a:ea typeface="Quicksand"/>
                    <a:cs typeface="Quicksand"/>
                    <a:sym typeface="Quicksand"/>
                  </a:rPr>
                  <a:t>ranh</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giới</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là</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dãy</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núi</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Bạch</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Mã</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sự</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khác</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nhau</a:t>
                </a:r>
                <a:r>
                  <a:rPr lang="en-US" sz="5000" dirty="0">
                    <a:solidFill>
                      <a:srgbClr val="000000"/>
                    </a:solidFill>
                    <a:latin typeface="Quicksand"/>
                    <a:ea typeface="Quicksand"/>
                    <a:cs typeface="Quicksand"/>
                    <a:sym typeface="Quicksand"/>
                  </a:rPr>
                  <a:t>. Ở </a:t>
                </a:r>
                <a:r>
                  <a:rPr lang="en-US" sz="5000" dirty="0" err="1">
                    <a:solidFill>
                      <a:srgbClr val="000000"/>
                    </a:solidFill>
                    <a:latin typeface="Quicksand"/>
                    <a:ea typeface="Quicksand"/>
                    <a:cs typeface="Quicksand"/>
                    <a:sym typeface="Quicksand"/>
                  </a:rPr>
                  <a:t>miền</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Bắc</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hai</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mùa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chính</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mùa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hạ</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nóng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mưa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nhiều</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và</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mùa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đông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lạnh</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mưa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ít</a:t>
                </a:r>
                <a:r>
                  <a:rPr lang="en-US" sz="5000" dirty="0">
                    <a:solidFill>
                      <a:srgbClr val="000000"/>
                    </a:solidFill>
                    <a:latin typeface="Quicksand"/>
                    <a:ea typeface="Quicksand"/>
                    <a:cs typeface="Quicksand"/>
                    <a:sym typeface="Quicksand"/>
                  </a:rPr>
                  <a:t>. Ở </a:t>
                </a:r>
                <a:r>
                  <a:rPr lang="en-US" sz="5000" dirty="0" err="1">
                    <a:solidFill>
                      <a:srgbClr val="000000"/>
                    </a:solidFill>
                    <a:latin typeface="Quicksand"/>
                    <a:ea typeface="Quicksand"/>
                    <a:cs typeface="Quicksand"/>
                    <a:sym typeface="Quicksand"/>
                  </a:rPr>
                  <a:t>miền</a:t>
                </a:r>
                <a:r>
                  <a:rPr lang="en-US" sz="5000" dirty="0">
                    <a:solidFill>
                      <a:srgbClr val="000000"/>
                    </a:solidFill>
                    <a:latin typeface="Quicksand"/>
                    <a:ea typeface="Quicksand"/>
                    <a:cs typeface="Quicksand"/>
                    <a:sym typeface="Quicksand"/>
                  </a:rPr>
                  <a:t> Nam </a:t>
                </a:r>
                <a:r>
                  <a:rPr lang="en-US" sz="5000" dirty="0" err="1">
                    <a:solidFill>
                      <a:srgbClr val="000000"/>
                    </a:solidFill>
                    <a:latin typeface="Quicksand"/>
                    <a:ea typeface="Quicksand"/>
                    <a:cs typeface="Quicksand"/>
                    <a:sym typeface="Quicksand"/>
                  </a:rPr>
                  <a:t>nóng</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quanh</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năm</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có</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hai</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mùa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rõ</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rệt</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mùa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mưa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và</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mùa</a:t>
                </a:r>
                <a:r>
                  <a:rPr lang="en-US" sz="5000" dirty="0">
                    <a:solidFill>
                      <a:srgbClr val="000000"/>
                    </a:solidFill>
                    <a:latin typeface="Quicksand"/>
                    <a:ea typeface="Quicksand"/>
                    <a:cs typeface="Quicksand"/>
                    <a:sym typeface="Quicksand"/>
                  </a:rPr>
                  <a:t> </a:t>
                </a:r>
                <a:r>
                  <a:rPr lang="en-US" sz="5000" dirty="0" err="1">
                    <a:solidFill>
                      <a:srgbClr val="000000"/>
                    </a:solidFill>
                    <a:latin typeface="Quicksand"/>
                    <a:ea typeface="Quicksand"/>
                    <a:cs typeface="Quicksand"/>
                    <a:sym typeface="Quicksand"/>
                  </a:rPr>
                  <a:t>khô</a:t>
                </a:r>
                <a:r>
                  <a:rPr lang="en-US" sz="5000" dirty="0">
                    <a:solidFill>
                      <a:srgbClr val="000000"/>
                    </a:solidFill>
                    <a:latin typeface="Quicksand"/>
                    <a:ea typeface="Quicksand"/>
                    <a:cs typeface="Quicksand"/>
                    <a:sym typeface="Quicksand"/>
                  </a:rPr>
                  <a:t>.</a:t>
                </a:r>
              </a:p>
            </p:txBody>
          </p:sp>
        </mc:Choice>
        <mc:Fallback xmlns="">
          <p:sp>
            <p:nvSpPr>
              <p:cNvPr id="18" name="TextBox 18"/>
              <p:cNvSpPr txBox="1">
                <a:spLocks noRot="1" noChangeAspect="1" noMove="1" noResize="1" noEditPoints="1" noAdjustHandles="1" noChangeArrowheads="1" noChangeShapeType="1" noTextEdit="1"/>
              </p:cNvSpPr>
              <p:nvPr/>
            </p:nvSpPr>
            <p:spPr>
              <a:xfrm>
                <a:off x="885549" y="619125"/>
                <a:ext cx="16516903" cy="9114675"/>
              </a:xfrm>
              <a:prstGeom prst="rect">
                <a:avLst/>
              </a:prstGeom>
              <a:blipFill>
                <a:blip r:embed="rId23"/>
                <a:stretch>
                  <a:fillRect l="-2325" t="-2007" r="-2288" b="-32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xmlns="" r:embed="rId10"/>
                </a:ext>
              </a:extLst>
            </a:blip>
            <a:stretch>
              <a:fillRect b="-35962"/>
            </a:stretch>
          </a:blipFill>
        </p:spPr>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5698132" y="521562"/>
            <a:ext cx="2303196" cy="1433739"/>
          </a:xfrm>
          <a:custGeom>
            <a:avLst/>
            <a:gdLst/>
            <a:ahLst/>
            <a:cxnLst/>
            <a:rect l="l" t="t" r="r" b="b"/>
            <a:pathLst>
              <a:path w="2303196" h="1433739">
                <a:moveTo>
                  <a:pt x="0" y="0"/>
                </a:moveTo>
                <a:lnTo>
                  <a:pt x="2303196" y="0"/>
                </a:lnTo>
                <a:lnTo>
                  <a:pt x="2303196" y="1433740"/>
                </a:lnTo>
                <a:lnTo>
                  <a:pt x="0" y="14337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xmlns="" r:embed="rId18"/>
                </a:ext>
              </a:extLst>
            </a:blip>
            <a:stretch>
              <a:fillRect l="-482944"/>
            </a:stretch>
          </a:blipFill>
        </p:spPr>
      </p:sp>
      <p:sp>
        <p:nvSpPr>
          <p:cNvPr id="11" name="Freeform 11"/>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2" name="Freeform 12"/>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3" name="Freeform 13"/>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4" name="Freeform 14"/>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15" name="Group 15"/>
          <p:cNvGrpSpPr/>
          <p:nvPr/>
        </p:nvGrpSpPr>
        <p:grpSpPr>
          <a:xfrm>
            <a:off x="454632" y="494608"/>
            <a:ext cx="17378735" cy="9297785"/>
            <a:chOff x="0" y="0"/>
            <a:chExt cx="4577115" cy="2448799"/>
          </a:xfrm>
        </p:grpSpPr>
        <p:sp>
          <p:nvSpPr>
            <p:cNvPr id="16" name="Freeform 16"/>
            <p:cNvSpPr/>
            <p:nvPr/>
          </p:nvSpPr>
          <p:spPr>
            <a:xfrm>
              <a:off x="0" y="0"/>
              <a:ext cx="4577116" cy="2448799"/>
            </a:xfrm>
            <a:custGeom>
              <a:avLst/>
              <a:gdLst/>
              <a:ahLst/>
              <a:cxnLst/>
              <a:rect l="l" t="t" r="r" b="b"/>
              <a:pathLst>
                <a:path w="4577116" h="2448799">
                  <a:moveTo>
                    <a:pt x="22720" y="0"/>
                  </a:moveTo>
                  <a:lnTo>
                    <a:pt x="4554396" y="0"/>
                  </a:lnTo>
                  <a:cubicBezTo>
                    <a:pt x="4566944" y="0"/>
                    <a:pt x="4577116" y="10172"/>
                    <a:pt x="4577116" y="22720"/>
                  </a:cubicBezTo>
                  <a:lnTo>
                    <a:pt x="4577116" y="2426080"/>
                  </a:lnTo>
                  <a:cubicBezTo>
                    <a:pt x="4577116" y="2438628"/>
                    <a:pt x="4566944" y="2448799"/>
                    <a:pt x="4554396" y="2448799"/>
                  </a:cubicBezTo>
                  <a:lnTo>
                    <a:pt x="22720" y="2448799"/>
                  </a:lnTo>
                  <a:cubicBezTo>
                    <a:pt x="10172" y="2448799"/>
                    <a:pt x="0" y="2438628"/>
                    <a:pt x="0" y="2426080"/>
                  </a:cubicBezTo>
                  <a:lnTo>
                    <a:pt x="0" y="22720"/>
                  </a:lnTo>
                  <a:cubicBezTo>
                    <a:pt x="0" y="10172"/>
                    <a:pt x="10172" y="0"/>
                    <a:pt x="22720" y="0"/>
                  </a:cubicBezTo>
                  <a:close/>
                </a:path>
              </a:pathLst>
            </a:custGeom>
            <a:solidFill>
              <a:srgbClr val="FFFFFF"/>
            </a:solidFill>
            <a:ln w="95250" cap="rnd">
              <a:solidFill>
                <a:srgbClr val="FBD35B"/>
              </a:solidFill>
              <a:prstDash val="solid"/>
              <a:round/>
            </a:ln>
          </p:spPr>
        </p:sp>
        <p:sp>
          <p:nvSpPr>
            <p:cNvPr id="17" name="TextBox 17"/>
            <p:cNvSpPr txBox="1"/>
            <p:nvPr/>
          </p:nvSpPr>
          <p:spPr>
            <a:xfrm>
              <a:off x="0" y="-76200"/>
              <a:ext cx="4577115" cy="2524999"/>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596592" y="1329034"/>
            <a:ext cx="17005608" cy="6387346"/>
          </a:xfrm>
          <a:custGeom>
            <a:avLst/>
            <a:gdLst/>
            <a:ahLst/>
            <a:cxnLst/>
            <a:rect l="l" t="t" r="r" b="b"/>
            <a:pathLst>
              <a:path w="16738908" h="6378454">
                <a:moveTo>
                  <a:pt x="0" y="0"/>
                </a:moveTo>
                <a:lnTo>
                  <a:pt x="16738908" y="0"/>
                </a:lnTo>
                <a:lnTo>
                  <a:pt x="16738908" y="6378455"/>
                </a:lnTo>
                <a:lnTo>
                  <a:pt x="0" y="6378455"/>
                </a:lnTo>
                <a:lnTo>
                  <a:pt x="0" y="0"/>
                </a:lnTo>
                <a:close/>
              </a:path>
            </a:pathLst>
          </a:custGeom>
          <a:blipFill>
            <a:blip r:embed="rId23"/>
            <a:stretch>
              <a:fillRect l="-1824" r="-2100"/>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xmlns="" r:embed="rId10"/>
                </a:ext>
              </a:extLst>
            </a:blip>
            <a:stretch>
              <a:fillRect b="-35962"/>
            </a:stretch>
          </a:blipFill>
        </p:spPr>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5698132" y="521562"/>
            <a:ext cx="2303196" cy="1433739"/>
          </a:xfrm>
          <a:custGeom>
            <a:avLst/>
            <a:gdLst/>
            <a:ahLst/>
            <a:cxnLst/>
            <a:rect l="l" t="t" r="r" b="b"/>
            <a:pathLst>
              <a:path w="2303196" h="1433739">
                <a:moveTo>
                  <a:pt x="0" y="0"/>
                </a:moveTo>
                <a:lnTo>
                  <a:pt x="2303196" y="0"/>
                </a:lnTo>
                <a:lnTo>
                  <a:pt x="2303196" y="1433740"/>
                </a:lnTo>
                <a:lnTo>
                  <a:pt x="0" y="14337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xmlns="" r:embed="rId18"/>
                </a:ext>
              </a:extLst>
            </a:blip>
            <a:stretch>
              <a:fillRect l="-482944"/>
            </a:stretch>
          </a:blipFill>
        </p:spPr>
      </p:sp>
      <p:sp>
        <p:nvSpPr>
          <p:cNvPr id="11" name="Freeform 11"/>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2" name="Freeform 12"/>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3" name="Freeform 13"/>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4" name="Freeform 14"/>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15" name="Group 15"/>
          <p:cNvGrpSpPr/>
          <p:nvPr/>
        </p:nvGrpSpPr>
        <p:grpSpPr>
          <a:xfrm>
            <a:off x="454632" y="494608"/>
            <a:ext cx="17378735" cy="9297785"/>
            <a:chOff x="0" y="0"/>
            <a:chExt cx="4577115" cy="2448799"/>
          </a:xfrm>
        </p:grpSpPr>
        <p:sp>
          <p:nvSpPr>
            <p:cNvPr id="16" name="Freeform 16"/>
            <p:cNvSpPr/>
            <p:nvPr/>
          </p:nvSpPr>
          <p:spPr>
            <a:xfrm>
              <a:off x="0" y="0"/>
              <a:ext cx="4577116" cy="2448799"/>
            </a:xfrm>
            <a:custGeom>
              <a:avLst/>
              <a:gdLst/>
              <a:ahLst/>
              <a:cxnLst/>
              <a:rect l="l" t="t" r="r" b="b"/>
              <a:pathLst>
                <a:path w="4577116" h="2448799">
                  <a:moveTo>
                    <a:pt x="22720" y="0"/>
                  </a:moveTo>
                  <a:lnTo>
                    <a:pt x="4554396" y="0"/>
                  </a:lnTo>
                  <a:cubicBezTo>
                    <a:pt x="4566944" y="0"/>
                    <a:pt x="4577116" y="10172"/>
                    <a:pt x="4577116" y="22720"/>
                  </a:cubicBezTo>
                  <a:lnTo>
                    <a:pt x="4577116" y="2426080"/>
                  </a:lnTo>
                  <a:cubicBezTo>
                    <a:pt x="4577116" y="2438628"/>
                    <a:pt x="4566944" y="2448799"/>
                    <a:pt x="4554396" y="2448799"/>
                  </a:cubicBezTo>
                  <a:lnTo>
                    <a:pt x="22720" y="2448799"/>
                  </a:lnTo>
                  <a:cubicBezTo>
                    <a:pt x="10172" y="2448799"/>
                    <a:pt x="0" y="2438628"/>
                    <a:pt x="0" y="2426080"/>
                  </a:cubicBezTo>
                  <a:lnTo>
                    <a:pt x="0" y="22720"/>
                  </a:lnTo>
                  <a:cubicBezTo>
                    <a:pt x="0" y="10172"/>
                    <a:pt x="10172" y="0"/>
                    <a:pt x="22720" y="0"/>
                  </a:cubicBezTo>
                  <a:close/>
                </a:path>
              </a:pathLst>
            </a:custGeom>
            <a:solidFill>
              <a:srgbClr val="FFFFFF"/>
            </a:solidFill>
            <a:ln w="95250" cap="rnd">
              <a:solidFill>
                <a:srgbClr val="FBD35B"/>
              </a:solidFill>
              <a:prstDash val="solid"/>
              <a:round/>
            </a:ln>
          </p:spPr>
        </p:sp>
        <p:sp>
          <p:nvSpPr>
            <p:cNvPr id="17" name="TextBox 17"/>
            <p:cNvSpPr txBox="1"/>
            <p:nvPr/>
          </p:nvSpPr>
          <p:spPr>
            <a:xfrm>
              <a:off x="0" y="-76200"/>
              <a:ext cx="4577115" cy="2524999"/>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4515281" y="4439070"/>
            <a:ext cx="13081941" cy="5002392"/>
          </a:xfrm>
          <a:custGeom>
            <a:avLst/>
            <a:gdLst/>
            <a:ahLst/>
            <a:cxnLst/>
            <a:rect l="l" t="t" r="r" b="b"/>
            <a:pathLst>
              <a:path w="13081941" h="5002392">
                <a:moveTo>
                  <a:pt x="0" y="0"/>
                </a:moveTo>
                <a:lnTo>
                  <a:pt x="13081941" y="0"/>
                </a:lnTo>
                <a:lnTo>
                  <a:pt x="13081941" y="5002392"/>
                </a:lnTo>
                <a:lnTo>
                  <a:pt x="0" y="5002392"/>
                </a:lnTo>
                <a:lnTo>
                  <a:pt x="0" y="0"/>
                </a:lnTo>
                <a:close/>
              </a:path>
            </a:pathLst>
          </a:custGeom>
          <a:blipFill>
            <a:blip r:embed="rId23"/>
            <a:stretch>
              <a:fillRect l="-2543" t="-42811" r="-3152"/>
            </a:stretch>
          </a:blipFill>
        </p:spPr>
      </p:sp>
      <p:sp>
        <p:nvSpPr>
          <p:cNvPr id="19" name="TextBox 19"/>
          <p:cNvSpPr txBox="1"/>
          <p:nvPr/>
        </p:nvSpPr>
        <p:spPr>
          <a:xfrm>
            <a:off x="735287" y="765985"/>
            <a:ext cx="16766685" cy="4443919"/>
          </a:xfrm>
          <a:prstGeom prst="rect">
            <a:avLst/>
          </a:prstGeom>
        </p:spPr>
        <p:txBody>
          <a:bodyPr lIns="0" tIns="0" rIns="0" bIns="0" rtlCol="0" anchor="t">
            <a:spAutoFit/>
          </a:bodyPr>
          <a:lstStyle/>
          <a:p>
            <a:pPr algn="just">
              <a:lnSpc>
                <a:spcPts val="5855"/>
              </a:lnSpc>
            </a:pP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Việt</a:t>
            </a:r>
            <a:r>
              <a:rPr lang="en-US" sz="4538" dirty="0">
                <a:solidFill>
                  <a:srgbClr val="000000"/>
                </a:solidFill>
                <a:latin typeface="Quicksand"/>
                <a:ea typeface="Quicksand"/>
                <a:cs typeface="Quicksand"/>
                <a:sym typeface="Quicksand"/>
              </a:rPr>
              <a:t> Nam </a:t>
            </a:r>
            <a:r>
              <a:rPr lang="en-US" sz="4538" dirty="0" err="1">
                <a:solidFill>
                  <a:srgbClr val="000000"/>
                </a:solidFill>
                <a:latin typeface="Quicksand"/>
                <a:ea typeface="Quicksand"/>
                <a:cs typeface="Quicksand"/>
                <a:sym typeface="Quicksand"/>
              </a:rPr>
              <a:t>có</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nguồn</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nhiệt</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ẩm</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dồi</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dào</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nên</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cây</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trồng</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phát</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triển</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quanh</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năm</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và</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cho</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năng</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suất</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cao</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Khí</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hậu</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thay</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đổi</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theo</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mùa</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và</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vùng</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miền</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nên</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sản</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phẩm</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nông</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nghiệp</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đa</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dạng</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Tuy</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nhiên</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nước</a:t>
            </a:r>
            <a:r>
              <a:rPr lang="en-US" sz="4538" dirty="0">
                <a:solidFill>
                  <a:srgbClr val="000000"/>
                </a:solidFill>
                <a:latin typeface="Quicksand"/>
                <a:ea typeface="Quicksand"/>
                <a:cs typeface="Quicksand"/>
                <a:sym typeface="Quicksand"/>
              </a:rPr>
              <a:t> ta </a:t>
            </a:r>
            <a:r>
              <a:rPr lang="en-US" sz="4538" dirty="0" err="1">
                <a:solidFill>
                  <a:srgbClr val="000000"/>
                </a:solidFill>
                <a:latin typeface="Quicksand"/>
                <a:ea typeface="Quicksand"/>
                <a:cs typeface="Quicksand"/>
                <a:sym typeface="Quicksand"/>
              </a:rPr>
              <a:t>cũng</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chịu</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nhiều</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ảnh</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hưởng</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của</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nhiều</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thiên</a:t>
            </a:r>
            <a:r>
              <a:rPr lang="en-US" sz="4538" dirty="0">
                <a:solidFill>
                  <a:srgbClr val="000000"/>
                </a:solidFill>
                <a:latin typeface="Quicksand"/>
                <a:ea typeface="Quicksand"/>
                <a:cs typeface="Quicksand"/>
                <a:sym typeface="Quicksand"/>
              </a:rPr>
              <a:t> tai </a:t>
            </a:r>
            <a:r>
              <a:rPr lang="en-US" sz="4538" dirty="0" err="1">
                <a:solidFill>
                  <a:srgbClr val="000000"/>
                </a:solidFill>
                <a:latin typeface="Quicksand"/>
                <a:ea typeface="Quicksand"/>
                <a:cs typeface="Quicksand"/>
                <a:sym typeface="Quicksand"/>
              </a:rPr>
              <a:t>như</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bão</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lũ</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lụt</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hạn</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hán</a:t>
            </a:r>
            <a:r>
              <a:rPr lang="en-US" sz="4538" dirty="0">
                <a:solidFill>
                  <a:srgbClr val="000000"/>
                </a:solidFill>
                <a:latin typeface="Quicksand"/>
                <a:ea typeface="Quicksand"/>
                <a:cs typeface="Quicksand"/>
                <a:sym typeface="Quicksand"/>
              </a:rPr>
              <a:t>, ... </a:t>
            </a:r>
            <a:r>
              <a:rPr lang="en-US" sz="4538" dirty="0" err="1">
                <a:solidFill>
                  <a:srgbClr val="000000"/>
                </a:solidFill>
                <a:latin typeface="Quicksand"/>
                <a:ea typeface="Quicksand"/>
                <a:cs typeface="Quicksand"/>
                <a:sym typeface="Quicksand"/>
              </a:rPr>
              <a:t>gây</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khó</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khăn</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cho</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đời</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sống</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và</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hoạt</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động</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sản</a:t>
            </a:r>
            <a:r>
              <a:rPr lang="en-US" sz="4538" dirty="0">
                <a:solidFill>
                  <a:srgbClr val="000000"/>
                </a:solidFill>
                <a:latin typeface="Quicksand"/>
                <a:ea typeface="Quicksand"/>
                <a:cs typeface="Quicksand"/>
                <a:sym typeface="Quicksand"/>
              </a:rPr>
              <a:t> </a:t>
            </a:r>
            <a:r>
              <a:rPr lang="en-US" sz="4538" dirty="0" err="1">
                <a:solidFill>
                  <a:srgbClr val="000000"/>
                </a:solidFill>
                <a:latin typeface="Quicksand"/>
                <a:ea typeface="Quicksand"/>
                <a:cs typeface="Quicksand"/>
                <a:sym typeface="Quicksand"/>
              </a:rPr>
              <a:t>xuất</a:t>
            </a:r>
            <a:r>
              <a:rPr lang="en-US" sz="4538" dirty="0">
                <a:solidFill>
                  <a:srgbClr val="000000"/>
                </a:solidFill>
                <a:latin typeface="Quicksand"/>
                <a:ea typeface="Quicksand"/>
                <a:cs typeface="Quicksand"/>
                <a:sym typeface="Quicksan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10869365" y="701770"/>
            <a:ext cx="6516033" cy="4023651"/>
          </a:xfrm>
          <a:custGeom>
            <a:avLst/>
            <a:gdLst/>
            <a:ahLst/>
            <a:cxnLst/>
            <a:rect l="l" t="t" r="r" b="b"/>
            <a:pathLst>
              <a:path w="6516033" h="4023651">
                <a:moveTo>
                  <a:pt x="0" y="0"/>
                </a:moveTo>
                <a:lnTo>
                  <a:pt x="6516033" y="0"/>
                </a:lnTo>
                <a:lnTo>
                  <a:pt x="6516033" y="4023650"/>
                </a:lnTo>
                <a:lnTo>
                  <a:pt x="0" y="40236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1151" y="2187021"/>
            <a:ext cx="7421022" cy="2643739"/>
          </a:xfrm>
          <a:custGeom>
            <a:avLst/>
            <a:gdLst/>
            <a:ahLst/>
            <a:cxnLst/>
            <a:rect l="l" t="t" r="r" b="b"/>
            <a:pathLst>
              <a:path w="7421022" h="2643739">
                <a:moveTo>
                  <a:pt x="7421023" y="0"/>
                </a:moveTo>
                <a:lnTo>
                  <a:pt x="0" y="0"/>
                </a:lnTo>
                <a:lnTo>
                  <a:pt x="0" y="2643740"/>
                </a:lnTo>
                <a:lnTo>
                  <a:pt x="7421023" y="2643740"/>
                </a:lnTo>
                <a:lnTo>
                  <a:pt x="742102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6451396" y="11242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xmlns="" r:embed="rId10"/>
                </a:ext>
              </a:extLst>
            </a:blip>
            <a:stretch>
              <a:fillRect b="-35962"/>
            </a:stretch>
          </a:blipFill>
        </p:spPr>
      </p:sp>
      <p:sp>
        <p:nvSpPr>
          <p:cNvPr id="7" name="Freeform 7"/>
          <p:cNvSpPr/>
          <p:nvPr/>
        </p:nvSpPr>
        <p:spPr>
          <a:xfrm>
            <a:off x="16396091" y="2081004"/>
            <a:ext cx="1590851" cy="2673699"/>
          </a:xfrm>
          <a:custGeom>
            <a:avLst/>
            <a:gdLst/>
            <a:ahLst/>
            <a:cxnLst/>
            <a:rect l="l" t="t" r="r" b="b"/>
            <a:pathLst>
              <a:path w="1590851" h="2673699">
                <a:moveTo>
                  <a:pt x="0" y="0"/>
                </a:moveTo>
                <a:lnTo>
                  <a:pt x="1590852" y="0"/>
                </a:lnTo>
                <a:lnTo>
                  <a:pt x="1590852" y="2673700"/>
                </a:lnTo>
                <a:lnTo>
                  <a:pt x="0" y="26737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3999738" y="2684953"/>
            <a:ext cx="1316356" cy="2212364"/>
          </a:xfrm>
          <a:custGeom>
            <a:avLst/>
            <a:gdLst/>
            <a:ahLst/>
            <a:cxnLst/>
            <a:rect l="l" t="t" r="r" b="b"/>
            <a:pathLst>
              <a:path w="1316356" h="2212364">
                <a:moveTo>
                  <a:pt x="0" y="0"/>
                </a:moveTo>
                <a:lnTo>
                  <a:pt x="1316356" y="0"/>
                </a:lnTo>
                <a:lnTo>
                  <a:pt x="1316356" y="2212363"/>
                </a:lnTo>
                <a:lnTo>
                  <a:pt x="0" y="221236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4633873" y="3016230"/>
            <a:ext cx="2751525" cy="1998295"/>
          </a:xfrm>
          <a:custGeom>
            <a:avLst/>
            <a:gdLst/>
            <a:ahLst/>
            <a:cxnLst/>
            <a:rect l="l" t="t" r="r" b="b"/>
            <a:pathLst>
              <a:path w="2751525" h="1998295">
                <a:moveTo>
                  <a:pt x="0" y="0"/>
                </a:moveTo>
                <a:lnTo>
                  <a:pt x="2751525" y="0"/>
                </a:lnTo>
                <a:lnTo>
                  <a:pt x="2751525" y="1998295"/>
                </a:lnTo>
                <a:lnTo>
                  <a:pt x="0" y="19982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5">
              <a:extLst>
                <a:ext uri="{96DAC541-7B7A-43D3-8B79-37D633B846F1}">
                  <asvg:svgBlip xmlns:asvg="http://schemas.microsoft.com/office/drawing/2016/SVG/main" xmlns="" r:embed="rId16"/>
                </a:ext>
              </a:extLst>
            </a:blip>
            <a:stretch>
              <a:fillRect b="-35962"/>
            </a:stretch>
          </a:blipFill>
        </p:spPr>
      </p:sp>
      <p:sp>
        <p:nvSpPr>
          <p:cNvPr id="11" name="Freeform 11"/>
          <p:cNvSpPr/>
          <p:nvPr/>
        </p:nvSpPr>
        <p:spPr>
          <a:xfrm>
            <a:off x="1898615" y="1831750"/>
            <a:ext cx="1887464" cy="3172208"/>
          </a:xfrm>
          <a:custGeom>
            <a:avLst/>
            <a:gdLst/>
            <a:ahLst/>
            <a:cxnLst/>
            <a:rect l="l" t="t" r="r" b="b"/>
            <a:pathLst>
              <a:path w="1887464" h="3172208">
                <a:moveTo>
                  <a:pt x="0" y="0"/>
                </a:moveTo>
                <a:lnTo>
                  <a:pt x="1887464" y="0"/>
                </a:lnTo>
                <a:lnTo>
                  <a:pt x="1887464" y="3172208"/>
                </a:lnTo>
                <a:lnTo>
                  <a:pt x="0" y="31722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a:off x="11151" y="2047432"/>
            <a:ext cx="1730576" cy="2908531"/>
          </a:xfrm>
          <a:custGeom>
            <a:avLst/>
            <a:gdLst/>
            <a:ahLst/>
            <a:cxnLst/>
            <a:rect l="l" t="t" r="r" b="b"/>
            <a:pathLst>
              <a:path w="1730576" h="2908531">
                <a:moveTo>
                  <a:pt x="0" y="0"/>
                </a:moveTo>
                <a:lnTo>
                  <a:pt x="1730576" y="0"/>
                </a:lnTo>
                <a:lnTo>
                  <a:pt x="1730576" y="2908531"/>
                </a:lnTo>
                <a:lnTo>
                  <a:pt x="0" y="290853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3" name="Freeform 13"/>
          <p:cNvSpPr/>
          <p:nvPr/>
        </p:nvSpPr>
        <p:spPr>
          <a:xfrm>
            <a:off x="11151" y="2949877"/>
            <a:ext cx="3714784" cy="2168505"/>
          </a:xfrm>
          <a:custGeom>
            <a:avLst/>
            <a:gdLst/>
            <a:ahLst/>
            <a:cxnLst/>
            <a:rect l="l" t="t" r="r" b="b"/>
            <a:pathLst>
              <a:path w="3714784" h="2168505">
                <a:moveTo>
                  <a:pt x="0" y="0"/>
                </a:moveTo>
                <a:lnTo>
                  <a:pt x="3714784" y="0"/>
                </a:lnTo>
                <a:lnTo>
                  <a:pt x="3714784" y="2168505"/>
                </a:lnTo>
                <a:lnTo>
                  <a:pt x="0" y="216850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4" name="Freeform 14"/>
          <p:cNvSpPr/>
          <p:nvPr/>
        </p:nvSpPr>
        <p:spPr>
          <a:xfrm>
            <a:off x="2998047" y="3484894"/>
            <a:ext cx="2394512" cy="1739014"/>
          </a:xfrm>
          <a:custGeom>
            <a:avLst/>
            <a:gdLst/>
            <a:ahLst/>
            <a:cxnLst/>
            <a:rect l="l" t="t" r="r" b="b"/>
            <a:pathLst>
              <a:path w="2394512" h="1739014">
                <a:moveTo>
                  <a:pt x="0" y="0"/>
                </a:moveTo>
                <a:lnTo>
                  <a:pt x="2394511" y="0"/>
                </a:lnTo>
                <a:lnTo>
                  <a:pt x="2394511" y="1739014"/>
                </a:lnTo>
                <a:lnTo>
                  <a:pt x="0" y="17390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1151" y="8181392"/>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6" name="Freeform 16"/>
          <p:cNvSpPr/>
          <p:nvPr/>
        </p:nvSpPr>
        <p:spPr>
          <a:xfrm>
            <a:off x="365734" y="657152"/>
            <a:ext cx="1855809" cy="1103363"/>
          </a:xfrm>
          <a:custGeom>
            <a:avLst/>
            <a:gdLst/>
            <a:ahLst/>
            <a:cxnLst/>
            <a:rect l="l" t="t" r="r" b="b"/>
            <a:pathLst>
              <a:path w="1855809" h="1103363">
                <a:moveTo>
                  <a:pt x="0" y="0"/>
                </a:moveTo>
                <a:lnTo>
                  <a:pt x="1855808" y="0"/>
                </a:lnTo>
                <a:lnTo>
                  <a:pt x="1855808" y="1103362"/>
                </a:lnTo>
                <a:lnTo>
                  <a:pt x="0" y="1103362"/>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17" name="Freeform 17"/>
          <p:cNvSpPr/>
          <p:nvPr/>
        </p:nvSpPr>
        <p:spPr>
          <a:xfrm>
            <a:off x="0" y="7743174"/>
            <a:ext cx="6720315" cy="1515126"/>
          </a:xfrm>
          <a:custGeom>
            <a:avLst/>
            <a:gdLst/>
            <a:ahLst/>
            <a:cxnLst/>
            <a:rect l="l" t="t" r="r" b="b"/>
            <a:pathLst>
              <a:path w="6720315" h="1515126">
                <a:moveTo>
                  <a:pt x="0" y="0"/>
                </a:moveTo>
                <a:lnTo>
                  <a:pt x="6720315" y="0"/>
                </a:lnTo>
                <a:lnTo>
                  <a:pt x="6720315" y="1515126"/>
                </a:lnTo>
                <a:lnTo>
                  <a:pt x="0" y="1515126"/>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8" name="Freeform 18"/>
          <p:cNvSpPr/>
          <p:nvPr/>
        </p:nvSpPr>
        <p:spPr>
          <a:xfrm>
            <a:off x="6138921" y="7743174"/>
            <a:ext cx="6720315" cy="1515126"/>
          </a:xfrm>
          <a:custGeom>
            <a:avLst/>
            <a:gdLst/>
            <a:ahLst/>
            <a:cxnLst/>
            <a:rect l="l" t="t" r="r" b="b"/>
            <a:pathLst>
              <a:path w="6720315" h="1515126">
                <a:moveTo>
                  <a:pt x="0" y="0"/>
                </a:moveTo>
                <a:lnTo>
                  <a:pt x="6720315" y="0"/>
                </a:lnTo>
                <a:lnTo>
                  <a:pt x="6720315" y="1515126"/>
                </a:lnTo>
                <a:lnTo>
                  <a:pt x="0" y="1515126"/>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19" name="Freeform 19"/>
          <p:cNvSpPr/>
          <p:nvPr/>
        </p:nvSpPr>
        <p:spPr>
          <a:xfrm>
            <a:off x="11955936" y="7743174"/>
            <a:ext cx="6720315" cy="1515126"/>
          </a:xfrm>
          <a:custGeom>
            <a:avLst/>
            <a:gdLst/>
            <a:ahLst/>
            <a:cxnLst/>
            <a:rect l="l" t="t" r="r" b="b"/>
            <a:pathLst>
              <a:path w="6720315" h="1515126">
                <a:moveTo>
                  <a:pt x="0" y="0"/>
                </a:moveTo>
                <a:lnTo>
                  <a:pt x="6720316" y="0"/>
                </a:lnTo>
                <a:lnTo>
                  <a:pt x="6720316" y="1515126"/>
                </a:lnTo>
                <a:lnTo>
                  <a:pt x="0" y="1515126"/>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0" name="Freeform 20"/>
          <p:cNvSpPr/>
          <p:nvPr/>
        </p:nvSpPr>
        <p:spPr>
          <a:xfrm>
            <a:off x="2677937" y="5654075"/>
            <a:ext cx="11955936" cy="4632925"/>
          </a:xfrm>
          <a:custGeom>
            <a:avLst/>
            <a:gdLst/>
            <a:ahLst/>
            <a:cxnLst/>
            <a:rect l="l" t="t" r="r" b="b"/>
            <a:pathLst>
              <a:path w="11955936" h="4632925">
                <a:moveTo>
                  <a:pt x="0" y="0"/>
                </a:moveTo>
                <a:lnTo>
                  <a:pt x="11955936" y="0"/>
                </a:lnTo>
                <a:lnTo>
                  <a:pt x="11955936" y="4632925"/>
                </a:lnTo>
                <a:lnTo>
                  <a:pt x="0" y="4632925"/>
                </a:lnTo>
                <a:lnTo>
                  <a:pt x="0" y="0"/>
                </a:lnTo>
                <a:close/>
              </a:path>
            </a:pathLst>
          </a:custGeom>
          <a:blipFill>
            <a:blip r:embed="rId31"/>
            <a:stretch>
              <a:fillRect/>
            </a:stretch>
          </a:blipFill>
        </p:spPr>
      </p:sp>
      <p:grpSp>
        <p:nvGrpSpPr>
          <p:cNvPr id="27" name="Group 26"/>
          <p:cNvGrpSpPr/>
          <p:nvPr/>
        </p:nvGrpSpPr>
        <p:grpSpPr>
          <a:xfrm>
            <a:off x="3938479" y="355845"/>
            <a:ext cx="10188903" cy="5298229"/>
            <a:chOff x="3938479" y="355845"/>
            <a:chExt cx="10188903" cy="5298229"/>
          </a:xfrm>
        </p:grpSpPr>
        <p:sp>
          <p:nvSpPr>
            <p:cNvPr id="21" name="Freeform 21"/>
            <p:cNvSpPr/>
            <p:nvPr/>
          </p:nvSpPr>
          <p:spPr>
            <a:xfrm>
              <a:off x="3938479" y="355845"/>
              <a:ext cx="10188903" cy="5298229"/>
            </a:xfrm>
            <a:custGeom>
              <a:avLst/>
              <a:gdLst/>
              <a:ahLst/>
              <a:cxnLst/>
              <a:rect l="l" t="t" r="r" b="b"/>
              <a:pathLst>
                <a:path w="10188903" h="5298229">
                  <a:moveTo>
                    <a:pt x="0" y="0"/>
                  </a:moveTo>
                  <a:lnTo>
                    <a:pt x="10188903" y="0"/>
                  </a:lnTo>
                  <a:lnTo>
                    <a:pt x="10188903" y="5298230"/>
                  </a:lnTo>
                  <a:lnTo>
                    <a:pt x="0" y="529823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pic>
          <p:nvPicPr>
            <p:cNvPr id="26" name="Picture 25"/>
            <p:cNvPicPr>
              <a:picLocks noChangeAspect="1"/>
            </p:cNvPicPr>
            <p:nvPr/>
          </p:nvPicPr>
          <p:blipFill>
            <a:blip r:embed="rId34"/>
            <a:stretch>
              <a:fillRect/>
            </a:stretch>
          </p:blipFill>
          <p:spPr>
            <a:xfrm>
              <a:off x="5707047" y="693175"/>
              <a:ext cx="6616398" cy="284900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xmlns="" r:embed="rId24"/>
                </a:ext>
              </a:extLst>
            </a:blip>
            <a:stretch>
              <a:fillRect b="-35962"/>
            </a:stretch>
          </a:blipFill>
        </p:spPr>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22" name="Freeform 22"/>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23" name="Freeform 23"/>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4" name="Freeform 24"/>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5" name="Freeform 25"/>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6" name="Freeform 26"/>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7" name="Freeform 27"/>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8" name="Freeform 28"/>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9" name="Freeform 29"/>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30" name="Freeform 30"/>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31" name="Freeform 31"/>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grpSp>
        <p:nvGrpSpPr>
          <p:cNvPr id="32" name="Group 32"/>
          <p:cNvGrpSpPr/>
          <p:nvPr/>
        </p:nvGrpSpPr>
        <p:grpSpPr>
          <a:xfrm>
            <a:off x="11386174" y="2754029"/>
            <a:ext cx="6615514" cy="6013880"/>
            <a:chOff x="0" y="0"/>
            <a:chExt cx="8820686" cy="8018506"/>
          </a:xfrm>
        </p:grpSpPr>
        <p:grpSp>
          <p:nvGrpSpPr>
            <p:cNvPr id="33" name="Group 33"/>
            <p:cNvGrpSpPr/>
            <p:nvPr/>
          </p:nvGrpSpPr>
          <p:grpSpPr>
            <a:xfrm>
              <a:off x="0" y="0"/>
              <a:ext cx="8820686" cy="8018506"/>
              <a:chOff x="0" y="0"/>
              <a:chExt cx="1742358" cy="1583902"/>
            </a:xfrm>
          </p:grpSpPr>
          <p:sp>
            <p:nvSpPr>
              <p:cNvPr id="34" name="Freeform 34"/>
              <p:cNvSpPr/>
              <p:nvPr/>
            </p:nvSpPr>
            <p:spPr>
              <a:xfrm>
                <a:off x="0" y="0"/>
                <a:ext cx="1742358" cy="1583902"/>
              </a:xfrm>
              <a:custGeom>
                <a:avLst/>
                <a:gdLst/>
                <a:ahLst/>
                <a:cxnLst/>
                <a:rect l="l" t="t" r="r" b="b"/>
                <a:pathLst>
                  <a:path w="1742358" h="1583902">
                    <a:moveTo>
                      <a:pt x="59684" y="0"/>
                    </a:moveTo>
                    <a:lnTo>
                      <a:pt x="1682674" y="0"/>
                    </a:lnTo>
                    <a:cubicBezTo>
                      <a:pt x="1715637" y="0"/>
                      <a:pt x="1742358" y="26721"/>
                      <a:pt x="1742358" y="59684"/>
                    </a:cubicBezTo>
                    <a:lnTo>
                      <a:pt x="1742358" y="1524219"/>
                    </a:lnTo>
                    <a:cubicBezTo>
                      <a:pt x="1742358" y="1557181"/>
                      <a:pt x="1715637" y="1583902"/>
                      <a:pt x="1682674" y="1583902"/>
                    </a:cubicBezTo>
                    <a:lnTo>
                      <a:pt x="59684" y="1583902"/>
                    </a:lnTo>
                    <a:cubicBezTo>
                      <a:pt x="26721" y="1583902"/>
                      <a:pt x="0" y="1557181"/>
                      <a:pt x="0" y="1524219"/>
                    </a:cubicBezTo>
                    <a:lnTo>
                      <a:pt x="0" y="59684"/>
                    </a:lnTo>
                    <a:cubicBezTo>
                      <a:pt x="0" y="26721"/>
                      <a:pt x="26721" y="0"/>
                      <a:pt x="59684" y="0"/>
                    </a:cubicBezTo>
                    <a:close/>
                  </a:path>
                </a:pathLst>
              </a:custGeom>
              <a:solidFill>
                <a:srgbClr val="FFFFFF">
                  <a:alpha val="89804"/>
                </a:srgbClr>
              </a:solidFill>
              <a:ln w="95250" cap="rnd">
                <a:solidFill>
                  <a:srgbClr val="FBD35B">
                    <a:alpha val="89804"/>
                  </a:srgbClr>
                </a:solidFill>
                <a:prstDash val="solid"/>
                <a:round/>
              </a:ln>
            </p:spPr>
          </p:sp>
          <p:sp>
            <p:nvSpPr>
              <p:cNvPr id="35" name="TextBox 35"/>
              <p:cNvSpPr txBox="1"/>
              <p:nvPr/>
            </p:nvSpPr>
            <p:spPr>
              <a:xfrm>
                <a:off x="0" y="-76200"/>
                <a:ext cx="1742358" cy="1660102"/>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6"/>
            <p:cNvSpPr txBox="1"/>
            <p:nvPr/>
          </p:nvSpPr>
          <p:spPr>
            <a:xfrm>
              <a:off x="633229" y="497222"/>
              <a:ext cx="7889652" cy="7061623"/>
            </a:xfrm>
            <a:prstGeom prst="rect">
              <a:avLst/>
            </a:prstGeom>
          </p:spPr>
          <p:txBody>
            <a:bodyPr lIns="0" tIns="0" rIns="0" bIns="0" rtlCol="0" anchor="t">
              <a:spAutoFit/>
            </a:bodyPr>
            <a:lstStyle/>
            <a:p>
              <a:pPr algn="just">
                <a:lnSpc>
                  <a:spcPts val="6019"/>
                </a:lnSpc>
                <a:spcBef>
                  <a:spcPct val="0"/>
                </a:spcBef>
              </a:pPr>
              <a:r>
                <a:rPr lang="en-US" sz="4299">
                  <a:solidFill>
                    <a:srgbClr val="000000"/>
                  </a:solidFill>
                  <a:latin typeface="Quicksand"/>
                  <a:ea typeface="Quicksand"/>
                  <a:cs typeface="Quicksand"/>
                  <a:sym typeface="Quicksand"/>
                </a:rPr>
                <a:t>Một năm có hai mùa gió chính: gió mùa mùa đông chủ yếu có hướng đông bắc và gió mùa mùa hạ chủ yếu có hướng tây nam, đông nam.</a:t>
              </a:r>
            </a:p>
          </p:txBody>
        </p:sp>
      </p:grpSp>
      <p:sp>
        <p:nvSpPr>
          <p:cNvPr id="37" name="Freeform 37"/>
          <p:cNvSpPr/>
          <p:nvPr/>
        </p:nvSpPr>
        <p:spPr>
          <a:xfrm>
            <a:off x="7231208" y="3479208"/>
            <a:ext cx="5006411" cy="6428778"/>
          </a:xfrm>
          <a:custGeom>
            <a:avLst/>
            <a:gdLst/>
            <a:ahLst/>
            <a:cxnLst/>
            <a:rect l="l" t="t" r="r" b="b"/>
            <a:pathLst>
              <a:path w="5006411" h="6428778">
                <a:moveTo>
                  <a:pt x="0" y="0"/>
                </a:moveTo>
                <a:lnTo>
                  <a:pt x="5006411" y="0"/>
                </a:lnTo>
                <a:lnTo>
                  <a:pt x="5006411" y="6428777"/>
                </a:lnTo>
                <a:lnTo>
                  <a:pt x="0" y="6428777"/>
                </a:lnTo>
                <a:lnTo>
                  <a:pt x="0" y="0"/>
                </a:lnTo>
                <a:close/>
              </a:path>
            </a:pathLst>
          </a:custGeom>
          <a:blipFill>
            <a:blip r:embed="rId35"/>
            <a:stretch>
              <a:fillRect/>
            </a:stretch>
          </a:blipFill>
        </p:spPr>
      </p:sp>
      <p:grpSp>
        <p:nvGrpSpPr>
          <p:cNvPr id="38" name="Group 38"/>
          <p:cNvGrpSpPr/>
          <p:nvPr/>
        </p:nvGrpSpPr>
        <p:grpSpPr>
          <a:xfrm>
            <a:off x="925071" y="2026579"/>
            <a:ext cx="6615514" cy="2294392"/>
            <a:chOff x="0" y="0"/>
            <a:chExt cx="8820686" cy="3059190"/>
          </a:xfrm>
        </p:grpSpPr>
        <p:grpSp>
          <p:nvGrpSpPr>
            <p:cNvPr id="39" name="Group 39"/>
            <p:cNvGrpSpPr/>
            <p:nvPr/>
          </p:nvGrpSpPr>
          <p:grpSpPr>
            <a:xfrm>
              <a:off x="0" y="0"/>
              <a:ext cx="8820686" cy="3059190"/>
              <a:chOff x="0" y="0"/>
              <a:chExt cx="1742358" cy="604284"/>
            </a:xfrm>
          </p:grpSpPr>
          <p:sp>
            <p:nvSpPr>
              <p:cNvPr id="40" name="Freeform 40"/>
              <p:cNvSpPr/>
              <p:nvPr/>
            </p:nvSpPr>
            <p:spPr>
              <a:xfrm>
                <a:off x="0" y="0"/>
                <a:ext cx="1742358" cy="604284"/>
              </a:xfrm>
              <a:custGeom>
                <a:avLst/>
                <a:gdLst/>
                <a:ahLst/>
                <a:cxnLst/>
                <a:rect l="l" t="t" r="r" b="b"/>
                <a:pathLst>
                  <a:path w="1742358" h="604284">
                    <a:moveTo>
                      <a:pt x="59684" y="0"/>
                    </a:moveTo>
                    <a:lnTo>
                      <a:pt x="1682674" y="0"/>
                    </a:lnTo>
                    <a:cubicBezTo>
                      <a:pt x="1715637" y="0"/>
                      <a:pt x="1742358" y="26721"/>
                      <a:pt x="1742358" y="59684"/>
                    </a:cubicBezTo>
                    <a:lnTo>
                      <a:pt x="1742358" y="544601"/>
                    </a:lnTo>
                    <a:cubicBezTo>
                      <a:pt x="1742358" y="577563"/>
                      <a:pt x="1715637" y="604284"/>
                      <a:pt x="1682674" y="604284"/>
                    </a:cubicBezTo>
                    <a:lnTo>
                      <a:pt x="59684" y="604284"/>
                    </a:lnTo>
                    <a:cubicBezTo>
                      <a:pt x="26721" y="604284"/>
                      <a:pt x="0" y="577563"/>
                      <a:pt x="0" y="544601"/>
                    </a:cubicBezTo>
                    <a:lnTo>
                      <a:pt x="0" y="59684"/>
                    </a:lnTo>
                    <a:cubicBezTo>
                      <a:pt x="0" y="26721"/>
                      <a:pt x="26721" y="0"/>
                      <a:pt x="59684" y="0"/>
                    </a:cubicBezTo>
                    <a:close/>
                  </a:path>
                </a:pathLst>
              </a:custGeom>
              <a:solidFill>
                <a:srgbClr val="FFFFFF">
                  <a:alpha val="89804"/>
                </a:srgbClr>
              </a:solidFill>
              <a:ln w="95250" cap="rnd">
                <a:solidFill>
                  <a:srgbClr val="FBD35B">
                    <a:alpha val="89804"/>
                  </a:srgbClr>
                </a:solidFill>
                <a:prstDash val="solid"/>
                <a:round/>
              </a:ln>
            </p:spPr>
          </p:sp>
          <p:sp>
            <p:nvSpPr>
              <p:cNvPr id="41" name="TextBox 41"/>
              <p:cNvSpPr txBox="1"/>
              <p:nvPr/>
            </p:nvSpPr>
            <p:spPr>
              <a:xfrm>
                <a:off x="0" y="-76200"/>
                <a:ext cx="1742358" cy="680484"/>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400770" y="507469"/>
              <a:ext cx="7889652" cy="1981623"/>
            </a:xfrm>
            <a:prstGeom prst="rect">
              <a:avLst/>
            </a:prstGeom>
          </p:spPr>
          <p:txBody>
            <a:bodyPr lIns="0" tIns="0" rIns="0" bIns="0" rtlCol="0" anchor="t">
              <a:spAutoFit/>
            </a:bodyPr>
            <a:lstStyle/>
            <a:p>
              <a:pPr algn="just">
                <a:lnSpc>
                  <a:spcPts val="6019"/>
                </a:lnSpc>
                <a:spcBef>
                  <a:spcPct val="0"/>
                </a:spcBef>
              </a:pPr>
              <a:r>
                <a:rPr lang="en-US" sz="4299" dirty="0" err="1">
                  <a:solidFill>
                    <a:srgbClr val="000000"/>
                  </a:solidFill>
                  <a:latin typeface="Quicksand"/>
                  <a:ea typeface="Quicksand"/>
                  <a:cs typeface="Quicksand"/>
                  <a:sym typeface="Quicksand"/>
                </a:rPr>
                <a:t>Việt</a:t>
              </a:r>
              <a:r>
                <a:rPr lang="en-US" sz="4299" dirty="0">
                  <a:solidFill>
                    <a:srgbClr val="000000"/>
                  </a:solidFill>
                  <a:latin typeface="Quicksand"/>
                  <a:ea typeface="Quicksand"/>
                  <a:cs typeface="Quicksand"/>
                  <a:sym typeface="Quicksand"/>
                </a:rPr>
                <a:t> Nam </a:t>
              </a:r>
              <a:r>
                <a:rPr lang="en-US" sz="4299" dirty="0" err="1">
                  <a:solidFill>
                    <a:srgbClr val="000000"/>
                  </a:solidFill>
                  <a:latin typeface="Quicksand"/>
                  <a:ea typeface="Quicksand"/>
                  <a:cs typeface="Quicksand"/>
                  <a:sym typeface="Quicksand"/>
                </a:rPr>
                <a:t>có</a:t>
              </a:r>
              <a:r>
                <a:rPr lang="en-US" sz="4299" dirty="0">
                  <a:solidFill>
                    <a:srgbClr val="000000"/>
                  </a:solidFill>
                  <a:latin typeface="Quicksand"/>
                  <a:ea typeface="Quicksand"/>
                  <a:cs typeface="Quicksand"/>
                  <a:sym typeface="Quicksand"/>
                </a:rPr>
                <a:t> </a:t>
              </a:r>
              <a:r>
                <a:rPr lang="en-US" sz="4299" dirty="0" err="1">
                  <a:solidFill>
                    <a:srgbClr val="000000"/>
                  </a:solidFill>
                  <a:latin typeface="Quicksand"/>
                  <a:ea typeface="Quicksand"/>
                  <a:cs typeface="Quicksand"/>
                  <a:sym typeface="Quicksand"/>
                </a:rPr>
                <a:t>khí</a:t>
              </a:r>
              <a:r>
                <a:rPr lang="en-US" sz="4299" dirty="0">
                  <a:solidFill>
                    <a:srgbClr val="000000"/>
                  </a:solidFill>
                  <a:latin typeface="Quicksand"/>
                  <a:ea typeface="Quicksand"/>
                  <a:cs typeface="Quicksand"/>
                  <a:sym typeface="Quicksand"/>
                </a:rPr>
                <a:t> </a:t>
              </a:r>
              <a:r>
                <a:rPr lang="en-US" sz="4299" dirty="0" err="1">
                  <a:solidFill>
                    <a:srgbClr val="000000"/>
                  </a:solidFill>
                  <a:latin typeface="Quicksand"/>
                  <a:ea typeface="Quicksand"/>
                  <a:cs typeface="Quicksand"/>
                  <a:sym typeface="Quicksand"/>
                </a:rPr>
                <a:t>hậu</a:t>
              </a:r>
              <a:r>
                <a:rPr lang="en-US" sz="4299" dirty="0">
                  <a:solidFill>
                    <a:srgbClr val="000000"/>
                  </a:solidFill>
                  <a:latin typeface="Quicksand"/>
                  <a:ea typeface="Quicksand"/>
                  <a:cs typeface="Quicksand"/>
                  <a:sym typeface="Quicksand"/>
                </a:rPr>
                <a:t> </a:t>
              </a:r>
              <a:r>
                <a:rPr lang="en-US" sz="4299" dirty="0" err="1">
                  <a:solidFill>
                    <a:srgbClr val="000000"/>
                  </a:solidFill>
                  <a:latin typeface="Quicksand"/>
                  <a:ea typeface="Quicksand"/>
                  <a:cs typeface="Quicksand"/>
                  <a:sym typeface="Quicksand"/>
                </a:rPr>
                <a:t>nhiệt</a:t>
              </a:r>
              <a:r>
                <a:rPr lang="en-US" sz="4299" dirty="0">
                  <a:solidFill>
                    <a:srgbClr val="000000"/>
                  </a:solidFill>
                  <a:latin typeface="Quicksand"/>
                  <a:ea typeface="Quicksand"/>
                  <a:cs typeface="Quicksand"/>
                  <a:sym typeface="Quicksand"/>
                </a:rPr>
                <a:t> </a:t>
              </a:r>
              <a:r>
                <a:rPr lang="en-US" sz="4299" dirty="0" err="1">
                  <a:solidFill>
                    <a:srgbClr val="000000"/>
                  </a:solidFill>
                  <a:latin typeface="Quicksand"/>
                  <a:ea typeface="Quicksand"/>
                  <a:cs typeface="Quicksand"/>
                  <a:sym typeface="Quicksand"/>
                </a:rPr>
                <a:t>đới</a:t>
              </a:r>
              <a:r>
                <a:rPr lang="en-US" sz="4299" dirty="0">
                  <a:solidFill>
                    <a:srgbClr val="000000"/>
                  </a:solidFill>
                  <a:latin typeface="Quicksand"/>
                  <a:ea typeface="Quicksand"/>
                  <a:cs typeface="Quicksand"/>
                  <a:sym typeface="Quicksand"/>
                </a:rPr>
                <a:t> </a:t>
              </a:r>
              <a:r>
                <a:rPr lang="en-US" sz="4299" dirty="0" err="1">
                  <a:solidFill>
                    <a:srgbClr val="000000"/>
                  </a:solidFill>
                  <a:latin typeface="Quicksand"/>
                  <a:ea typeface="Quicksand"/>
                  <a:cs typeface="Quicksand"/>
                  <a:sym typeface="Quicksand"/>
                </a:rPr>
                <a:t>ẩm</a:t>
              </a:r>
              <a:r>
                <a:rPr lang="en-US" sz="4299" dirty="0">
                  <a:solidFill>
                    <a:srgbClr val="000000"/>
                  </a:solidFill>
                  <a:latin typeface="Quicksand"/>
                  <a:ea typeface="Quicksand"/>
                  <a:cs typeface="Quicksand"/>
                  <a:sym typeface="Quicksand"/>
                </a:rPr>
                <a:t> </a:t>
              </a:r>
              <a:r>
                <a:rPr lang="en-US" sz="4299" dirty="0" err="1">
                  <a:solidFill>
                    <a:srgbClr val="000000"/>
                  </a:solidFill>
                  <a:latin typeface="Quicksand"/>
                  <a:ea typeface="Quicksand"/>
                  <a:cs typeface="Quicksand"/>
                  <a:sym typeface="Quicksand"/>
                </a:rPr>
                <a:t>gió</a:t>
              </a:r>
              <a:r>
                <a:rPr lang="en-US" sz="4299" dirty="0">
                  <a:solidFill>
                    <a:srgbClr val="000000"/>
                  </a:solidFill>
                  <a:latin typeface="Quicksand"/>
                  <a:ea typeface="Quicksand"/>
                  <a:cs typeface="Quicksand"/>
                  <a:sym typeface="Quicksand"/>
                </a:rPr>
                <a:t> </a:t>
              </a:r>
              <a:r>
                <a:rPr lang="en-US" sz="4299" dirty="0" err="1">
                  <a:solidFill>
                    <a:srgbClr val="000000"/>
                  </a:solidFill>
                  <a:latin typeface="Quicksand"/>
                  <a:ea typeface="Quicksand"/>
                  <a:cs typeface="Quicksand"/>
                  <a:sym typeface="Quicksand"/>
                </a:rPr>
                <a:t>mùa</a:t>
              </a:r>
              <a:r>
                <a:rPr lang="en-US" sz="4299" dirty="0">
                  <a:solidFill>
                    <a:srgbClr val="000000"/>
                  </a:solidFill>
                  <a:latin typeface="Quicksand"/>
                  <a:ea typeface="Quicksand"/>
                  <a:cs typeface="Quicksand"/>
                  <a:sym typeface="Quicksand"/>
                </a:rPr>
                <a:t>.</a:t>
              </a:r>
            </a:p>
          </p:txBody>
        </p:sp>
      </p:grpSp>
      <p:grpSp>
        <p:nvGrpSpPr>
          <p:cNvPr id="43" name="Group 43"/>
          <p:cNvGrpSpPr/>
          <p:nvPr/>
        </p:nvGrpSpPr>
        <p:grpSpPr>
          <a:xfrm>
            <a:off x="187153" y="4652549"/>
            <a:ext cx="7025005" cy="2537755"/>
            <a:chOff x="0" y="0"/>
            <a:chExt cx="9366673" cy="3383673"/>
          </a:xfrm>
        </p:grpSpPr>
        <p:grpSp>
          <p:nvGrpSpPr>
            <p:cNvPr id="44" name="Group 44"/>
            <p:cNvGrpSpPr/>
            <p:nvPr/>
          </p:nvGrpSpPr>
          <p:grpSpPr>
            <a:xfrm>
              <a:off x="0" y="0"/>
              <a:ext cx="9366673" cy="3383673"/>
              <a:chOff x="0" y="0"/>
              <a:chExt cx="1924875" cy="695354"/>
            </a:xfrm>
          </p:grpSpPr>
          <p:sp>
            <p:nvSpPr>
              <p:cNvPr id="45" name="Freeform 45"/>
              <p:cNvSpPr/>
              <p:nvPr/>
            </p:nvSpPr>
            <p:spPr>
              <a:xfrm>
                <a:off x="0" y="0"/>
                <a:ext cx="1924875" cy="695354"/>
              </a:xfrm>
              <a:custGeom>
                <a:avLst/>
                <a:gdLst/>
                <a:ahLst/>
                <a:cxnLst/>
                <a:rect l="l" t="t" r="r" b="b"/>
                <a:pathLst>
                  <a:path w="1924875" h="695354">
                    <a:moveTo>
                      <a:pt x="54024" y="0"/>
                    </a:moveTo>
                    <a:lnTo>
                      <a:pt x="1870851" y="0"/>
                    </a:lnTo>
                    <a:cubicBezTo>
                      <a:pt x="1885179" y="0"/>
                      <a:pt x="1898920" y="5692"/>
                      <a:pt x="1909052" y="15823"/>
                    </a:cubicBezTo>
                    <a:cubicBezTo>
                      <a:pt x="1919183" y="25955"/>
                      <a:pt x="1924875" y="39696"/>
                      <a:pt x="1924875" y="54024"/>
                    </a:cubicBezTo>
                    <a:lnTo>
                      <a:pt x="1924875" y="641329"/>
                    </a:lnTo>
                    <a:cubicBezTo>
                      <a:pt x="1924875" y="655657"/>
                      <a:pt x="1919183" y="669399"/>
                      <a:pt x="1909052" y="679530"/>
                    </a:cubicBezTo>
                    <a:cubicBezTo>
                      <a:pt x="1898920" y="689662"/>
                      <a:pt x="1885179" y="695354"/>
                      <a:pt x="1870851" y="695354"/>
                    </a:cubicBezTo>
                    <a:lnTo>
                      <a:pt x="54024" y="695354"/>
                    </a:lnTo>
                    <a:cubicBezTo>
                      <a:pt x="39696" y="695354"/>
                      <a:pt x="25955" y="689662"/>
                      <a:pt x="15823" y="679530"/>
                    </a:cubicBezTo>
                    <a:cubicBezTo>
                      <a:pt x="5692" y="669399"/>
                      <a:pt x="0" y="655657"/>
                      <a:pt x="0" y="641329"/>
                    </a:cubicBezTo>
                    <a:lnTo>
                      <a:pt x="0" y="54024"/>
                    </a:lnTo>
                    <a:cubicBezTo>
                      <a:pt x="0" y="39696"/>
                      <a:pt x="5692" y="25955"/>
                      <a:pt x="15823" y="15823"/>
                    </a:cubicBezTo>
                    <a:cubicBezTo>
                      <a:pt x="25955" y="5692"/>
                      <a:pt x="39696" y="0"/>
                      <a:pt x="54024" y="0"/>
                    </a:cubicBezTo>
                    <a:close/>
                  </a:path>
                </a:pathLst>
              </a:custGeom>
              <a:solidFill>
                <a:srgbClr val="FFFFFF">
                  <a:alpha val="89804"/>
                </a:srgbClr>
              </a:solidFill>
              <a:ln w="95250" cap="rnd">
                <a:solidFill>
                  <a:srgbClr val="FBD35B">
                    <a:alpha val="89804"/>
                  </a:srgbClr>
                </a:solidFill>
                <a:prstDash val="solid"/>
                <a:round/>
              </a:ln>
            </p:spPr>
          </p:sp>
          <p:sp>
            <p:nvSpPr>
              <p:cNvPr id="46" name="TextBox 46"/>
              <p:cNvSpPr txBox="1"/>
              <p:nvPr/>
            </p:nvSpPr>
            <p:spPr>
              <a:xfrm>
                <a:off x="0" y="-180975"/>
                <a:ext cx="1924875" cy="876329"/>
              </a:xfrm>
              <a:prstGeom prst="rect">
                <a:avLst/>
              </a:prstGeom>
            </p:spPr>
            <p:txBody>
              <a:bodyPr lIns="50800" tIns="50800" rIns="50800" bIns="50800" rtlCol="0" anchor="ctr"/>
              <a:lstStyle/>
              <a:p>
                <a:pPr algn="ctr">
                  <a:lnSpc>
                    <a:spcPts val="5600"/>
                  </a:lnSpc>
                  <a:spcBef>
                    <a:spcPct val="0"/>
                  </a:spcBef>
                </a:pPr>
                <a:endParaRPr/>
              </a:p>
            </p:txBody>
          </p:sp>
        </p:grpSp>
        <p:sp>
          <p:nvSpPr>
            <p:cNvPr id="47" name="TextBox 47"/>
            <p:cNvSpPr txBox="1"/>
            <p:nvPr/>
          </p:nvSpPr>
          <p:spPr>
            <a:xfrm>
              <a:off x="437946" y="177628"/>
              <a:ext cx="8378010" cy="2935790"/>
            </a:xfrm>
            <a:prstGeom prst="rect">
              <a:avLst/>
            </a:prstGeom>
          </p:spPr>
          <p:txBody>
            <a:bodyPr lIns="0" tIns="0" rIns="0" bIns="0" rtlCol="0" anchor="t">
              <a:spAutoFit/>
            </a:bodyPr>
            <a:lstStyle/>
            <a:p>
              <a:pPr algn="just">
                <a:lnSpc>
                  <a:spcPts val="5946"/>
                </a:lnSpc>
                <a:spcBef>
                  <a:spcPct val="0"/>
                </a:spcBef>
              </a:pPr>
              <a:r>
                <a:rPr lang="en-US" sz="4247">
                  <a:solidFill>
                    <a:srgbClr val="000000"/>
                  </a:solidFill>
                  <a:latin typeface="Quicksand"/>
                  <a:ea typeface="Quicksand"/>
                  <a:cs typeface="Quicksand"/>
                  <a:sym typeface="Quicksand"/>
                </a:rPr>
                <a:t>Nhiệt độ trung bình năm trên cả nước đều lớn hơn 20°C (trừ vùng núi cao).</a:t>
              </a:r>
            </a:p>
          </p:txBody>
        </p:sp>
      </p:grpSp>
      <p:grpSp>
        <p:nvGrpSpPr>
          <p:cNvPr id="48" name="Group 48"/>
          <p:cNvGrpSpPr/>
          <p:nvPr/>
        </p:nvGrpSpPr>
        <p:grpSpPr>
          <a:xfrm>
            <a:off x="361650" y="7333179"/>
            <a:ext cx="6615514" cy="2561092"/>
            <a:chOff x="0" y="0"/>
            <a:chExt cx="8820686" cy="3414790"/>
          </a:xfrm>
        </p:grpSpPr>
        <p:grpSp>
          <p:nvGrpSpPr>
            <p:cNvPr id="49" name="Group 49"/>
            <p:cNvGrpSpPr/>
            <p:nvPr/>
          </p:nvGrpSpPr>
          <p:grpSpPr>
            <a:xfrm>
              <a:off x="0" y="0"/>
              <a:ext cx="8820686" cy="3414790"/>
              <a:chOff x="0" y="0"/>
              <a:chExt cx="1742358" cy="674526"/>
            </a:xfrm>
          </p:grpSpPr>
          <p:sp>
            <p:nvSpPr>
              <p:cNvPr id="50" name="Freeform 50"/>
              <p:cNvSpPr/>
              <p:nvPr/>
            </p:nvSpPr>
            <p:spPr>
              <a:xfrm>
                <a:off x="0" y="0"/>
                <a:ext cx="1742358" cy="674526"/>
              </a:xfrm>
              <a:custGeom>
                <a:avLst/>
                <a:gdLst/>
                <a:ahLst/>
                <a:cxnLst/>
                <a:rect l="l" t="t" r="r" b="b"/>
                <a:pathLst>
                  <a:path w="1742358" h="674526">
                    <a:moveTo>
                      <a:pt x="59684" y="0"/>
                    </a:moveTo>
                    <a:lnTo>
                      <a:pt x="1682674" y="0"/>
                    </a:lnTo>
                    <a:cubicBezTo>
                      <a:pt x="1715637" y="0"/>
                      <a:pt x="1742358" y="26721"/>
                      <a:pt x="1742358" y="59684"/>
                    </a:cubicBezTo>
                    <a:lnTo>
                      <a:pt x="1742358" y="614843"/>
                    </a:lnTo>
                    <a:cubicBezTo>
                      <a:pt x="1742358" y="630672"/>
                      <a:pt x="1736070" y="645853"/>
                      <a:pt x="1724877" y="657045"/>
                    </a:cubicBezTo>
                    <a:cubicBezTo>
                      <a:pt x="1713684" y="668238"/>
                      <a:pt x="1698503" y="674526"/>
                      <a:pt x="1682674" y="674526"/>
                    </a:cubicBezTo>
                    <a:lnTo>
                      <a:pt x="59684" y="674526"/>
                    </a:lnTo>
                    <a:cubicBezTo>
                      <a:pt x="26721" y="674526"/>
                      <a:pt x="0" y="647805"/>
                      <a:pt x="0" y="614843"/>
                    </a:cubicBezTo>
                    <a:lnTo>
                      <a:pt x="0" y="59684"/>
                    </a:lnTo>
                    <a:cubicBezTo>
                      <a:pt x="0" y="26721"/>
                      <a:pt x="26721" y="0"/>
                      <a:pt x="59684" y="0"/>
                    </a:cubicBezTo>
                    <a:close/>
                  </a:path>
                </a:pathLst>
              </a:custGeom>
              <a:solidFill>
                <a:srgbClr val="FFFFFF">
                  <a:alpha val="89804"/>
                </a:srgbClr>
              </a:solidFill>
              <a:ln w="95250" cap="rnd">
                <a:solidFill>
                  <a:srgbClr val="FBD35B">
                    <a:alpha val="89804"/>
                  </a:srgbClr>
                </a:solidFill>
                <a:prstDash val="solid"/>
                <a:round/>
              </a:ln>
            </p:spPr>
          </p:sp>
          <p:sp>
            <p:nvSpPr>
              <p:cNvPr id="51" name="TextBox 51"/>
              <p:cNvSpPr txBox="1"/>
              <p:nvPr/>
            </p:nvSpPr>
            <p:spPr>
              <a:xfrm>
                <a:off x="0" y="-76200"/>
                <a:ext cx="1742358" cy="750726"/>
              </a:xfrm>
              <a:prstGeom prst="rect">
                <a:avLst/>
              </a:prstGeom>
            </p:spPr>
            <p:txBody>
              <a:bodyPr lIns="50800" tIns="50800" rIns="50800" bIns="50800" rtlCol="0" anchor="ctr"/>
              <a:lstStyle/>
              <a:p>
                <a:pPr algn="ctr">
                  <a:lnSpc>
                    <a:spcPts val="2659"/>
                  </a:lnSpc>
                  <a:spcBef>
                    <a:spcPct val="0"/>
                  </a:spcBef>
                </a:pPr>
                <a:endParaRPr/>
              </a:p>
            </p:txBody>
          </p:sp>
        </p:grpSp>
        <p:sp>
          <p:nvSpPr>
            <p:cNvPr id="52" name="TextBox 52"/>
            <p:cNvSpPr txBox="1"/>
            <p:nvPr/>
          </p:nvSpPr>
          <p:spPr>
            <a:xfrm>
              <a:off x="465517" y="142908"/>
              <a:ext cx="7889652" cy="2997623"/>
            </a:xfrm>
            <a:prstGeom prst="rect">
              <a:avLst/>
            </a:prstGeom>
          </p:spPr>
          <p:txBody>
            <a:bodyPr lIns="0" tIns="0" rIns="0" bIns="0" rtlCol="0" anchor="t">
              <a:spAutoFit/>
            </a:bodyPr>
            <a:lstStyle/>
            <a:p>
              <a:pPr algn="just">
                <a:lnSpc>
                  <a:spcPts val="6019"/>
                </a:lnSpc>
                <a:spcBef>
                  <a:spcPct val="0"/>
                </a:spcBef>
              </a:pPr>
              <a:r>
                <a:rPr lang="en-US" sz="4299">
                  <a:solidFill>
                    <a:srgbClr val="000000"/>
                  </a:solidFill>
                  <a:latin typeface="Quicksand"/>
                  <a:ea typeface="Quicksand"/>
                  <a:cs typeface="Quicksand"/>
                  <a:sym typeface="Quicksand"/>
                </a:rPr>
                <a:t>Lượng mưa lớn, trung bình năm từ 1 500 đến 2 000 mm.</a:t>
              </a:r>
            </a:p>
          </p:txBody>
        </p:sp>
      </p:grpSp>
      <p:grpSp>
        <p:nvGrpSpPr>
          <p:cNvPr id="53" name="Group 53"/>
          <p:cNvGrpSpPr/>
          <p:nvPr/>
        </p:nvGrpSpPr>
        <p:grpSpPr>
          <a:xfrm>
            <a:off x="4288150" y="528526"/>
            <a:ext cx="9823126" cy="1349216"/>
            <a:chOff x="0" y="0"/>
            <a:chExt cx="13097502" cy="1798955"/>
          </a:xfrm>
        </p:grpSpPr>
        <p:grpSp>
          <p:nvGrpSpPr>
            <p:cNvPr id="54" name="Group 54"/>
            <p:cNvGrpSpPr/>
            <p:nvPr/>
          </p:nvGrpSpPr>
          <p:grpSpPr>
            <a:xfrm>
              <a:off x="0" y="0"/>
              <a:ext cx="13097502" cy="1798955"/>
              <a:chOff x="0" y="0"/>
              <a:chExt cx="830663" cy="114092"/>
            </a:xfrm>
          </p:grpSpPr>
          <p:sp>
            <p:nvSpPr>
              <p:cNvPr id="55" name="Freeform 55"/>
              <p:cNvSpPr/>
              <p:nvPr/>
            </p:nvSpPr>
            <p:spPr>
              <a:xfrm>
                <a:off x="0" y="0"/>
                <a:ext cx="830663" cy="114092"/>
              </a:xfrm>
              <a:custGeom>
                <a:avLst/>
                <a:gdLst/>
                <a:ahLst/>
                <a:cxnLst/>
                <a:rect l="l" t="t" r="r" b="b"/>
                <a:pathLst>
                  <a:path w="830663" h="114092">
                    <a:moveTo>
                      <a:pt x="0" y="0"/>
                    </a:moveTo>
                    <a:lnTo>
                      <a:pt x="830663" y="0"/>
                    </a:lnTo>
                    <a:lnTo>
                      <a:pt x="830663" y="114092"/>
                    </a:lnTo>
                    <a:lnTo>
                      <a:pt x="0" y="114092"/>
                    </a:lnTo>
                    <a:close/>
                  </a:path>
                </a:pathLst>
              </a:custGeom>
              <a:solidFill>
                <a:srgbClr val="F85423"/>
              </a:solidFill>
              <a:ln w="95250" cap="sq">
                <a:solidFill>
                  <a:srgbClr val="AF7146"/>
                </a:solidFill>
                <a:prstDash val="solid"/>
                <a:miter/>
              </a:ln>
            </p:spPr>
          </p:sp>
          <p:sp>
            <p:nvSpPr>
              <p:cNvPr id="56" name="TextBox 56"/>
              <p:cNvSpPr txBox="1"/>
              <p:nvPr/>
            </p:nvSpPr>
            <p:spPr>
              <a:xfrm>
                <a:off x="0" y="-76200"/>
                <a:ext cx="830663" cy="190292"/>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57"/>
            <p:cNvSpPr txBox="1"/>
            <p:nvPr/>
          </p:nvSpPr>
          <p:spPr>
            <a:xfrm>
              <a:off x="268824" y="350732"/>
              <a:ext cx="12731877" cy="965623"/>
            </a:xfrm>
            <a:prstGeom prst="rect">
              <a:avLst/>
            </a:prstGeom>
          </p:spPr>
          <p:txBody>
            <a:bodyPr lIns="0" tIns="0" rIns="0" bIns="0" rtlCol="0" anchor="t">
              <a:spAutoFit/>
            </a:bodyPr>
            <a:lstStyle/>
            <a:p>
              <a:pPr algn="just">
                <a:lnSpc>
                  <a:spcPts val="6019"/>
                </a:lnSpc>
                <a:spcBef>
                  <a:spcPct val="0"/>
                </a:spcBef>
              </a:pPr>
              <a:r>
                <a:rPr lang="en-US" sz="4299" dirty="0" err="1">
                  <a:solidFill>
                    <a:srgbClr val="FFFFFF"/>
                  </a:solidFill>
                  <a:latin typeface="Quicksand Bold"/>
                  <a:ea typeface="Quicksand Bold"/>
                  <a:cs typeface="Quicksand Bold"/>
                  <a:sym typeface="Quicksand Bold"/>
                </a:rPr>
                <a:t>Đặc</a:t>
              </a:r>
              <a:r>
                <a:rPr lang="en-US" sz="4299" dirty="0">
                  <a:solidFill>
                    <a:srgbClr val="FFFFFF"/>
                  </a:solidFill>
                  <a:latin typeface="Quicksand Bold"/>
                  <a:ea typeface="Quicksand Bold"/>
                  <a:cs typeface="Quicksand Bold"/>
                  <a:sym typeface="Quicksand Bold"/>
                </a:rPr>
                <a:t> </a:t>
              </a:r>
              <a:r>
                <a:rPr lang="en-US" sz="4299" dirty="0" err="1">
                  <a:solidFill>
                    <a:srgbClr val="FFFFFF"/>
                  </a:solidFill>
                  <a:latin typeface="Quicksand Bold"/>
                  <a:ea typeface="Quicksand Bold"/>
                  <a:cs typeface="Quicksand Bold"/>
                  <a:sym typeface="Quicksand Bold"/>
                </a:rPr>
                <a:t>điểm</a:t>
              </a:r>
              <a:r>
                <a:rPr lang="en-US" sz="4299" dirty="0">
                  <a:solidFill>
                    <a:srgbClr val="FFFFFF"/>
                  </a:solidFill>
                  <a:latin typeface="Quicksand Bold"/>
                  <a:ea typeface="Quicksand Bold"/>
                  <a:cs typeface="Quicksand Bold"/>
                  <a:sym typeface="Quicksand Bold"/>
                </a:rPr>
                <a:t> </a:t>
              </a:r>
              <a:r>
                <a:rPr lang="en-US" sz="4299" dirty="0" err="1">
                  <a:solidFill>
                    <a:srgbClr val="FFFFFF"/>
                  </a:solidFill>
                  <a:latin typeface="Quicksand Bold"/>
                  <a:ea typeface="Quicksand Bold"/>
                  <a:cs typeface="Quicksand Bold"/>
                  <a:sym typeface="Quicksand Bold"/>
                </a:rPr>
                <a:t>chính</a:t>
              </a:r>
              <a:r>
                <a:rPr lang="en-US" sz="4299" dirty="0">
                  <a:solidFill>
                    <a:srgbClr val="FFFFFF"/>
                  </a:solidFill>
                  <a:latin typeface="Quicksand Bold"/>
                  <a:ea typeface="Quicksand Bold"/>
                  <a:cs typeface="Quicksand Bold"/>
                  <a:sym typeface="Quicksand Bold"/>
                </a:rPr>
                <a:t> </a:t>
              </a:r>
              <a:r>
                <a:rPr lang="en-US" sz="4299" dirty="0" err="1">
                  <a:solidFill>
                    <a:srgbClr val="FFFFFF"/>
                  </a:solidFill>
                  <a:latin typeface="Quicksand Bold"/>
                  <a:ea typeface="Quicksand Bold"/>
                  <a:cs typeface="Quicksand Bold"/>
                  <a:sym typeface="Quicksand Bold"/>
                </a:rPr>
                <a:t>của</a:t>
              </a:r>
              <a:r>
                <a:rPr lang="en-US" sz="4299" dirty="0">
                  <a:solidFill>
                    <a:srgbClr val="FFFFFF"/>
                  </a:solidFill>
                  <a:latin typeface="Quicksand Bold"/>
                  <a:ea typeface="Quicksand Bold"/>
                  <a:cs typeface="Quicksand Bold"/>
                  <a:sym typeface="Quicksand Bold"/>
                </a:rPr>
                <a:t> </a:t>
              </a:r>
              <a:r>
                <a:rPr lang="en-US" sz="4299" dirty="0" err="1">
                  <a:solidFill>
                    <a:srgbClr val="FFFFFF"/>
                  </a:solidFill>
                  <a:latin typeface="Quicksand Bold"/>
                  <a:ea typeface="Quicksand Bold"/>
                  <a:cs typeface="Quicksand Bold"/>
                  <a:sym typeface="Quicksand Bold"/>
                </a:rPr>
                <a:t>khí</a:t>
              </a:r>
              <a:r>
                <a:rPr lang="en-US" sz="4299" dirty="0">
                  <a:solidFill>
                    <a:srgbClr val="FFFFFF"/>
                  </a:solidFill>
                  <a:latin typeface="Quicksand Bold"/>
                  <a:ea typeface="Quicksand Bold"/>
                  <a:cs typeface="Quicksand Bold"/>
                  <a:sym typeface="Quicksand Bold"/>
                </a:rPr>
                <a:t> </a:t>
              </a:r>
              <a:r>
                <a:rPr lang="en-US" sz="4299" dirty="0" err="1">
                  <a:solidFill>
                    <a:srgbClr val="FFFFFF"/>
                  </a:solidFill>
                  <a:latin typeface="Quicksand Bold"/>
                  <a:ea typeface="Quicksand Bold"/>
                  <a:cs typeface="Quicksand Bold"/>
                  <a:sym typeface="Quicksand Bold"/>
                </a:rPr>
                <a:t>hậu</a:t>
              </a:r>
              <a:r>
                <a:rPr lang="en-US" sz="4299" dirty="0">
                  <a:solidFill>
                    <a:srgbClr val="FFFFFF"/>
                  </a:solidFill>
                  <a:latin typeface="Quicksand Bold"/>
                  <a:ea typeface="Quicksand Bold"/>
                  <a:cs typeface="Quicksand Bold"/>
                  <a:sym typeface="Quicksand Bold"/>
                </a:rPr>
                <a:t> </a:t>
              </a:r>
              <a:r>
                <a:rPr lang="en-US" sz="4299" dirty="0" err="1">
                  <a:solidFill>
                    <a:srgbClr val="FFFFFF"/>
                  </a:solidFill>
                  <a:latin typeface="Quicksand Bold"/>
                  <a:ea typeface="Quicksand Bold"/>
                  <a:cs typeface="Quicksand Bold"/>
                  <a:sym typeface="Quicksand Bold"/>
                </a:rPr>
                <a:t>nước</a:t>
              </a:r>
              <a:r>
                <a:rPr lang="en-US" sz="4299" dirty="0">
                  <a:solidFill>
                    <a:srgbClr val="FFFFFF"/>
                  </a:solidFill>
                  <a:latin typeface="Quicksand Bold"/>
                  <a:ea typeface="Quicksand Bold"/>
                  <a:cs typeface="Quicksand Bold"/>
                  <a:sym typeface="Quicksand Bold"/>
                </a:rPr>
                <a:t> ta</a:t>
              </a:r>
            </a:p>
          </p:txBody>
        </p:sp>
      </p:grpSp>
      <p:pic>
        <p:nvPicPr>
          <p:cNvPr id="58" name="Picture 57"/>
          <p:cNvPicPr>
            <a:picLocks noChangeAspect="1"/>
          </p:cNvPicPr>
          <p:nvPr/>
        </p:nvPicPr>
        <p:blipFill>
          <a:blip r:embed="rId36"/>
          <a:stretch>
            <a:fillRect/>
          </a:stretch>
        </p:blipFill>
        <p:spPr>
          <a:xfrm>
            <a:off x="-898166" y="4385526"/>
            <a:ext cx="8753603" cy="38041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barn(inVertical)">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58"/>
                                        </p:tgtEl>
                                      </p:cBhvr>
                                    </p:animEffect>
                                    <p:set>
                                      <p:cBhvr>
                                        <p:cTn id="18" dur="1" fill="hold">
                                          <p:stCondLst>
                                            <p:cond delay="499"/>
                                          </p:stCondLst>
                                        </p:cTn>
                                        <p:tgtEl>
                                          <p:spTgt spid="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animEffect transition="in" filter="fade">
                                      <p:cBhvr>
                                        <p:cTn id="25" dur="500"/>
                                        <p:tgtEl>
                                          <p:spTgt spid="38"/>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500" fill="hold"/>
                                        <p:tgtEl>
                                          <p:spTgt spid="48"/>
                                        </p:tgtEl>
                                        <p:attrNameLst>
                                          <p:attrName>ppt_w</p:attrName>
                                        </p:attrNameLst>
                                      </p:cBhvr>
                                      <p:tavLst>
                                        <p:tav tm="0">
                                          <p:val>
                                            <p:fltVal val="0"/>
                                          </p:val>
                                        </p:tav>
                                        <p:tav tm="100000">
                                          <p:val>
                                            <p:strVal val="#ppt_w"/>
                                          </p:val>
                                        </p:tav>
                                      </p:tavLst>
                                    </p:anim>
                                    <p:anim calcmode="lin" valueType="num">
                                      <p:cBhvr>
                                        <p:cTn id="36" dur="500" fill="hold"/>
                                        <p:tgtEl>
                                          <p:spTgt spid="48"/>
                                        </p:tgtEl>
                                        <p:attrNameLst>
                                          <p:attrName>ppt_h</p:attrName>
                                        </p:attrNameLst>
                                      </p:cBhvr>
                                      <p:tavLst>
                                        <p:tav tm="0">
                                          <p:val>
                                            <p:fltVal val="0"/>
                                          </p:val>
                                        </p:tav>
                                        <p:tav tm="100000">
                                          <p:val>
                                            <p:strVal val="#ppt_h"/>
                                          </p:val>
                                        </p:tav>
                                      </p:tavLst>
                                    </p:anim>
                                    <p:animEffect transition="in" filter="fade">
                                      <p:cBhvr>
                                        <p:cTn id="37" dur="500"/>
                                        <p:tgtEl>
                                          <p:spTgt spid="48"/>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xmlns="" r:embed="rId24"/>
                </a:ext>
              </a:extLst>
            </a:blip>
            <a:stretch>
              <a:fillRect b="-35962"/>
            </a:stretch>
          </a:blipFill>
        </p:spPr>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22" name="Freeform 22"/>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23" name="Freeform 23"/>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4" name="Freeform 24"/>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5" name="Freeform 25"/>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6" name="Freeform 26"/>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7" name="Freeform 27"/>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8" name="Freeform 28"/>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29" name="Freeform 29"/>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30" name="Freeform 30"/>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sp>
        <p:nvSpPr>
          <p:cNvPr id="31" name="Freeform 31"/>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sp>
      <p:grpSp>
        <p:nvGrpSpPr>
          <p:cNvPr id="32" name="Group 32"/>
          <p:cNvGrpSpPr/>
          <p:nvPr/>
        </p:nvGrpSpPr>
        <p:grpSpPr>
          <a:xfrm>
            <a:off x="11501013" y="3053726"/>
            <a:ext cx="6615514" cy="4895546"/>
            <a:chOff x="0" y="0"/>
            <a:chExt cx="8820686" cy="6527395"/>
          </a:xfrm>
        </p:grpSpPr>
        <p:grpSp>
          <p:nvGrpSpPr>
            <p:cNvPr id="33" name="Group 33"/>
            <p:cNvGrpSpPr/>
            <p:nvPr/>
          </p:nvGrpSpPr>
          <p:grpSpPr>
            <a:xfrm>
              <a:off x="0" y="0"/>
              <a:ext cx="8820686" cy="6527395"/>
              <a:chOff x="0" y="0"/>
              <a:chExt cx="1742358" cy="1289362"/>
            </a:xfrm>
          </p:grpSpPr>
          <p:sp>
            <p:nvSpPr>
              <p:cNvPr id="34" name="Freeform 34"/>
              <p:cNvSpPr/>
              <p:nvPr/>
            </p:nvSpPr>
            <p:spPr>
              <a:xfrm>
                <a:off x="0" y="0"/>
                <a:ext cx="1742358" cy="1289362"/>
              </a:xfrm>
              <a:custGeom>
                <a:avLst/>
                <a:gdLst/>
                <a:ahLst/>
                <a:cxnLst/>
                <a:rect l="l" t="t" r="r" b="b"/>
                <a:pathLst>
                  <a:path w="1742358" h="1289362">
                    <a:moveTo>
                      <a:pt x="59684" y="0"/>
                    </a:moveTo>
                    <a:lnTo>
                      <a:pt x="1682674" y="0"/>
                    </a:lnTo>
                    <a:cubicBezTo>
                      <a:pt x="1715637" y="0"/>
                      <a:pt x="1742358" y="26721"/>
                      <a:pt x="1742358" y="59684"/>
                    </a:cubicBezTo>
                    <a:lnTo>
                      <a:pt x="1742358" y="1229678"/>
                    </a:lnTo>
                    <a:cubicBezTo>
                      <a:pt x="1742358" y="1262641"/>
                      <a:pt x="1715637" y="1289362"/>
                      <a:pt x="1682674" y="1289362"/>
                    </a:cubicBezTo>
                    <a:lnTo>
                      <a:pt x="59684" y="1289362"/>
                    </a:lnTo>
                    <a:cubicBezTo>
                      <a:pt x="26721" y="1289362"/>
                      <a:pt x="0" y="1262641"/>
                      <a:pt x="0" y="1229678"/>
                    </a:cubicBezTo>
                    <a:lnTo>
                      <a:pt x="0" y="59684"/>
                    </a:lnTo>
                    <a:cubicBezTo>
                      <a:pt x="0" y="26721"/>
                      <a:pt x="26721" y="0"/>
                      <a:pt x="59684" y="0"/>
                    </a:cubicBezTo>
                    <a:close/>
                  </a:path>
                </a:pathLst>
              </a:custGeom>
              <a:solidFill>
                <a:srgbClr val="FFFFFF">
                  <a:alpha val="89804"/>
                </a:srgbClr>
              </a:solidFill>
              <a:ln w="95250" cap="rnd">
                <a:solidFill>
                  <a:srgbClr val="FBD35B">
                    <a:alpha val="89804"/>
                  </a:srgbClr>
                </a:solidFill>
                <a:prstDash val="solid"/>
                <a:round/>
              </a:ln>
            </p:spPr>
          </p:sp>
          <p:sp>
            <p:nvSpPr>
              <p:cNvPr id="35" name="TextBox 35"/>
              <p:cNvSpPr txBox="1"/>
              <p:nvPr/>
            </p:nvSpPr>
            <p:spPr>
              <a:xfrm>
                <a:off x="0" y="-76200"/>
                <a:ext cx="1742358" cy="1365562"/>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6"/>
            <p:cNvSpPr txBox="1"/>
            <p:nvPr/>
          </p:nvSpPr>
          <p:spPr>
            <a:xfrm>
              <a:off x="465517" y="1045168"/>
              <a:ext cx="7889652" cy="4013623"/>
            </a:xfrm>
            <a:prstGeom prst="rect">
              <a:avLst/>
            </a:prstGeom>
          </p:spPr>
          <p:txBody>
            <a:bodyPr lIns="0" tIns="0" rIns="0" bIns="0" rtlCol="0" anchor="t">
              <a:spAutoFit/>
            </a:bodyPr>
            <a:lstStyle/>
            <a:p>
              <a:pPr algn="just">
                <a:lnSpc>
                  <a:spcPts val="6019"/>
                </a:lnSpc>
                <a:spcBef>
                  <a:spcPct val="0"/>
                </a:spcBef>
              </a:pPr>
              <a:r>
                <a:rPr lang="en-US" sz="4299">
                  <a:solidFill>
                    <a:srgbClr val="000000"/>
                  </a:solidFill>
                  <a:latin typeface="Quicksand"/>
                  <a:ea typeface="Quicksand"/>
                  <a:cs typeface="Quicksand"/>
                  <a:sym typeface="Quicksand"/>
                </a:rPr>
                <a:t>Ở miền Nam nóng quanh năm, có hai mùa rõ rệt: mùa mưa và mùa khô</a:t>
              </a:r>
            </a:p>
          </p:txBody>
        </p:sp>
      </p:grpSp>
      <p:sp>
        <p:nvSpPr>
          <p:cNvPr id="37" name="Freeform 37"/>
          <p:cNvSpPr/>
          <p:nvPr/>
        </p:nvSpPr>
        <p:spPr>
          <a:xfrm>
            <a:off x="7184814" y="3479208"/>
            <a:ext cx="5006411" cy="6428778"/>
          </a:xfrm>
          <a:custGeom>
            <a:avLst/>
            <a:gdLst/>
            <a:ahLst/>
            <a:cxnLst/>
            <a:rect l="l" t="t" r="r" b="b"/>
            <a:pathLst>
              <a:path w="5006411" h="6428778">
                <a:moveTo>
                  <a:pt x="0" y="0"/>
                </a:moveTo>
                <a:lnTo>
                  <a:pt x="5006411" y="0"/>
                </a:lnTo>
                <a:lnTo>
                  <a:pt x="5006411" y="6428777"/>
                </a:lnTo>
                <a:lnTo>
                  <a:pt x="0" y="6428777"/>
                </a:lnTo>
                <a:lnTo>
                  <a:pt x="0" y="0"/>
                </a:lnTo>
                <a:close/>
              </a:path>
            </a:pathLst>
          </a:custGeom>
          <a:blipFill>
            <a:blip r:embed="rId35"/>
            <a:stretch>
              <a:fillRect/>
            </a:stretch>
          </a:blipFill>
        </p:spPr>
      </p:sp>
      <p:grpSp>
        <p:nvGrpSpPr>
          <p:cNvPr id="38" name="Group 38"/>
          <p:cNvGrpSpPr/>
          <p:nvPr/>
        </p:nvGrpSpPr>
        <p:grpSpPr>
          <a:xfrm>
            <a:off x="361650" y="3053726"/>
            <a:ext cx="6615514" cy="4824368"/>
            <a:chOff x="0" y="0"/>
            <a:chExt cx="8820686" cy="6432490"/>
          </a:xfrm>
        </p:grpSpPr>
        <p:grpSp>
          <p:nvGrpSpPr>
            <p:cNvPr id="39" name="Group 39"/>
            <p:cNvGrpSpPr/>
            <p:nvPr/>
          </p:nvGrpSpPr>
          <p:grpSpPr>
            <a:xfrm>
              <a:off x="0" y="0"/>
              <a:ext cx="8820686" cy="6432490"/>
              <a:chOff x="0" y="0"/>
              <a:chExt cx="1742358" cy="1270615"/>
            </a:xfrm>
          </p:grpSpPr>
          <p:sp>
            <p:nvSpPr>
              <p:cNvPr id="40" name="Freeform 40"/>
              <p:cNvSpPr/>
              <p:nvPr/>
            </p:nvSpPr>
            <p:spPr>
              <a:xfrm>
                <a:off x="0" y="0"/>
                <a:ext cx="1742358" cy="1270615"/>
              </a:xfrm>
              <a:custGeom>
                <a:avLst/>
                <a:gdLst/>
                <a:ahLst/>
                <a:cxnLst/>
                <a:rect l="l" t="t" r="r" b="b"/>
                <a:pathLst>
                  <a:path w="1742358" h="1270615">
                    <a:moveTo>
                      <a:pt x="59684" y="0"/>
                    </a:moveTo>
                    <a:lnTo>
                      <a:pt x="1682674" y="0"/>
                    </a:lnTo>
                    <a:cubicBezTo>
                      <a:pt x="1715637" y="0"/>
                      <a:pt x="1742358" y="26721"/>
                      <a:pt x="1742358" y="59684"/>
                    </a:cubicBezTo>
                    <a:lnTo>
                      <a:pt x="1742358" y="1210932"/>
                    </a:lnTo>
                    <a:cubicBezTo>
                      <a:pt x="1742358" y="1243894"/>
                      <a:pt x="1715637" y="1270615"/>
                      <a:pt x="1682674" y="1270615"/>
                    </a:cubicBezTo>
                    <a:lnTo>
                      <a:pt x="59684" y="1270615"/>
                    </a:lnTo>
                    <a:cubicBezTo>
                      <a:pt x="26721" y="1270615"/>
                      <a:pt x="0" y="1243894"/>
                      <a:pt x="0" y="1210932"/>
                    </a:cubicBezTo>
                    <a:lnTo>
                      <a:pt x="0" y="59684"/>
                    </a:lnTo>
                    <a:cubicBezTo>
                      <a:pt x="0" y="26721"/>
                      <a:pt x="26721" y="0"/>
                      <a:pt x="59684" y="0"/>
                    </a:cubicBezTo>
                    <a:close/>
                  </a:path>
                </a:pathLst>
              </a:custGeom>
              <a:solidFill>
                <a:srgbClr val="FFFFFF">
                  <a:alpha val="89804"/>
                </a:srgbClr>
              </a:solidFill>
              <a:ln w="95250" cap="rnd">
                <a:solidFill>
                  <a:srgbClr val="FBD35B">
                    <a:alpha val="89804"/>
                  </a:srgbClr>
                </a:solidFill>
                <a:prstDash val="solid"/>
                <a:round/>
              </a:ln>
            </p:spPr>
          </p:sp>
          <p:sp>
            <p:nvSpPr>
              <p:cNvPr id="41" name="TextBox 41"/>
              <p:cNvSpPr txBox="1"/>
              <p:nvPr/>
            </p:nvSpPr>
            <p:spPr>
              <a:xfrm>
                <a:off x="0" y="-76200"/>
                <a:ext cx="1742358" cy="1346815"/>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484765" y="1116379"/>
              <a:ext cx="7889652" cy="4013623"/>
            </a:xfrm>
            <a:prstGeom prst="rect">
              <a:avLst/>
            </a:prstGeom>
          </p:spPr>
          <p:txBody>
            <a:bodyPr lIns="0" tIns="0" rIns="0" bIns="0" rtlCol="0" anchor="t">
              <a:spAutoFit/>
            </a:bodyPr>
            <a:lstStyle/>
            <a:p>
              <a:pPr algn="just">
                <a:lnSpc>
                  <a:spcPts val="6019"/>
                </a:lnSpc>
                <a:spcBef>
                  <a:spcPct val="0"/>
                </a:spcBef>
              </a:pPr>
              <a:r>
                <a:rPr lang="en-US" sz="4299">
                  <a:solidFill>
                    <a:srgbClr val="000000"/>
                  </a:solidFill>
                  <a:latin typeface="Quicksand"/>
                  <a:ea typeface="Quicksand"/>
                  <a:cs typeface="Quicksand"/>
                  <a:sym typeface="Quicksand"/>
                </a:rPr>
                <a:t>Ở miền Bắc có hai mùa chính: mùa hạ nóng, mưa nhiều và mùa đông lạnh, mưa ít.</a:t>
              </a:r>
            </a:p>
          </p:txBody>
        </p:sp>
      </p:grpSp>
      <p:grpSp>
        <p:nvGrpSpPr>
          <p:cNvPr id="43" name="Group 43"/>
          <p:cNvGrpSpPr/>
          <p:nvPr/>
        </p:nvGrpSpPr>
        <p:grpSpPr>
          <a:xfrm>
            <a:off x="803257" y="485716"/>
            <a:ext cx="16681486" cy="2080401"/>
            <a:chOff x="0" y="0"/>
            <a:chExt cx="22241981" cy="2773868"/>
          </a:xfrm>
        </p:grpSpPr>
        <p:grpSp>
          <p:nvGrpSpPr>
            <p:cNvPr id="44" name="Group 44"/>
            <p:cNvGrpSpPr/>
            <p:nvPr/>
          </p:nvGrpSpPr>
          <p:grpSpPr>
            <a:xfrm>
              <a:off x="0" y="0"/>
              <a:ext cx="22241981" cy="2773868"/>
              <a:chOff x="0" y="0"/>
              <a:chExt cx="4393478" cy="547924"/>
            </a:xfrm>
          </p:grpSpPr>
          <p:sp>
            <p:nvSpPr>
              <p:cNvPr id="45" name="Freeform 45"/>
              <p:cNvSpPr/>
              <p:nvPr/>
            </p:nvSpPr>
            <p:spPr>
              <a:xfrm>
                <a:off x="0" y="0"/>
                <a:ext cx="4393478" cy="547924"/>
              </a:xfrm>
              <a:custGeom>
                <a:avLst/>
                <a:gdLst/>
                <a:ahLst/>
                <a:cxnLst/>
                <a:rect l="l" t="t" r="r" b="b"/>
                <a:pathLst>
                  <a:path w="4393478" h="547924">
                    <a:moveTo>
                      <a:pt x="23669" y="0"/>
                    </a:moveTo>
                    <a:lnTo>
                      <a:pt x="4369808" y="0"/>
                    </a:lnTo>
                    <a:cubicBezTo>
                      <a:pt x="4382881" y="0"/>
                      <a:pt x="4393478" y="10597"/>
                      <a:pt x="4393478" y="23669"/>
                    </a:cubicBezTo>
                    <a:lnTo>
                      <a:pt x="4393478" y="524255"/>
                    </a:lnTo>
                    <a:cubicBezTo>
                      <a:pt x="4393478" y="537327"/>
                      <a:pt x="4382881" y="547924"/>
                      <a:pt x="4369808" y="547924"/>
                    </a:cubicBezTo>
                    <a:lnTo>
                      <a:pt x="23669" y="547924"/>
                    </a:lnTo>
                    <a:cubicBezTo>
                      <a:pt x="10597" y="547924"/>
                      <a:pt x="0" y="537327"/>
                      <a:pt x="0" y="524255"/>
                    </a:cubicBezTo>
                    <a:lnTo>
                      <a:pt x="0" y="23669"/>
                    </a:lnTo>
                    <a:cubicBezTo>
                      <a:pt x="0" y="10597"/>
                      <a:pt x="10597" y="0"/>
                      <a:pt x="23669" y="0"/>
                    </a:cubicBezTo>
                    <a:close/>
                  </a:path>
                </a:pathLst>
              </a:custGeom>
              <a:solidFill>
                <a:srgbClr val="F85423">
                  <a:alpha val="89804"/>
                </a:srgbClr>
              </a:solidFill>
              <a:ln w="95250" cap="rnd">
                <a:solidFill>
                  <a:srgbClr val="AF7146">
                    <a:alpha val="89804"/>
                  </a:srgbClr>
                </a:solidFill>
                <a:prstDash val="solid"/>
                <a:round/>
              </a:ln>
            </p:spPr>
          </p:sp>
          <p:sp>
            <p:nvSpPr>
              <p:cNvPr id="46" name="TextBox 46"/>
              <p:cNvSpPr txBox="1"/>
              <p:nvPr/>
            </p:nvSpPr>
            <p:spPr>
              <a:xfrm>
                <a:off x="0" y="-76200"/>
                <a:ext cx="4393478" cy="624124"/>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47"/>
            <p:cNvSpPr txBox="1"/>
            <p:nvPr/>
          </p:nvSpPr>
          <p:spPr>
            <a:xfrm>
              <a:off x="634544" y="348497"/>
              <a:ext cx="20972892" cy="1981623"/>
            </a:xfrm>
            <a:prstGeom prst="rect">
              <a:avLst/>
            </a:prstGeom>
          </p:spPr>
          <p:txBody>
            <a:bodyPr lIns="0" tIns="0" rIns="0" bIns="0" rtlCol="0" anchor="t">
              <a:spAutoFit/>
            </a:bodyPr>
            <a:lstStyle/>
            <a:p>
              <a:pPr algn="just">
                <a:lnSpc>
                  <a:spcPts val="6019"/>
                </a:lnSpc>
                <a:spcBef>
                  <a:spcPct val="0"/>
                </a:spcBef>
              </a:pPr>
              <a:r>
                <a:rPr lang="en-US" sz="4299">
                  <a:solidFill>
                    <a:srgbClr val="FFFFFF"/>
                  </a:solidFill>
                  <a:latin typeface="Quicksand Bold"/>
                  <a:ea typeface="Quicksand Bold"/>
                  <a:cs typeface="Quicksand Bold"/>
                  <a:sym typeface="Quicksand Bold"/>
                </a:rPr>
                <a:t>Khí hậu giữa miền Bắc và miền Nam (ranh giới là dãy núi Bạch Mã) có sự khác nhau.</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857</Words>
  <Application>Microsoft Office PowerPoint</Application>
  <PresentationFormat>Custom</PresentationFormat>
  <Paragraphs>32</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Quicksand Bold</vt:lpstr>
      <vt:lpstr>Quicksand</vt:lpstr>
      <vt:lpstr>Calibri</vt:lpstr>
      <vt:lpstr>SVN-Newton</vt:lpstr>
      <vt:lpstr>#9Slide07 HoneyCream</vt:lpstr>
      <vt:lpstr>Times New Roman</vt:lpstr>
      <vt:lpstr>Cambria Math</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T2_ThienNhienVietNam</dc:title>
  <cp:lastModifiedBy>Le Tien Duat</cp:lastModifiedBy>
  <cp:revision>61</cp:revision>
  <dcterms:created xsi:type="dcterms:W3CDTF">2006-08-16T00:00:00Z</dcterms:created>
  <dcterms:modified xsi:type="dcterms:W3CDTF">2024-09-17T07:30:51Z</dcterms:modified>
  <dc:identifier>DAGMlosugrU</dc:identifier>
</cp:coreProperties>
</file>