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85" r:id="rId2"/>
    <p:sldId id="407" r:id="rId3"/>
    <p:sldId id="396" r:id="rId4"/>
    <p:sldId id="406" r:id="rId5"/>
    <p:sldId id="405" r:id="rId6"/>
    <p:sldId id="394" r:id="rId7"/>
    <p:sldId id="395" r:id="rId8"/>
    <p:sldId id="389" r:id="rId9"/>
    <p:sldId id="398" r:id="rId10"/>
    <p:sldId id="399" r:id="rId11"/>
    <p:sldId id="401" r:id="rId12"/>
    <p:sldId id="40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AD72"/>
    <a:srgbClr val="FF0066"/>
    <a:srgbClr val="CC0000"/>
    <a:srgbClr val="66CC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5" autoAdjust="0"/>
    <p:restoredTop sz="93447" autoAdjust="0"/>
  </p:normalViewPr>
  <p:slideViewPr>
    <p:cSldViewPr snapToGrid="0">
      <p:cViewPr varScale="1">
        <p:scale>
          <a:sx n="74" d="100"/>
          <a:sy n="74" d="100"/>
        </p:scale>
        <p:origin x="13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10534-92BB-4E05-911F-194A0FF74EEF}" type="datetimeFigureOut">
              <a:rPr lang="en-SG" smtClean="0"/>
              <a:t>15/9/2024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7ABCD-E768-4993-B20D-A6337A9C8F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9853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07ABCD-E768-4993-B20D-A6337A9C8F9C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34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B2A7C-80EE-6C9A-96FE-A45EC47DF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D016-9DA6-3817-7A5A-540BE50E5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D7DB-06F8-D3BA-951D-DA281FD2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F1A7-2853-4E38-999E-D05F50B1AA97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BCEF8-1228-4A0D-3042-46DE5AAB3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0BCBC-4B1F-D9B8-F355-723A7378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0901D-9458-4B3D-A793-1DB1A0A8BAB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white rectangle with red and yellow border&#10;&#10;Description automatically generated">
            <a:extLst>
              <a:ext uri="{FF2B5EF4-FFF2-40B4-BE49-F238E27FC236}">
                <a16:creationId xmlns:a16="http://schemas.microsoft.com/office/drawing/2014/main" id="{454A1268-2B7E-1E7A-08A4-23DDBD6634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0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3B427-DAD6-838C-3A5B-12C49FB88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DF1A7-2853-4E38-999E-D05F50B1AA97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E36FD-4A84-4F79-6505-FC7241561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442F5-FA4D-380A-A5F5-8863653D8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0901D-9458-4B3D-A793-1DB1A0A8BAB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2" descr="79+ Background Giấy Cũ Đẹp Cổ Điển, Hoài Niệm Nhất">
            <a:extLst>
              <a:ext uri="{FF2B5EF4-FFF2-40B4-BE49-F238E27FC236}">
                <a16:creationId xmlns:a16="http://schemas.microsoft.com/office/drawing/2014/main" id="{270CFDD3-742F-724B-EFBD-03542F1D2D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074F2B-5503-7BB9-8299-44C755932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549" r="737"/>
          <a:stretch/>
        </p:blipFill>
        <p:spPr>
          <a:xfrm>
            <a:off x="4325307" y="-1"/>
            <a:ext cx="7891320" cy="2646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2F2A3A-0446-A895-4211-49F20E18B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77" t="37543" b="14371"/>
          <a:stretch/>
        </p:blipFill>
        <p:spPr>
          <a:xfrm>
            <a:off x="-56396" y="3609128"/>
            <a:ext cx="12273023" cy="329773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448828A-0DEA-BBAF-AD7C-F8F7CF5FEE02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2EA70F1D-E397-34DA-ED5D-C8041B02C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704B4F1-EA24-BDBB-CAE7-AE2FD8E26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C00E405-FA2B-C5E2-901B-123ECA469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41D0337C-09C1-093C-A557-72C3BD604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0138823A-B132-AD9E-209E-4D0F081F6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D3459BB8-616F-300E-3AF9-3655992BA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4EE566D-954B-3A9B-8645-6057E152E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14A5F3B2-7913-6154-9D74-3EDE8BF47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8" name="Hình ảnh 31">
            <a:extLst>
              <a:ext uri="{FF2B5EF4-FFF2-40B4-BE49-F238E27FC236}">
                <a16:creationId xmlns:a16="http://schemas.microsoft.com/office/drawing/2014/main" id="{29BD238E-EA5D-4946-A2FB-3442AD15377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9" name="Hình ảnh 32">
            <a:extLst>
              <a:ext uri="{FF2B5EF4-FFF2-40B4-BE49-F238E27FC236}">
                <a16:creationId xmlns:a16="http://schemas.microsoft.com/office/drawing/2014/main" id="{C56ED220-0E47-7692-7596-AA8C660F5C6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7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AB3C133-B741-4AA9-D071-E30A7632F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37" y="5641"/>
            <a:ext cx="12551779" cy="696965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standing in a line&#10;&#10;Description automatically generated">
            <a:extLst>
              <a:ext uri="{FF2B5EF4-FFF2-40B4-BE49-F238E27FC236}">
                <a16:creationId xmlns:a16="http://schemas.microsoft.com/office/drawing/2014/main" id="{0CAE42BB-20C6-5E70-36D4-051B85CDA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51" r="2" b="2"/>
          <a:stretch/>
        </p:blipFill>
        <p:spPr>
          <a:xfrm>
            <a:off x="7911330" y="2822238"/>
            <a:ext cx="4332516" cy="4165111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21" name="Picture 20" descr="A cartoon of a child and child holding a flag&#10;&#10;Description automatically generated">
            <a:extLst>
              <a:ext uri="{FF2B5EF4-FFF2-40B4-BE49-F238E27FC236}">
                <a16:creationId xmlns:a16="http://schemas.microsoft.com/office/drawing/2014/main" id="{6FB874BC-2560-6C38-9725-B1B6177895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98" b="99474" l="5419" r="89972">
                        <a14:foregroundMark x1="5419" y1="27982" x2="17186" y2="31541"/>
                        <a14:foregroundMark x1="17186" y1="31541" x2="17186" y2="31541"/>
                        <a14:foregroundMark x1="59644" y1="7238" x2="74767" y2="10311"/>
                        <a14:foregroundMark x1="55398" y1="90497" x2="74525" y2="98544"/>
                        <a14:foregroundMark x1="37242" y1="88152" x2="39143" y2="99474"/>
                        <a14:foregroundMark x1="28508" y1="90012" x2="24990" y2="89325"/>
                        <a14:foregroundMark x1="24990" y1="89325" x2="23332" y2="98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878" y="3923224"/>
            <a:ext cx="2993752" cy="29937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E2B5B9-EAFC-E29F-FB18-D5013277F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28" y="-84866"/>
            <a:ext cx="7200000" cy="21398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D419FE-E4B9-C08B-9BF2-7A49069B67C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80" y="-259885"/>
            <a:ext cx="1656600" cy="1656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EA049A-7750-1927-DCB1-F8BE3AFAB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0201" y="-185618"/>
            <a:ext cx="3466550" cy="19144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446F8BE-47C4-6BCA-CE45-1872D1EB5C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7357" y="802870"/>
            <a:ext cx="7724014" cy="252572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12154D3-ABA5-AF47-9FE8-320A47630427}"/>
              </a:ext>
            </a:extLst>
          </p:cNvPr>
          <p:cNvSpPr txBox="1"/>
          <p:nvPr/>
        </p:nvSpPr>
        <p:spPr>
          <a:xfrm>
            <a:off x="5088151" y="2802363"/>
            <a:ext cx="36923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(Tiết1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–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trang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5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)</a:t>
            </a:r>
            <a:endParaRPr kumimoji="0" lang="en-SG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E6907D1-0169-97CA-111A-7A0A1CF0E6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3449" y="1034594"/>
            <a:ext cx="2517866" cy="170702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577255-FB30-E309-8387-90F6509803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1" b="99446" l="7092" r="93972">
                        <a14:foregroundMark x1="40780" y1="7202" x2="30142" y2="9141"/>
                        <a14:foregroundMark x1="30142" y1="91136" x2="65248" y2="93075"/>
                        <a14:foregroundMark x1="65248" y1="93075" x2="80142" y2="92798"/>
                        <a14:foregroundMark x1="62057" y1="54848" x2="87234" y2="65651"/>
                        <a14:foregroundMark x1="87234" y1="65651" x2="94326" y2="99446"/>
                        <a14:foregroundMark x1="7092" y1="63989" x2="7801" y2="833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5502" y="3957093"/>
            <a:ext cx="2315660" cy="2964374"/>
          </a:xfrm>
          <a:prstGeom prst="rect">
            <a:avLst/>
          </a:prstGeom>
        </p:spPr>
      </p:pic>
      <p:pic>
        <p:nvPicPr>
          <p:cNvPr id="52" name="Picture 51" descr="A logo with a cartoon face and bamboo&#10;&#10;Description automatically generated">
            <a:extLst>
              <a:ext uri="{FF2B5EF4-FFF2-40B4-BE49-F238E27FC236}">
                <a16:creationId xmlns:a16="http://schemas.microsoft.com/office/drawing/2014/main" id="{7EA94418-B7EA-70DA-F0CA-3E2E62E45CD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23" y="3330085"/>
            <a:ext cx="1178083" cy="1090621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F7C6DFFC-C051-871E-B94E-BB61D12AA92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70059"/>
          <a:stretch/>
        </p:blipFill>
        <p:spPr>
          <a:xfrm>
            <a:off x="10405262" y="6298021"/>
            <a:ext cx="1890428" cy="797382"/>
          </a:xfrm>
          <a:prstGeom prst="rect">
            <a:avLst/>
          </a:prstGeom>
        </p:spPr>
      </p:pic>
      <p:pic>
        <p:nvPicPr>
          <p:cNvPr id="4" name="Picture 3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8C172D5E-7334-2251-B1DD-83740923248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840" y="-76644"/>
            <a:ext cx="1230079" cy="126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9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45595E-7ED3-E6A2-5F17-1A2611901CF6}"/>
              </a:ext>
            </a:extLst>
          </p:cNvPr>
          <p:cNvSpPr txBox="1"/>
          <p:nvPr/>
        </p:nvSpPr>
        <p:spPr>
          <a:xfrm>
            <a:off x="7438902" y="5865732"/>
            <a:ext cx="5161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sĩ Tôn Thất Tùng </a:t>
            </a:r>
          </a:p>
          <a:p>
            <a:pPr algn="ctr"/>
            <a:r>
              <a:rPr lang="vi-VN" sz="2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(1912 – 1982)</a:t>
            </a:r>
            <a:endParaRPr lang="en-SG" sz="2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00DB0-7CDA-54F7-D2BC-CD1F57A07AFC}"/>
              </a:ext>
            </a:extLst>
          </p:cNvPr>
          <p:cNvSpPr txBox="1"/>
          <p:nvPr/>
        </p:nvSpPr>
        <p:spPr>
          <a:xfrm>
            <a:off x="3952451" y="417224"/>
            <a:ext cx="771215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Cao: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-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nền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6E0D9C-DA09-3649-921B-710A883559F9}"/>
              </a:ext>
            </a:extLst>
          </p:cNvPr>
          <p:cNvSpPr txBox="1"/>
          <p:nvPr/>
        </p:nvSpPr>
        <p:spPr>
          <a:xfrm>
            <a:off x="355600" y="3385637"/>
            <a:ext cx="7976753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Tôn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Tùng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phẫu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lĩnh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gan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say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mong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nền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ngành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đào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nền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tảng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SG" sz="27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27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</a:p>
        </p:txBody>
      </p:sp>
      <p:sp>
        <p:nvSpPr>
          <p:cNvPr id="9" name="Freeform 3"/>
          <p:cNvSpPr/>
          <p:nvPr/>
        </p:nvSpPr>
        <p:spPr>
          <a:xfrm>
            <a:off x="698934" y="378063"/>
            <a:ext cx="3253517" cy="2863701"/>
          </a:xfrm>
          <a:custGeom>
            <a:avLst/>
            <a:gdLst/>
            <a:ahLst/>
            <a:cxnLst/>
            <a:rect l="l" t="t" r="r" b="b"/>
            <a:pathLst>
              <a:path w="15092452" h="4371038">
                <a:moveTo>
                  <a:pt x="0" y="0"/>
                </a:moveTo>
                <a:lnTo>
                  <a:pt x="15092452" y="0"/>
                </a:lnTo>
                <a:lnTo>
                  <a:pt x="15092452" y="4371038"/>
                </a:lnTo>
                <a:lnTo>
                  <a:pt x="0" y="4371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06977" r="-107958"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8332353" y="3005294"/>
            <a:ext cx="3175261" cy="2860438"/>
          </a:xfrm>
          <a:custGeom>
            <a:avLst/>
            <a:gdLst/>
            <a:ahLst/>
            <a:cxnLst/>
            <a:rect l="l" t="t" r="r" b="b"/>
            <a:pathLst>
              <a:path w="15092452" h="4371038">
                <a:moveTo>
                  <a:pt x="0" y="0"/>
                </a:moveTo>
                <a:lnTo>
                  <a:pt x="15092452" y="0"/>
                </a:lnTo>
                <a:lnTo>
                  <a:pt x="15092452" y="4371038"/>
                </a:lnTo>
                <a:lnTo>
                  <a:pt x="0" y="4371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210410" t="-1" r="-2532" b="-1615"/>
            </a:stretch>
          </a:blipFill>
        </p:spPr>
      </p:sp>
    </p:spTree>
    <p:extLst>
      <p:ext uri="{BB962C8B-B14F-4D97-AF65-F5344CB8AC3E}">
        <p14:creationId xmlns:p14="http://schemas.microsoft.com/office/powerpoint/2010/main" val="390334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EB7BD7F-DF3B-3993-EB64-422141BC519F}"/>
              </a:ext>
            </a:extLst>
          </p:cNvPr>
          <p:cNvSpPr txBox="1"/>
          <p:nvPr/>
        </p:nvSpPr>
        <p:spPr>
          <a:xfrm>
            <a:off x="3991867" y="400846"/>
            <a:ext cx="75714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chồ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ng, 9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rể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SG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22C1B-A714-887D-838C-3D32B55E4D08}"/>
              </a:ext>
            </a:extLst>
          </p:cNvPr>
          <p:cNvSpPr txBox="1"/>
          <p:nvPr/>
        </p:nvSpPr>
        <p:spPr>
          <a:xfrm>
            <a:off x="383539" y="3729092"/>
            <a:ext cx="7571483" cy="286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Hoàng Xuân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Sính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lĩnh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SG" dirty="0"/>
          </a:p>
        </p:txBody>
      </p:sp>
      <p:sp>
        <p:nvSpPr>
          <p:cNvPr id="6" name="Freeform 2"/>
          <p:cNvSpPr/>
          <p:nvPr/>
        </p:nvSpPr>
        <p:spPr>
          <a:xfrm>
            <a:off x="242878" y="190479"/>
            <a:ext cx="3598518" cy="3397984"/>
          </a:xfrm>
          <a:custGeom>
            <a:avLst/>
            <a:gdLst/>
            <a:ahLst/>
            <a:cxnLst/>
            <a:rect l="l" t="t" r="r" b="b"/>
            <a:pathLst>
              <a:path w="15084038" h="4470360">
                <a:moveTo>
                  <a:pt x="0" y="0"/>
                </a:moveTo>
                <a:lnTo>
                  <a:pt x="15084038" y="0"/>
                </a:lnTo>
                <a:lnTo>
                  <a:pt x="15084038" y="4470360"/>
                </a:lnTo>
                <a:lnTo>
                  <a:pt x="0" y="4470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2536" r="-217524"/>
            </a:stretch>
          </a:blipFill>
        </p:spPr>
      </p:sp>
      <p:sp>
        <p:nvSpPr>
          <p:cNvPr id="7" name="Freeform 2"/>
          <p:cNvSpPr/>
          <p:nvPr/>
        </p:nvSpPr>
        <p:spPr>
          <a:xfrm>
            <a:off x="8105493" y="3339774"/>
            <a:ext cx="3680751" cy="3397984"/>
          </a:xfrm>
          <a:custGeom>
            <a:avLst/>
            <a:gdLst/>
            <a:ahLst/>
            <a:cxnLst/>
            <a:rect l="l" t="t" r="r" b="b"/>
            <a:pathLst>
              <a:path w="15084038" h="4470360">
                <a:moveTo>
                  <a:pt x="0" y="0"/>
                </a:moveTo>
                <a:lnTo>
                  <a:pt x="15084038" y="0"/>
                </a:lnTo>
                <a:lnTo>
                  <a:pt x="15084038" y="4470360"/>
                </a:lnTo>
                <a:lnTo>
                  <a:pt x="0" y="4470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04647" r="-108263"/>
            </a:stretch>
          </a:blipFill>
        </p:spPr>
      </p:sp>
    </p:spTree>
    <p:extLst>
      <p:ext uri="{BB962C8B-B14F-4D97-AF65-F5344CB8AC3E}">
        <p14:creationId xmlns:p14="http://schemas.microsoft.com/office/powerpoint/2010/main" val="54262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2D082F-ACA2-7FEB-BBBA-8DAD157E0504}"/>
              </a:ext>
            </a:extLst>
          </p:cNvPr>
          <p:cNvSpPr txBox="1"/>
          <p:nvPr/>
        </p:nvSpPr>
        <p:spPr>
          <a:xfrm>
            <a:off x="5486743" y="1854663"/>
            <a:ext cx="613458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6: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Kiều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Liên –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đốc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ty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Vinamilk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Anh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doanh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Á,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nền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SG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Freeform 2"/>
          <p:cNvSpPr/>
          <p:nvPr/>
        </p:nvSpPr>
        <p:spPr>
          <a:xfrm>
            <a:off x="532776" y="1425802"/>
            <a:ext cx="4953967" cy="4181711"/>
          </a:xfrm>
          <a:custGeom>
            <a:avLst/>
            <a:gdLst/>
            <a:ahLst/>
            <a:cxnLst/>
            <a:rect l="l" t="t" r="r" b="b"/>
            <a:pathLst>
              <a:path w="15084038" h="4470360">
                <a:moveTo>
                  <a:pt x="0" y="0"/>
                </a:moveTo>
                <a:lnTo>
                  <a:pt x="15084038" y="0"/>
                </a:lnTo>
                <a:lnTo>
                  <a:pt x="15084038" y="4470360"/>
                </a:lnTo>
                <a:lnTo>
                  <a:pt x="0" y="4470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207306" r="-2454"/>
            </a:stretch>
          </a:blipFill>
        </p:spPr>
      </p:sp>
    </p:spTree>
    <p:extLst>
      <p:ext uri="{BB962C8B-B14F-4D97-AF65-F5344CB8AC3E}">
        <p14:creationId xmlns:p14="http://schemas.microsoft.com/office/powerpoint/2010/main" val="203844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FB6DB8-5698-DBE8-3D62-E5BE7CC21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088" y="179587"/>
            <a:ext cx="6263144" cy="196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6A6F3-F338-4AD0-2ACB-21B352ED0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774" y="1319515"/>
            <a:ext cx="8937972" cy="3692324"/>
          </a:xfrm>
          <a:prstGeom prst="rect">
            <a:avLst/>
          </a:prstGeom>
        </p:spPr>
      </p:pic>
      <p:pic>
        <p:nvPicPr>
          <p:cNvPr id="9" name="Picture 8" descr="A cartoon of a child and child holding a flag&#10;&#10;Description automatically generated">
            <a:extLst>
              <a:ext uri="{FF2B5EF4-FFF2-40B4-BE49-F238E27FC236}">
                <a16:creationId xmlns:a16="http://schemas.microsoft.com/office/drawing/2014/main" id="{BCA0A600-B71C-DB54-7D94-6BCB9A7BAF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98" b="99474" l="5419" r="89972">
                        <a14:foregroundMark x1="5419" y1="27982" x2="17186" y2="31541"/>
                        <a14:foregroundMark x1="17186" y1="31541" x2="17186" y2="31541"/>
                        <a14:foregroundMark x1="59644" y1="7238" x2="74767" y2="10311"/>
                        <a14:foregroundMark x1="55398" y1="90497" x2="74525" y2="98544"/>
                        <a14:foregroundMark x1="37242" y1="88152" x2="39143" y2="99474"/>
                        <a14:foregroundMark x1="28508" y1="90012" x2="24990" y2="89325"/>
                        <a14:foregroundMark x1="24990" y1="89325" x2="23332" y2="98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64" r="-2" b="-2"/>
          <a:stretch/>
        </p:blipFill>
        <p:spPr>
          <a:xfrm>
            <a:off x="7752581" y="2412076"/>
            <a:ext cx="4624616" cy="4445924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83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5A62F9-92C8-8CB8-798C-F5213A708F16}"/>
              </a:ext>
            </a:extLst>
          </p:cNvPr>
          <p:cNvSpPr txBox="1"/>
          <p:nvPr/>
        </p:nvSpPr>
        <p:spPr>
          <a:xfrm>
            <a:off x="5591110" y="2471057"/>
            <a:ext cx="517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6" name="Picture 5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B7988CEF-1470-2B00-27BB-C6F770D6A1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" y="3502828"/>
            <a:ext cx="5524020" cy="3411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722DA4-DFC0-A508-C8F6-F67AB1263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972" y="426554"/>
            <a:ext cx="7445829" cy="1410477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96EF1D-9FCF-57D0-44B8-A80EC6D20E3E}"/>
              </a:ext>
            </a:extLst>
          </p:cNvPr>
          <p:cNvSpPr txBox="1"/>
          <p:nvPr/>
        </p:nvSpPr>
        <p:spPr>
          <a:xfrm>
            <a:off x="4381501" y="513907"/>
            <a:ext cx="64987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- Chị Võ Thị Sáu đã có công gì đối với quê hương, đất nước?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3F54CB-1460-12D5-4B9D-75865B115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55" y="2037907"/>
            <a:ext cx="7445829" cy="1410477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08F16F-F6BE-D153-650A-F6CE5603F7BC}"/>
              </a:ext>
            </a:extLst>
          </p:cNvPr>
          <p:cNvSpPr txBox="1"/>
          <p:nvPr/>
        </p:nvSpPr>
        <p:spPr>
          <a:xfrm>
            <a:off x="4345731" y="2092351"/>
            <a:ext cx="67076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- Hãy chia sẻ suy nghĩ, cảm nhận của em về tấm gương đó?</a:t>
            </a:r>
          </a:p>
        </p:txBody>
      </p:sp>
    </p:spTree>
    <p:extLst>
      <p:ext uri="{BB962C8B-B14F-4D97-AF65-F5344CB8AC3E}">
        <p14:creationId xmlns:p14="http://schemas.microsoft.com/office/powerpoint/2010/main" val="36284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5A62F9-92C8-8CB8-798C-F5213A708F16}"/>
              </a:ext>
            </a:extLst>
          </p:cNvPr>
          <p:cNvSpPr txBox="1"/>
          <p:nvPr/>
        </p:nvSpPr>
        <p:spPr>
          <a:xfrm>
            <a:off x="5591110" y="2471057"/>
            <a:ext cx="517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722DA4-DFC0-A508-C8F6-F67AB1263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72" y="426554"/>
            <a:ext cx="7445829" cy="1410477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96EF1D-9FCF-57D0-44B8-A80EC6D20E3E}"/>
              </a:ext>
            </a:extLst>
          </p:cNvPr>
          <p:cNvSpPr txBox="1"/>
          <p:nvPr/>
        </p:nvSpPr>
        <p:spPr>
          <a:xfrm>
            <a:off x="4381501" y="513907"/>
            <a:ext cx="64987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Chị Võ Thị Sáu đã có công gì đối với quê hương, đất nước?</a:t>
            </a:r>
          </a:p>
        </p:txBody>
      </p:sp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45A1E349-6827-EC04-CD49-DAB9807036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" y="2941563"/>
            <a:ext cx="3721924" cy="3794903"/>
          </a:xfrm>
          <a:prstGeom prst="rect">
            <a:avLst/>
          </a:prstGeom>
        </p:spPr>
      </p:pic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F307B97B-226A-D3C4-2D97-04F6BD6B2503}"/>
              </a:ext>
            </a:extLst>
          </p:cNvPr>
          <p:cNvSpPr/>
          <p:nvPr/>
        </p:nvSpPr>
        <p:spPr>
          <a:xfrm>
            <a:off x="3622875" y="1924384"/>
            <a:ext cx="7730925" cy="4337520"/>
          </a:xfrm>
          <a:prstGeom prst="roundRect">
            <a:avLst/>
          </a:prstGeom>
          <a:solidFill>
            <a:srgbClr val="DBAD72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508728-6816-5F90-DAC0-AEC19DEFD351}"/>
              </a:ext>
            </a:extLst>
          </p:cNvPr>
          <p:cNvSpPr txBox="1"/>
          <p:nvPr/>
        </p:nvSpPr>
        <p:spPr>
          <a:xfrm>
            <a:off x="3765423" y="2161846"/>
            <a:ext cx="7445828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Võ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trinh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gan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diệt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hiên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....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09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9A0DEE56-77EA-2A3E-B1B4-52C5FEC18A77}"/>
              </a:ext>
            </a:extLst>
          </p:cNvPr>
          <p:cNvSpPr/>
          <p:nvPr/>
        </p:nvSpPr>
        <p:spPr>
          <a:xfrm>
            <a:off x="3204875" y="1588703"/>
            <a:ext cx="8785185" cy="4943571"/>
          </a:xfrm>
          <a:prstGeom prst="roundRect">
            <a:avLst/>
          </a:prstGeom>
          <a:solidFill>
            <a:srgbClr val="DBAD72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4F7BE-2FD6-99BA-6E7A-23B2AA446D37}"/>
              </a:ext>
            </a:extLst>
          </p:cNvPr>
          <p:cNvSpPr txBox="1"/>
          <p:nvPr/>
        </p:nvSpPr>
        <p:spPr>
          <a:xfrm>
            <a:off x="3378494" y="1782994"/>
            <a:ext cx="843794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Võ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gương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giặc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xót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cống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hiến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tim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gương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Võ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nồng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nàn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3BDC6-B2E6-0370-EBEB-DB7A5BB1A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418" y="197532"/>
            <a:ext cx="7445829" cy="1410477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CD08D6-3314-3B3C-024F-F31425D20ABD}"/>
              </a:ext>
            </a:extLst>
          </p:cNvPr>
          <p:cNvSpPr txBox="1"/>
          <p:nvPr/>
        </p:nvSpPr>
        <p:spPr>
          <a:xfrm>
            <a:off x="3378494" y="251976"/>
            <a:ext cx="67076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- Hãy chia sẻ suy nghĩ, cảm nhận của em về tấm gương đó?</a:t>
            </a:r>
          </a:p>
        </p:txBody>
      </p:sp>
      <p:pic>
        <p:nvPicPr>
          <p:cNvPr id="9" name="Picture 8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E61C8BBB-9CDA-CCDA-90C6-36BEE59C69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646" y="3033516"/>
            <a:ext cx="3721924" cy="37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809023-F052-856F-54C1-6A4A006BC986}"/>
              </a:ext>
            </a:extLst>
          </p:cNvPr>
          <p:cNvSpPr txBox="1"/>
          <p:nvPr/>
        </p:nvSpPr>
        <p:spPr>
          <a:xfrm>
            <a:off x="-405155" y="5052403"/>
            <a:ext cx="5161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Đại tướng Võ Nguyên Giáp </a:t>
            </a:r>
          </a:p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(1911 – 2013)</a:t>
            </a:r>
            <a:endParaRPr lang="en-SG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8830BA-B176-7FA9-5C82-3F682B66EC02}"/>
              </a:ext>
            </a:extLst>
          </p:cNvPr>
          <p:cNvSpPr txBox="1"/>
          <p:nvPr/>
        </p:nvSpPr>
        <p:spPr>
          <a:xfrm>
            <a:off x="3303187" y="5075016"/>
            <a:ext cx="5161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Nhạc sĩ Văn Cao</a:t>
            </a:r>
          </a:p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(1923 – 1995)</a:t>
            </a:r>
            <a:endParaRPr lang="en-SG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AA23B-7B2B-41E4-94CF-F5F9D14718C1}"/>
              </a:ext>
            </a:extLst>
          </p:cNvPr>
          <p:cNvSpPr txBox="1"/>
          <p:nvPr/>
        </p:nvSpPr>
        <p:spPr>
          <a:xfrm>
            <a:off x="7313527" y="5075016"/>
            <a:ext cx="5161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Bác sĩ Tôn Thất Tùng </a:t>
            </a:r>
          </a:p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(1912 – 1982)</a:t>
            </a:r>
            <a:endParaRPr lang="en-SG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E4B0DE-5A93-C7DB-55B4-9814DEA8F015}"/>
              </a:ext>
            </a:extLst>
          </p:cNvPr>
          <p:cNvSpPr txBox="1"/>
          <p:nvPr/>
        </p:nvSpPr>
        <p:spPr>
          <a:xfrm>
            <a:off x="594408" y="348415"/>
            <a:ext cx="10829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Em hãy quan sát, tìm hiểu về các nhân vật trong những bức ảnh dưới đây và thực hiện các yêu cầu:</a:t>
            </a:r>
            <a:endParaRPr lang="en-SG" sz="35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reeform 3"/>
          <p:cNvSpPr/>
          <p:nvPr/>
        </p:nvSpPr>
        <p:spPr>
          <a:xfrm>
            <a:off x="302121" y="1714775"/>
            <a:ext cx="11446183" cy="3315015"/>
          </a:xfrm>
          <a:custGeom>
            <a:avLst/>
            <a:gdLst/>
            <a:ahLst/>
            <a:cxnLst/>
            <a:rect l="l" t="t" r="r" b="b"/>
            <a:pathLst>
              <a:path w="15092452" h="4371038">
                <a:moveTo>
                  <a:pt x="0" y="0"/>
                </a:moveTo>
                <a:lnTo>
                  <a:pt x="15092452" y="0"/>
                </a:lnTo>
                <a:lnTo>
                  <a:pt x="15092452" y="4371038"/>
                </a:lnTo>
                <a:lnTo>
                  <a:pt x="0" y="4371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578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FF915B7-CA06-BB80-C983-F7EB5333B208}"/>
              </a:ext>
            </a:extLst>
          </p:cNvPr>
          <p:cNvSpPr txBox="1"/>
          <p:nvPr/>
        </p:nvSpPr>
        <p:spPr>
          <a:xfrm>
            <a:off x="170813" y="4388097"/>
            <a:ext cx="4150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Mẹ Việt Nam Anh hùng </a:t>
            </a:r>
          </a:p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Nguyễn Thị Thứ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(1904 – 2010)</a:t>
            </a:r>
            <a:endParaRPr lang="en-SG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CEA5A-D642-587B-993E-3691C6B0A1CE}"/>
              </a:ext>
            </a:extLst>
          </p:cNvPr>
          <p:cNvSpPr txBox="1"/>
          <p:nvPr/>
        </p:nvSpPr>
        <p:spPr>
          <a:xfrm>
            <a:off x="4083375" y="4429086"/>
            <a:ext cx="3858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Giáo sư,</a:t>
            </a:r>
          </a:p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Nhà giáo Nhân dân</a:t>
            </a:r>
          </a:p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Hoàng Xuân Sính</a:t>
            </a:r>
            <a:endParaRPr lang="en-SG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F2D06E-7FFF-4488-C372-3CACDCC4930F}"/>
              </a:ext>
            </a:extLst>
          </p:cNvPr>
          <p:cNvSpPr txBox="1"/>
          <p:nvPr/>
        </p:nvSpPr>
        <p:spPr>
          <a:xfrm>
            <a:off x="7942031" y="4429086"/>
            <a:ext cx="3858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Bà Mai Kiều Liên</a:t>
            </a:r>
          </a:p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Tổng Giám đốc Công ty sữa Việt Nam Vinamilk</a:t>
            </a:r>
            <a:endParaRPr lang="en-SG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2"/>
          <p:cNvSpPr/>
          <p:nvPr/>
        </p:nvSpPr>
        <p:spPr>
          <a:xfrm>
            <a:off x="464196" y="990113"/>
            <a:ext cx="11334930" cy="3397984"/>
          </a:xfrm>
          <a:custGeom>
            <a:avLst/>
            <a:gdLst/>
            <a:ahLst/>
            <a:cxnLst/>
            <a:rect l="l" t="t" r="r" b="b"/>
            <a:pathLst>
              <a:path w="15084038" h="4470360">
                <a:moveTo>
                  <a:pt x="0" y="0"/>
                </a:moveTo>
                <a:lnTo>
                  <a:pt x="15084038" y="0"/>
                </a:lnTo>
                <a:lnTo>
                  <a:pt x="15084038" y="4470360"/>
                </a:lnTo>
                <a:lnTo>
                  <a:pt x="0" y="4470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5" r="-805"/>
            </a:stretch>
          </a:blipFill>
        </p:spPr>
      </p:sp>
    </p:spTree>
    <p:extLst>
      <p:ext uri="{BB962C8B-B14F-4D97-AF65-F5344CB8AC3E}">
        <p14:creationId xmlns:p14="http://schemas.microsoft.com/office/powerpoint/2010/main" val="159749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893D9E-2C67-6B63-EB71-47E0CB5F409E}"/>
              </a:ext>
            </a:extLst>
          </p:cNvPr>
          <p:cNvSpPr txBox="1"/>
          <p:nvPr/>
        </p:nvSpPr>
        <p:spPr>
          <a:xfrm>
            <a:off x="491804" y="1960046"/>
            <a:ext cx="613811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lĩnh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khoa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61F2D9BC-94BC-A922-9192-655A75C747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8"/>
          <a:stretch/>
        </p:blipFill>
        <p:spPr>
          <a:xfrm>
            <a:off x="3433343" y="5607908"/>
            <a:ext cx="9088010" cy="1408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5C416B-EB79-B710-FF4E-8FBB60133011}"/>
              </a:ext>
            </a:extLst>
          </p:cNvPr>
          <p:cNvSpPr txBox="1"/>
          <p:nvPr/>
        </p:nvSpPr>
        <p:spPr>
          <a:xfrm>
            <a:off x="361433" y="679980"/>
            <a:ext cx="10401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trên.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30C144F-9FD1-D6D2-B24D-FFEA9625308E}"/>
              </a:ext>
            </a:extLst>
          </p:cNvPr>
          <p:cNvSpPr/>
          <p:nvPr/>
        </p:nvSpPr>
        <p:spPr>
          <a:xfrm>
            <a:off x="6629918" y="1715928"/>
            <a:ext cx="4431782" cy="3978062"/>
          </a:xfrm>
          <a:custGeom>
            <a:avLst/>
            <a:gdLst/>
            <a:ahLst/>
            <a:cxnLst/>
            <a:rect l="l" t="t" r="r" b="b"/>
            <a:pathLst>
              <a:path w="7629525" h="8229600">
                <a:moveTo>
                  <a:pt x="0" y="0"/>
                </a:moveTo>
                <a:lnTo>
                  <a:pt x="7629525" y="0"/>
                </a:lnTo>
                <a:lnTo>
                  <a:pt x="76295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89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809023-F052-856F-54C1-6A4A006BC986}"/>
              </a:ext>
            </a:extLst>
          </p:cNvPr>
          <p:cNvSpPr txBox="1"/>
          <p:nvPr/>
        </p:nvSpPr>
        <p:spPr>
          <a:xfrm>
            <a:off x="-420705" y="3756040"/>
            <a:ext cx="54259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Đại tướng Võ Nguyên Giáp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(1911 – 2013)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707539-C91C-D8DC-4586-FEB53142333B}"/>
              </a:ext>
            </a:extLst>
          </p:cNvPr>
          <p:cNvSpPr txBox="1"/>
          <p:nvPr/>
        </p:nvSpPr>
        <p:spPr>
          <a:xfrm>
            <a:off x="4357755" y="1895093"/>
            <a:ext cx="741369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tướng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vi-VN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tướng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lệnh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Chí Minh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huyền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kháng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lang="en-SG" sz="35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Freeform 3"/>
          <p:cNvSpPr/>
          <p:nvPr/>
        </p:nvSpPr>
        <p:spPr>
          <a:xfrm>
            <a:off x="423543" y="441025"/>
            <a:ext cx="3737444" cy="3315015"/>
          </a:xfrm>
          <a:custGeom>
            <a:avLst/>
            <a:gdLst/>
            <a:ahLst/>
            <a:cxnLst/>
            <a:rect l="l" t="t" r="r" b="b"/>
            <a:pathLst>
              <a:path w="15092452" h="4371038">
                <a:moveTo>
                  <a:pt x="0" y="0"/>
                </a:moveTo>
                <a:lnTo>
                  <a:pt x="15092452" y="0"/>
                </a:lnTo>
                <a:lnTo>
                  <a:pt x="15092452" y="4371038"/>
                </a:lnTo>
                <a:lnTo>
                  <a:pt x="0" y="4371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" r="-206256"/>
            </a:stretch>
          </a:blipFill>
        </p:spPr>
      </p:sp>
    </p:spTree>
    <p:extLst>
      <p:ext uri="{BB962C8B-B14F-4D97-AF65-F5344CB8AC3E}">
        <p14:creationId xmlns:p14="http://schemas.microsoft.com/office/powerpoint/2010/main" val="2629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1442</TotalTime>
  <Words>745</Words>
  <Application>Microsoft Office PowerPoint</Application>
  <PresentationFormat>Widescreen</PresentationFormat>
  <Paragraphs>35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#9Slide03 AllRoundGothic</vt:lpstr>
      <vt:lpstr>Aptos</vt:lpstr>
      <vt:lpstr>Arial</vt:lpstr>
      <vt:lpstr>Calibri</vt:lpstr>
      <vt:lpstr>Cambria</vt:lpstr>
      <vt:lpstr>SVN-Newton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keywords>MĂNG NON TEAM</cp:keywords>
  <cp:lastModifiedBy>Acer</cp:lastModifiedBy>
  <cp:revision>45</cp:revision>
  <dcterms:created xsi:type="dcterms:W3CDTF">2024-06-03T14:24:44Z</dcterms:created>
  <dcterms:modified xsi:type="dcterms:W3CDTF">2024-09-15T16:52:46Z</dcterms:modified>
</cp:coreProperties>
</file>