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  <p:sldMasterId id="2147483676" r:id="rId4"/>
    <p:sldMasterId id="2147483702" r:id="rId5"/>
  </p:sldMasterIdLst>
  <p:notesMasterIdLst>
    <p:notesMasterId r:id="rId17"/>
  </p:notesMasterIdLst>
  <p:sldIdLst>
    <p:sldId id="273" r:id="rId6"/>
    <p:sldId id="274" r:id="rId7"/>
    <p:sldId id="257" r:id="rId8"/>
    <p:sldId id="259" r:id="rId9"/>
    <p:sldId id="260" r:id="rId10"/>
    <p:sldId id="281" r:id="rId11"/>
    <p:sldId id="261" r:id="rId12"/>
    <p:sldId id="262" r:id="rId13"/>
    <p:sldId id="263" r:id="rId14"/>
    <p:sldId id="264" r:id="rId15"/>
    <p:sldId id="282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6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29E82-352A-4974-AEE8-4E7EC2A2561D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7626" y="2571750"/>
            <a:ext cx="5785834" cy="108491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33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5496" y="31726"/>
            <a:ext cx="9289033" cy="576064"/>
            <a:chOff x="827584" y="1491630"/>
            <a:chExt cx="9001001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2989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6010" y="1606029"/>
              <a:ext cx="8512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mỗi chuồng một xe cỏ để số dê trong chuồng ít hơn số bó cỏ.</a:t>
              </a:r>
            </a:p>
          </p:txBody>
        </p:sp>
      </p:grpSp>
      <p:pic>
        <p:nvPicPr>
          <p:cNvPr id="1026" name="Picture 2" descr="E:\GA ĐT TOAN\202005071510255359_Toan1-T1-B4-HD2-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38590"/>
            <a:ext cx="2304256" cy="169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GA ĐT TOAN\202005071510188643_Toan1-T1-B4-HD2-4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9" y="2611911"/>
            <a:ext cx="3952227" cy="29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GA ĐT TOAN\202005071510282694_Toan1-T1-B4-HD2-4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57" y="509107"/>
            <a:ext cx="2319578" cy="17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GA ĐT TOAN\202005071510220068_Toan1-T1-B4-HD2-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60" y="2451833"/>
            <a:ext cx="3888433" cy="28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619057" y="1635646"/>
            <a:ext cx="512783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1843503"/>
            <a:ext cx="256391" cy="243234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06" y="88175"/>
            <a:ext cx="4954219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423106" y="1796239"/>
            <a:ext cx="2297787" cy="92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 smtClean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4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3075226" y="4073598"/>
            <a:ext cx="2895344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4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400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4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100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99715" y="3141980"/>
            <a:ext cx="318643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  <a:sym typeface="+mn-ea"/>
              </a:rPr>
              <a:t>SO SÁNH SỐ</a:t>
            </a:r>
            <a:endParaRPr lang="en-US" altLang="ko-KR" sz="2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  <a:p>
            <a:pPr algn="ctr"/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ko-KR" sz="2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Malgun Gothic" panose="020B0503020000020004" pitchFamily="50" charset="-127"/>
                <a:cs typeface="Times New Roman" panose="02020603050405020304" pitchFamily="18" charset="0"/>
                <a:sym typeface="+mn-ea"/>
              </a:rPr>
              <a:t>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GA ĐT TOAN\ki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588"/>
            <a:ext cx="9144000" cy="21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GA ĐT TOAN\CHAO MA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3" y="486783"/>
            <a:ext cx="7418449" cy="214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HƠN, DẤU &lt;</a:t>
            </a:r>
          </a:p>
        </p:txBody>
      </p:sp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4139952" y="1791856"/>
            <a:ext cx="337675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  &lt;     3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008" y="24277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Hai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ba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627784" y="4011910"/>
            <a:ext cx="3376756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   &lt;     8</a:t>
            </a:r>
            <a:endParaRPr lang="en-US" altLang="ko-K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7824" y="4659982"/>
            <a:ext cx="2992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Sáu 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bé hơn </a:t>
            </a:r>
            <a:r>
              <a:rPr lang="en-US" sz="2400" b="1"/>
              <a:t>tám</a:t>
            </a:r>
          </a:p>
        </p:txBody>
      </p:sp>
      <p:pic>
        <p:nvPicPr>
          <p:cNvPr id="4" name="Tieng-chim-Chao-Mao-hot-goi-bay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00622" y="1500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223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13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GA ĐT TOAN\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74" y="1233645"/>
            <a:ext cx="3881314" cy="39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HƠN,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Tập viết dấu &lt; 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9752" y="5704"/>
            <a:ext cx="43924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BÉ HƠN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DẤU </a:t>
            </a:r>
            <a:r>
              <a:rPr lang="vi-VN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&lt;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632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5174" y="555526"/>
            <a:ext cx="6719114" cy="720080"/>
            <a:chOff x="827584" y="1491630"/>
            <a:chExt cx="6719114" cy="720080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Tìm số thích hợp.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132934" y="1687463"/>
            <a:ext cx="3029000" cy="273630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019475" y="1707654"/>
            <a:ext cx="3055168" cy="2736304"/>
          </a:xfrm>
          <a:prstGeom prst="round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921" y="1707654"/>
            <a:ext cx="2952328" cy="273630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6781" y="3744590"/>
            <a:ext cx="1217662" cy="523951"/>
            <a:chOff x="796781" y="3744590"/>
            <a:chExt cx="1217662" cy="523951"/>
          </a:xfrm>
        </p:grpSpPr>
        <p:grpSp>
          <p:nvGrpSpPr>
            <p:cNvPr id="4" name="Group 3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4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2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58394" y="3776813"/>
            <a:ext cx="1217662" cy="523951"/>
            <a:chOff x="796781" y="3744590"/>
            <a:chExt cx="1217662" cy="523951"/>
          </a:xfrm>
        </p:grpSpPr>
        <p:grpSp>
          <p:nvGrpSpPr>
            <p:cNvPr id="23" name="Group 22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5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8</a:t>
                </a: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6961615" y="3700960"/>
            <a:ext cx="1217662" cy="523951"/>
            <a:chOff x="796781" y="3744590"/>
            <a:chExt cx="1217662" cy="523951"/>
          </a:xfrm>
        </p:grpSpPr>
        <p:grpSp>
          <p:nvGrpSpPr>
            <p:cNvPr id="30" name="Group 29"/>
            <p:cNvGrpSpPr/>
            <p:nvPr/>
          </p:nvGrpSpPr>
          <p:grpSpPr>
            <a:xfrm>
              <a:off x="796781" y="3744590"/>
              <a:ext cx="532631" cy="523220"/>
              <a:chOff x="1497823" y="4556482"/>
              <a:chExt cx="532631" cy="523220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9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81812" y="3745321"/>
              <a:ext cx="532631" cy="523220"/>
              <a:chOff x="1497823" y="4556482"/>
              <a:chExt cx="532631" cy="523220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502365" y="4587974"/>
                <a:ext cx="412030" cy="440432"/>
              </a:xfrm>
              <a:prstGeom prst="roundRect">
                <a:avLst/>
              </a:prstGeom>
              <a:noFill/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2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497823" y="4556482"/>
                <a:ext cx="5326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/>
                  <a:t>3</a:t>
                </a:r>
              </a:p>
            </p:txBody>
          </p:sp>
        </p:grpSp>
      </p:grpSp>
      <p:pic>
        <p:nvPicPr>
          <p:cNvPr id="2050" name="Picture 2" descr="E:\GA ĐT TOAN\202005071506270490_Toan1-T1-B4-HD2-2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1850451"/>
            <a:ext cx="2910045" cy="164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 flipH="1">
            <a:off x="1063096" y="2732567"/>
            <a:ext cx="1492680" cy="1043515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E:\GA ĐT TOAN\202005071506440389_Toan1-T1-B4-HD2-2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17" y="1825665"/>
            <a:ext cx="2953843" cy="16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Freeform 36"/>
          <p:cNvSpPr/>
          <p:nvPr/>
        </p:nvSpPr>
        <p:spPr>
          <a:xfrm flipH="1">
            <a:off x="4717242" y="2732567"/>
            <a:ext cx="1006885" cy="1051912"/>
          </a:xfrm>
          <a:custGeom>
            <a:avLst/>
            <a:gdLst>
              <a:gd name="connsiteX0" fmla="*/ 4346 w 1366925"/>
              <a:gd name="connsiteY0" fmla="*/ 0 h 1086608"/>
              <a:gd name="connsiteX1" fmla="*/ 36244 w 1366925"/>
              <a:gd name="connsiteY1" fmla="*/ 276447 h 1086608"/>
              <a:gd name="connsiteX2" fmla="*/ 270160 w 1366925"/>
              <a:gd name="connsiteY2" fmla="*/ 595424 h 1086608"/>
              <a:gd name="connsiteX3" fmla="*/ 748625 w 1366925"/>
              <a:gd name="connsiteY3" fmla="*/ 701749 h 1086608"/>
              <a:gd name="connsiteX4" fmla="*/ 1195192 w 1366925"/>
              <a:gd name="connsiteY4" fmla="*/ 786810 h 1086608"/>
              <a:gd name="connsiteX5" fmla="*/ 1354681 w 1366925"/>
              <a:gd name="connsiteY5" fmla="*/ 1063256 h 1086608"/>
              <a:gd name="connsiteX6" fmla="*/ 1344048 w 1366925"/>
              <a:gd name="connsiteY6" fmla="*/ 1052624 h 108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6925" h="1086608">
                <a:moveTo>
                  <a:pt x="4346" y="0"/>
                </a:moveTo>
                <a:cubicBezTo>
                  <a:pt x="-1856" y="88605"/>
                  <a:pt x="-8058" y="177210"/>
                  <a:pt x="36244" y="276447"/>
                </a:cubicBezTo>
                <a:cubicBezTo>
                  <a:pt x="80546" y="375684"/>
                  <a:pt x="151430" y="524540"/>
                  <a:pt x="270160" y="595424"/>
                </a:cubicBezTo>
                <a:cubicBezTo>
                  <a:pt x="388890" y="666308"/>
                  <a:pt x="594453" y="669851"/>
                  <a:pt x="748625" y="701749"/>
                </a:cubicBezTo>
                <a:cubicBezTo>
                  <a:pt x="902797" y="733647"/>
                  <a:pt x="1094183" y="726559"/>
                  <a:pt x="1195192" y="786810"/>
                </a:cubicBezTo>
                <a:cubicBezTo>
                  <a:pt x="1296201" y="847061"/>
                  <a:pt x="1329872" y="1018954"/>
                  <a:pt x="1354681" y="1063256"/>
                </a:cubicBezTo>
                <a:cubicBezTo>
                  <a:pt x="1379490" y="1107558"/>
                  <a:pt x="1361769" y="1080091"/>
                  <a:pt x="1344048" y="1052624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GA ĐT TOAN\202005071507030729_Toan1-T1-B4-HD2-2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33" y="1807668"/>
            <a:ext cx="3011067" cy="17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H="1">
            <a:off x="7206665" y="2732567"/>
            <a:ext cx="1613807" cy="9896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20" y="96202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>
                <a:solidFill>
                  <a:prstClr val="black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5048">
            <a:off x="1884761" y="31551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206117">
            <a:off x="1203127" y="968574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2824">
            <a:off x="3027761" y="14406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02466">
            <a:off x="3886200" y="82986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58504">
            <a:off x="4343400" y="1943101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223895">
            <a:off x="4117777" y="2797374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58513">
            <a:off x="3330179" y="3425429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2187179" y="3425429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23964">
            <a:off x="1031677" y="1997274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375518">
            <a:off x="1318022" y="2796779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12347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7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11" name="Oval 10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(theo mẫu).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624214" y="246455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19672" y="245768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963791" y="246528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959249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2212474" y="2499742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86004" y="2395835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084168" y="2459226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100892" y="2427734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423745" y="2459957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40469" y="2428465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672428" y="2449324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32240" y="235572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084168" y="465669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00892" y="462519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7423745" y="465742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40469" y="462592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1" name="Oval 60"/>
          <p:cNvSpPr/>
          <p:nvPr/>
        </p:nvSpPr>
        <p:spPr>
          <a:xfrm>
            <a:off x="6672428" y="464678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709756" y="4557816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1602948" y="4638962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19672" y="4607470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942525" y="4639693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959249" y="4608201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?</a:t>
            </a:r>
          </a:p>
        </p:txBody>
      </p:sp>
      <p:sp>
        <p:nvSpPr>
          <p:cNvPr id="67" name="Oval 66"/>
          <p:cNvSpPr/>
          <p:nvPr/>
        </p:nvSpPr>
        <p:spPr>
          <a:xfrm>
            <a:off x="2191208" y="4629060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228536" y="4540088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?</a:t>
            </a:r>
          </a:p>
        </p:txBody>
      </p:sp>
      <p:pic>
        <p:nvPicPr>
          <p:cNvPr id="2051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87" y="483517"/>
            <a:ext cx="3379300" cy="1912317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1" y="2859782"/>
            <a:ext cx="3210123" cy="181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290" y="3042166"/>
            <a:ext cx="3050980" cy="17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16320"/>
            <a:ext cx="1979712" cy="91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1192166" y="2517100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87624" y="2485608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531743" y="2517831"/>
            <a:ext cx="412030" cy="4404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27201" y="2486339"/>
            <a:ext cx="53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</a:t>
            </a:r>
          </a:p>
        </p:txBody>
      </p:sp>
      <p:sp>
        <p:nvSpPr>
          <p:cNvPr id="7" name="Oval 6"/>
          <p:cNvSpPr/>
          <p:nvPr/>
        </p:nvSpPr>
        <p:spPr>
          <a:xfrm>
            <a:off x="1780426" y="2507198"/>
            <a:ext cx="500012" cy="5000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753956" y="2407593"/>
            <a:ext cx="53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&lt;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292078" y="4316760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426364" y="425983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6196285" y="4324787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052169" y="4307508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26194" y="430750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22359" y="429994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12795" y="4288053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23111" y="4266527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12883" y="425727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pic>
        <p:nvPicPr>
          <p:cNvPr id="24" name="Picture 2" descr="E:\GA ĐT TOAN\202005071641514685_Toan1-T1-B4-HD2-3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6" y="555526"/>
            <a:ext cx="3286673" cy="1859900"/>
          </a:xfrm>
          <a:prstGeom prst="rect">
            <a:avLst/>
          </a:prstGeom>
          <a:noFill/>
          <a:ln w="3175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5496" y="-20538"/>
            <a:ext cx="6719114" cy="576064"/>
            <a:chOff x="827584" y="1491630"/>
            <a:chExt cx="6719114" cy="576064"/>
          </a:xfrm>
        </p:grpSpPr>
        <p:sp>
          <p:nvSpPr>
            <p:cNvPr id="26" name="Oval 25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(theo mẫu).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8" name="Picture 3" descr="E:\GA ĐT TOAN\202005071642407871_Toan1-T1-B4-HD2-3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25" y="1194273"/>
            <a:ext cx="5360854" cy="3033661"/>
          </a:xfrm>
          <a:prstGeom prst="rect">
            <a:avLst/>
          </a:prstGeom>
          <a:noFill/>
          <a:ln w="4445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87624" y="3035697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321910" y="297877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55" name="Oval 54"/>
          <p:cNvSpPr/>
          <p:nvPr/>
        </p:nvSpPr>
        <p:spPr>
          <a:xfrm>
            <a:off x="2091831" y="3043724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947715" y="3026445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9841" y="302644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17905" y="301887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73228" y="2995162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53198" y="301673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34856" y="296438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724128" y="4331841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58414" y="4274914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28" name="Oval 27"/>
          <p:cNvSpPr/>
          <p:nvPr/>
        </p:nvSpPr>
        <p:spPr>
          <a:xfrm>
            <a:off x="6628335" y="4339868"/>
            <a:ext cx="678540" cy="63472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&gt;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484219" y="4322589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57128" y="4333220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Estrangelo Edessa" panose="03080600000000000000" pitchFamily="66" charset="0"/>
                <a:ea typeface="Verdana" panose="020B0604030504040204" pitchFamily="34" charset="0"/>
                <a:cs typeface="Estrangelo Edessa" panose="03080600000000000000" pitchFamily="66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54409" y="43150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35304" y="4287218"/>
            <a:ext cx="769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98761" y="4301323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7654" y="4256441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/>
              <a:t>&lt;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5496" y="11361"/>
            <a:ext cx="6719114" cy="576064"/>
            <a:chOff x="827584" y="1491630"/>
            <a:chExt cx="6719114" cy="576064"/>
          </a:xfrm>
        </p:grpSpPr>
        <p:sp>
          <p:nvSpPr>
            <p:cNvPr id="42" name="Oval 41"/>
            <p:cNvSpPr/>
            <p:nvPr/>
          </p:nvSpPr>
          <p:spPr>
            <a:xfrm>
              <a:off x="827584" y="1491630"/>
              <a:ext cx="576064" cy="57606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So sánh (theo mẫu).</a:t>
              </a: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4" name="Picture 4" descr="E:\GA ĐT TOAN\202005071643278168_Toan1-T1-B4-HD2-3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7" y="437622"/>
            <a:ext cx="4558911" cy="257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E:\GA ĐT TOAN\202005071644038509_Toan1-T1-B4-HD2-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677" y="1659335"/>
            <a:ext cx="4549249" cy="2574381"/>
          </a:xfrm>
          <a:prstGeom prst="rect">
            <a:avLst/>
          </a:prstGeom>
          <a:noFill/>
          <a:ln w="317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6" grpId="0"/>
      <p:bldP spid="37" grpId="0"/>
      <p:bldP spid="38" grpId="0"/>
      <p:bldP spid="39" grpId="0"/>
      <p:bldP spid="40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On-screen Show (16:9)</PresentationFormat>
  <Paragraphs>101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Office Theme</vt:lpstr>
      <vt:lpstr>Custom Design</vt:lpstr>
      <vt:lpstr>1_Office Theme</vt:lpstr>
      <vt:lpstr>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huy_ctn</cp:lastModifiedBy>
  <cp:revision>118</cp:revision>
  <dcterms:created xsi:type="dcterms:W3CDTF">2014-04-01T16:27:00Z</dcterms:created>
  <dcterms:modified xsi:type="dcterms:W3CDTF">2022-09-28T06:25:27Z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