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72" r:id="rId4"/>
    <p:sldId id="318" r:id="rId5"/>
    <p:sldId id="269" r:id="rId6"/>
    <p:sldId id="286" r:id="rId7"/>
    <p:sldId id="307" r:id="rId8"/>
    <p:sldId id="306" r:id="rId9"/>
    <p:sldId id="308" r:id="rId10"/>
    <p:sldId id="309" r:id="rId11"/>
    <p:sldId id="310" r:id="rId12"/>
    <p:sldId id="311" r:id="rId13"/>
    <p:sldId id="312" r:id="rId14"/>
    <p:sldId id="313" r:id="rId15"/>
    <p:sldId id="314" r:id="rId16"/>
    <p:sldId id="317" r:id="rId17"/>
    <p:sldId id="315" r:id="rId18"/>
    <p:sldId id="299" r:id="rId19"/>
    <p:sldId id="316" r:id="rId20"/>
    <p:sldId id="319"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3E31"/>
    <a:srgbClr val="F8F5E7"/>
    <a:srgbClr val="CFD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717" autoAdjust="0"/>
  </p:normalViewPr>
  <p:slideViewPr>
    <p:cSldViewPr>
      <p:cViewPr varScale="1">
        <p:scale>
          <a:sx n="44" d="100"/>
          <a:sy n="44" d="100"/>
        </p:scale>
        <p:origin x="10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F11F8-B144-3A46-9DA2-900B45CFB540}" type="datetimeFigureOut">
              <a:rPr lang="en-VN" smtClean="0"/>
              <a:t>04/01/2024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A92E5-A688-AB48-B581-B012EE984B30}" type="slidenum">
              <a:rPr lang="en-VN" smtClean="0"/>
              <a:t>‹#›</a:t>
            </a:fld>
            <a:endParaRPr lang="en-VN"/>
          </a:p>
        </p:txBody>
      </p:sp>
    </p:spTree>
    <p:extLst>
      <p:ext uri="{BB962C8B-B14F-4D97-AF65-F5344CB8AC3E}">
        <p14:creationId xmlns:p14="http://schemas.microsoft.com/office/powerpoint/2010/main" val="8336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58A92E5-A688-AB48-B581-B012EE984B30}" type="slidenum">
              <a:rPr lang="en-VN" smtClean="0"/>
              <a:t>1</a:t>
            </a:fld>
            <a:endParaRPr lang="en-VN"/>
          </a:p>
        </p:txBody>
      </p:sp>
    </p:spTree>
    <p:extLst>
      <p:ext uri="{BB962C8B-B14F-4D97-AF65-F5344CB8AC3E}">
        <p14:creationId xmlns:p14="http://schemas.microsoft.com/office/powerpoint/2010/main" val="248291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C6E66A0C-4C2F-8B40-85BB-BA07A5540AE5}"/>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1">
            <a:extLst>
              <a:ext uri="{FF2B5EF4-FFF2-40B4-BE49-F238E27FC236}">
                <a16:creationId xmlns:a16="http://schemas.microsoft.com/office/drawing/2014/main" id="{BC1A5441-820D-4C4A-AB0D-286BAD1B2263}"/>
              </a:ext>
            </a:extLst>
          </p:cNvPr>
          <p:cNvPicPr>
            <a:picLocks noChangeAspect="1"/>
          </p:cNvPicPr>
          <p:nvPr userDrawn="1"/>
        </p:nvPicPr>
        <p:blipFill>
          <a:blip r:embed="rId14"/>
          <a:stretch>
            <a:fillRect/>
          </a:stretch>
        </p:blipFill>
        <p:spPr>
          <a:xfrm>
            <a:off x="-3014589" y="-364830"/>
            <a:ext cx="2706858" cy="3813378"/>
          </a:xfrm>
          <a:prstGeom prst="rect">
            <a:avLst/>
          </a:prstGeom>
        </p:spPr>
      </p:pic>
      <p:pic>
        <p:nvPicPr>
          <p:cNvPr id="9" name="Hình ảnh 32">
            <a:extLst>
              <a:ext uri="{FF2B5EF4-FFF2-40B4-BE49-F238E27FC236}">
                <a16:creationId xmlns:a16="http://schemas.microsoft.com/office/drawing/2014/main" id="{FDEC0D93-B586-5A49-A098-E7F329F14DBD}"/>
              </a:ext>
            </a:extLst>
          </p:cNvPr>
          <p:cNvPicPr>
            <a:picLocks noChangeAspect="1"/>
          </p:cNvPicPr>
          <p:nvPr userDrawn="1"/>
        </p:nvPicPr>
        <p:blipFill>
          <a:blip r:embed="rId14"/>
          <a:stretch>
            <a:fillRect/>
          </a:stretch>
        </p:blipFill>
        <p:spPr>
          <a:xfrm>
            <a:off x="2048022" y="11819690"/>
            <a:ext cx="2706858" cy="38133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1.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7.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9.svg"/><Relationship Id="rId2" Type="http://schemas.openxmlformats.org/officeDocument/2006/relationships/image" Target="../media/image13.png"/><Relationship Id="rId16" Type="http://schemas.openxmlformats.org/officeDocument/2006/relationships/image" Target="../media/image8.png"/><Relationship Id="rId20" Type="http://schemas.openxmlformats.org/officeDocument/2006/relationships/image" Target="../media/image38.emf"/><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28.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7.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9.svg"/><Relationship Id="rId2" Type="http://schemas.openxmlformats.org/officeDocument/2006/relationships/image" Target="../media/image13.png"/><Relationship Id="rId16" Type="http://schemas.openxmlformats.org/officeDocument/2006/relationships/image" Target="../media/image8.png"/><Relationship Id="rId20" Type="http://schemas.openxmlformats.org/officeDocument/2006/relationships/image" Target="../media/image29.emf"/><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28.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39.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svg"/><Relationship Id="rId7" Type="http://schemas.openxmlformats.org/officeDocument/2006/relationships/image" Target="../media/image28.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8.svg"/><Relationship Id="rId5" Type="http://schemas.openxmlformats.org/officeDocument/2006/relationships/image" Target="../media/image26.svg"/><Relationship Id="rId10"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svg"/><Relationship Id="rId7" Type="http://schemas.openxmlformats.org/officeDocument/2006/relationships/image" Target="../media/image26.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svg"/><Relationship Id="rId5" Type="http://schemas.openxmlformats.org/officeDocument/2006/relationships/image" Target="../media/image31.svg"/><Relationship Id="rId10" Type="http://schemas.openxmlformats.org/officeDocument/2006/relationships/image" Target="../media/image4.png"/><Relationship Id="rId4" Type="http://schemas.openxmlformats.org/officeDocument/2006/relationships/image" Target="../media/image30.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7.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9.svg"/><Relationship Id="rId2" Type="http://schemas.openxmlformats.org/officeDocument/2006/relationships/image" Target="../media/image13.png"/><Relationship Id="rId16" Type="http://schemas.openxmlformats.org/officeDocument/2006/relationships/image" Target="../media/image8.png"/><Relationship Id="rId20" Type="http://schemas.openxmlformats.org/officeDocument/2006/relationships/image" Target="../media/image32.emf"/><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28.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4E6"/>
        </a:solidFill>
        <a:effectLst/>
      </p:bgPr>
    </p:bg>
    <p:spTree>
      <p:nvGrpSpPr>
        <p:cNvPr id="1" name=""/>
        <p:cNvGrpSpPr/>
        <p:nvPr/>
      </p:nvGrpSpPr>
      <p:grpSpPr>
        <a:xfrm>
          <a:off x="0" y="0"/>
          <a:ext cx="0" cy="0"/>
          <a:chOff x="0" y="0"/>
          <a:chExt cx="0" cy="0"/>
        </a:xfrm>
      </p:grpSpPr>
      <p:sp>
        <p:nvSpPr>
          <p:cNvPr id="4" name="Freeform 4"/>
          <p:cNvSpPr/>
          <p:nvPr/>
        </p:nvSpPr>
        <p:spPr>
          <a:xfrm>
            <a:off x="-3871288" y="-1519202"/>
            <a:ext cx="8845026" cy="11996702"/>
          </a:xfrm>
          <a:custGeom>
            <a:avLst/>
            <a:gdLst/>
            <a:ahLst/>
            <a:cxnLst/>
            <a:rect l="l" t="t" r="r" b="b"/>
            <a:pathLst>
              <a:path w="8845026" h="11996702">
                <a:moveTo>
                  <a:pt x="0" y="0"/>
                </a:moveTo>
                <a:lnTo>
                  <a:pt x="8845026" y="0"/>
                </a:lnTo>
                <a:lnTo>
                  <a:pt x="8845026" y="11996702"/>
                </a:lnTo>
                <a:lnTo>
                  <a:pt x="0" y="119967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513321" y="7911922"/>
            <a:ext cx="6935998" cy="2673512"/>
          </a:xfrm>
          <a:custGeom>
            <a:avLst/>
            <a:gdLst/>
            <a:ahLst/>
            <a:cxnLst/>
            <a:rect l="l" t="t" r="r" b="b"/>
            <a:pathLst>
              <a:path w="6935998" h="2673512">
                <a:moveTo>
                  <a:pt x="0" y="0"/>
                </a:moveTo>
                <a:lnTo>
                  <a:pt x="6935997" y="0"/>
                </a:lnTo>
                <a:lnTo>
                  <a:pt x="6935997" y="2673511"/>
                </a:lnTo>
                <a:lnTo>
                  <a:pt x="0" y="26735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248040" y="-980966"/>
            <a:ext cx="7088593" cy="9614414"/>
          </a:xfrm>
          <a:custGeom>
            <a:avLst/>
            <a:gdLst/>
            <a:ahLst/>
            <a:cxnLst/>
            <a:rect l="l" t="t" r="r" b="b"/>
            <a:pathLst>
              <a:path w="7088593" h="9614414">
                <a:moveTo>
                  <a:pt x="0" y="0"/>
                </a:moveTo>
                <a:lnTo>
                  <a:pt x="7088593" y="0"/>
                </a:lnTo>
                <a:lnTo>
                  <a:pt x="7088593" y="9614413"/>
                </a:lnTo>
                <a:lnTo>
                  <a:pt x="0" y="961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2402748" y="7033948"/>
            <a:ext cx="9213760" cy="3551486"/>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5">
            <a:extLst>
              <a:ext uri="{FF2B5EF4-FFF2-40B4-BE49-F238E27FC236}">
                <a16:creationId xmlns:a16="http://schemas.microsoft.com/office/drawing/2014/main" id="{9754E858-1073-7D47-9D7E-4279E85BB09E}"/>
              </a:ext>
            </a:extLst>
          </p:cNvPr>
          <p:cNvSpPr/>
          <p:nvPr/>
        </p:nvSpPr>
        <p:spPr>
          <a:xfrm>
            <a:off x="1108054" y="3373614"/>
            <a:ext cx="3931449" cy="6972300"/>
          </a:xfrm>
          <a:custGeom>
            <a:avLst/>
            <a:gdLst/>
            <a:ahLst/>
            <a:cxnLst/>
            <a:rect l="l" t="t" r="r" b="b"/>
            <a:pathLst>
              <a:path w="4193667" h="8229600">
                <a:moveTo>
                  <a:pt x="0" y="0"/>
                </a:moveTo>
                <a:lnTo>
                  <a:pt x="4193668" y="0"/>
                </a:lnTo>
                <a:lnTo>
                  <a:pt x="4193668" y="8229600"/>
                </a:lnTo>
                <a:lnTo>
                  <a:pt x="0" y="8229600"/>
                </a:lnTo>
                <a:lnTo>
                  <a:pt x="0" y="0"/>
                </a:lnTo>
                <a:close/>
              </a:path>
            </a:pathLst>
          </a:custGeom>
          <a:blipFill>
            <a:blip r:embed="rId7"/>
            <a:stretch>
              <a:fillRect/>
            </a:stretch>
          </a:blipFill>
        </p:spPr>
      </p:sp>
      <p:pic>
        <p:nvPicPr>
          <p:cNvPr id="16" name="Picture 15">
            <a:extLst>
              <a:ext uri="{FF2B5EF4-FFF2-40B4-BE49-F238E27FC236}">
                <a16:creationId xmlns:a16="http://schemas.microsoft.com/office/drawing/2014/main" id="{B47A5030-D170-6949-B621-662A6EFCD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36822" y="513510"/>
            <a:ext cx="2090905" cy="2090905"/>
          </a:xfrm>
          <a:prstGeom prst="rect">
            <a:avLst/>
          </a:prstGeom>
        </p:spPr>
      </p:pic>
      <p:sp>
        <p:nvSpPr>
          <p:cNvPr id="18" name="Freeform 13">
            <a:extLst>
              <a:ext uri="{FF2B5EF4-FFF2-40B4-BE49-F238E27FC236}">
                <a16:creationId xmlns:a16="http://schemas.microsoft.com/office/drawing/2014/main" id="{C0FBC1A6-9797-EE4A-B065-7E734024E74D}"/>
              </a:ext>
            </a:extLst>
          </p:cNvPr>
          <p:cNvSpPr/>
          <p:nvPr/>
        </p:nvSpPr>
        <p:spPr>
          <a:xfrm>
            <a:off x="3859289" y="-255688"/>
            <a:ext cx="2408862" cy="3629302"/>
          </a:xfrm>
          <a:custGeom>
            <a:avLst/>
            <a:gdLst/>
            <a:ahLst/>
            <a:cxnLst/>
            <a:rect l="l" t="t" r="r" b="b"/>
            <a:pathLst>
              <a:path w="1845252" h="2728195">
                <a:moveTo>
                  <a:pt x="0" y="0"/>
                </a:moveTo>
                <a:lnTo>
                  <a:pt x="1845252" y="0"/>
                </a:lnTo>
                <a:lnTo>
                  <a:pt x="1845252" y="2728195"/>
                </a:lnTo>
                <a:lnTo>
                  <a:pt x="0" y="272819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Freeform 11">
            <a:extLst>
              <a:ext uri="{FF2B5EF4-FFF2-40B4-BE49-F238E27FC236}">
                <a16:creationId xmlns:a16="http://schemas.microsoft.com/office/drawing/2014/main" id="{29AB4BAF-E7AE-1242-B0F4-E4D89614F89C}"/>
              </a:ext>
            </a:extLst>
          </p:cNvPr>
          <p:cNvSpPr/>
          <p:nvPr/>
        </p:nvSpPr>
        <p:spPr>
          <a:xfrm>
            <a:off x="4439479" y="8030349"/>
            <a:ext cx="4295810" cy="2671213"/>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pic>
        <p:nvPicPr>
          <p:cNvPr id="21" name="Picture 20">
            <a:extLst>
              <a:ext uri="{FF2B5EF4-FFF2-40B4-BE49-F238E27FC236}">
                <a16:creationId xmlns:a16="http://schemas.microsoft.com/office/drawing/2014/main" id="{9FDEEFB0-ECD3-BF4D-BF1C-56B560F0C228}"/>
              </a:ext>
            </a:extLst>
          </p:cNvPr>
          <p:cNvPicPr>
            <a:picLocks noChangeAspect="1"/>
          </p:cNvPicPr>
          <p:nvPr/>
        </p:nvPicPr>
        <p:blipFill>
          <a:blip r:embed="rId13"/>
          <a:stretch>
            <a:fillRect/>
          </a:stretch>
        </p:blipFill>
        <p:spPr>
          <a:xfrm>
            <a:off x="4332064" y="2870912"/>
            <a:ext cx="12788900" cy="566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13" name="Group 3">
            <a:extLst>
              <a:ext uri="{FF2B5EF4-FFF2-40B4-BE49-F238E27FC236}">
                <a16:creationId xmlns:a16="http://schemas.microsoft.com/office/drawing/2014/main" id="{659DE872-78FB-B048-9503-88AAB4D137F4}"/>
              </a:ext>
            </a:extLst>
          </p:cNvPr>
          <p:cNvGrpSpPr/>
          <p:nvPr/>
        </p:nvGrpSpPr>
        <p:grpSpPr>
          <a:xfrm>
            <a:off x="952500" y="754566"/>
            <a:ext cx="16383000" cy="8305800"/>
            <a:chOff x="0" y="0"/>
            <a:chExt cx="9597121" cy="6398080"/>
          </a:xfrm>
          <a:solidFill>
            <a:srgbClr val="CFD8BE"/>
          </a:solidFill>
        </p:grpSpPr>
        <p:sp>
          <p:nvSpPr>
            <p:cNvPr id="14" name="Freeform 4">
              <a:extLst>
                <a:ext uri="{FF2B5EF4-FFF2-40B4-BE49-F238E27FC236}">
                  <a16:creationId xmlns:a16="http://schemas.microsoft.com/office/drawing/2014/main" id="{4B3B5167-6A5A-604A-B40E-0045F3209492}"/>
                </a:ext>
              </a:extLst>
            </p:cNvPr>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15" name="Freeform 5">
              <a:extLst>
                <a:ext uri="{FF2B5EF4-FFF2-40B4-BE49-F238E27FC236}">
                  <a16:creationId xmlns:a16="http://schemas.microsoft.com/office/drawing/2014/main" id="{A97ED11A-79EB-2040-8962-50D1F13ED9EF}"/>
                </a:ext>
              </a:extLst>
            </p:cNvPr>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184368" y="2172236"/>
            <a:ext cx="10779575" cy="5632311"/>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c</a:t>
            </a:r>
            <a:r>
              <a:rPr lang="vi-VN" sz="4000" b="1" i="0" dirty="0">
                <a:solidFill>
                  <a:srgbClr val="000000"/>
                </a:solidFill>
                <a:effectLst/>
                <a:latin typeface="Cambria" panose="02040503050406030204" pitchFamily="18" charset="0"/>
              </a:rPr>
              <a:t>. Tả thân cây</a:t>
            </a:r>
            <a:endParaRPr lang="vi-VN" sz="4000" dirty="0">
              <a:solidFill>
                <a:srgbClr val="000000"/>
              </a:solidFill>
              <a:latin typeface="Cambria" panose="02040503050406030204" pitchFamily="18" charset="0"/>
            </a:endParaRPr>
          </a:p>
          <a:p>
            <a:pPr algn="just"/>
            <a:r>
              <a:rPr lang="vi-VN" sz="4000" dirty="0">
                <a:solidFill>
                  <a:srgbClr val="000000"/>
                </a:solidFill>
                <a:latin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algn="r"/>
            <a:r>
              <a:rPr lang="vi-VN" sz="4000" dirty="0">
                <a:solidFill>
                  <a:srgbClr val="000000"/>
                </a:solidFill>
                <a:latin typeface="Cambria" panose="02040503050406030204" pitchFamily="18" charset="0"/>
              </a:rPr>
              <a:t>(Theo Lép Tôn-xtôi)</a:t>
            </a:r>
          </a:p>
        </p:txBody>
      </p:sp>
      <p:sp>
        <p:nvSpPr>
          <p:cNvPr id="2" name="TextBox 1">
            <a:extLst>
              <a:ext uri="{FF2B5EF4-FFF2-40B4-BE49-F238E27FC236}">
                <a16:creationId xmlns:a16="http://schemas.microsoft.com/office/drawing/2014/main" id="{E27BBE1B-7A85-374D-8439-7C1C4F5D7899}"/>
              </a:ext>
            </a:extLst>
          </p:cNvPr>
          <p:cNvSpPr txBox="1"/>
          <p:nvPr/>
        </p:nvSpPr>
        <p:spPr>
          <a:xfrm>
            <a:off x="1447800" y="7828359"/>
            <a:ext cx="13875834" cy="646331"/>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Những từ ngữ nào tả thân cây sồi gây ấn tượng mạnh đối với em? </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7" name="Picture 6">
            <a:extLst>
              <a:ext uri="{FF2B5EF4-FFF2-40B4-BE49-F238E27FC236}">
                <a16:creationId xmlns:a16="http://schemas.microsoft.com/office/drawing/2014/main" id="{8E2E6299-FD31-AC47-8F05-CA7BE0C11EE9}"/>
              </a:ext>
            </a:extLst>
          </p:cNvPr>
          <p:cNvPicPr>
            <a:picLocks noChangeAspect="1"/>
          </p:cNvPicPr>
          <p:nvPr/>
        </p:nvPicPr>
        <p:blipFill>
          <a:blip r:embed="rId8"/>
          <a:stretch>
            <a:fillRect/>
          </a:stretch>
        </p:blipFill>
        <p:spPr>
          <a:xfrm>
            <a:off x="11963943" y="2811683"/>
            <a:ext cx="4948947" cy="4225551"/>
          </a:xfrm>
          <a:prstGeom prst="rect">
            <a:avLst/>
          </a:prstGeom>
        </p:spPr>
      </p:pic>
    </p:spTree>
    <p:extLst>
      <p:ext uri="{BB962C8B-B14F-4D97-AF65-F5344CB8AC3E}">
        <p14:creationId xmlns:p14="http://schemas.microsoft.com/office/powerpoint/2010/main" val="248499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670824" y="1512956"/>
            <a:ext cx="15245576" cy="923330"/>
          </a:xfrm>
          <a:prstGeom prst="rect">
            <a:avLst/>
          </a:prstGeom>
          <a:noFill/>
        </p:spPr>
        <p:txBody>
          <a:bodyPr wrap="square" rtlCol="0">
            <a:spAutoFit/>
          </a:bodyPr>
          <a:lstStyle/>
          <a:p>
            <a:r>
              <a:rPr lang="en-VN" sz="5400" b="1" dirty="0">
                <a:solidFill>
                  <a:srgbClr val="C00000"/>
                </a:solidFill>
                <a:latin typeface="Cambria" panose="02040503050406030204" pitchFamily="18" charset="0"/>
              </a:rPr>
              <a:t>1. Đọc các đoạn văn dưới đây và trả lời câu hỏi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4499381" y="4181423"/>
            <a:ext cx="9284899" cy="1548757"/>
          </a:xfrm>
          <a:prstGeom prst="rect">
            <a:avLst/>
          </a:prstGeom>
          <a:solidFill>
            <a:schemeClr val="bg1"/>
          </a:solidFill>
        </p:spPr>
        <p:txBody>
          <a:bodyPr wrap="square" rtlCol="0">
            <a:spAutoFit/>
          </a:bodyPr>
          <a:lstStyle/>
          <a:p>
            <a:pPr algn="ctr">
              <a:lnSpc>
                <a:spcPct val="150000"/>
              </a:lnSpc>
            </a:pPr>
            <a:r>
              <a:rPr lang="vi-VN" sz="7200" b="1" dirty="0">
                <a:latin typeface="Cambria" panose="02040503050406030204" pitchFamily="18" charset="0"/>
              </a:rPr>
              <a:t>CHIA SẺ TRƯỚC LỚP</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3">
            <a:extLst>
              <a:ext uri="{FF2B5EF4-FFF2-40B4-BE49-F238E27FC236}">
                <a16:creationId xmlns:a16="http://schemas.microsoft.com/office/drawing/2014/main" id="{FAD50BDC-2B8E-A54B-BBB9-489D0CB5E5AA}"/>
              </a:ext>
            </a:extLst>
          </p:cNvPr>
          <p:cNvSpPr/>
          <p:nvPr/>
        </p:nvSpPr>
        <p:spPr>
          <a:xfrm>
            <a:off x="6553200"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3207010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8699"/>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49885" y="2064734"/>
            <a:ext cx="15051556" cy="3539430"/>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rPr>
              <a:t>a. Tả lá</a:t>
            </a:r>
            <a:endParaRPr lang="vi-VN" sz="3200" b="0" i="0" dirty="0">
              <a:solidFill>
                <a:srgbClr val="000000"/>
              </a:solidFill>
              <a:effectLst/>
              <a:latin typeface="Cambria" panose="02040503050406030204" pitchFamily="18" charset="0"/>
            </a:endParaRPr>
          </a:p>
          <a:p>
            <a:pPr algn="just"/>
            <a:r>
              <a:rPr lang="vi-VN" sz="3200" dirty="0">
                <a:solidFill>
                  <a:srgbClr val="000000"/>
                </a:solidFill>
                <a:latin typeface="Cambria" panose="02040503050406030204" pitchFamily="18" charset="0"/>
              </a:rPr>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3200" dirty="0">
                <a:solidFill>
                  <a:srgbClr val="000000"/>
                </a:solidFill>
                <a:latin typeface="Cambria" panose="02040503050406030204" pitchFamily="18" charset="0"/>
              </a:rPr>
              <a:t>(Đoàn Giỏi)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1904998" y="5690816"/>
            <a:ext cx="13726983" cy="646331"/>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Câu mở đầu đoạn cho biết cây bàng mùa nào cũng đẹp.</a:t>
            </a:r>
          </a:p>
        </p:txBody>
      </p:sp>
      <p:sp>
        <p:nvSpPr>
          <p:cNvPr id="13" name="TextBox 12">
            <a:extLst>
              <a:ext uri="{FF2B5EF4-FFF2-40B4-BE49-F238E27FC236}">
                <a16:creationId xmlns:a16="http://schemas.microsoft.com/office/drawing/2014/main" id="{F8DD3B3E-7BD1-2449-B25E-C3E5379BC16D}"/>
              </a:ext>
            </a:extLst>
          </p:cNvPr>
          <p:cNvSpPr txBox="1"/>
          <p:nvPr/>
        </p:nvSpPr>
        <p:spPr>
          <a:xfrm>
            <a:off x="1905000" y="6687734"/>
            <a:ext cx="13726984" cy="646331"/>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Lá bàng được tả theo trình tự thời gian từ mùa xuân đến mùa đông</a:t>
            </a:r>
          </a:p>
        </p:txBody>
      </p:sp>
      <p:sp>
        <p:nvSpPr>
          <p:cNvPr id="14" name="TextBox 13">
            <a:extLst>
              <a:ext uri="{FF2B5EF4-FFF2-40B4-BE49-F238E27FC236}">
                <a16:creationId xmlns:a16="http://schemas.microsoft.com/office/drawing/2014/main" id="{7D6AF20F-582E-1445-9E7B-7B632902128B}"/>
              </a:ext>
            </a:extLst>
          </p:cNvPr>
          <p:cNvSpPr txBox="1"/>
          <p:nvPr/>
        </p:nvSpPr>
        <p:spPr>
          <a:xfrm>
            <a:off x="1904999" y="7647287"/>
            <a:ext cx="13726985"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Tác giả yêu thích màu lá cây bàng vào mùa đông nhất. Vì mùa đông lá bàng đỏ như đồng, có thể nhìn cả ngày không chán.</a:t>
            </a:r>
          </a:p>
        </p:txBody>
      </p:sp>
      <p:cxnSp>
        <p:nvCxnSpPr>
          <p:cNvPr id="15" name="Straight Connector 14">
            <a:extLst>
              <a:ext uri="{FF2B5EF4-FFF2-40B4-BE49-F238E27FC236}">
                <a16:creationId xmlns:a16="http://schemas.microsoft.com/office/drawing/2014/main" id="{B3AD6E7A-6F70-B243-86A5-4393E473B30E}"/>
              </a:ext>
            </a:extLst>
          </p:cNvPr>
          <p:cNvCxnSpPr>
            <a:cxnSpLocks/>
          </p:cNvCxnSpPr>
          <p:nvPr/>
        </p:nvCxnSpPr>
        <p:spPr>
          <a:xfrm>
            <a:off x="10134600" y="3086100"/>
            <a:ext cx="18288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DFE6B23-D83D-3348-B3D6-AFC5605499C8}"/>
              </a:ext>
            </a:extLst>
          </p:cNvPr>
          <p:cNvCxnSpPr>
            <a:cxnSpLocks/>
          </p:cNvCxnSpPr>
          <p:nvPr/>
        </p:nvCxnSpPr>
        <p:spPr>
          <a:xfrm>
            <a:off x="5791200" y="3543300"/>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9D56C1-4C0E-4741-8F98-1FA131220316}"/>
              </a:ext>
            </a:extLst>
          </p:cNvPr>
          <p:cNvCxnSpPr>
            <a:cxnSpLocks/>
          </p:cNvCxnSpPr>
          <p:nvPr/>
        </p:nvCxnSpPr>
        <p:spPr>
          <a:xfrm>
            <a:off x="9141831" y="4076700"/>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1326A94-B645-F34C-9E24-EEF7A77E07CF}"/>
              </a:ext>
            </a:extLst>
          </p:cNvPr>
          <p:cNvCxnSpPr>
            <a:cxnSpLocks/>
          </p:cNvCxnSpPr>
          <p:nvPr/>
        </p:nvCxnSpPr>
        <p:spPr>
          <a:xfrm>
            <a:off x="12877800" y="4076700"/>
            <a:ext cx="3657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D95BD7-AD60-9B41-848F-FC1AB9549E80}"/>
              </a:ext>
            </a:extLst>
          </p:cNvPr>
          <p:cNvCxnSpPr>
            <a:cxnSpLocks/>
          </p:cNvCxnSpPr>
          <p:nvPr/>
        </p:nvCxnSpPr>
        <p:spPr>
          <a:xfrm>
            <a:off x="8913231" y="4610100"/>
            <a:ext cx="762216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2060EC-2E4C-BE4C-88E3-68704170B02D}"/>
              </a:ext>
            </a:extLst>
          </p:cNvPr>
          <p:cNvCxnSpPr>
            <a:cxnSpLocks/>
          </p:cNvCxnSpPr>
          <p:nvPr/>
        </p:nvCxnSpPr>
        <p:spPr>
          <a:xfrm>
            <a:off x="1751979" y="5143500"/>
            <a:ext cx="50298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759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par>
                                <p:cTn id="26" presetID="9"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49886" y="2252730"/>
            <a:ext cx="15051555" cy="2554545"/>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b</a:t>
            </a:r>
            <a:r>
              <a:rPr lang="vi-VN" sz="3200" b="1" i="0" dirty="0">
                <a:solidFill>
                  <a:srgbClr val="000000"/>
                </a:solidFill>
                <a:effectLst/>
                <a:latin typeface="Cambria" panose="02040503050406030204" pitchFamily="18" charset="0"/>
              </a:rPr>
              <a:t>. Tả </a:t>
            </a:r>
            <a:r>
              <a:rPr lang="vi-VN" sz="3200" b="1" dirty="0">
                <a:solidFill>
                  <a:srgbClr val="000000"/>
                </a:solidFill>
                <a:latin typeface="Cambria" panose="02040503050406030204" pitchFamily="18" charset="0"/>
              </a:rPr>
              <a:t>hoa</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r>
              <a:rPr lang="vi-VN" sz="3200" dirty="0">
                <a:solidFill>
                  <a:srgbClr val="000000"/>
                </a:solidFill>
                <a:latin typeface="Cambria" panose="02040503050406030204" pitchFamily="18" charset="0"/>
              </a:rPr>
              <a:t>(Mai Văn Tạo)</a:t>
            </a:r>
          </a:p>
        </p:txBody>
      </p:sp>
      <p:sp>
        <p:nvSpPr>
          <p:cNvPr id="2" name="TextBox 1">
            <a:extLst>
              <a:ext uri="{FF2B5EF4-FFF2-40B4-BE49-F238E27FC236}">
                <a16:creationId xmlns:a16="http://schemas.microsoft.com/office/drawing/2014/main" id="{E27BBE1B-7A85-374D-8439-7C1C4F5D7899}"/>
              </a:ext>
            </a:extLst>
          </p:cNvPr>
          <p:cNvSpPr txBox="1"/>
          <p:nvPr/>
        </p:nvSpPr>
        <p:spPr>
          <a:xfrm>
            <a:off x="2101723" y="5413358"/>
            <a:ext cx="13222398"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Đoạn văn tả những đặc điểm: thời gian trổ hoa, hương thơm, màu sắc và hình dáng của hoa sầu riêng.</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cxnSp>
        <p:nvCxnSpPr>
          <p:cNvPr id="9" name="Straight Connector 8">
            <a:extLst>
              <a:ext uri="{FF2B5EF4-FFF2-40B4-BE49-F238E27FC236}">
                <a16:creationId xmlns:a16="http://schemas.microsoft.com/office/drawing/2014/main" id="{FA393726-EBB1-F043-81E9-A48C5118AD32}"/>
              </a:ext>
            </a:extLst>
          </p:cNvPr>
          <p:cNvCxnSpPr>
            <a:cxnSpLocks/>
          </p:cNvCxnSpPr>
          <p:nvPr/>
        </p:nvCxnSpPr>
        <p:spPr>
          <a:xfrm>
            <a:off x="1828800" y="3718752"/>
            <a:ext cx="41148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066C2E2-428B-8840-B6B3-99A8DE589DA7}"/>
              </a:ext>
            </a:extLst>
          </p:cNvPr>
          <p:cNvCxnSpPr>
            <a:cxnSpLocks/>
          </p:cNvCxnSpPr>
          <p:nvPr/>
        </p:nvCxnSpPr>
        <p:spPr>
          <a:xfrm>
            <a:off x="12579784" y="3232818"/>
            <a:ext cx="3958330" cy="3822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1A8A7C2-5CC4-8F42-9898-FFF3BD5D3589}"/>
              </a:ext>
            </a:extLst>
          </p:cNvPr>
          <p:cNvCxnSpPr>
            <a:cxnSpLocks/>
          </p:cNvCxnSpPr>
          <p:nvPr/>
        </p:nvCxnSpPr>
        <p:spPr>
          <a:xfrm>
            <a:off x="12801600" y="3718752"/>
            <a:ext cx="3736514" cy="2467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FE2F7-4221-C04B-A6EA-CDB62C68A38A}"/>
              </a:ext>
            </a:extLst>
          </p:cNvPr>
          <p:cNvCxnSpPr>
            <a:cxnSpLocks/>
          </p:cNvCxnSpPr>
          <p:nvPr/>
        </p:nvCxnSpPr>
        <p:spPr>
          <a:xfrm>
            <a:off x="1760838" y="4262265"/>
            <a:ext cx="532576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648E632-90F6-674C-871A-A3DB77A35ACA}"/>
              </a:ext>
            </a:extLst>
          </p:cNvPr>
          <p:cNvSpPr txBox="1"/>
          <p:nvPr/>
        </p:nvSpPr>
        <p:spPr>
          <a:xfrm>
            <a:off x="2101723" y="6916729"/>
            <a:ext cx="13222398"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Biện pháp so sánh giúp làm nổi bật đặc điểm hương thơm và hình dáng cánh hoa của hoa.</a:t>
            </a:r>
          </a:p>
        </p:txBody>
      </p:sp>
    </p:spTree>
    <p:extLst>
      <p:ext uri="{BB962C8B-B14F-4D97-AF65-F5344CB8AC3E}">
        <p14:creationId xmlns:p14="http://schemas.microsoft.com/office/powerpoint/2010/main" val="2769930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33159" y="2289890"/>
            <a:ext cx="14608703" cy="3539430"/>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c</a:t>
            </a:r>
            <a:r>
              <a:rPr lang="vi-VN" sz="3200" b="1" i="0" dirty="0">
                <a:solidFill>
                  <a:srgbClr val="000000"/>
                </a:solidFill>
                <a:effectLst/>
                <a:latin typeface="Cambria" panose="02040503050406030204" pitchFamily="18" charset="0"/>
              </a:rPr>
              <a:t>. Tả </a:t>
            </a:r>
            <a:r>
              <a:rPr lang="vi-VN" sz="3200" b="1" dirty="0">
                <a:solidFill>
                  <a:srgbClr val="000000"/>
                </a:solidFill>
                <a:latin typeface="Cambria" panose="02040503050406030204" pitchFamily="18" charset="0"/>
              </a:rPr>
              <a:t>quả</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algn="r"/>
            <a:r>
              <a:rPr lang="vi-VN" sz="3200" dirty="0">
                <a:solidFill>
                  <a:srgbClr val="000000"/>
                </a:solidFill>
                <a:latin typeface="Cambria" panose="02040503050406030204" pitchFamily="18" charset="0"/>
              </a:rPr>
              <a:t>(Theo Vũ Tú Nam)</a:t>
            </a:r>
          </a:p>
        </p:txBody>
      </p:sp>
      <p:sp>
        <p:nvSpPr>
          <p:cNvPr id="2" name="TextBox 1">
            <a:extLst>
              <a:ext uri="{FF2B5EF4-FFF2-40B4-BE49-F238E27FC236}">
                <a16:creationId xmlns:a16="http://schemas.microsoft.com/office/drawing/2014/main" id="{E27BBE1B-7A85-374D-8439-7C1C4F5D7899}"/>
              </a:ext>
            </a:extLst>
          </p:cNvPr>
          <p:cNvSpPr txBox="1"/>
          <p:nvPr/>
        </p:nvSpPr>
        <p:spPr>
          <a:xfrm>
            <a:off x="2102211" y="6156597"/>
            <a:ext cx="13875834" cy="2308324"/>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Tác dụng của những biện pháp đó là:</a:t>
            </a:r>
          </a:p>
          <a:p>
            <a:r>
              <a:rPr lang="vi-VN" sz="3600" dirty="0">
                <a:solidFill>
                  <a:srgbClr val="AB3E31"/>
                </a:solidFill>
                <a:latin typeface="Cambria" panose="02040503050406030204" pitchFamily="18" charset="0"/>
              </a:rPr>
              <a:t>+ Làm cho câu văn trở nên sinh động, gần gũi với con người.</a:t>
            </a:r>
          </a:p>
          <a:p>
            <a:r>
              <a:rPr lang="vi-VN" sz="3600" dirty="0">
                <a:solidFill>
                  <a:srgbClr val="AB3E31"/>
                </a:solidFill>
                <a:latin typeface="Cambria" panose="02040503050406030204" pitchFamily="18" charset="0"/>
              </a:rPr>
              <a:t>+ Giúp người đọc hình dung rõ hơn về sự vật, sự việc được nói đến trong câu.</a:t>
            </a:r>
          </a:p>
        </p:txBody>
      </p:sp>
      <p:sp>
        <p:nvSpPr>
          <p:cNvPr id="10" name="Freeform 11">
            <a:extLst>
              <a:ext uri="{FF2B5EF4-FFF2-40B4-BE49-F238E27FC236}">
                <a16:creationId xmlns:a16="http://schemas.microsoft.com/office/drawing/2014/main" id="{126E3EBF-823D-904C-80F1-B2AB6DE00A7E}"/>
              </a:ext>
            </a:extLst>
          </p:cNvPr>
          <p:cNvSpPr/>
          <p:nvPr/>
        </p:nvSpPr>
        <p:spPr>
          <a:xfrm>
            <a:off x="140793" y="8338004"/>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cxnSp>
        <p:nvCxnSpPr>
          <p:cNvPr id="13" name="Straight Connector 12">
            <a:extLst>
              <a:ext uri="{FF2B5EF4-FFF2-40B4-BE49-F238E27FC236}">
                <a16:creationId xmlns:a16="http://schemas.microsoft.com/office/drawing/2014/main" id="{3E62C348-3FFD-8547-A860-50A8C306478C}"/>
              </a:ext>
            </a:extLst>
          </p:cNvPr>
          <p:cNvCxnSpPr>
            <a:cxnSpLocks/>
          </p:cNvCxnSpPr>
          <p:nvPr/>
        </p:nvCxnSpPr>
        <p:spPr>
          <a:xfrm>
            <a:off x="6858000" y="3314700"/>
            <a:ext cx="8382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EBB454-A721-2244-A3F0-3591DC735E4C}"/>
              </a:ext>
            </a:extLst>
          </p:cNvPr>
          <p:cNvCxnSpPr>
            <a:cxnSpLocks/>
          </p:cNvCxnSpPr>
          <p:nvPr/>
        </p:nvCxnSpPr>
        <p:spPr>
          <a:xfrm>
            <a:off x="5867400" y="3771900"/>
            <a:ext cx="104744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56AC56-1B9F-2648-ABA3-297F277D31F0}"/>
              </a:ext>
            </a:extLst>
          </p:cNvPr>
          <p:cNvCxnSpPr>
            <a:cxnSpLocks/>
          </p:cNvCxnSpPr>
          <p:nvPr/>
        </p:nvCxnSpPr>
        <p:spPr>
          <a:xfrm>
            <a:off x="1620769" y="4305300"/>
            <a:ext cx="68374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D5B151-4D86-C142-BE07-D12463671C8D}"/>
              </a:ext>
            </a:extLst>
          </p:cNvPr>
          <p:cNvCxnSpPr>
            <a:cxnSpLocks/>
          </p:cNvCxnSpPr>
          <p:nvPr/>
        </p:nvCxnSpPr>
        <p:spPr>
          <a:xfrm>
            <a:off x="8763000" y="4305300"/>
            <a:ext cx="75788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FE76CB-96E1-E243-83FA-DD3A9D0C9A07}"/>
              </a:ext>
            </a:extLst>
          </p:cNvPr>
          <p:cNvCxnSpPr>
            <a:cxnSpLocks/>
          </p:cNvCxnSpPr>
          <p:nvPr/>
        </p:nvCxnSpPr>
        <p:spPr>
          <a:xfrm>
            <a:off x="1733159" y="4838700"/>
            <a:ext cx="52772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43AD82D-D7F4-1B4E-861E-8AF21C800438}"/>
              </a:ext>
            </a:extLst>
          </p:cNvPr>
          <p:cNvCxnSpPr>
            <a:cxnSpLocks/>
          </p:cNvCxnSpPr>
          <p:nvPr/>
        </p:nvCxnSpPr>
        <p:spPr>
          <a:xfrm>
            <a:off x="7959862" y="4837771"/>
            <a:ext cx="838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F4BC9E-B94E-E242-9E71-6FB91979E3C1}"/>
              </a:ext>
            </a:extLst>
          </p:cNvPr>
          <p:cNvCxnSpPr>
            <a:cxnSpLocks/>
          </p:cNvCxnSpPr>
          <p:nvPr/>
        </p:nvCxnSpPr>
        <p:spPr>
          <a:xfrm>
            <a:off x="1811823" y="5372100"/>
            <a:ext cx="641777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180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13" name="Group 3">
            <a:extLst>
              <a:ext uri="{FF2B5EF4-FFF2-40B4-BE49-F238E27FC236}">
                <a16:creationId xmlns:a16="http://schemas.microsoft.com/office/drawing/2014/main" id="{659DE872-78FB-B048-9503-88AAB4D137F4}"/>
              </a:ext>
            </a:extLst>
          </p:cNvPr>
          <p:cNvGrpSpPr/>
          <p:nvPr/>
        </p:nvGrpSpPr>
        <p:grpSpPr>
          <a:xfrm>
            <a:off x="952500" y="754566"/>
            <a:ext cx="16383000" cy="8305800"/>
            <a:chOff x="0" y="0"/>
            <a:chExt cx="9597121" cy="6398080"/>
          </a:xfrm>
          <a:solidFill>
            <a:srgbClr val="CFD8BE"/>
          </a:solidFill>
        </p:grpSpPr>
        <p:sp>
          <p:nvSpPr>
            <p:cNvPr id="14" name="Freeform 4">
              <a:extLst>
                <a:ext uri="{FF2B5EF4-FFF2-40B4-BE49-F238E27FC236}">
                  <a16:creationId xmlns:a16="http://schemas.microsoft.com/office/drawing/2014/main" id="{4B3B5167-6A5A-604A-B40E-0045F3209492}"/>
                </a:ext>
              </a:extLst>
            </p:cNvPr>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15" name="Freeform 5">
              <a:extLst>
                <a:ext uri="{FF2B5EF4-FFF2-40B4-BE49-F238E27FC236}">
                  <a16:creationId xmlns:a16="http://schemas.microsoft.com/office/drawing/2014/main" id="{A97ED11A-79EB-2040-8962-50D1F13ED9EF}"/>
                </a:ext>
              </a:extLst>
            </p:cNvPr>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13773" y="2485829"/>
            <a:ext cx="14628089" cy="3046988"/>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c</a:t>
            </a:r>
            <a:r>
              <a:rPr lang="vi-VN" sz="3200" b="1" i="0" dirty="0">
                <a:solidFill>
                  <a:srgbClr val="000000"/>
                </a:solidFill>
                <a:effectLst/>
                <a:latin typeface="Cambria" panose="02040503050406030204" pitchFamily="18" charset="0"/>
              </a:rPr>
              <a:t>. Tả thân cây</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algn="r"/>
            <a:r>
              <a:rPr lang="vi-VN" sz="3200" dirty="0">
                <a:solidFill>
                  <a:srgbClr val="000000"/>
                </a:solidFill>
                <a:latin typeface="Cambria" panose="02040503050406030204" pitchFamily="18" charset="0"/>
              </a:rPr>
              <a:t>(Theo Lép Tôn-xtôi)</a:t>
            </a:r>
          </a:p>
        </p:txBody>
      </p:sp>
      <p:sp>
        <p:nvSpPr>
          <p:cNvPr id="2" name="TextBox 1">
            <a:extLst>
              <a:ext uri="{FF2B5EF4-FFF2-40B4-BE49-F238E27FC236}">
                <a16:creationId xmlns:a16="http://schemas.microsoft.com/office/drawing/2014/main" id="{E27BBE1B-7A85-374D-8439-7C1C4F5D7899}"/>
              </a:ext>
            </a:extLst>
          </p:cNvPr>
          <p:cNvSpPr txBox="1"/>
          <p:nvPr/>
        </p:nvSpPr>
        <p:spPr>
          <a:xfrm>
            <a:off x="1775005" y="6173239"/>
            <a:ext cx="13875834" cy="1754326"/>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Những từ ngữ tả thân cây sồi gây ấn tượng mạnh đối với em là: </a:t>
            </a:r>
            <a:r>
              <a:rPr lang="vi-VN" sz="3600" i="1" dirty="0">
                <a:solidFill>
                  <a:srgbClr val="AB3E31"/>
                </a:solidFill>
                <a:latin typeface="Cambria" panose="02040503050406030204" pitchFamily="18" charset="0"/>
              </a:rPr>
              <a:t>sừng sững, nứt nẻ đầy vết sẹo, to xù xì không cân đối, quều quào xòe rộng, con quái vật già nua cau có và khinh khỉnh, ....</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217212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AutoShape 9"/>
          <p:cNvSpPr/>
          <p:nvPr/>
        </p:nvSpPr>
        <p:spPr>
          <a:xfrm>
            <a:off x="4106915" y="1975843"/>
            <a:ext cx="10074170" cy="6335314"/>
          </a:xfrm>
          <a:prstGeom prst="rect">
            <a:avLst/>
          </a:prstGeom>
          <a:solidFill>
            <a:srgbClr val="50745F"/>
          </a:solidFill>
        </p:spPr>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pic>
        <p:nvPicPr>
          <p:cNvPr id="13" name="Picture 12">
            <a:extLst>
              <a:ext uri="{FF2B5EF4-FFF2-40B4-BE49-F238E27FC236}">
                <a16:creationId xmlns:a16="http://schemas.microsoft.com/office/drawing/2014/main" id="{E9B65803-690C-2843-8A38-AE79A1583275}"/>
              </a:ext>
            </a:extLst>
          </p:cNvPr>
          <p:cNvPicPr>
            <a:picLocks noChangeAspect="1"/>
          </p:cNvPicPr>
          <p:nvPr/>
        </p:nvPicPr>
        <p:blipFill>
          <a:blip r:embed="rId20"/>
          <a:stretch>
            <a:fillRect/>
          </a:stretch>
        </p:blipFill>
        <p:spPr>
          <a:xfrm>
            <a:off x="3848099" y="3745348"/>
            <a:ext cx="10591800" cy="3695700"/>
          </a:xfrm>
          <a:prstGeom prst="rect">
            <a:avLst/>
          </a:prstGeom>
        </p:spPr>
      </p:pic>
    </p:spTree>
    <p:extLst>
      <p:ext uri="{BB962C8B-B14F-4D97-AF65-F5344CB8AC3E}">
        <p14:creationId xmlns:p14="http://schemas.microsoft.com/office/powerpoint/2010/main" val="2136749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671094" y="1605168"/>
            <a:ext cx="15093176"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2. Viết một đoạn văn tả một bộ phận của cây mà em đã quan sát</a:t>
            </a:r>
          </a:p>
        </p:txBody>
      </p:sp>
      <p:sp>
        <p:nvSpPr>
          <p:cNvPr id="2" name="TextBox 1">
            <a:extLst>
              <a:ext uri="{FF2B5EF4-FFF2-40B4-BE49-F238E27FC236}">
                <a16:creationId xmlns:a16="http://schemas.microsoft.com/office/drawing/2014/main" id="{E27BBE1B-7A85-374D-8439-7C1C4F5D7899}"/>
              </a:ext>
            </a:extLst>
          </p:cNvPr>
          <p:cNvSpPr txBox="1"/>
          <p:nvPr/>
        </p:nvSpPr>
        <p:spPr>
          <a:xfrm>
            <a:off x="2152263" y="3005768"/>
            <a:ext cx="14189599" cy="3416320"/>
          </a:xfrm>
          <a:prstGeom prst="rect">
            <a:avLst/>
          </a:prstGeom>
          <a:solidFill>
            <a:srgbClr val="F8F5E7"/>
          </a:solidFill>
        </p:spPr>
        <p:txBody>
          <a:bodyPr wrap="square" rtlCol="0">
            <a:spAutoFit/>
          </a:bodyPr>
          <a:lstStyle/>
          <a:p>
            <a:pPr algn="ctr">
              <a:lnSpc>
                <a:spcPct val="150000"/>
              </a:lnSpc>
            </a:pPr>
            <a:r>
              <a:rPr lang="vi-VN" sz="3600" b="1" dirty="0">
                <a:solidFill>
                  <a:srgbClr val="AB3E31"/>
                </a:solidFill>
                <a:latin typeface="Cambria" panose="02040503050406030204" pitchFamily="18" charset="0"/>
              </a:rPr>
              <a:t>Gợi ý: </a:t>
            </a:r>
          </a:p>
          <a:p>
            <a:pPr marL="571500" indent="-571500">
              <a:lnSpc>
                <a:spcPct val="150000"/>
              </a:lnSpc>
              <a:buFont typeface="Arial" panose="020B0604020202020204" pitchFamily="34" charset="0"/>
              <a:buChar char="•"/>
            </a:pPr>
            <a:r>
              <a:rPr lang="vi-VN" sz="3600" dirty="0">
                <a:solidFill>
                  <a:srgbClr val="AB3E31"/>
                </a:solidFill>
                <a:latin typeface="Cambria" panose="02040503050406030204" pitchFamily="18" charset="0"/>
              </a:rPr>
              <a:t>Em muốn tả bộ phận nào của cây? Bộ phận đó có đặc điểm gì nổi bật?</a:t>
            </a:r>
          </a:p>
          <a:p>
            <a:pPr marL="571500" indent="-571500">
              <a:lnSpc>
                <a:spcPct val="150000"/>
              </a:lnSpc>
              <a:buFont typeface="Arial" panose="020B0604020202020204" pitchFamily="34" charset="0"/>
              <a:buChar char="•"/>
            </a:pPr>
            <a:r>
              <a:rPr lang="vi-VN" sz="3600" dirty="0">
                <a:solidFill>
                  <a:srgbClr val="AB3E31"/>
                </a:solidFill>
                <a:latin typeface="Cambria" panose="02040503050406030204" pitchFamily="18" charset="0"/>
              </a:rPr>
              <a:t>Khi tả, em nên sử dụng biện pháp so sánh, nhân hoá để đoạn văn thêm sinh động.</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3">
            <a:extLst>
              <a:ext uri="{FF2B5EF4-FFF2-40B4-BE49-F238E27FC236}">
                <a16:creationId xmlns:a16="http://schemas.microsoft.com/office/drawing/2014/main" id="{FAD50BDC-2B8E-A54B-BBB9-489D0CB5E5AA}"/>
              </a:ext>
            </a:extLst>
          </p:cNvPr>
          <p:cNvSpPr/>
          <p:nvPr/>
        </p:nvSpPr>
        <p:spPr>
          <a:xfrm>
            <a:off x="6400800" y="6134101"/>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1075311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1676400" y="1257300"/>
            <a:ext cx="16172458" cy="8229600"/>
            <a:chOff x="0" y="0"/>
            <a:chExt cx="9760035" cy="6398080"/>
          </a:xfrm>
          <a:solidFill>
            <a:srgbClr val="CFD8BE"/>
          </a:solidFill>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grpFill/>
            <a:ln>
              <a:solidFill>
                <a:schemeClr val="tx1"/>
              </a:solidFill>
            </a:ln>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grpFill/>
            <a:ln>
              <a:solidFill>
                <a:schemeClr val="tx1"/>
              </a:solidFill>
            </a:ln>
          </p:spPr>
        </p:sp>
      </p:grpSp>
      <p:sp>
        <p:nvSpPr>
          <p:cNvPr id="18" name="TextBox 17">
            <a:extLst>
              <a:ext uri="{FF2B5EF4-FFF2-40B4-BE49-F238E27FC236}">
                <a16:creationId xmlns:a16="http://schemas.microsoft.com/office/drawing/2014/main" id="{16A65354-120C-2649-9F95-2C509075E969}"/>
              </a:ext>
            </a:extLst>
          </p:cNvPr>
          <p:cNvSpPr txBox="1"/>
          <p:nvPr/>
        </p:nvSpPr>
        <p:spPr>
          <a:xfrm>
            <a:off x="2387887" y="2152604"/>
            <a:ext cx="14924392" cy="5632311"/>
          </a:xfrm>
          <a:prstGeom prst="rect">
            <a:avLst/>
          </a:prstGeom>
          <a:noFill/>
        </p:spPr>
        <p:txBody>
          <a:bodyPr wrap="square">
            <a:spAutoFit/>
          </a:bodyPr>
          <a:lstStyle/>
          <a:p>
            <a:pPr algn="just"/>
            <a:r>
              <a:rPr lang="vi-VN" sz="3600" b="0" i="0" dirty="0">
                <a:solidFill>
                  <a:srgbClr val="000000"/>
                </a:solidFill>
                <a:effectLst/>
                <a:latin typeface="Cambria" panose="02040503050406030204" pitchFamily="18" charset="0"/>
              </a:rPr>
              <a:t>Cây bàng gắn bó với tuổi thơ trong những năm tháng đến trường. Bàng là loài cây thân gỗ, thân cây mọc thẳng đứng, hiên ngang giữa khoảng sân trường. Thân cây có vỏ màu nâu đậm, khá to, bằng vòng tay của chúng em. Vỏ cây mang vẻ sần sùi như những vết sẹo dài. Chúng em gọi đó là những vết tích mà sự khắc nghiệt của thời tiết ghi dấu ấn vào nó. Bàng khá cao, vươn mình đón lấy ánh nắng của tiết trời mùa hạ. Vào những ngày thu, vỏ bàng khô khốc, lần lượt xa cây trong niềm tiếc nuối. Ngày đông, thân bàng một mình trơ trọi giữa tiết trời giá rét, chống chọi với cái lạnh giá của thời tiết. Khi xuân về, bàng lại tràn sức sống, bàng đung đưa như mỉm cười vẫy gọi đón xuân sang.</a:t>
            </a: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1" y="518993"/>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BÀNG</a:t>
            </a:r>
          </a:p>
        </p:txBody>
      </p:sp>
      <p:cxnSp>
        <p:nvCxnSpPr>
          <p:cNvPr id="12" name="Straight Connector 11">
            <a:extLst>
              <a:ext uri="{FF2B5EF4-FFF2-40B4-BE49-F238E27FC236}">
                <a16:creationId xmlns:a16="http://schemas.microsoft.com/office/drawing/2014/main" id="{A748DA1E-660D-CB4A-A66F-3426E762BC02}"/>
              </a:ext>
            </a:extLst>
          </p:cNvPr>
          <p:cNvCxnSpPr>
            <a:cxnSpLocks/>
          </p:cNvCxnSpPr>
          <p:nvPr/>
        </p:nvCxnSpPr>
        <p:spPr>
          <a:xfrm>
            <a:off x="6096000" y="3314700"/>
            <a:ext cx="152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6E2304-CFAD-AE4E-A8E1-48FC0D5AFF06}"/>
              </a:ext>
            </a:extLst>
          </p:cNvPr>
          <p:cNvCxnSpPr>
            <a:cxnSpLocks/>
          </p:cNvCxnSpPr>
          <p:nvPr/>
        </p:nvCxnSpPr>
        <p:spPr>
          <a:xfrm>
            <a:off x="2387887" y="4457700"/>
            <a:ext cx="152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98F344-41FB-C849-B26E-0A2779CCD397}"/>
              </a:ext>
            </a:extLst>
          </p:cNvPr>
          <p:cNvCxnSpPr>
            <a:cxnSpLocks/>
          </p:cNvCxnSpPr>
          <p:nvPr/>
        </p:nvCxnSpPr>
        <p:spPr>
          <a:xfrm>
            <a:off x="7315200" y="4381500"/>
            <a:ext cx="4419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C3C2E82-6809-8446-BBF5-729101824E8C}"/>
              </a:ext>
            </a:extLst>
          </p:cNvPr>
          <p:cNvCxnSpPr>
            <a:cxnSpLocks/>
          </p:cNvCxnSpPr>
          <p:nvPr/>
        </p:nvCxnSpPr>
        <p:spPr>
          <a:xfrm>
            <a:off x="11734800" y="7200900"/>
            <a:ext cx="533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2283E1-607E-584B-99BB-784C0D7DCA1A}"/>
              </a:ext>
            </a:extLst>
          </p:cNvPr>
          <p:cNvCxnSpPr>
            <a:cxnSpLocks/>
          </p:cNvCxnSpPr>
          <p:nvPr/>
        </p:nvCxnSpPr>
        <p:spPr>
          <a:xfrm>
            <a:off x="2387887" y="7733805"/>
            <a:ext cx="3708113"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E82268-7537-6C4A-9A3B-28F8EF32C88A}"/>
              </a:ext>
            </a:extLst>
          </p:cNvPr>
          <p:cNvCxnSpPr>
            <a:cxnSpLocks/>
          </p:cNvCxnSpPr>
          <p:nvPr/>
        </p:nvCxnSpPr>
        <p:spPr>
          <a:xfrm>
            <a:off x="4648200" y="6591300"/>
            <a:ext cx="12420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85D0BC-A644-1649-A3F5-597464B8D759}"/>
              </a:ext>
            </a:extLst>
          </p:cNvPr>
          <p:cNvCxnSpPr>
            <a:cxnSpLocks/>
          </p:cNvCxnSpPr>
          <p:nvPr/>
        </p:nvCxnSpPr>
        <p:spPr>
          <a:xfrm>
            <a:off x="2387887" y="7116337"/>
            <a:ext cx="6858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0BAFB1-3BB8-984C-AF88-A41A6A6BEE48}"/>
              </a:ext>
            </a:extLst>
          </p:cNvPr>
          <p:cNvCxnSpPr>
            <a:cxnSpLocks/>
          </p:cNvCxnSpPr>
          <p:nvPr/>
        </p:nvCxnSpPr>
        <p:spPr>
          <a:xfrm>
            <a:off x="7620000" y="7200900"/>
            <a:ext cx="25908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9">
            <a:extLst>
              <a:ext uri="{FF2B5EF4-FFF2-40B4-BE49-F238E27FC236}">
                <a16:creationId xmlns:a16="http://schemas.microsoft.com/office/drawing/2014/main" id="{2F0591E6-642D-F549-A735-0F49194C0A1C}"/>
              </a:ext>
            </a:extLst>
          </p:cNvPr>
          <p:cNvSpPr/>
          <p:nvPr/>
        </p:nvSpPr>
        <p:spPr>
          <a:xfrm>
            <a:off x="-711429" y="5981711"/>
            <a:ext cx="3374300" cy="4427724"/>
          </a:xfrm>
          <a:custGeom>
            <a:avLst/>
            <a:gdLst/>
            <a:ahLst/>
            <a:cxnLst/>
            <a:rect l="l" t="t" r="r" b="b"/>
            <a:pathLst>
              <a:path w="3714569" h="5038151">
                <a:moveTo>
                  <a:pt x="0" y="0"/>
                </a:moveTo>
                <a:lnTo>
                  <a:pt x="3714569" y="0"/>
                </a:lnTo>
                <a:lnTo>
                  <a:pt x="3714569" y="5038151"/>
                </a:lnTo>
                <a:lnTo>
                  <a:pt x="0" y="50381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484276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par>
                                <p:cTn id="19" presetID="9"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par>
                                <p:cTn id="22" presetID="9"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par>
                                <p:cTn id="25" presetID="9"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671094" y="1605168"/>
            <a:ext cx="15093176"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2. Viết một đoạn văn tả một bộ phận của cây mà em đã quan sát</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TextBox 14">
            <a:extLst>
              <a:ext uri="{FF2B5EF4-FFF2-40B4-BE49-F238E27FC236}">
                <a16:creationId xmlns:a16="http://schemas.microsoft.com/office/drawing/2014/main" id="{E27BBE1B-7A85-374D-8439-7C1C4F5D7899}"/>
              </a:ext>
            </a:extLst>
          </p:cNvPr>
          <p:cNvSpPr txBox="1"/>
          <p:nvPr/>
        </p:nvSpPr>
        <p:spPr>
          <a:xfrm>
            <a:off x="4499381" y="4181423"/>
            <a:ext cx="9284899" cy="1548757"/>
          </a:xfrm>
          <a:prstGeom prst="rect">
            <a:avLst/>
          </a:prstGeom>
          <a:solidFill>
            <a:schemeClr val="bg1"/>
          </a:solidFill>
        </p:spPr>
        <p:txBody>
          <a:bodyPr wrap="square" rtlCol="0">
            <a:spAutoFit/>
          </a:bodyPr>
          <a:lstStyle/>
          <a:p>
            <a:pPr algn="ctr">
              <a:lnSpc>
                <a:spcPct val="150000"/>
              </a:lnSpc>
            </a:pPr>
            <a:r>
              <a:rPr lang="vi-VN" sz="7200" b="1" dirty="0">
                <a:latin typeface="Cambria" panose="02040503050406030204" pitchFamily="18" charset="0"/>
              </a:rPr>
              <a:t>CHIA SẺ TRƯỚC LỚP</a:t>
            </a:r>
          </a:p>
        </p:txBody>
      </p:sp>
      <p:sp>
        <p:nvSpPr>
          <p:cNvPr id="16" name="Freeform 3">
            <a:extLst>
              <a:ext uri="{FF2B5EF4-FFF2-40B4-BE49-F238E27FC236}">
                <a16:creationId xmlns:a16="http://schemas.microsoft.com/office/drawing/2014/main" id="{FAD50BDC-2B8E-A54B-BBB9-489D0CB5E5AA}"/>
              </a:ext>
            </a:extLst>
          </p:cNvPr>
          <p:cNvSpPr/>
          <p:nvPr/>
        </p:nvSpPr>
        <p:spPr>
          <a:xfrm>
            <a:off x="6553200"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575268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AutoShape 9"/>
          <p:cNvSpPr/>
          <p:nvPr/>
        </p:nvSpPr>
        <p:spPr>
          <a:xfrm>
            <a:off x="4106915" y="1975843"/>
            <a:ext cx="10074170" cy="6335314"/>
          </a:xfrm>
          <a:prstGeom prst="rect">
            <a:avLst/>
          </a:prstGeom>
          <a:solidFill>
            <a:srgbClr val="50745F"/>
          </a:solidFill>
        </p:spPr>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pic>
        <p:nvPicPr>
          <p:cNvPr id="13" name="Picture 12">
            <a:extLst>
              <a:ext uri="{FF2B5EF4-FFF2-40B4-BE49-F238E27FC236}">
                <a16:creationId xmlns:a16="http://schemas.microsoft.com/office/drawing/2014/main" id="{FC8248AD-C45F-6B41-8ECB-8A3D5CC3211D}"/>
              </a:ext>
            </a:extLst>
          </p:cNvPr>
          <p:cNvPicPr>
            <a:picLocks noChangeAspect="1"/>
          </p:cNvPicPr>
          <p:nvPr/>
        </p:nvPicPr>
        <p:blipFill>
          <a:blip r:embed="rId20"/>
          <a:stretch>
            <a:fillRect/>
          </a:stretch>
        </p:blipFill>
        <p:spPr>
          <a:xfrm>
            <a:off x="3818614" y="3674797"/>
            <a:ext cx="10693400" cy="369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4E6"/>
        </a:solidFill>
        <a:effectLst/>
      </p:bgPr>
    </p:bg>
    <p:spTree>
      <p:nvGrpSpPr>
        <p:cNvPr id="1" name=""/>
        <p:cNvGrpSpPr/>
        <p:nvPr/>
      </p:nvGrpSpPr>
      <p:grpSpPr>
        <a:xfrm>
          <a:off x="0" y="0"/>
          <a:ext cx="0" cy="0"/>
          <a:chOff x="0" y="0"/>
          <a:chExt cx="0" cy="0"/>
        </a:xfrm>
      </p:grpSpPr>
      <p:sp>
        <p:nvSpPr>
          <p:cNvPr id="4" name="Freeform 4"/>
          <p:cNvSpPr/>
          <p:nvPr/>
        </p:nvSpPr>
        <p:spPr>
          <a:xfrm>
            <a:off x="-3871288" y="-1519202"/>
            <a:ext cx="8845026" cy="11996702"/>
          </a:xfrm>
          <a:custGeom>
            <a:avLst/>
            <a:gdLst/>
            <a:ahLst/>
            <a:cxnLst/>
            <a:rect l="l" t="t" r="r" b="b"/>
            <a:pathLst>
              <a:path w="8845026" h="11996702">
                <a:moveTo>
                  <a:pt x="0" y="0"/>
                </a:moveTo>
                <a:lnTo>
                  <a:pt x="8845026" y="0"/>
                </a:lnTo>
                <a:lnTo>
                  <a:pt x="8845026" y="11996702"/>
                </a:lnTo>
                <a:lnTo>
                  <a:pt x="0" y="119967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513321" y="7911922"/>
            <a:ext cx="6935998" cy="2673512"/>
          </a:xfrm>
          <a:custGeom>
            <a:avLst/>
            <a:gdLst/>
            <a:ahLst/>
            <a:cxnLst/>
            <a:rect l="l" t="t" r="r" b="b"/>
            <a:pathLst>
              <a:path w="6935998" h="2673512">
                <a:moveTo>
                  <a:pt x="0" y="0"/>
                </a:moveTo>
                <a:lnTo>
                  <a:pt x="6935997" y="0"/>
                </a:lnTo>
                <a:lnTo>
                  <a:pt x="6935997" y="2673511"/>
                </a:lnTo>
                <a:lnTo>
                  <a:pt x="0" y="26735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5248040" y="-1074985"/>
            <a:ext cx="7088593" cy="9614414"/>
          </a:xfrm>
          <a:custGeom>
            <a:avLst/>
            <a:gdLst/>
            <a:ahLst/>
            <a:cxnLst/>
            <a:rect l="l" t="t" r="r" b="b"/>
            <a:pathLst>
              <a:path w="7088593" h="9614414">
                <a:moveTo>
                  <a:pt x="0" y="0"/>
                </a:moveTo>
                <a:lnTo>
                  <a:pt x="7088593" y="0"/>
                </a:lnTo>
                <a:lnTo>
                  <a:pt x="7088593" y="9614413"/>
                </a:lnTo>
                <a:lnTo>
                  <a:pt x="0" y="96144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2402748" y="7033948"/>
            <a:ext cx="9213760" cy="3551486"/>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5">
            <a:extLst>
              <a:ext uri="{FF2B5EF4-FFF2-40B4-BE49-F238E27FC236}">
                <a16:creationId xmlns:a16="http://schemas.microsoft.com/office/drawing/2014/main" id="{9754E858-1073-7D47-9D7E-4279E85BB09E}"/>
              </a:ext>
            </a:extLst>
          </p:cNvPr>
          <p:cNvSpPr/>
          <p:nvPr/>
        </p:nvSpPr>
        <p:spPr>
          <a:xfrm>
            <a:off x="1108054" y="3373614"/>
            <a:ext cx="3931449" cy="6972300"/>
          </a:xfrm>
          <a:custGeom>
            <a:avLst/>
            <a:gdLst/>
            <a:ahLst/>
            <a:cxnLst/>
            <a:rect l="l" t="t" r="r" b="b"/>
            <a:pathLst>
              <a:path w="4193667" h="8229600">
                <a:moveTo>
                  <a:pt x="0" y="0"/>
                </a:moveTo>
                <a:lnTo>
                  <a:pt x="4193668" y="0"/>
                </a:lnTo>
                <a:lnTo>
                  <a:pt x="4193668" y="8229600"/>
                </a:lnTo>
                <a:lnTo>
                  <a:pt x="0" y="8229600"/>
                </a:lnTo>
                <a:lnTo>
                  <a:pt x="0" y="0"/>
                </a:lnTo>
                <a:close/>
              </a:path>
            </a:pathLst>
          </a:custGeom>
          <a:blipFill>
            <a:blip r:embed="rId6"/>
            <a:stretch>
              <a:fillRect/>
            </a:stretch>
          </a:blipFill>
        </p:spPr>
      </p:sp>
      <p:pic>
        <p:nvPicPr>
          <p:cNvPr id="16" name="Picture 15">
            <a:extLst>
              <a:ext uri="{FF2B5EF4-FFF2-40B4-BE49-F238E27FC236}">
                <a16:creationId xmlns:a16="http://schemas.microsoft.com/office/drawing/2014/main" id="{B47A5030-D170-6949-B621-662A6EFCD7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8040" y="663291"/>
            <a:ext cx="2090905" cy="2090905"/>
          </a:xfrm>
          <a:prstGeom prst="rect">
            <a:avLst/>
          </a:prstGeom>
        </p:spPr>
      </p:pic>
      <p:sp>
        <p:nvSpPr>
          <p:cNvPr id="18" name="Freeform 13">
            <a:extLst>
              <a:ext uri="{FF2B5EF4-FFF2-40B4-BE49-F238E27FC236}">
                <a16:creationId xmlns:a16="http://schemas.microsoft.com/office/drawing/2014/main" id="{C0FBC1A6-9797-EE4A-B065-7E734024E74D}"/>
              </a:ext>
            </a:extLst>
          </p:cNvPr>
          <p:cNvSpPr/>
          <p:nvPr/>
        </p:nvSpPr>
        <p:spPr>
          <a:xfrm>
            <a:off x="3859289" y="-255688"/>
            <a:ext cx="2408862" cy="3629302"/>
          </a:xfrm>
          <a:custGeom>
            <a:avLst/>
            <a:gdLst/>
            <a:ahLst/>
            <a:cxnLst/>
            <a:rect l="l" t="t" r="r" b="b"/>
            <a:pathLst>
              <a:path w="1845252" h="2728195">
                <a:moveTo>
                  <a:pt x="0" y="0"/>
                </a:moveTo>
                <a:lnTo>
                  <a:pt x="1845252" y="0"/>
                </a:lnTo>
                <a:lnTo>
                  <a:pt x="1845252" y="2728195"/>
                </a:lnTo>
                <a:lnTo>
                  <a:pt x="0" y="27281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1">
            <a:extLst>
              <a:ext uri="{FF2B5EF4-FFF2-40B4-BE49-F238E27FC236}">
                <a16:creationId xmlns:a16="http://schemas.microsoft.com/office/drawing/2014/main" id="{29AB4BAF-E7AE-1242-B0F4-E4D89614F89C}"/>
              </a:ext>
            </a:extLst>
          </p:cNvPr>
          <p:cNvSpPr/>
          <p:nvPr/>
        </p:nvSpPr>
        <p:spPr>
          <a:xfrm>
            <a:off x="4439479" y="8030349"/>
            <a:ext cx="4295810" cy="2671213"/>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9" name="Picture 8">
            <a:extLst>
              <a:ext uri="{FF2B5EF4-FFF2-40B4-BE49-F238E27FC236}">
                <a16:creationId xmlns:a16="http://schemas.microsoft.com/office/drawing/2014/main" id="{3F5A4BC8-D87E-F142-A73E-AAC815DF0870}"/>
              </a:ext>
            </a:extLst>
          </p:cNvPr>
          <p:cNvPicPr>
            <a:picLocks noChangeAspect="1"/>
          </p:cNvPicPr>
          <p:nvPr/>
        </p:nvPicPr>
        <p:blipFill>
          <a:blip r:embed="rId12"/>
          <a:stretch>
            <a:fillRect/>
          </a:stretch>
        </p:blipFill>
        <p:spPr>
          <a:xfrm>
            <a:off x="2867021" y="4106394"/>
            <a:ext cx="15677236" cy="3173148"/>
          </a:xfrm>
          <a:prstGeom prst="rect">
            <a:avLst/>
          </a:prstGeom>
        </p:spPr>
      </p:pic>
    </p:spTree>
    <p:extLst>
      <p:ext uri="{BB962C8B-B14F-4D97-AF65-F5344CB8AC3E}">
        <p14:creationId xmlns:p14="http://schemas.microsoft.com/office/powerpoint/2010/main" val="1129737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sp>
        <p:nvSpPr>
          <p:cNvPr id="12" name="Freeform 4">
            <a:extLst>
              <a:ext uri="{FF2B5EF4-FFF2-40B4-BE49-F238E27FC236}">
                <a16:creationId xmlns:a16="http://schemas.microsoft.com/office/drawing/2014/main" id="{9A42D746-1BBA-BA42-87E6-5CB3FEC61065}"/>
              </a:ext>
            </a:extLst>
          </p:cNvPr>
          <p:cNvSpPr/>
          <p:nvPr/>
        </p:nvSpPr>
        <p:spPr>
          <a:xfrm>
            <a:off x="762000" y="3581400"/>
            <a:ext cx="3948082" cy="6705600"/>
          </a:xfrm>
          <a:custGeom>
            <a:avLst/>
            <a:gdLst/>
            <a:ahLst/>
            <a:cxnLst/>
            <a:rect l="l" t="t" r="r" b="b"/>
            <a:pathLst>
              <a:path w="2549462" h="4114800">
                <a:moveTo>
                  <a:pt x="0" y="0"/>
                </a:moveTo>
                <a:lnTo>
                  <a:pt x="2549462" y="0"/>
                </a:lnTo>
                <a:lnTo>
                  <a:pt x="254946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8">
            <a:extLst>
              <a:ext uri="{FF2B5EF4-FFF2-40B4-BE49-F238E27FC236}">
                <a16:creationId xmlns:a16="http://schemas.microsoft.com/office/drawing/2014/main" id="{13297794-8869-CA44-8D9F-FBE4EB6290FD}"/>
              </a:ext>
            </a:extLst>
          </p:cNvPr>
          <p:cNvSpPr/>
          <p:nvPr/>
        </p:nvSpPr>
        <p:spPr>
          <a:xfrm>
            <a:off x="2692566" y="-86734"/>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Freeform 12">
            <a:extLst>
              <a:ext uri="{FF2B5EF4-FFF2-40B4-BE49-F238E27FC236}">
                <a16:creationId xmlns:a16="http://schemas.microsoft.com/office/drawing/2014/main" id="{B21C71F3-FF1F-DF4B-8215-09C5576570A3}"/>
              </a:ext>
            </a:extLst>
          </p:cNvPr>
          <p:cNvSpPr/>
          <p:nvPr/>
        </p:nvSpPr>
        <p:spPr>
          <a:xfrm>
            <a:off x="472691" y="-723900"/>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Freeform 7">
            <a:extLst>
              <a:ext uri="{FF2B5EF4-FFF2-40B4-BE49-F238E27FC236}">
                <a16:creationId xmlns:a16="http://schemas.microsoft.com/office/drawing/2014/main" id="{3E0F1BCC-6ED4-084A-8745-244D78CAA7D9}"/>
              </a:ext>
            </a:extLst>
          </p:cNvPr>
          <p:cNvSpPr/>
          <p:nvPr/>
        </p:nvSpPr>
        <p:spPr>
          <a:xfrm>
            <a:off x="12690711" y="7710373"/>
            <a:ext cx="5612529" cy="2622347"/>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7" name="Group 6">
            <a:extLst>
              <a:ext uri="{FF2B5EF4-FFF2-40B4-BE49-F238E27FC236}">
                <a16:creationId xmlns:a16="http://schemas.microsoft.com/office/drawing/2014/main" id="{30D7CBD7-7F9D-B340-A365-DC51A9274EC7}"/>
              </a:ext>
            </a:extLst>
          </p:cNvPr>
          <p:cNvGrpSpPr/>
          <p:nvPr/>
        </p:nvGrpSpPr>
        <p:grpSpPr>
          <a:xfrm>
            <a:off x="4811643" y="2095500"/>
            <a:ext cx="11243870" cy="6477189"/>
            <a:chOff x="4811643" y="2095500"/>
            <a:chExt cx="11243870" cy="6477189"/>
          </a:xfrm>
        </p:grpSpPr>
        <p:grpSp>
          <p:nvGrpSpPr>
            <p:cNvPr id="2" name="Group 1">
              <a:extLst>
                <a:ext uri="{FF2B5EF4-FFF2-40B4-BE49-F238E27FC236}">
                  <a16:creationId xmlns:a16="http://schemas.microsoft.com/office/drawing/2014/main" id="{F4C57693-69F4-5845-AD01-BC7BBBFA1E92}"/>
                </a:ext>
              </a:extLst>
            </p:cNvPr>
            <p:cNvGrpSpPr/>
            <p:nvPr/>
          </p:nvGrpSpPr>
          <p:grpSpPr>
            <a:xfrm>
              <a:off x="4811643" y="2095500"/>
              <a:ext cx="11243870" cy="6477189"/>
              <a:chOff x="5521966" y="2323913"/>
              <a:chExt cx="11243870" cy="6477189"/>
            </a:xfrm>
          </p:grpSpPr>
          <p:sp>
            <p:nvSpPr>
              <p:cNvPr id="14" name="Freeform 4">
                <a:extLst>
                  <a:ext uri="{FF2B5EF4-FFF2-40B4-BE49-F238E27FC236}">
                    <a16:creationId xmlns:a16="http://schemas.microsoft.com/office/drawing/2014/main" id="{CD02EB37-DA09-534A-A2C8-17DC37727E16}"/>
                  </a:ext>
                </a:extLst>
              </p:cNvPr>
              <p:cNvSpPr/>
              <p:nvPr/>
            </p:nvSpPr>
            <p:spPr>
              <a:xfrm rot="5400000">
                <a:off x="7905306" y="-59427"/>
                <a:ext cx="6477189" cy="11243870"/>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9" name="Group 8">
                <a:extLst>
                  <a:ext uri="{FF2B5EF4-FFF2-40B4-BE49-F238E27FC236}">
                    <a16:creationId xmlns:a16="http://schemas.microsoft.com/office/drawing/2014/main" id="{3AB2763B-7B83-BF4C-A5E0-BA0A56408EA7}"/>
                  </a:ext>
                </a:extLst>
              </p:cNvPr>
              <p:cNvGrpSpPr/>
              <p:nvPr/>
            </p:nvGrpSpPr>
            <p:grpSpPr>
              <a:xfrm>
                <a:off x="6050915" y="2516264"/>
                <a:ext cx="10185970" cy="6162915"/>
                <a:chOff x="2005999" y="3639958"/>
                <a:chExt cx="13312553" cy="3968644"/>
              </a:xfrm>
            </p:grpSpPr>
            <p:sp>
              <p:nvSpPr>
                <p:cNvPr id="4" name="Freeform 4"/>
                <p:cNvSpPr/>
                <p:nvPr/>
              </p:nvSpPr>
              <p:spPr>
                <a:xfrm>
                  <a:off x="2005999" y="3639958"/>
                  <a:ext cx="13312553" cy="3968644"/>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CFD8BE"/>
                </a:solidFill>
                <a:ln>
                  <a:solidFill>
                    <a:schemeClr val="tx2"/>
                  </a:solidFill>
                </a:ln>
              </p:spPr>
            </p:sp>
            <p:sp>
              <p:nvSpPr>
                <p:cNvPr id="18" name="TextBox 17">
                  <a:extLst>
                    <a:ext uri="{FF2B5EF4-FFF2-40B4-BE49-F238E27FC236}">
                      <a16:creationId xmlns:a16="http://schemas.microsoft.com/office/drawing/2014/main" id="{16A65354-120C-2649-9F95-2C509075E969}"/>
                    </a:ext>
                  </a:extLst>
                </p:cNvPr>
                <p:cNvSpPr txBox="1"/>
                <p:nvPr/>
              </p:nvSpPr>
              <p:spPr>
                <a:xfrm>
                  <a:off x="2594295" y="4883692"/>
                  <a:ext cx="12135961" cy="2368258"/>
                </a:xfrm>
                <a:prstGeom prst="rect">
                  <a:avLst/>
                </a:prstGeom>
                <a:noFill/>
              </p:spPr>
              <p:txBody>
                <a:bodyPr wrap="square">
                  <a:spAutoFit/>
                </a:bodyPr>
                <a:lstStyle/>
                <a:p>
                  <a:pPr algn="ctr">
                    <a:lnSpc>
                      <a:spcPct val="150000"/>
                    </a:lnSpc>
                  </a:pPr>
                  <a:r>
                    <a:rPr lang="vi-VN" sz="5400" b="1" i="1" dirty="0">
                      <a:solidFill>
                        <a:srgbClr val="000000"/>
                      </a:solidFill>
                      <a:effectLst/>
                      <a:latin typeface="Cambria" panose="02040503050406030204" pitchFamily="18" charset="0"/>
                    </a:rPr>
                    <a:t>Hãy cho biết cấu trúc của một bài văn miêu tả cây cối gồm có mấy phần?</a:t>
                  </a:r>
                  <a:endParaRPr lang="en-VN" sz="5400" b="1" i="1" dirty="0">
                    <a:latin typeface="Cambria" panose="02040503050406030204" pitchFamily="18" charset="0"/>
                  </a:endParaRPr>
                </a:p>
              </p:txBody>
            </p:sp>
          </p:grpSp>
        </p:grpSp>
        <p:sp>
          <p:nvSpPr>
            <p:cNvPr id="6" name="TextBox 5">
              <a:extLst>
                <a:ext uri="{FF2B5EF4-FFF2-40B4-BE49-F238E27FC236}">
                  <a16:creationId xmlns:a16="http://schemas.microsoft.com/office/drawing/2014/main" id="{EF00E217-4DA8-DA42-AA9F-03AF1E93D326}"/>
                </a:ext>
              </a:extLst>
            </p:cNvPr>
            <p:cNvSpPr txBox="1"/>
            <p:nvPr/>
          </p:nvSpPr>
          <p:spPr>
            <a:xfrm>
              <a:off x="7166019" y="2826568"/>
              <a:ext cx="6535116" cy="1200329"/>
            </a:xfrm>
            <a:prstGeom prst="rect">
              <a:avLst/>
            </a:prstGeom>
            <a:noFill/>
          </p:spPr>
          <p:txBody>
            <a:bodyPr wrap="square" rtlCol="0">
              <a:spAutoFit/>
            </a:bodyPr>
            <a:lstStyle/>
            <a:p>
              <a:r>
                <a:rPr lang="en-VN" sz="7200" b="1" u="sng" dirty="0">
                  <a:solidFill>
                    <a:srgbClr val="C00000"/>
                  </a:solidFill>
                  <a:latin typeface="Cambria" panose="02040503050406030204" pitchFamily="18" charset="0"/>
                </a:rPr>
                <a:t>ÔN LẠI BÀI CŨ</a:t>
              </a:r>
              <a:r>
                <a:rPr lang="en-VN" sz="7200" b="1" dirty="0">
                  <a:solidFill>
                    <a:srgbClr val="C00000"/>
                  </a:solidFill>
                  <a:latin typeface="Cambria" panose="02040503050406030204" pitchFamily="18" charset="0"/>
                </a:rPr>
                <a:t>:</a:t>
              </a:r>
            </a:p>
          </p:txBody>
        </p:sp>
      </p:grpSp>
    </p:spTree>
    <p:extLst>
      <p:ext uri="{BB962C8B-B14F-4D97-AF65-F5344CB8AC3E}">
        <p14:creationId xmlns:p14="http://schemas.microsoft.com/office/powerpoint/2010/main" val="2245950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C57693-69F4-5845-AD01-BC7BBBFA1E92}"/>
              </a:ext>
            </a:extLst>
          </p:cNvPr>
          <p:cNvGrpSpPr/>
          <p:nvPr/>
        </p:nvGrpSpPr>
        <p:grpSpPr>
          <a:xfrm>
            <a:off x="4811643" y="2095500"/>
            <a:ext cx="11243870" cy="6477189"/>
            <a:chOff x="5521966" y="2323913"/>
            <a:chExt cx="11243870" cy="6477189"/>
          </a:xfrm>
        </p:grpSpPr>
        <p:sp>
          <p:nvSpPr>
            <p:cNvPr id="14" name="Freeform 4">
              <a:extLst>
                <a:ext uri="{FF2B5EF4-FFF2-40B4-BE49-F238E27FC236}">
                  <a16:creationId xmlns:a16="http://schemas.microsoft.com/office/drawing/2014/main" id="{CD02EB37-DA09-534A-A2C8-17DC37727E16}"/>
                </a:ext>
              </a:extLst>
            </p:cNvPr>
            <p:cNvSpPr/>
            <p:nvPr/>
          </p:nvSpPr>
          <p:spPr>
            <a:xfrm rot="5400000">
              <a:off x="7905306" y="-59427"/>
              <a:ext cx="6477189" cy="11243870"/>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8">
              <a:extLst>
                <a:ext uri="{FF2B5EF4-FFF2-40B4-BE49-F238E27FC236}">
                  <a16:creationId xmlns:a16="http://schemas.microsoft.com/office/drawing/2014/main" id="{3AB2763B-7B83-BF4C-A5E0-BA0A56408EA7}"/>
                </a:ext>
              </a:extLst>
            </p:cNvPr>
            <p:cNvGrpSpPr/>
            <p:nvPr/>
          </p:nvGrpSpPr>
          <p:grpSpPr>
            <a:xfrm>
              <a:off x="6050915" y="2516264"/>
              <a:ext cx="10185970" cy="6162916"/>
              <a:chOff x="2005999" y="3639958"/>
              <a:chExt cx="13312553" cy="3968644"/>
            </a:xfrm>
          </p:grpSpPr>
          <p:sp>
            <p:nvSpPr>
              <p:cNvPr id="4" name="Freeform 4"/>
              <p:cNvSpPr/>
              <p:nvPr/>
            </p:nvSpPr>
            <p:spPr>
              <a:xfrm>
                <a:off x="2005999" y="3639958"/>
                <a:ext cx="13312553" cy="3968644"/>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CFD8BE"/>
              </a:solidFill>
              <a:ln>
                <a:solidFill>
                  <a:schemeClr val="tx2"/>
                </a:solidFill>
              </a:ln>
            </p:spPr>
          </p:sp>
          <p:sp>
            <p:nvSpPr>
              <p:cNvPr id="18" name="TextBox 17">
                <a:extLst>
                  <a:ext uri="{FF2B5EF4-FFF2-40B4-BE49-F238E27FC236}">
                    <a16:creationId xmlns:a16="http://schemas.microsoft.com/office/drawing/2014/main" id="{16A65354-120C-2649-9F95-2C509075E969}"/>
                  </a:ext>
                </a:extLst>
              </p:cNvPr>
              <p:cNvSpPr txBox="1"/>
              <p:nvPr/>
            </p:nvSpPr>
            <p:spPr>
              <a:xfrm>
                <a:off x="2491901" y="3698937"/>
                <a:ext cx="12135961" cy="3805333"/>
              </a:xfrm>
              <a:prstGeom prst="rect">
                <a:avLst/>
              </a:prstGeom>
              <a:noFill/>
            </p:spPr>
            <p:txBody>
              <a:bodyPr wrap="square">
                <a:spAutoFit/>
              </a:bodyPr>
              <a:lstStyle/>
              <a:p>
                <a:pPr algn="just">
                  <a:lnSpc>
                    <a:spcPct val="150000"/>
                  </a:lnSpc>
                </a:pPr>
                <a:r>
                  <a:rPr lang="vi-VN" sz="3600" b="0" i="0" dirty="0">
                    <a:solidFill>
                      <a:srgbClr val="000000"/>
                    </a:solidFill>
                    <a:effectLst/>
                    <a:latin typeface="Cambria" panose="02040503050406030204" pitchFamily="18" charset="0"/>
                  </a:rPr>
                  <a:t>Bài văn miêu tả cây cối thường có </a:t>
                </a:r>
                <a:r>
                  <a:rPr lang="vi-VN" sz="3600" b="1" i="0" dirty="0">
                    <a:solidFill>
                      <a:srgbClr val="C00000"/>
                    </a:solidFill>
                    <a:effectLst/>
                    <a:latin typeface="Cambria" panose="02040503050406030204" pitchFamily="18" charset="0"/>
                  </a:rPr>
                  <a:t>3 phần</a:t>
                </a:r>
                <a:r>
                  <a:rPr lang="vi-VN" sz="3600" b="0" i="0" dirty="0">
                    <a:solidFill>
                      <a:srgbClr val="000000"/>
                    </a:solidFill>
                    <a:effectLst/>
                    <a:latin typeface="Cambria" panose="02040503050406030204" pitchFamily="18" charset="0"/>
                  </a:rPr>
                  <a:t>:</a:t>
                </a:r>
              </a:p>
              <a:p>
                <a:pPr algn="just">
                  <a:lnSpc>
                    <a:spcPct val="150000"/>
                  </a:lnSpc>
                </a:pPr>
                <a:r>
                  <a:rPr lang="vi-VN" sz="3600" b="1" i="0" dirty="0">
                    <a:solidFill>
                      <a:srgbClr val="C00000"/>
                    </a:solidFill>
                    <a:effectLst/>
                    <a:latin typeface="Cambria" panose="02040503050406030204" pitchFamily="18" charset="0"/>
                  </a:rPr>
                  <a:t>+ Mở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Giới thiệu bao quát </a:t>
                </a:r>
                <a:r>
                  <a:rPr lang="vi-VN" sz="3600" b="0" i="0" dirty="0">
                    <a:solidFill>
                      <a:srgbClr val="000000"/>
                    </a:solidFill>
                    <a:effectLst/>
                    <a:latin typeface="Cambria" panose="02040503050406030204" pitchFamily="18" charset="0"/>
                  </a:rPr>
                  <a:t>về cây (tên cây, nơi cây mọc,...).</a:t>
                </a:r>
              </a:p>
              <a:p>
                <a:pPr algn="just">
                  <a:lnSpc>
                    <a:spcPct val="150000"/>
                  </a:lnSpc>
                </a:pPr>
                <a:r>
                  <a:rPr lang="vi-VN" sz="3600" b="1" i="0" dirty="0">
                    <a:solidFill>
                      <a:srgbClr val="C00000"/>
                    </a:solidFill>
                    <a:effectLst/>
                    <a:latin typeface="Cambria" panose="02040503050406030204" pitchFamily="18" charset="0"/>
                  </a:rPr>
                  <a:t>+ Thân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Tả lần lượt từng bộ phận </a:t>
                </a:r>
                <a:r>
                  <a:rPr lang="vi-VN" sz="3600" b="0" i="0" dirty="0">
                    <a:solidFill>
                      <a:srgbClr val="000000"/>
                    </a:solidFill>
                    <a:effectLst/>
                    <a:latin typeface="Cambria" panose="02040503050406030204" pitchFamily="18" charset="0"/>
                  </a:rPr>
                  <a:t>của cây.</a:t>
                </a:r>
              </a:p>
              <a:p>
                <a:pPr algn="just">
                  <a:lnSpc>
                    <a:spcPct val="150000"/>
                  </a:lnSpc>
                </a:pPr>
                <a:r>
                  <a:rPr lang="vi-VN" sz="3600" b="1" i="0" dirty="0">
                    <a:solidFill>
                      <a:srgbClr val="C00000"/>
                    </a:solidFill>
                    <a:effectLst/>
                    <a:latin typeface="Cambria" panose="02040503050406030204" pitchFamily="18" charset="0"/>
                  </a:rPr>
                  <a:t>+ Kết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Nêu ấn tượng đặc biệt </a:t>
                </a:r>
                <a:r>
                  <a:rPr lang="vi-VN" sz="3600" b="0" i="0" dirty="0">
                    <a:solidFill>
                      <a:srgbClr val="000000"/>
                    </a:solidFill>
                    <a:effectLst/>
                    <a:latin typeface="Cambria" panose="02040503050406030204" pitchFamily="18" charset="0"/>
                  </a:rPr>
                  <a:t>hoặc </a:t>
                </a:r>
                <a:r>
                  <a:rPr lang="vi-VN" sz="3600" b="1" i="0" dirty="0">
                    <a:solidFill>
                      <a:srgbClr val="000000"/>
                    </a:solidFill>
                    <a:effectLst/>
                    <a:latin typeface="Cambria" panose="02040503050406030204" pitchFamily="18" charset="0"/>
                  </a:rPr>
                  <a:t>tình cảm </a:t>
                </a:r>
                <a:r>
                  <a:rPr lang="vi-VN" sz="3600" b="0" i="0" dirty="0">
                    <a:solidFill>
                      <a:srgbClr val="000000"/>
                    </a:solidFill>
                    <a:effectLst/>
                    <a:latin typeface="Cambria" panose="02040503050406030204" pitchFamily="18" charset="0"/>
                  </a:rPr>
                  <a:t>của người tả với cây.</a:t>
                </a:r>
              </a:p>
            </p:txBody>
          </p:sp>
        </p:grpSp>
      </p:grpSp>
      <p:sp>
        <p:nvSpPr>
          <p:cNvPr id="12" name="Freeform 4">
            <a:extLst>
              <a:ext uri="{FF2B5EF4-FFF2-40B4-BE49-F238E27FC236}">
                <a16:creationId xmlns:a16="http://schemas.microsoft.com/office/drawing/2014/main" id="{9A42D746-1BBA-BA42-87E6-5CB3FEC61065}"/>
              </a:ext>
            </a:extLst>
          </p:cNvPr>
          <p:cNvSpPr/>
          <p:nvPr/>
        </p:nvSpPr>
        <p:spPr>
          <a:xfrm>
            <a:off x="762000" y="3581400"/>
            <a:ext cx="3948082" cy="6705600"/>
          </a:xfrm>
          <a:custGeom>
            <a:avLst/>
            <a:gdLst/>
            <a:ahLst/>
            <a:cxnLst/>
            <a:rect l="l" t="t" r="r" b="b"/>
            <a:pathLst>
              <a:path w="2549462" h="4114800">
                <a:moveTo>
                  <a:pt x="0" y="0"/>
                </a:moveTo>
                <a:lnTo>
                  <a:pt x="2549462" y="0"/>
                </a:lnTo>
                <a:lnTo>
                  <a:pt x="254946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8">
            <a:extLst>
              <a:ext uri="{FF2B5EF4-FFF2-40B4-BE49-F238E27FC236}">
                <a16:creationId xmlns:a16="http://schemas.microsoft.com/office/drawing/2014/main" id="{13297794-8869-CA44-8D9F-FBE4EB6290FD}"/>
              </a:ext>
            </a:extLst>
          </p:cNvPr>
          <p:cNvSpPr/>
          <p:nvPr/>
        </p:nvSpPr>
        <p:spPr>
          <a:xfrm>
            <a:off x="2692566" y="-86734"/>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Freeform 12">
            <a:extLst>
              <a:ext uri="{FF2B5EF4-FFF2-40B4-BE49-F238E27FC236}">
                <a16:creationId xmlns:a16="http://schemas.microsoft.com/office/drawing/2014/main" id="{B21C71F3-FF1F-DF4B-8215-09C5576570A3}"/>
              </a:ext>
            </a:extLst>
          </p:cNvPr>
          <p:cNvSpPr/>
          <p:nvPr/>
        </p:nvSpPr>
        <p:spPr>
          <a:xfrm>
            <a:off x="472691" y="-723900"/>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4" name="Freeform 7">
            <a:extLst>
              <a:ext uri="{FF2B5EF4-FFF2-40B4-BE49-F238E27FC236}">
                <a16:creationId xmlns:a16="http://schemas.microsoft.com/office/drawing/2014/main" id="{3E0F1BCC-6ED4-084A-8745-244D78CAA7D9}"/>
              </a:ext>
            </a:extLst>
          </p:cNvPr>
          <p:cNvSpPr/>
          <p:nvPr/>
        </p:nvSpPr>
        <p:spPr>
          <a:xfrm>
            <a:off x="12690711" y="7710373"/>
            <a:ext cx="5612529" cy="2622347"/>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extLst>
      <p:ext uri="{BB962C8B-B14F-4D97-AF65-F5344CB8AC3E}">
        <p14:creationId xmlns:p14="http://schemas.microsoft.com/office/powerpoint/2010/main" val="3317579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AutoShape 9"/>
          <p:cNvSpPr/>
          <p:nvPr/>
        </p:nvSpPr>
        <p:spPr>
          <a:xfrm>
            <a:off x="4106915" y="1975843"/>
            <a:ext cx="10074170" cy="6335314"/>
          </a:xfrm>
          <a:prstGeom prst="rect">
            <a:avLst/>
          </a:prstGeom>
          <a:solidFill>
            <a:srgbClr val="50745F"/>
          </a:solidFill>
        </p:spPr>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pic>
        <p:nvPicPr>
          <p:cNvPr id="13" name="Picture 12">
            <a:extLst>
              <a:ext uri="{FF2B5EF4-FFF2-40B4-BE49-F238E27FC236}">
                <a16:creationId xmlns:a16="http://schemas.microsoft.com/office/drawing/2014/main" id="{E0B28B93-5DCF-AA4E-A6DE-2A134A0B6611}"/>
              </a:ext>
            </a:extLst>
          </p:cNvPr>
          <p:cNvPicPr>
            <a:picLocks noChangeAspect="1"/>
          </p:cNvPicPr>
          <p:nvPr/>
        </p:nvPicPr>
        <p:blipFill>
          <a:blip r:embed="rId20"/>
          <a:stretch>
            <a:fillRect/>
          </a:stretch>
        </p:blipFill>
        <p:spPr>
          <a:xfrm>
            <a:off x="3784599" y="3757837"/>
            <a:ext cx="10718800" cy="3695700"/>
          </a:xfrm>
          <a:prstGeom prst="rect">
            <a:avLst/>
          </a:prstGeom>
        </p:spPr>
      </p:pic>
    </p:spTree>
    <p:extLst>
      <p:ext uri="{BB962C8B-B14F-4D97-AF65-F5344CB8AC3E}">
        <p14:creationId xmlns:p14="http://schemas.microsoft.com/office/powerpoint/2010/main" val="3220014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624274" y="1479790"/>
            <a:ext cx="15245576" cy="923330"/>
          </a:xfrm>
          <a:prstGeom prst="rect">
            <a:avLst/>
          </a:prstGeom>
          <a:noFill/>
        </p:spPr>
        <p:txBody>
          <a:bodyPr wrap="square" rtlCol="0">
            <a:spAutoFit/>
          </a:bodyPr>
          <a:lstStyle/>
          <a:p>
            <a:r>
              <a:rPr lang="en-VN" sz="5400" b="1" dirty="0">
                <a:solidFill>
                  <a:srgbClr val="C00000"/>
                </a:solidFill>
                <a:latin typeface="Cambria" panose="02040503050406030204" pitchFamily="18" charset="0"/>
              </a:rPr>
              <a:t>1. Đọc các đoạn văn dưới đây và trả lời câu hỏi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1243049" y="2592705"/>
            <a:ext cx="16094618" cy="3785652"/>
          </a:xfrm>
          <a:prstGeom prst="rect">
            <a:avLst/>
          </a:prstGeom>
          <a:solidFill>
            <a:schemeClr val="bg1"/>
          </a:solidFill>
        </p:spPr>
        <p:txBody>
          <a:bodyPr wrap="square" rtlCol="0">
            <a:spAutoFit/>
          </a:bodyPr>
          <a:lstStyle/>
          <a:p>
            <a:r>
              <a:rPr lang="vi-VN" sz="4800" dirty="0">
                <a:latin typeface="Cambria" panose="02040503050406030204" pitchFamily="18" charset="0"/>
              </a:rPr>
              <a:t>Nhiệm vụ cần làm:</a:t>
            </a:r>
          </a:p>
          <a:p>
            <a:pPr marL="571500" indent="-571500">
              <a:buFont typeface="Arial" panose="020B0604020202020204" pitchFamily="34" charset="0"/>
              <a:buChar char="•"/>
            </a:pPr>
            <a:r>
              <a:rPr lang="vi-VN" sz="4800" dirty="0">
                <a:latin typeface="Cambria" panose="02040503050406030204" pitchFamily="18" charset="0"/>
              </a:rPr>
              <a:t>Hoạt động theo tổ, cùng thảo luận, đọc đoạn văn và trả lời câu hỏi</a:t>
            </a:r>
          </a:p>
          <a:p>
            <a:pPr marL="571500" indent="-571500">
              <a:buFont typeface="Arial" panose="020B0604020202020204" pitchFamily="34" charset="0"/>
              <a:buChar char="•"/>
            </a:pPr>
            <a:r>
              <a:rPr lang="vi-VN" sz="4800" dirty="0">
                <a:latin typeface="Cambria" panose="02040503050406030204" pitchFamily="18" charset="0"/>
              </a:rPr>
              <a:t>Sau đó, từng nhóm sẽ lên trình bày về những gì đã thảo luận</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3">
            <a:extLst>
              <a:ext uri="{FF2B5EF4-FFF2-40B4-BE49-F238E27FC236}">
                <a16:creationId xmlns:a16="http://schemas.microsoft.com/office/drawing/2014/main" id="{FAD50BDC-2B8E-A54B-BBB9-489D0CB5E5AA}"/>
              </a:ext>
            </a:extLst>
          </p:cNvPr>
          <p:cNvSpPr/>
          <p:nvPr/>
        </p:nvSpPr>
        <p:spPr>
          <a:xfrm>
            <a:off x="6890058"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2367444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961038"/>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187144" y="1820734"/>
            <a:ext cx="16034056" cy="5016758"/>
          </a:xfrm>
          <a:prstGeom prst="rect">
            <a:avLst/>
          </a:prstGeom>
          <a:noFill/>
        </p:spPr>
        <p:txBody>
          <a:bodyPr wrap="square" rtlCol="0">
            <a:spAutoFit/>
          </a:bodyPr>
          <a:lstStyle/>
          <a:p>
            <a:pPr algn="just"/>
            <a:r>
              <a:rPr lang="vi-VN" sz="4000" b="1" i="0" dirty="0">
                <a:solidFill>
                  <a:srgbClr val="000000"/>
                </a:solidFill>
                <a:effectLst/>
                <a:latin typeface="Cambria" panose="02040503050406030204" pitchFamily="18" charset="0"/>
              </a:rPr>
              <a:t>a. Tả lá</a:t>
            </a:r>
            <a:endParaRPr lang="vi-VN" sz="4000" b="0" i="0" dirty="0">
              <a:solidFill>
                <a:srgbClr val="000000"/>
              </a:solidFill>
              <a:effectLst/>
              <a:latin typeface="Cambria" panose="02040503050406030204" pitchFamily="18" charset="0"/>
            </a:endParaRPr>
          </a:p>
          <a:p>
            <a:pPr algn="just"/>
            <a:r>
              <a:rPr lang="en-US" sz="4000" dirty="0">
                <a:solidFill>
                  <a:srgbClr val="000000"/>
                </a:solidFill>
                <a:latin typeface="Cambria" panose="02040503050406030204" pitchFamily="18" charset="0"/>
              </a:rPr>
              <a:t>      </a:t>
            </a:r>
            <a:r>
              <a:rPr lang="vi-VN" sz="4000" dirty="0">
                <a:solidFill>
                  <a:srgbClr val="000000"/>
                </a:solidFill>
                <a:latin typeface="Cambria" panose="02040503050406030204" pitchFamily="18" charset="0"/>
              </a:rPr>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4000" dirty="0">
                <a:solidFill>
                  <a:srgbClr val="000000"/>
                </a:solidFill>
                <a:latin typeface="Cambria" panose="02040503050406030204" pitchFamily="18" charset="0"/>
              </a:rPr>
              <a:t>(Đoàn Giỏi)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6398706" y="7196991"/>
            <a:ext cx="8907031" cy="2308324"/>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Câu mở đầu đoạn cho biết điều gì?</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Lá bàng được tả theo trình tự nào?</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Theo em, tác giả yêu thích màu lá cây bàng vào mùa nào nhất?</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7" name="Picture 6">
            <a:extLst>
              <a:ext uri="{FF2B5EF4-FFF2-40B4-BE49-F238E27FC236}">
                <a16:creationId xmlns:a16="http://schemas.microsoft.com/office/drawing/2014/main" id="{C9E00B82-2B8E-4545-9578-B87DBBFF8B5D}"/>
              </a:ext>
            </a:extLst>
          </p:cNvPr>
          <p:cNvPicPr>
            <a:picLocks noChangeAspect="1"/>
          </p:cNvPicPr>
          <p:nvPr/>
        </p:nvPicPr>
        <p:blipFill>
          <a:blip r:embed="rId8"/>
          <a:stretch>
            <a:fillRect/>
          </a:stretch>
        </p:blipFill>
        <p:spPr>
          <a:xfrm>
            <a:off x="2446318" y="6401329"/>
            <a:ext cx="3704956" cy="3550583"/>
          </a:xfrm>
          <a:prstGeom prst="rect">
            <a:avLst/>
          </a:prstGeom>
        </p:spPr>
      </p:pic>
    </p:spTree>
    <p:extLst>
      <p:ext uri="{BB962C8B-B14F-4D97-AF65-F5344CB8AC3E}">
        <p14:creationId xmlns:p14="http://schemas.microsoft.com/office/powerpoint/2010/main" val="2437514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252584" y="2232832"/>
            <a:ext cx="15778493" cy="3785652"/>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b</a:t>
            </a:r>
            <a:r>
              <a:rPr lang="vi-VN" sz="4000" b="1" i="0" dirty="0">
                <a:solidFill>
                  <a:srgbClr val="000000"/>
                </a:solidFill>
                <a:effectLst/>
                <a:latin typeface="Cambria" panose="02040503050406030204" pitchFamily="18" charset="0"/>
              </a:rPr>
              <a:t>. Tả </a:t>
            </a:r>
            <a:r>
              <a:rPr lang="vi-VN" sz="4000" b="1" dirty="0">
                <a:solidFill>
                  <a:srgbClr val="000000"/>
                </a:solidFill>
                <a:latin typeface="Cambria" panose="02040503050406030204" pitchFamily="18" charset="0"/>
              </a:rPr>
              <a:t>hoa</a:t>
            </a:r>
            <a:endParaRPr lang="vi-VN" sz="4000" dirty="0">
              <a:solidFill>
                <a:srgbClr val="000000"/>
              </a:solidFill>
              <a:latin typeface="Cambria" panose="02040503050406030204" pitchFamily="18" charset="0"/>
            </a:endParaRPr>
          </a:p>
          <a:p>
            <a:pPr algn="just"/>
            <a:r>
              <a:rPr lang="en-US" sz="4000" dirty="0">
                <a:solidFill>
                  <a:srgbClr val="000000"/>
                </a:solidFill>
                <a:latin typeface="Cambria" panose="02040503050406030204" pitchFamily="18" charset="0"/>
              </a:rPr>
              <a:t>      </a:t>
            </a:r>
            <a:r>
              <a:rPr lang="vi-VN" sz="4000" dirty="0">
                <a:solidFill>
                  <a:srgbClr val="000000"/>
                </a:solidFill>
                <a:latin typeface="Cambria" panose="02040503050406030204" pitchFamily="18" charset="0"/>
              </a:rPr>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r>
              <a:rPr lang="vi-VN" sz="4000" dirty="0">
                <a:solidFill>
                  <a:srgbClr val="000000"/>
                </a:solidFill>
                <a:latin typeface="Cambria" panose="02040503050406030204" pitchFamily="18" charset="0"/>
              </a:rPr>
              <a:t>(Mai Văn Tạo)</a:t>
            </a:r>
          </a:p>
        </p:txBody>
      </p:sp>
      <p:sp>
        <p:nvSpPr>
          <p:cNvPr id="2" name="TextBox 1">
            <a:extLst>
              <a:ext uri="{FF2B5EF4-FFF2-40B4-BE49-F238E27FC236}">
                <a16:creationId xmlns:a16="http://schemas.microsoft.com/office/drawing/2014/main" id="{E27BBE1B-7A85-374D-8439-7C1C4F5D7899}"/>
              </a:ext>
            </a:extLst>
          </p:cNvPr>
          <p:cNvSpPr txBox="1"/>
          <p:nvPr/>
        </p:nvSpPr>
        <p:spPr>
          <a:xfrm>
            <a:off x="8044369" y="6191314"/>
            <a:ext cx="7716320" cy="2308324"/>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Đoạn văn tả những đặc điểm nào của hoa sầu riêng?</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Biện pháp so sánh giúp làm nổi bật đặc điểm nào của hoa?</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7" name="Picture 6">
            <a:extLst>
              <a:ext uri="{FF2B5EF4-FFF2-40B4-BE49-F238E27FC236}">
                <a16:creationId xmlns:a16="http://schemas.microsoft.com/office/drawing/2014/main" id="{BDFB9AD7-3AC3-E74E-956E-D7C0FD7ACBE8}"/>
              </a:ext>
            </a:extLst>
          </p:cNvPr>
          <p:cNvPicPr>
            <a:picLocks noChangeAspect="1"/>
          </p:cNvPicPr>
          <p:nvPr/>
        </p:nvPicPr>
        <p:blipFill>
          <a:blip r:embed="rId8"/>
          <a:stretch>
            <a:fillRect/>
          </a:stretch>
        </p:blipFill>
        <p:spPr>
          <a:xfrm>
            <a:off x="2501047" y="5455941"/>
            <a:ext cx="5283200" cy="3975100"/>
          </a:xfrm>
          <a:prstGeom prst="rect">
            <a:avLst/>
          </a:prstGeom>
        </p:spPr>
      </p:pic>
    </p:spTree>
    <p:extLst>
      <p:ext uri="{BB962C8B-B14F-4D97-AF65-F5344CB8AC3E}">
        <p14:creationId xmlns:p14="http://schemas.microsoft.com/office/powerpoint/2010/main" val="153961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219201" y="2289890"/>
            <a:ext cx="11097094" cy="6247864"/>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c</a:t>
            </a:r>
            <a:r>
              <a:rPr lang="vi-VN" sz="4000" b="1" i="0" dirty="0">
                <a:solidFill>
                  <a:srgbClr val="000000"/>
                </a:solidFill>
                <a:effectLst/>
                <a:latin typeface="Cambria" panose="02040503050406030204" pitchFamily="18" charset="0"/>
              </a:rPr>
              <a:t>. Tả </a:t>
            </a:r>
            <a:r>
              <a:rPr lang="vi-VN" sz="4000" b="1" dirty="0">
                <a:solidFill>
                  <a:srgbClr val="000000"/>
                </a:solidFill>
                <a:latin typeface="Cambria" panose="02040503050406030204" pitchFamily="18" charset="0"/>
              </a:rPr>
              <a:t>quả</a:t>
            </a:r>
            <a:endParaRPr lang="vi-VN" sz="4000" dirty="0">
              <a:solidFill>
                <a:srgbClr val="000000"/>
              </a:solidFill>
              <a:latin typeface="Cambria" panose="02040503050406030204" pitchFamily="18" charset="0"/>
            </a:endParaRPr>
          </a:p>
          <a:p>
            <a:pPr algn="just"/>
            <a:r>
              <a:rPr lang="en-US" sz="4000" dirty="0">
                <a:solidFill>
                  <a:srgbClr val="000000"/>
                </a:solidFill>
                <a:latin typeface="Cambria" panose="02040503050406030204" pitchFamily="18" charset="0"/>
              </a:rPr>
              <a:t>    </a:t>
            </a:r>
            <a:r>
              <a:rPr lang="vi-VN" sz="4000" dirty="0">
                <a:solidFill>
                  <a:srgbClr val="000000"/>
                </a:solidFill>
                <a:latin typeface="Cambria" panose="02040503050406030204" pitchFamily="18" charset="0"/>
              </a:rPr>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algn="r"/>
            <a:r>
              <a:rPr lang="vi-VN" sz="4000" dirty="0">
                <a:solidFill>
                  <a:srgbClr val="000000"/>
                </a:solidFill>
                <a:latin typeface="Cambria" panose="02040503050406030204" pitchFamily="18" charset="0"/>
              </a:rPr>
              <a:t>(Theo Vũ Tú Nam)</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7" name="Picture 6">
            <a:extLst>
              <a:ext uri="{FF2B5EF4-FFF2-40B4-BE49-F238E27FC236}">
                <a16:creationId xmlns:a16="http://schemas.microsoft.com/office/drawing/2014/main" id="{A6730AE0-4B4F-2347-98E3-7CADB4507815}"/>
              </a:ext>
            </a:extLst>
          </p:cNvPr>
          <p:cNvPicPr>
            <a:picLocks noChangeAspect="1"/>
          </p:cNvPicPr>
          <p:nvPr/>
        </p:nvPicPr>
        <p:blipFill>
          <a:blip r:embed="rId8"/>
          <a:stretch>
            <a:fillRect/>
          </a:stretch>
        </p:blipFill>
        <p:spPr>
          <a:xfrm>
            <a:off x="12590212" y="2667837"/>
            <a:ext cx="4001800" cy="3450441"/>
          </a:xfrm>
          <a:prstGeom prst="rect">
            <a:avLst/>
          </a:prstGeom>
        </p:spPr>
      </p:pic>
      <p:sp>
        <p:nvSpPr>
          <p:cNvPr id="2" name="TextBox 1">
            <a:extLst>
              <a:ext uri="{FF2B5EF4-FFF2-40B4-BE49-F238E27FC236}">
                <a16:creationId xmlns:a16="http://schemas.microsoft.com/office/drawing/2014/main" id="{E27BBE1B-7A85-374D-8439-7C1C4F5D7899}"/>
              </a:ext>
            </a:extLst>
          </p:cNvPr>
          <p:cNvSpPr txBox="1"/>
          <p:nvPr/>
        </p:nvSpPr>
        <p:spPr>
          <a:xfrm>
            <a:off x="1282989" y="8590227"/>
            <a:ext cx="13875834" cy="1200329"/>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Tìm câu văn sử dụng biện pháp so sánh, nhân hoá để tả quả nhãn. </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Nêu tác dụng của những biện pháp đó.</a:t>
            </a:r>
          </a:p>
        </p:txBody>
      </p:sp>
    </p:spTree>
    <p:extLst>
      <p:ext uri="{BB962C8B-B14F-4D97-AF65-F5344CB8AC3E}">
        <p14:creationId xmlns:p14="http://schemas.microsoft.com/office/powerpoint/2010/main" val="3129407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1538</Words>
  <Application>Microsoft Office PowerPoint</Application>
  <PresentationFormat>Custom</PresentationFormat>
  <Paragraphs>70</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Times New Roman</vt:lpstr>
      <vt:lpstr>SVN-Newton</vt:lpstr>
      <vt:lpstr>Arial</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Rừng Xanh lá và Trắng Tiếng Anh Bài học Bản thuyết trình Giáo dục</dc:title>
  <cp:lastModifiedBy>HH</cp:lastModifiedBy>
  <cp:revision>11</cp:revision>
  <dcterms:created xsi:type="dcterms:W3CDTF">2006-08-16T00:00:00Z</dcterms:created>
  <dcterms:modified xsi:type="dcterms:W3CDTF">2024-04-01T06:29:44Z</dcterms:modified>
  <dc:identifier>DAF_rezAbmg</dc:identifier>
</cp:coreProperties>
</file>