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524" r:id="rId2"/>
    <p:sldId id="555" r:id="rId3"/>
    <p:sldId id="554" r:id="rId4"/>
    <p:sldId id="547" r:id="rId5"/>
    <p:sldId id="534" r:id="rId6"/>
    <p:sldId id="527" r:id="rId7"/>
    <p:sldId id="546" r:id="rId8"/>
    <p:sldId id="548" r:id="rId9"/>
    <p:sldId id="523" r:id="rId10"/>
    <p:sldId id="549" r:id="rId11"/>
    <p:sldId id="529" r:id="rId12"/>
    <p:sldId id="550" r:id="rId13"/>
    <p:sldId id="551" r:id="rId14"/>
    <p:sldId id="552" r:id="rId15"/>
    <p:sldId id="528" r:id="rId16"/>
    <p:sldId id="553" r:id="rId17"/>
    <p:sldId id="540" r:id="rId18"/>
    <p:sldId id="544" r:id="rId19"/>
    <p:sldId id="539" r:id="rId20"/>
    <p:sldId id="545"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2212EC"/>
    <a:srgbClr val="CCBFF5"/>
    <a:srgbClr val="CD2DA3"/>
    <a:srgbClr val="50291E"/>
    <a:srgbClr val="F1A03F"/>
    <a:srgbClr val="FFFAF3"/>
    <a:srgbClr val="76CD61"/>
    <a:srgbClr val="A0D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4" autoAdjust="0"/>
  </p:normalViewPr>
  <p:slideViewPr>
    <p:cSldViewPr snapToGrid="0" showGuides="1">
      <p:cViewPr varScale="1">
        <p:scale>
          <a:sx n="70" d="100"/>
          <a:sy n="70" d="100"/>
        </p:scale>
        <p:origin x="738"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2024/4/1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2024/4/1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2024/4/1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2024/4/1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2024/4/1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2024/4/1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2024/4/1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2024/4/1</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2024/4/1</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2024/4/1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2024/4/1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2024/4/1</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Picture 1">
            <a:extLst>
              <a:ext uri="{FF2B5EF4-FFF2-40B4-BE49-F238E27FC236}">
                <a16:creationId xmlns:a16="http://schemas.microsoft.com/office/drawing/2014/main" id="{7ED510C1-9044-A464-FE1D-ED7F41160A89}"/>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43560EB8-B46A-4AA0-57BF-B3C3B6B9A064}"/>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413082E7-4D3F-FFA0-2BB2-AC67F75338ED}"/>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0">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DD5F586A-EAE7-16BA-DEAD-0B51F02ECC7C}"/>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6" name="Picture 5">
            <a:extLst>
              <a:ext uri="{FF2B5EF4-FFF2-40B4-BE49-F238E27FC236}">
                <a16:creationId xmlns:a16="http://schemas.microsoft.com/office/drawing/2014/main" id="{441D2B6F-D82A-BDC0-09F7-C277BBA5C7B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8" name="Picture 7">
            <a:extLst>
              <a:ext uri="{FF2B5EF4-FFF2-40B4-BE49-F238E27FC236}">
                <a16:creationId xmlns:a16="http://schemas.microsoft.com/office/drawing/2014/main" id="{B1506FCF-D87B-3C97-6AAC-53751D97B52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9" name="Picture 8">
            <a:extLst>
              <a:ext uri="{FF2B5EF4-FFF2-40B4-BE49-F238E27FC236}">
                <a16:creationId xmlns:a16="http://schemas.microsoft.com/office/drawing/2014/main" id="{0E444A62-784C-CC23-175E-5BFB58F46E3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2" name="Picture 11">
            <a:extLst>
              <a:ext uri="{FF2B5EF4-FFF2-40B4-BE49-F238E27FC236}">
                <a16:creationId xmlns:a16="http://schemas.microsoft.com/office/drawing/2014/main" id="{A68BC2B3-7E11-CD07-B763-88A2FB0A9BE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4" name="Title 1">
            <a:extLst>
              <a:ext uri="{FF2B5EF4-FFF2-40B4-BE49-F238E27FC236}">
                <a16:creationId xmlns:a16="http://schemas.microsoft.com/office/drawing/2014/main" id="{E52B2050-239E-EB0A-AAE9-C4255B4A6982}"/>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F2EFB914-C4B3-A808-7BDF-77BA1AECFEC2}"/>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D4D8813A-E25D-3213-FF5B-BB5AFDA6C1C7}"/>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7" name="Picture 16">
            <a:extLst>
              <a:ext uri="{FF2B5EF4-FFF2-40B4-BE49-F238E27FC236}">
                <a16:creationId xmlns:a16="http://schemas.microsoft.com/office/drawing/2014/main" id="{25C613C7-86BF-31DC-5129-C6C457BBC630}"/>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8" name="Picture 17">
            <a:extLst>
              <a:ext uri="{FF2B5EF4-FFF2-40B4-BE49-F238E27FC236}">
                <a16:creationId xmlns:a16="http://schemas.microsoft.com/office/drawing/2014/main" id="{6B580AF2-CD00-F290-0DE3-E8928705ACC6}"/>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9" name="Picture 18">
            <a:extLst>
              <a:ext uri="{FF2B5EF4-FFF2-40B4-BE49-F238E27FC236}">
                <a16:creationId xmlns:a16="http://schemas.microsoft.com/office/drawing/2014/main" id="{84006550-DC79-4BEC-6F0F-B88C6FF18559}"/>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tags" Target="../tags/tag32.xml"/><Relationship Id="rId7" Type="http://schemas.openxmlformats.org/officeDocument/2006/relationships/image" Target="../media/image23.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tags" Target="../tags/tag35.xml"/><Relationship Id="rId7" Type="http://schemas.openxmlformats.org/officeDocument/2006/relationships/image" Target="../media/image2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8.xml"/><Relationship Id="rId7" Type="http://schemas.openxmlformats.org/officeDocument/2006/relationships/image" Target="../media/image1.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7.xml"/><Relationship Id="rId5" Type="http://schemas.openxmlformats.org/officeDocument/2006/relationships/tags" Target="../tags/tag40.xml"/><Relationship Id="rId10" Type="http://schemas.openxmlformats.org/officeDocument/2006/relationships/image" Target="../media/image24.png"/><Relationship Id="rId4" Type="http://schemas.openxmlformats.org/officeDocument/2006/relationships/tags" Target="../tags/tag39.xm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10" Type="http://schemas.openxmlformats.org/officeDocument/2006/relationships/image" Target="../media/image12.png"/><Relationship Id="rId4" Type="http://schemas.openxmlformats.org/officeDocument/2006/relationships/tags" Target="../tags/tag10.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6.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10" Type="http://schemas.openxmlformats.org/officeDocument/2006/relationships/image" Target="../media/image13.png"/><Relationship Id="rId4" Type="http://schemas.openxmlformats.org/officeDocument/2006/relationships/tags" Target="../tags/tag15.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1.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2.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3.xml"/><Relationship Id="rId6" Type="http://schemas.microsoft.com/office/2007/relationships/hdphoto" Target="../media/hdphoto2.wdp"/><Relationship Id="rId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3810" y="-11924"/>
            <a:ext cx="12191365" cy="6858000"/>
          </a:xfrm>
          <a:prstGeom prst="rect">
            <a:avLst/>
          </a:prstGeom>
        </p:spPr>
      </p:pic>
      <p:pic>
        <p:nvPicPr>
          <p:cNvPr id="12" name="图片 11" descr="组 54"/>
          <p:cNvPicPr>
            <a:picLocks noChangeAspect="1"/>
          </p:cNvPicPr>
          <p:nvPr/>
        </p:nvPicPr>
        <p:blipFill>
          <a:blip r:embed="rId6"/>
          <a:stretch>
            <a:fillRect/>
          </a:stretch>
        </p:blipFill>
        <p:spPr>
          <a:xfrm>
            <a:off x="-1905"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 name="Picture 2">
            <a:extLst>
              <a:ext uri="{FF2B5EF4-FFF2-40B4-BE49-F238E27FC236}">
                <a16:creationId xmlns:a16="http://schemas.microsoft.com/office/drawing/2014/main" id="{EB637B94-AB2E-E714-D4C4-5D9BE72906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6831" y="-146570"/>
            <a:ext cx="4609771" cy="2757577"/>
          </a:xfrm>
          <a:prstGeom prst="rect">
            <a:avLst/>
          </a:prstGeom>
        </p:spPr>
      </p:pic>
      <p:pic>
        <p:nvPicPr>
          <p:cNvPr id="4" name="Picture 3"/>
          <p:cNvPicPr>
            <a:picLocks noChangeAspect="1"/>
          </p:cNvPicPr>
          <p:nvPr/>
        </p:nvPicPr>
        <p:blipFill rotWithShape="1">
          <a:blip r:embed="rId8"/>
          <a:srcRect l="31619" t="1887" r="44453" b="85939"/>
          <a:stretch/>
        </p:blipFill>
        <p:spPr>
          <a:xfrm>
            <a:off x="2941525" y="901612"/>
            <a:ext cx="6176477" cy="826108"/>
          </a:xfrm>
          <a:prstGeom prst="rect">
            <a:avLst/>
          </a:prstGeom>
        </p:spPr>
      </p:pic>
      <p:pic>
        <p:nvPicPr>
          <p:cNvPr id="7" name="Picture 6">
            <a:extLst>
              <a:ext uri="{FF2B5EF4-FFF2-40B4-BE49-F238E27FC236}">
                <a16:creationId xmlns:a16="http://schemas.microsoft.com/office/drawing/2014/main" id="{7896823C-D120-859F-D048-FC06BA5D9A72}"/>
              </a:ext>
            </a:extLst>
          </p:cNvPr>
          <p:cNvPicPr>
            <a:picLocks noChangeAspect="1"/>
          </p:cNvPicPr>
          <p:nvPr/>
        </p:nvPicPr>
        <p:blipFill>
          <a:blip r:embed="rId9"/>
          <a:stretch>
            <a:fillRect/>
          </a:stretch>
        </p:blipFill>
        <p:spPr>
          <a:xfrm>
            <a:off x="466085" y="1314666"/>
            <a:ext cx="10309230" cy="320677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37373" y="-89649"/>
            <a:ext cx="2316681" cy="2316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043666-90E2-5410-8D64-624B3AFF43F3}"/>
              </a:ext>
            </a:extLst>
          </p:cNvPr>
          <p:cNvSpPr txBox="1"/>
          <p:nvPr/>
        </p:nvSpPr>
        <p:spPr>
          <a:xfrm>
            <a:off x="1107440" y="51129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7" name="文本框13">
            <a:extLst>
              <a:ext uri="{FF2B5EF4-FFF2-40B4-BE49-F238E27FC236}">
                <a16:creationId xmlns:a16="http://schemas.microsoft.com/office/drawing/2014/main" id="{AEB810CE-69E7-F5CD-E303-DDF3ED75FE4C}"/>
              </a:ext>
            </a:extLst>
          </p:cNvPr>
          <p:cNvSpPr txBox="1"/>
          <p:nvPr>
            <p:custDataLst>
              <p:tags r:id="rId1"/>
            </p:custDataLst>
          </p:nvPr>
        </p:nvSpPr>
        <p:spPr>
          <a:xfrm>
            <a:off x="1188720" y="-71517"/>
            <a:ext cx="5252720" cy="952143"/>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Bày</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tỏ</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quan</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điểm</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2" name="Group 1">
            <a:extLst>
              <a:ext uri="{FF2B5EF4-FFF2-40B4-BE49-F238E27FC236}">
                <a16:creationId xmlns:a16="http://schemas.microsoft.com/office/drawing/2014/main" id="{FF7CBCC1-E65A-CFA5-3ABC-C5C57F9BFD91}"/>
              </a:ext>
            </a:extLst>
          </p:cNvPr>
          <p:cNvGrpSpPr/>
          <p:nvPr/>
        </p:nvGrpSpPr>
        <p:grpSpPr>
          <a:xfrm>
            <a:off x="0" y="880626"/>
            <a:ext cx="7518400" cy="1325356"/>
            <a:chOff x="4442573" y="1691308"/>
            <a:chExt cx="4497671" cy="889012"/>
          </a:xfrm>
        </p:grpSpPr>
        <p:pic>
          <p:nvPicPr>
            <p:cNvPr id="3" name="Picture 2">
              <a:extLst>
                <a:ext uri="{FF2B5EF4-FFF2-40B4-BE49-F238E27FC236}">
                  <a16:creationId xmlns:a16="http://schemas.microsoft.com/office/drawing/2014/main" id="{7DAA5C12-FB6D-2822-DF16-5BFBEA624ED7}"/>
                </a:ext>
              </a:extLst>
            </p:cNvPr>
            <p:cNvPicPr>
              <a:picLocks noChangeAspect="1"/>
            </p:cNvPicPr>
            <p:nvPr/>
          </p:nvPicPr>
          <p:blipFill>
            <a:blip r:embed="rId3"/>
            <a:stretch>
              <a:fillRect/>
            </a:stretch>
          </p:blipFill>
          <p:spPr>
            <a:xfrm>
              <a:off x="4442573" y="1691308"/>
              <a:ext cx="4497671" cy="889012"/>
            </a:xfrm>
            <a:prstGeom prst="rect">
              <a:avLst/>
            </a:prstGeom>
          </p:spPr>
        </p:pic>
        <p:sp>
          <p:nvSpPr>
            <p:cNvPr id="4" name="Google Shape;449;p40">
              <a:extLst>
                <a:ext uri="{FF2B5EF4-FFF2-40B4-BE49-F238E27FC236}">
                  <a16:creationId xmlns:a16="http://schemas.microsoft.com/office/drawing/2014/main" id="{0E0ECD3A-C237-9311-87DA-203AA844EC62}"/>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r>
                <a:rPr lang="vi-VN" sz="3200" b="1" dirty="0">
                  <a:solidFill>
                    <a:srgbClr val="002060"/>
                  </a:solidFill>
                  <a:latin typeface="Cambria" panose="02040503050406030204" pitchFamily="18" charset="0"/>
                  <a:ea typeface="Cambria" panose="02040503050406030204" pitchFamily="18" charset="0"/>
                  <a:cs typeface="+mn-cs"/>
                </a:rPr>
                <a:t>d)</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Lan thường sử dụng giấy một mặt</a:t>
              </a:r>
            </a:p>
            <a:p>
              <a:pPr algn="ct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để làm giấy nháp.</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7" name="Group 6">
            <a:extLst>
              <a:ext uri="{FF2B5EF4-FFF2-40B4-BE49-F238E27FC236}">
                <a16:creationId xmlns:a16="http://schemas.microsoft.com/office/drawing/2014/main" id="{8038FF49-2BFC-6C4A-1075-2D4B4E02F86C}"/>
              </a:ext>
            </a:extLst>
          </p:cNvPr>
          <p:cNvGrpSpPr/>
          <p:nvPr/>
        </p:nvGrpSpPr>
        <p:grpSpPr>
          <a:xfrm>
            <a:off x="0" y="3504775"/>
            <a:ext cx="8554720" cy="2221912"/>
            <a:chOff x="4283651" y="1802333"/>
            <a:chExt cx="4124784" cy="1013449"/>
          </a:xfrm>
        </p:grpSpPr>
        <p:pic>
          <p:nvPicPr>
            <p:cNvPr id="8" name="Picture 7">
              <a:extLst>
                <a:ext uri="{FF2B5EF4-FFF2-40B4-BE49-F238E27FC236}">
                  <a16:creationId xmlns:a16="http://schemas.microsoft.com/office/drawing/2014/main" id="{A5E7099D-CCFE-F747-8723-D20F27F68CA8}"/>
                </a:ext>
              </a:extLst>
            </p:cNvPr>
            <p:cNvPicPr>
              <a:picLocks noChangeAspect="1"/>
            </p:cNvPicPr>
            <p:nvPr/>
          </p:nvPicPr>
          <p:blipFill>
            <a:blip r:embed="rId3"/>
            <a:stretch>
              <a:fillRect/>
            </a:stretch>
          </p:blipFill>
          <p:spPr>
            <a:xfrm>
              <a:off x="4283651" y="1802333"/>
              <a:ext cx="4124784" cy="1013449"/>
            </a:xfrm>
            <a:prstGeom prst="rect">
              <a:avLst/>
            </a:prstGeom>
          </p:spPr>
        </p:pic>
        <p:sp>
          <p:nvSpPr>
            <p:cNvPr id="9" name="Google Shape;449;p40">
              <a:extLst>
                <a:ext uri="{FF2B5EF4-FFF2-40B4-BE49-F238E27FC236}">
                  <a16:creationId xmlns:a16="http://schemas.microsoft.com/office/drawing/2014/main" id="{53D3950D-6E57-4004-D70D-72A8368512BD}"/>
                </a:ext>
              </a:extLst>
            </p:cNvPr>
            <p:cNvSpPr txBox="1">
              <a:spLocks/>
            </p:cNvSpPr>
            <p:nvPr/>
          </p:nvSpPr>
          <p:spPr>
            <a:xfrm>
              <a:off x="4473536" y="1942100"/>
              <a:ext cx="3745014"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a:p>
              <a:pPr algn="just"/>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e) Cuối ngày, Chung thường giúp mẹ đếm và phân loại số tiền bán được trong ngày. Thỉnh thoảng, mẹ cho ít tiền lẻ nhưng Chung không tiêu mà bỏ ống tiết kiệm. </a:t>
              </a:r>
              <a:endParaRPr kumimoji="0" lang="en-SG"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algn="ctr"/>
              <a:endParaRPr kumimoji="0" lang="en-SG" sz="30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p:txBody>
        </p:sp>
      </p:grpSp>
      <p:sp>
        <p:nvSpPr>
          <p:cNvPr id="10" name="Rectangle: Rounded Corners 9">
            <a:extLst>
              <a:ext uri="{FF2B5EF4-FFF2-40B4-BE49-F238E27FC236}">
                <a16:creationId xmlns:a16="http://schemas.microsoft.com/office/drawing/2014/main" id="{51DD8662-CF02-85D8-E168-D0DEC1E00518}"/>
              </a:ext>
            </a:extLst>
          </p:cNvPr>
          <p:cNvSpPr/>
          <p:nvPr/>
        </p:nvSpPr>
        <p:spPr>
          <a:xfrm>
            <a:off x="5730624" y="2129692"/>
            <a:ext cx="5790432"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3000" b="1" dirty="0">
                <a:solidFill>
                  <a:srgbClr val="C00000"/>
                </a:solidFill>
                <a:latin typeface="Cambria" panose="02040503050406030204" pitchFamily="18" charset="0"/>
                <a:ea typeface="Cambria" panose="02040503050406030204" pitchFamily="18" charset="0"/>
              </a:rPr>
              <a:t>Bạn Lan đã lãng phí của cải, chưa biết tận dụng những đồ thừa để biến nó thành có ích. </a:t>
            </a:r>
            <a:endParaRPr kumimoji="0" lang="en-US" sz="3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C0907A9B-D407-E84D-ED5B-871D285495CB}"/>
              </a:ext>
            </a:extLst>
          </p:cNvPr>
          <p:cNvSpPr/>
          <p:nvPr/>
        </p:nvSpPr>
        <p:spPr>
          <a:xfrm>
            <a:off x="5824485" y="5604961"/>
            <a:ext cx="6293590"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SG" sz="3500" b="1" dirty="0">
                <a:solidFill>
                  <a:srgbClr val="C00000"/>
                </a:solidFill>
                <a:latin typeface="Cambria" panose="02040503050406030204" pitchFamily="18" charset="0"/>
                <a:ea typeface="Cambria" panose="02040503050406030204" pitchFamily="18" charset="0"/>
              </a:rPr>
              <a:t>Chung </a:t>
            </a:r>
            <a:r>
              <a:rPr lang="en-SG" sz="3500" b="1" dirty="0" err="1">
                <a:solidFill>
                  <a:srgbClr val="C00000"/>
                </a:solidFill>
                <a:latin typeface="Cambria" panose="02040503050406030204" pitchFamily="18" charset="0"/>
                <a:ea typeface="Cambria" panose="02040503050406030204" pitchFamily="18" charset="0"/>
              </a:rPr>
              <a:t>đã</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kiệm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tiền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và</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không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tiêu</a:t>
            </a:r>
            <a:r>
              <a:rPr lang="en-SG" sz="3500" b="1" dirty="0">
                <a:solidFill>
                  <a:srgbClr val="C00000"/>
                </a:solidFill>
                <a:latin typeface="Cambria" panose="02040503050406030204" pitchFamily="18" charset="0"/>
                <a:ea typeface="Cambria" panose="02040503050406030204" pitchFamily="18" charset="0"/>
              </a:rPr>
              <a:t> </a:t>
            </a:r>
            <a:r>
              <a:rPr lang="vi-VN" sz="3500" b="1" dirty="0">
                <a:solidFill>
                  <a:srgbClr val="C00000"/>
                </a:solidFill>
                <a:latin typeface="Cambria" panose="02040503050406030204" pitchFamily="18" charset="0"/>
                <a:ea typeface="Cambria" panose="02040503050406030204" pitchFamily="18" charset="0"/>
              </a:rPr>
              <a:t>x</a:t>
            </a:r>
            <a:r>
              <a:rPr lang="en-SG" sz="3500" b="1" dirty="0" err="1">
                <a:solidFill>
                  <a:srgbClr val="C00000"/>
                </a:solidFill>
                <a:latin typeface="Cambria" panose="02040503050406030204" pitchFamily="18" charset="0"/>
                <a:ea typeface="Cambria" panose="02040503050406030204" pitchFamily="18" charset="0"/>
              </a:rPr>
              <a:t>ài</a:t>
            </a:r>
            <a:r>
              <a:rPr lang="en-SG" sz="3500" b="1" dirty="0">
                <a:solidFill>
                  <a:srgbClr val="C00000"/>
                </a:solidFill>
                <a:latin typeface="Cambria" panose="02040503050406030204" pitchFamily="18" charset="0"/>
                <a:ea typeface="Cambria" panose="02040503050406030204" pitchFamily="18" charset="0"/>
              </a:rPr>
              <a:t> lung tung. </a:t>
            </a:r>
            <a:endParaRPr kumimoji="0" lang="en-US"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7096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94593" y="1152356"/>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3000" b="1" i="0" dirty="0">
                <a:solidFill>
                  <a:schemeClr val="bg1"/>
                </a:solidFill>
                <a:effectLst/>
                <a:latin typeface="Cambria" panose="02040503050406030204" pitchFamily="18" charset="0"/>
                <a:ea typeface="Cambria" panose="02040503050406030204" pitchFamily="18" charset="0"/>
              </a:rPr>
              <a:t>3. </a:t>
            </a:r>
            <a:r>
              <a:rPr lang="en-SG" sz="3000" b="1" i="0" dirty="0" err="1">
                <a:solidFill>
                  <a:schemeClr val="bg1"/>
                </a:solidFill>
                <a:effectLst/>
                <a:latin typeface="Cambria" panose="02040503050406030204" pitchFamily="18" charset="0"/>
                <a:ea typeface="Cambria" panose="02040503050406030204" pitchFamily="18" charset="0"/>
              </a:rPr>
              <a:t>Xử</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lí</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tình</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huống</a:t>
            </a:r>
            <a:r>
              <a:rPr lang="en-SG" sz="3000" b="1" i="0" dirty="0">
                <a:solidFill>
                  <a:schemeClr val="bg1"/>
                </a:solidFill>
                <a:effectLst/>
                <a:latin typeface="Cambria" panose="02040503050406030204" pitchFamily="18" charset="0"/>
                <a:ea typeface="Cambria" panose="02040503050406030204" pitchFamily="18" charset="0"/>
              </a:rPr>
              <a:t> </a:t>
            </a:r>
            <a:endParaRPr kumimoji="0" lang="en-SG" sz="3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58A99B01-A819-FC3B-068F-D50087756D9C}"/>
              </a:ext>
            </a:extLst>
          </p:cNvPr>
          <p:cNvGrpSpPr/>
          <p:nvPr/>
        </p:nvGrpSpPr>
        <p:grpSpPr>
          <a:xfrm>
            <a:off x="-565681" y="1152356"/>
            <a:ext cx="6892642" cy="5296118"/>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algn="just" defTabSz="609630"/>
              <a:endParaRPr lang="en-US" sz="4400" dirty="0">
                <a:solidFill>
                  <a:srgbClr val="CB5646"/>
                </a:solidFill>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3785652"/>
          </a:xfrm>
          <a:prstGeom prst="rect">
            <a:avLst/>
          </a:prstGeom>
          <a:noFill/>
        </p:spPr>
        <p:txBody>
          <a:bodyPr wrap="square">
            <a:spAutoFit/>
          </a:bodyPr>
          <a:lstStyle/>
          <a:p>
            <a:pPr algn="just"/>
            <a:r>
              <a:rPr lang="vi-VN" sz="3000" b="1" i="0" dirty="0">
                <a:solidFill>
                  <a:srgbClr val="002060"/>
                </a:solidFill>
                <a:effectLst/>
                <a:latin typeface="Cambria" panose="02040503050406030204" pitchFamily="18" charset="0"/>
                <a:ea typeface="Cambria" panose="02040503050406030204" pitchFamily="18" charset="0"/>
              </a:rPr>
              <a:t>a) Sau tết Nguyên đán, Toàn có một số tiền mừng tuổi. Bạn băn khoăn không biết nên sử dụng số tiền đó vào việc gì: mua món đồ mà mình rất thích, đưa cho bố mẹ giữ hộ, nuôi lợn đất... </a:t>
            </a:r>
          </a:p>
          <a:p>
            <a:pPr algn="just"/>
            <a:r>
              <a:rPr lang="vi-VN" sz="3000" b="1" i="0" dirty="0">
                <a:solidFill>
                  <a:srgbClr val="002060"/>
                </a:solidFill>
                <a:effectLst/>
                <a:latin typeface="Cambria" panose="02040503050406030204" pitchFamily="18" charset="0"/>
                <a:ea typeface="Cambria" panose="02040503050406030204" pitchFamily="18" charset="0"/>
              </a:rPr>
              <a:t>Nếu là Toàn, em sẽ làm gì với số tiền đó? </a:t>
            </a:r>
          </a:p>
        </p:txBody>
      </p:sp>
      <p:grpSp>
        <p:nvGrpSpPr>
          <p:cNvPr id="9" name="Group 8">
            <a:extLst>
              <a:ext uri="{FF2B5EF4-FFF2-40B4-BE49-F238E27FC236}">
                <a16:creationId xmlns:a16="http://schemas.microsoft.com/office/drawing/2014/main" id="{6F0B8686-D582-1679-D30F-EA461E499D53}"/>
              </a:ext>
            </a:extLst>
          </p:cNvPr>
          <p:cNvGrpSpPr/>
          <p:nvPr/>
        </p:nvGrpSpPr>
        <p:grpSpPr>
          <a:xfrm>
            <a:off x="5706275" y="1152356"/>
            <a:ext cx="6485725" cy="5296118"/>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algn="just" defTabSz="609630"/>
              <a:endParaRPr lang="en-US" sz="4400" dirty="0">
                <a:solidFill>
                  <a:srgbClr val="CB5646"/>
                </a:solidFill>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6394842" y="2277107"/>
            <a:ext cx="5702565" cy="3785652"/>
          </a:xfrm>
          <a:prstGeom prst="rect">
            <a:avLst/>
          </a:prstGeom>
          <a:noFill/>
        </p:spPr>
        <p:txBody>
          <a:bodyPr wrap="square">
            <a:spAutoFit/>
          </a:bodyPr>
          <a:lstStyle/>
          <a:p>
            <a:pPr algn="just"/>
            <a:r>
              <a:rPr lang="vi-VN" sz="3500" b="1" i="0" dirty="0">
                <a:solidFill>
                  <a:srgbClr val="002060"/>
                </a:solidFill>
                <a:effectLst/>
                <a:latin typeface="Cambria" panose="02040503050406030204" pitchFamily="18" charset="0"/>
                <a:ea typeface="Cambria" panose="02040503050406030204" pitchFamily="18" charset="0"/>
              </a:rPr>
              <a:t> b) Bố mẹ cho Kim 200.000 đồng để tổ chức sinh nhật với ba người bạn. </a:t>
            </a:r>
          </a:p>
          <a:p>
            <a:pPr algn="just"/>
            <a:r>
              <a:rPr lang="vi-VN" sz="3500" b="1" i="0" dirty="0">
                <a:solidFill>
                  <a:srgbClr val="002060"/>
                </a:solidFill>
                <a:effectLst/>
                <a:latin typeface="Cambria" panose="02040503050406030204" pitchFamily="18" charset="0"/>
                <a:ea typeface="Cambria" panose="02040503050406030204" pitchFamily="18" charset="0"/>
              </a:rPr>
              <a:t>Kim chưa biết mua gì. </a:t>
            </a:r>
          </a:p>
          <a:p>
            <a:pPr algn="just"/>
            <a:r>
              <a:rPr lang="vi-VN" sz="3500" b="1" i="0" dirty="0">
                <a:solidFill>
                  <a:srgbClr val="002060"/>
                </a:solidFill>
                <a:effectLst/>
                <a:latin typeface="Cambria" panose="02040503050406030204" pitchFamily="18" charset="0"/>
                <a:ea typeface="Cambria" panose="02040503050406030204" pitchFamily="18" charset="0"/>
              </a:rPr>
              <a:t>Nếu là Kim, em sẽ làm như thế nào? </a:t>
            </a:r>
          </a:p>
          <a:p>
            <a:pPr algn="just"/>
            <a:endParaRPr lang="vi-VN" sz="3000" b="1" i="0" dirty="0">
              <a:solidFill>
                <a:srgbClr val="002060"/>
              </a:solidFill>
              <a:effectLst/>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84CA82E9-AD01-F97E-897F-86C3290BD8EA}"/>
              </a:ext>
            </a:extLst>
          </p:cNvPr>
          <p:cNvPicPr>
            <a:picLocks noChangeAspect="1"/>
          </p:cNvPicPr>
          <p:nvPr/>
        </p:nvPicPr>
        <p:blipFill>
          <a:blip r:embed="rId6"/>
          <a:stretch>
            <a:fillRect/>
          </a:stretch>
        </p:blipFill>
        <p:spPr>
          <a:xfrm>
            <a:off x="999128" y="850545"/>
            <a:ext cx="4440388" cy="1652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31925" y="221022"/>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huống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5" name="Group 4">
            <a:extLst>
              <a:ext uri="{FF2B5EF4-FFF2-40B4-BE49-F238E27FC236}">
                <a16:creationId xmlns:a16="http://schemas.microsoft.com/office/drawing/2014/main" id="{58A99B01-A819-FC3B-068F-D50087756D9C}"/>
              </a:ext>
            </a:extLst>
          </p:cNvPr>
          <p:cNvGrpSpPr/>
          <p:nvPr/>
        </p:nvGrpSpPr>
        <p:grpSpPr>
          <a:xfrm>
            <a:off x="-565681" y="1152356"/>
            <a:ext cx="6892642" cy="5296118"/>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Sau tết Nguyên đán, Toàn có một số tiền mừng tuổi. Bạn băn khoăn không biết nên sử dụng số tiền đó vào việc gì: mua món đồ mà mình rất thích, đưa cho bố mẹ giữ hộ, nuôi lợn đất...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là Toàn, em sẽ làm gì với số tiền đó? </a:t>
            </a:r>
          </a:p>
        </p:txBody>
      </p:sp>
      <p:pic>
        <p:nvPicPr>
          <p:cNvPr id="16" name="Picture 15">
            <a:extLst>
              <a:ext uri="{FF2B5EF4-FFF2-40B4-BE49-F238E27FC236}">
                <a16:creationId xmlns:a16="http://schemas.microsoft.com/office/drawing/2014/main" id="{84CA82E9-AD01-F97E-897F-86C3290BD8EA}"/>
              </a:ext>
            </a:extLst>
          </p:cNvPr>
          <p:cNvPicPr>
            <a:picLocks noChangeAspect="1"/>
          </p:cNvPicPr>
          <p:nvPr/>
        </p:nvPicPr>
        <p:blipFill>
          <a:blip r:embed="rId6"/>
          <a:stretch>
            <a:fillRect/>
          </a:stretch>
        </p:blipFill>
        <p:spPr>
          <a:xfrm>
            <a:off x="999128" y="850545"/>
            <a:ext cx="4440388" cy="1652936"/>
          </a:xfrm>
          <a:prstGeom prst="rect">
            <a:avLst/>
          </a:prstGeom>
        </p:spPr>
      </p:pic>
      <p:sp>
        <p:nvSpPr>
          <p:cNvPr id="3" name="Rectangle: Rounded Corners 2">
            <a:extLst>
              <a:ext uri="{FF2B5EF4-FFF2-40B4-BE49-F238E27FC236}">
                <a16:creationId xmlns:a16="http://schemas.microsoft.com/office/drawing/2014/main" id="{6679F1CC-7DC9-EBBD-FB97-807E3A23DC6E}"/>
              </a:ext>
            </a:extLst>
          </p:cNvPr>
          <p:cNvSpPr/>
          <p:nvPr/>
        </p:nvSpPr>
        <p:spPr>
          <a:xfrm>
            <a:off x="6382239" y="1947670"/>
            <a:ext cx="5785772" cy="241266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000" b="1" dirty="0">
                <a:solidFill>
                  <a:srgbClr val="002060"/>
                </a:solidFill>
                <a:latin typeface="Cambria" panose="02040503050406030204" pitchFamily="18" charset="0"/>
                <a:ea typeface="Cambria" panose="02040503050406030204" pitchFamily="18" charset="0"/>
              </a:rPr>
              <a:t>Nếu em là Toàn em sẽ nuôi lợn đất rồi sau khi có được một khoản nhất định em sẽ đưa cho bố mẹ để mua đồ dùng học tập, quần áo....</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2681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23354" y="0"/>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huống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9" name="Group 8">
            <a:extLst>
              <a:ext uri="{FF2B5EF4-FFF2-40B4-BE49-F238E27FC236}">
                <a16:creationId xmlns:a16="http://schemas.microsoft.com/office/drawing/2014/main" id="{6F0B8686-D582-1679-D30F-EA461E499D53}"/>
              </a:ext>
            </a:extLst>
          </p:cNvPr>
          <p:cNvGrpSpPr/>
          <p:nvPr/>
        </p:nvGrpSpPr>
        <p:grpSpPr>
          <a:xfrm>
            <a:off x="-465925" y="906823"/>
            <a:ext cx="6485725" cy="5296118"/>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222642" y="2031574"/>
            <a:ext cx="5702565"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b) Bố mẹ cho Kim 200.000 đồng để tổ chức sinh nhật với ba người bạn.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Kim chưa biết mua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là Kim, em sẽ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68A37B27-3959-C15B-8098-A2F0C19DF33B}"/>
              </a:ext>
            </a:extLst>
          </p:cNvPr>
          <p:cNvSpPr/>
          <p:nvPr/>
        </p:nvSpPr>
        <p:spPr>
          <a:xfrm>
            <a:off x="6382239" y="1947670"/>
            <a:ext cx="5785772" cy="241266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Kim có thể lựa chọn</a:t>
            </a:r>
            <a:r>
              <a:rPr kumimoji="0" lang="vi-V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mua các đồ loại đồ ăn nhưng nên mua trong giới hạn 200 000 đồng.</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05064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94593" y="134754"/>
            <a:ext cx="12191365" cy="7875602"/>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074324" y="895645"/>
            <a:ext cx="5826227"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prstClr val="white"/>
                </a:solidFill>
                <a:latin typeface="Cambria" panose="02040503050406030204" pitchFamily="18" charset="0"/>
                <a:ea typeface="Cambria" panose="02040503050406030204" pitchFamily="18" charset="0"/>
              </a:rPr>
              <a:t>4</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vi-VN"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Đưa ra lời khuyên cho bạn</a:t>
            </a:r>
            <a:endPar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58A99B01-A819-FC3B-068F-D50087756D9C}"/>
              </a:ext>
            </a:extLst>
          </p:cNvPr>
          <p:cNvGrpSpPr/>
          <p:nvPr/>
        </p:nvGrpSpPr>
        <p:grpSpPr>
          <a:xfrm>
            <a:off x="-240633" y="1549666"/>
            <a:ext cx="6567593" cy="3676851"/>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2554545"/>
          </a:xfrm>
          <a:prstGeom prst="rect">
            <a:avLst/>
          </a:prstGeom>
          <a:noFill/>
        </p:spPr>
        <p:txBody>
          <a:bodyPr wrap="square">
            <a:spAutoFit/>
          </a:bodyPr>
          <a:lstStyle/>
          <a:p>
            <a:pPr lvl="0" algn="ctr"/>
            <a:r>
              <a:rPr lang="vi-VN" sz="4000" b="1" dirty="0">
                <a:solidFill>
                  <a:srgbClr val="C00000"/>
                </a:solidFill>
                <a:latin typeface="Cambria" panose="02040503050406030204" pitchFamily="18" charset="0"/>
                <a:ea typeface="Cambria" panose="02040503050406030204" pitchFamily="18" charset="0"/>
              </a:rPr>
              <a:t>Bố mẹ cho Quyết một chiếc xe đạp cũ còn tốt nhưng bạn đòi mẹ mua chiếc xe đạp mới.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6F0B8686-D582-1679-D30F-EA461E499D53}"/>
              </a:ext>
            </a:extLst>
          </p:cNvPr>
          <p:cNvGrpSpPr/>
          <p:nvPr/>
        </p:nvGrpSpPr>
        <p:grpSpPr>
          <a:xfrm>
            <a:off x="5706275" y="1631482"/>
            <a:ext cx="6485725" cy="3912669"/>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6394842" y="2277107"/>
            <a:ext cx="5702565" cy="2862322"/>
          </a:xfrm>
          <a:prstGeom prst="rect">
            <a:avLst/>
          </a:prstGeom>
          <a:noFill/>
        </p:spPr>
        <p:txBody>
          <a:bodyPr wrap="square">
            <a:spAutoFit/>
          </a:bodyPr>
          <a:lstStyle/>
          <a:p>
            <a:pPr lvl="0" algn="just"/>
            <a:r>
              <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lang="en-SG" sz="3500" b="1" dirty="0">
                <a:solidFill>
                  <a:srgbClr val="C00000"/>
                </a:solidFill>
                <a:latin typeface="Cambria" panose="02040503050406030204" pitchFamily="18" charset="0"/>
                <a:ea typeface="Cambria" panose="02040503050406030204" pitchFamily="18" charset="0"/>
              </a:rPr>
              <a:t>b) </a:t>
            </a:r>
            <a:r>
              <a:rPr lang="en-SG" sz="3500" b="1" dirty="0" err="1">
                <a:solidFill>
                  <a:srgbClr val="C00000"/>
                </a:solidFill>
                <a:latin typeface="Cambria" panose="02040503050406030204" pitchFamily="18" charset="0"/>
                <a:ea typeface="Cambria" panose="02040503050406030204" pitchFamily="18" charset="0"/>
              </a:rPr>
              <a:t>Để</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chuẩn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bị</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cho</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buổi</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liên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hoan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lớp</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cuối</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năm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bạn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dự</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định</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tổ</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chức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thật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hoành</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tráng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để</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bạn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lớp</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khác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trầm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trồ</a:t>
            </a:r>
            <a:r>
              <a:rPr lang="en-SG" sz="3500" b="1" dirty="0">
                <a:solidFill>
                  <a:srgbClr val="C00000"/>
                </a:solidFill>
                <a:latin typeface="Cambria" panose="02040503050406030204" pitchFamily="18" charset="0"/>
                <a:ea typeface="Cambria" panose="02040503050406030204" pitchFamily="18" charset="0"/>
              </a:rPr>
              <a:t>. </a:t>
            </a:r>
            <a:endPar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484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CE8196-9EF9-ACBE-3607-DA5E3251FC83}"/>
              </a:ext>
            </a:extLst>
          </p:cNvPr>
          <p:cNvGrpSpPr/>
          <p:nvPr/>
        </p:nvGrpSpPr>
        <p:grpSpPr>
          <a:xfrm>
            <a:off x="-471593" y="172473"/>
            <a:ext cx="6567593" cy="3676851"/>
            <a:chOff x="929545" y="1185962"/>
            <a:chExt cx="5860244" cy="4486075"/>
          </a:xfrm>
        </p:grpSpPr>
        <p:sp>
          <p:nvSpPr>
            <p:cNvPr id="12" name="Freeform 3">
              <a:extLst>
                <a:ext uri="{FF2B5EF4-FFF2-40B4-BE49-F238E27FC236}">
                  <a16:creationId xmlns:a16="http://schemas.microsoft.com/office/drawing/2014/main" id="{765A61E5-707B-8C4B-B6DD-D4E533D0ADA6}"/>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 name="TextBox 7">
              <a:extLst>
                <a:ext uri="{FF2B5EF4-FFF2-40B4-BE49-F238E27FC236}">
                  <a16:creationId xmlns:a16="http://schemas.microsoft.com/office/drawing/2014/main" id="{9CA219F9-1FFD-FBAF-3A54-8C3A441ED9D7}"/>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4" name="TextBox 13">
            <a:extLst>
              <a:ext uri="{FF2B5EF4-FFF2-40B4-BE49-F238E27FC236}">
                <a16:creationId xmlns:a16="http://schemas.microsoft.com/office/drawing/2014/main" id="{083D4E98-C3DF-14D2-5612-A1BDEFC36C08}"/>
              </a:ext>
            </a:extLst>
          </p:cNvPr>
          <p:cNvSpPr txBox="1"/>
          <p:nvPr/>
        </p:nvSpPr>
        <p:spPr>
          <a:xfrm>
            <a:off x="78352" y="824477"/>
            <a:ext cx="5692529" cy="2554545"/>
          </a:xfrm>
          <a:prstGeom prst="rect">
            <a:avLst/>
          </a:prstGeom>
          <a:noFill/>
        </p:spPr>
        <p:txBody>
          <a:bodyPr wrap="square">
            <a:spAutoFit/>
          </a:bodyPr>
          <a:lstStyle/>
          <a:p>
            <a:pPr lvl="0" algn="ctr"/>
            <a:r>
              <a:rPr lang="vi-VN" sz="4000" b="1" dirty="0">
                <a:solidFill>
                  <a:srgbClr val="C00000"/>
                </a:solidFill>
                <a:latin typeface="Cambria" panose="02040503050406030204" pitchFamily="18" charset="0"/>
                <a:ea typeface="Cambria" panose="02040503050406030204" pitchFamily="18" charset="0"/>
              </a:rPr>
              <a:t>Bố mẹ cho Quyết một chiếc xe đạp cũ còn tốt nhưng bạn đòi mẹ mua chiếc xe đạp mới.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17" name="组合 11">
            <a:extLst>
              <a:ext uri="{FF2B5EF4-FFF2-40B4-BE49-F238E27FC236}">
                <a16:creationId xmlns:a16="http://schemas.microsoft.com/office/drawing/2014/main" id="{A66BB977-6FAC-0ED3-1283-DA880C3AB19F}"/>
              </a:ext>
            </a:extLst>
          </p:cNvPr>
          <p:cNvGrpSpPr/>
          <p:nvPr/>
        </p:nvGrpSpPr>
        <p:grpSpPr>
          <a:xfrm>
            <a:off x="4167739" y="2107933"/>
            <a:ext cx="8024261" cy="4826545"/>
            <a:chOff x="912" y="1925"/>
            <a:chExt cx="17376" cy="8371"/>
          </a:xfrm>
        </p:grpSpPr>
        <p:sp>
          <p:nvSpPr>
            <p:cNvPr id="18" name="云形 9">
              <a:extLst>
                <a:ext uri="{FF2B5EF4-FFF2-40B4-BE49-F238E27FC236}">
                  <a16:creationId xmlns:a16="http://schemas.microsoft.com/office/drawing/2014/main" id="{094AE980-114F-4F33-8985-CDD47175B129}"/>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云形 4">
              <a:extLst>
                <a:ext uri="{FF2B5EF4-FFF2-40B4-BE49-F238E27FC236}">
                  <a16:creationId xmlns:a16="http://schemas.microsoft.com/office/drawing/2014/main" id="{BCE7E45A-1DD7-A443-F497-1D64D44D7DA9}"/>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云形 7">
              <a:extLst>
                <a:ext uri="{FF2B5EF4-FFF2-40B4-BE49-F238E27FC236}">
                  <a16:creationId xmlns:a16="http://schemas.microsoft.com/office/drawing/2014/main" id="{4DE6F59A-786E-9640-6479-201661EE1E8D}"/>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6">
            <a:extLst>
              <a:ext uri="{FF2B5EF4-FFF2-40B4-BE49-F238E27FC236}">
                <a16:creationId xmlns:a16="http://schemas.microsoft.com/office/drawing/2014/main" id="{DBF40ADE-2186-4C60-A65A-4EDF306394C0}"/>
              </a:ext>
            </a:extLst>
          </p:cNvPr>
          <p:cNvSpPr txBox="1"/>
          <p:nvPr/>
        </p:nvSpPr>
        <p:spPr>
          <a:xfrm>
            <a:off x="5053264" y="2993916"/>
            <a:ext cx="6247910" cy="3170099"/>
          </a:xfrm>
          <a:prstGeom prst="rect">
            <a:avLst/>
          </a:prstGeom>
          <a:noFill/>
        </p:spPr>
        <p:txBody>
          <a:bodyPr wrap="square">
            <a:spAutoFit/>
          </a:bodyPr>
          <a:lstStyle/>
          <a:p>
            <a:pPr algn="ctr"/>
            <a:r>
              <a:rPr lang="vi-VN" sz="4000" b="1" i="0" dirty="0">
                <a:solidFill>
                  <a:srgbClr val="002060"/>
                </a:solidFill>
                <a:effectLst/>
                <a:latin typeface="Cambria" panose="02040503050406030204" pitchFamily="18" charset="0"/>
                <a:ea typeface="Cambria" panose="02040503050406030204" pitchFamily="18" charset="0"/>
              </a:rPr>
              <a:t>Em sẽ khuyên Quyết là chiếc xe đó vẫn còn dùng tốt bạn không nên đòi bố mẹ mua xe mới như thế bởi nó rất lãng phí.</a:t>
            </a:r>
            <a:endParaRPr lang="en-SG" sz="4000" b="1" dirty="0">
              <a:solidFill>
                <a:srgbClr val="002060"/>
              </a:solidFill>
              <a:latin typeface="Cambria" panose="02040503050406030204" pitchFamily="18" charset="0"/>
              <a:ea typeface="Cambria" panose="02040503050406030204" pitchFamily="18" charset="0"/>
            </a:endParaRPr>
          </a:p>
        </p:txBody>
      </p:sp>
      <p:pic>
        <p:nvPicPr>
          <p:cNvPr id="29" name="Picture 28" descr="A cartoon of a child and child&#10;&#10;Description automatically generated">
            <a:extLst>
              <a:ext uri="{FF2B5EF4-FFF2-40B4-BE49-F238E27FC236}">
                <a16:creationId xmlns:a16="http://schemas.microsoft.com/office/drawing/2014/main" id="{3B2F2EBC-03D4-E085-9769-F1AD2712789B}"/>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318434" y="3478979"/>
            <a:ext cx="3919404" cy="3919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CE8196-9EF9-ACBE-3607-DA5E3251FC83}"/>
              </a:ext>
            </a:extLst>
          </p:cNvPr>
          <p:cNvGrpSpPr/>
          <p:nvPr/>
        </p:nvGrpSpPr>
        <p:grpSpPr>
          <a:xfrm>
            <a:off x="4969052" y="129781"/>
            <a:ext cx="7147547" cy="6598438"/>
            <a:chOff x="929545" y="1185962"/>
            <a:chExt cx="5860244" cy="4486075"/>
          </a:xfrm>
        </p:grpSpPr>
        <p:sp>
          <p:nvSpPr>
            <p:cNvPr id="12" name="Freeform 3">
              <a:extLst>
                <a:ext uri="{FF2B5EF4-FFF2-40B4-BE49-F238E27FC236}">
                  <a16:creationId xmlns:a16="http://schemas.microsoft.com/office/drawing/2014/main" id="{765A61E5-707B-8C4B-B6DD-D4E533D0ADA6}"/>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 name="TextBox 7">
              <a:extLst>
                <a:ext uri="{FF2B5EF4-FFF2-40B4-BE49-F238E27FC236}">
                  <a16:creationId xmlns:a16="http://schemas.microsoft.com/office/drawing/2014/main" id="{9CA219F9-1FFD-FBAF-3A54-8C3A441ED9D7}"/>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grpSp>
        <p:nvGrpSpPr>
          <p:cNvPr id="17" name="组合 11">
            <a:extLst>
              <a:ext uri="{FF2B5EF4-FFF2-40B4-BE49-F238E27FC236}">
                <a16:creationId xmlns:a16="http://schemas.microsoft.com/office/drawing/2014/main" id="{A66BB977-6FAC-0ED3-1283-DA880C3AB19F}"/>
              </a:ext>
            </a:extLst>
          </p:cNvPr>
          <p:cNvGrpSpPr/>
          <p:nvPr/>
        </p:nvGrpSpPr>
        <p:grpSpPr>
          <a:xfrm>
            <a:off x="-412780" y="129781"/>
            <a:ext cx="6527840" cy="4176774"/>
            <a:chOff x="912" y="1925"/>
            <a:chExt cx="17376" cy="8371"/>
          </a:xfrm>
        </p:grpSpPr>
        <p:sp>
          <p:nvSpPr>
            <p:cNvPr id="18" name="云形 9">
              <a:extLst>
                <a:ext uri="{FF2B5EF4-FFF2-40B4-BE49-F238E27FC236}">
                  <a16:creationId xmlns:a16="http://schemas.microsoft.com/office/drawing/2014/main" id="{094AE980-114F-4F33-8985-CDD47175B129}"/>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3" name="云形 4">
              <a:extLst>
                <a:ext uri="{FF2B5EF4-FFF2-40B4-BE49-F238E27FC236}">
                  <a16:creationId xmlns:a16="http://schemas.microsoft.com/office/drawing/2014/main" id="{BCE7E45A-1DD7-A443-F497-1D64D44D7DA9}"/>
                </a:ext>
              </a:extLst>
            </p:cNvPr>
            <p:cNvSpPr>
              <a:spLocks noChangeAspect="1"/>
            </p:cNvSpPr>
            <p:nvPr>
              <p:custDataLst>
                <p:tags r:id="rId2"/>
              </p:custDataLst>
            </p:nvPr>
          </p:nvSpPr>
          <p:spPr>
            <a:xfrm>
              <a:off x="1912" y="2414"/>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4" name="云形 7">
              <a:extLst>
                <a:ext uri="{FF2B5EF4-FFF2-40B4-BE49-F238E27FC236}">
                  <a16:creationId xmlns:a16="http://schemas.microsoft.com/office/drawing/2014/main" id="{4DE6F59A-786E-9640-6479-201661EE1E8D}"/>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7" name="TextBox 26">
            <a:extLst>
              <a:ext uri="{FF2B5EF4-FFF2-40B4-BE49-F238E27FC236}">
                <a16:creationId xmlns:a16="http://schemas.microsoft.com/office/drawing/2014/main" id="{DBF40ADE-2186-4C60-A65A-4EDF306394C0}"/>
              </a:ext>
            </a:extLst>
          </p:cNvPr>
          <p:cNvSpPr txBox="1"/>
          <p:nvPr/>
        </p:nvSpPr>
        <p:spPr>
          <a:xfrm>
            <a:off x="6112615" y="1331915"/>
            <a:ext cx="5882736" cy="4832092"/>
          </a:xfrm>
          <a:prstGeom prst="rect">
            <a:avLst/>
          </a:prstGeom>
          <a:noFill/>
        </p:spPr>
        <p:txBody>
          <a:bodyPr wrap="square">
            <a:spAutoFit/>
          </a:bodyPr>
          <a:lstStyle/>
          <a:p>
            <a:pPr lvl="0" algn="just"/>
            <a:r>
              <a:rPr lang="vi-VN" sz="2800" b="1" dirty="0">
                <a:solidFill>
                  <a:srgbClr val="002060"/>
                </a:solidFill>
                <a:latin typeface="Cambria" panose="02040503050406030204" pitchFamily="18" charset="0"/>
                <a:ea typeface="Cambria" panose="02040503050406030204" pitchFamily="18" charset="0"/>
              </a:rPr>
              <a:t>Em nên khuyên các bạn là tổ chức liên hoan mục đích là để cho lớp mình thêm vui, thêm gắn bó, thêm đoàn kết chứ không phải mục đích khoe khoang với lớp bạn. Nếu tổ chức hoành tráng nó rất lãng phí và có nhiều bạn cũng khó khăn nên chúng ta chỉ nên tổ chức đủ để lớp mình vui vẻ là được không cần phải xem lớp khác đánh giá như thế nào. </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9" name="Picture 28" descr="A cartoon of a child and child&#10;&#10;Description automatically generated">
            <a:extLst>
              <a:ext uri="{FF2B5EF4-FFF2-40B4-BE49-F238E27FC236}">
                <a16:creationId xmlns:a16="http://schemas.microsoft.com/office/drawing/2014/main" id="{3B2F2EBC-03D4-E085-9769-F1AD2712789B}"/>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318434" y="3478979"/>
            <a:ext cx="3919404" cy="3919404"/>
          </a:xfrm>
          <a:prstGeom prst="rect">
            <a:avLst/>
          </a:prstGeom>
        </p:spPr>
      </p:pic>
      <p:sp>
        <p:nvSpPr>
          <p:cNvPr id="2" name="TextBox 1">
            <a:extLst>
              <a:ext uri="{FF2B5EF4-FFF2-40B4-BE49-F238E27FC236}">
                <a16:creationId xmlns:a16="http://schemas.microsoft.com/office/drawing/2014/main" id="{083D4E98-C3DF-14D2-5612-A1BDEFC36C08}"/>
              </a:ext>
            </a:extLst>
          </p:cNvPr>
          <p:cNvSpPr txBox="1"/>
          <p:nvPr/>
        </p:nvSpPr>
        <p:spPr>
          <a:xfrm>
            <a:off x="318434" y="770545"/>
            <a:ext cx="5275672" cy="2708434"/>
          </a:xfrm>
          <a:prstGeom prst="rect">
            <a:avLst/>
          </a:prstGeom>
          <a:noFill/>
        </p:spPr>
        <p:txBody>
          <a:bodyPr wrap="square">
            <a:spAutoFit/>
          </a:bodyPr>
          <a:lstStyle/>
          <a:p>
            <a:pPr lvl="0" algn="ctr"/>
            <a:r>
              <a:rPr lang="en-SG" sz="3400" b="1" dirty="0">
                <a:solidFill>
                  <a:srgbClr val="C00000"/>
                </a:solidFill>
                <a:latin typeface="Cambria" panose="02040503050406030204" pitchFamily="18" charset="0"/>
                <a:ea typeface="Cambria" panose="02040503050406030204" pitchFamily="18" charset="0"/>
              </a:rPr>
              <a:t>b) </a:t>
            </a:r>
            <a:r>
              <a:rPr lang="en-SG" sz="3400" b="1" dirty="0" err="1">
                <a:solidFill>
                  <a:srgbClr val="C00000"/>
                </a:solidFill>
                <a:latin typeface="Cambria" panose="02040503050406030204" pitchFamily="18" charset="0"/>
                <a:ea typeface="Cambria" panose="02040503050406030204" pitchFamily="18" charset="0"/>
              </a:rPr>
              <a:t>Để</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chuẩn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bị</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cho</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buổi</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liên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hoan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lớp</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cuối</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năm</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bạn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dự</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định</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tổ</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chức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thật</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hoành</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tráng</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để</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bạn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lớp</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khác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trầm</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trồ</a:t>
            </a:r>
            <a:r>
              <a:rPr lang="en-SG" sz="3400" b="1" dirty="0">
                <a:solidFill>
                  <a:srgbClr val="C00000"/>
                </a:solidFill>
                <a:latin typeface="Cambria" panose="02040503050406030204" pitchFamily="18" charset="0"/>
                <a:ea typeface="Cambria" panose="02040503050406030204" pitchFamily="18" charset="0"/>
              </a:rPr>
              <a:t>. </a:t>
            </a: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5226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833120" y="0"/>
            <a:ext cx="8971280" cy="4803319"/>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7">
            <a:extLst>
              <a:ext uri="{FF2B5EF4-FFF2-40B4-BE49-F238E27FC236}">
                <a16:creationId xmlns:a16="http://schemas.microsoft.com/office/drawing/2014/main" id="{0DDD5E3B-8BC3-B78A-F6F3-0E000681C738}"/>
              </a:ext>
            </a:extLst>
          </p:cNvPr>
          <p:cNvPicPr>
            <a:picLocks noChangeAspect="1"/>
          </p:cNvPicPr>
          <p:nvPr/>
        </p:nvPicPr>
        <p:blipFill>
          <a:blip r:embed="rId10"/>
          <a:stretch>
            <a:fillRect/>
          </a:stretch>
        </p:blipFill>
        <p:spPr>
          <a:xfrm>
            <a:off x="832485" y="689314"/>
            <a:ext cx="8971280" cy="3243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grpSp>
        <p:nvGrpSpPr>
          <p:cNvPr id="4" name="Group 3">
            <a:extLst>
              <a:ext uri="{FF2B5EF4-FFF2-40B4-BE49-F238E27FC236}">
                <a16:creationId xmlns:a16="http://schemas.microsoft.com/office/drawing/2014/main" id="{A38C0176-55D6-D9B7-CA80-739A799ED3B8}"/>
              </a:ext>
            </a:extLst>
          </p:cNvPr>
          <p:cNvGrpSpPr/>
          <p:nvPr/>
        </p:nvGrpSpPr>
        <p:grpSpPr>
          <a:xfrm>
            <a:off x="374015" y="401537"/>
            <a:ext cx="11329601" cy="5906947"/>
            <a:chOff x="4076603" y="292599"/>
            <a:chExt cx="7814497" cy="5906947"/>
          </a:xfrm>
        </p:grpSpPr>
        <p:grpSp>
          <p:nvGrpSpPr>
            <p:cNvPr id="5" name="Group 5">
              <a:extLst>
                <a:ext uri="{FF2B5EF4-FFF2-40B4-BE49-F238E27FC236}">
                  <a16:creationId xmlns:a16="http://schemas.microsoft.com/office/drawing/2014/main" id="{92337655-7C74-74DF-A098-D3BBBCAE3FA8}"/>
                </a:ext>
              </a:extLst>
            </p:cNvPr>
            <p:cNvGrpSpPr/>
            <p:nvPr/>
          </p:nvGrpSpPr>
          <p:grpSpPr>
            <a:xfrm>
              <a:off x="4076603" y="292599"/>
              <a:ext cx="7814497" cy="5906947"/>
              <a:chOff x="0" y="0"/>
              <a:chExt cx="4578844" cy="2457010"/>
            </a:xfrm>
          </p:grpSpPr>
          <p:sp>
            <p:nvSpPr>
              <p:cNvPr id="7" name="Freeform 6">
                <a:extLst>
                  <a:ext uri="{FF2B5EF4-FFF2-40B4-BE49-F238E27FC236}">
                    <a16:creationId xmlns:a16="http://schemas.microsoft.com/office/drawing/2014/main" id="{FBF90ECC-9B0B-A39E-52F0-638E3262F82F}"/>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8" name="TextBox 7">
                <a:extLst>
                  <a:ext uri="{FF2B5EF4-FFF2-40B4-BE49-F238E27FC236}">
                    <a16:creationId xmlns:a16="http://schemas.microsoft.com/office/drawing/2014/main" id="{09817851-EB1F-BCF5-85AD-AF8B267D39AC}"/>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TextBox 5">
              <a:extLst>
                <a:ext uri="{FF2B5EF4-FFF2-40B4-BE49-F238E27FC236}">
                  <a16:creationId xmlns:a16="http://schemas.microsoft.com/office/drawing/2014/main" id="{336F7D9E-6EF5-E65D-4DDF-7B4ED5915B6C}"/>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pic>
        <p:nvPicPr>
          <p:cNvPr id="12" name="图片 11" descr="组 54"/>
          <p:cNvPicPr>
            <a:picLocks noChangeAspect="1"/>
          </p:cNvPicPr>
          <p:nvPr/>
        </p:nvPicPr>
        <p:blipFill>
          <a:blip r:embed="rId6"/>
          <a:stretch>
            <a:fillRect/>
          </a:stretch>
        </p:blipFill>
        <p:spPr>
          <a:xfrm>
            <a:off x="0" y="-72688"/>
            <a:ext cx="12192000" cy="1581150"/>
          </a:xfrm>
          <a:prstGeom prst="rect">
            <a:avLst/>
          </a:prstGeom>
        </p:spPr>
      </p:pic>
      <p:grpSp>
        <p:nvGrpSpPr>
          <p:cNvPr id="27" name="组合 26"/>
          <p:cNvGrpSpPr/>
          <p:nvPr/>
        </p:nvGrpSpPr>
        <p:grpSpPr>
          <a:xfrm>
            <a:off x="11039406" y="12826"/>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 name="Picture 2">
            <a:extLst>
              <a:ext uri="{FF2B5EF4-FFF2-40B4-BE49-F238E27FC236}">
                <a16:creationId xmlns:a16="http://schemas.microsoft.com/office/drawing/2014/main" id="{43E5ACA9-3069-F0A7-5264-9E0BA01784EE}"/>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92848" y="2835492"/>
            <a:ext cx="11165670" cy="2812469"/>
          </a:xfrm>
          <a:prstGeom prst="rect">
            <a:avLst/>
          </a:prstGeom>
        </p:spPr>
      </p:pic>
      <p:sp>
        <p:nvSpPr>
          <p:cNvPr id="13" name="TextBox 12">
            <a:extLst>
              <a:ext uri="{FF2B5EF4-FFF2-40B4-BE49-F238E27FC236}">
                <a16:creationId xmlns:a16="http://schemas.microsoft.com/office/drawing/2014/main" id="{B9920A6B-395E-91E1-55D1-088845D6A03B}"/>
              </a:ext>
            </a:extLst>
          </p:cNvPr>
          <p:cNvSpPr txBox="1"/>
          <p:nvPr/>
        </p:nvSpPr>
        <p:spPr>
          <a:xfrm>
            <a:off x="177482" y="1441136"/>
            <a:ext cx="11836400" cy="1138773"/>
          </a:xfrm>
          <a:prstGeom prst="rect">
            <a:avLst/>
          </a:prstGeom>
          <a:noFill/>
        </p:spPr>
        <p:txBody>
          <a:bodyPr wrap="square">
            <a:spAutoFit/>
          </a:bodyPr>
          <a:lstStyle/>
          <a:p>
            <a:pPr algn="ctr"/>
            <a:r>
              <a:rPr lang="en-SG" sz="3400" b="1" i="0" dirty="0">
                <a:solidFill>
                  <a:srgbClr val="C00000"/>
                </a:solidFill>
                <a:effectLst/>
                <a:latin typeface="Cambria" panose="02040503050406030204" pitchFamily="18" charset="0"/>
                <a:ea typeface="Cambria" panose="02040503050406030204" pitchFamily="18" charset="0"/>
              </a:rPr>
              <a:t>1. </a:t>
            </a:r>
            <a:r>
              <a:rPr lang="en-SG" sz="3400" b="1" i="0" dirty="0" err="1">
                <a:solidFill>
                  <a:srgbClr val="C00000"/>
                </a:solidFill>
                <a:effectLst/>
                <a:latin typeface="Cambria" panose="02040503050406030204" pitchFamily="18" charset="0"/>
                <a:ea typeface="Cambria" panose="02040503050406030204" pitchFamily="18" charset="0"/>
              </a:rPr>
              <a:t>Lập</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và</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thực</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kế</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hoạch</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tiết</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kiệm</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tiền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phù</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hợp</a:t>
            </a:r>
            <a:r>
              <a:rPr lang="en-SG" sz="3400" b="1" i="0" dirty="0">
                <a:solidFill>
                  <a:srgbClr val="C00000"/>
                </a:solidFill>
                <a:effectLst/>
                <a:latin typeface="Cambria" panose="02040503050406030204" pitchFamily="18" charset="0"/>
                <a:ea typeface="Cambria" panose="02040503050406030204" pitchFamily="18" charset="0"/>
              </a:rPr>
              <a:t> </a:t>
            </a:r>
            <a:endParaRPr lang="vi-VN" sz="3400" b="1" i="0" dirty="0">
              <a:solidFill>
                <a:srgbClr val="C00000"/>
              </a:solidFill>
              <a:effectLst/>
              <a:latin typeface="Cambria" panose="02040503050406030204" pitchFamily="18" charset="0"/>
              <a:ea typeface="Cambria" panose="02040503050406030204" pitchFamily="18" charset="0"/>
            </a:endParaRPr>
          </a:p>
          <a:p>
            <a:pPr algn="ctr"/>
            <a:r>
              <a:rPr lang="en-SG" sz="3400" b="1" i="0" dirty="0" err="1">
                <a:solidFill>
                  <a:srgbClr val="C00000"/>
                </a:solidFill>
                <a:effectLst/>
                <a:latin typeface="Cambria" panose="02040503050406030204" pitchFamily="18" charset="0"/>
                <a:ea typeface="Cambria" panose="02040503050406030204" pitchFamily="18" charset="0"/>
              </a:rPr>
              <a:t>với</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điều</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của</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thân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theo</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bảng</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gợi</a:t>
            </a:r>
            <a:r>
              <a:rPr lang="en-SG" sz="3400" b="1" i="0" dirty="0">
                <a:solidFill>
                  <a:srgbClr val="C00000"/>
                </a:solidFill>
                <a:effectLst/>
                <a:latin typeface="Cambria" panose="02040503050406030204" pitchFamily="18" charset="0"/>
                <a:ea typeface="Cambria" panose="02040503050406030204" pitchFamily="18" charset="0"/>
              </a:rPr>
              <a:t> ý </a:t>
            </a:r>
            <a:r>
              <a:rPr lang="en-SG" sz="3400" b="1" i="0" dirty="0" err="1">
                <a:solidFill>
                  <a:srgbClr val="C00000"/>
                </a:solidFill>
                <a:effectLst/>
                <a:latin typeface="Cambria" panose="02040503050406030204" pitchFamily="18" charset="0"/>
                <a:ea typeface="Cambria" panose="02040503050406030204" pitchFamily="18" charset="0"/>
              </a:rPr>
              <a:t>sau</a:t>
            </a:r>
            <a:r>
              <a:rPr lang="en-SG" sz="3400" b="1" i="0" dirty="0">
                <a:solidFill>
                  <a:srgbClr val="C00000"/>
                </a:solidFill>
                <a:effectLst/>
                <a:latin typeface="Cambria" panose="02040503050406030204" pitchFamily="18" charset="0"/>
                <a:ea typeface="Cambria" panose="02040503050406030204" pitchFamily="18" charset="0"/>
              </a:rPr>
              <a:t>: </a:t>
            </a:r>
            <a:endParaRPr lang="en-SG" sz="3400" b="1" dirty="0">
              <a:solidFill>
                <a:srgbClr val="C0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24" name="图片 10" descr="组 55">
            <a:extLst>
              <a:ext uri="{FF2B5EF4-FFF2-40B4-BE49-F238E27FC236}">
                <a16:creationId xmlns:a16="http://schemas.microsoft.com/office/drawing/2014/main" id="{C9289F02-662F-8A73-B8B1-26243EFF3294}"/>
              </a:ext>
            </a:extLst>
          </p:cNvPr>
          <p:cNvPicPr>
            <a:picLocks noChangeAspect="1"/>
          </p:cNvPicPr>
          <p:nvPr/>
        </p:nvPicPr>
        <p:blipFill>
          <a:blip r:embed="rId2"/>
          <a:stretch>
            <a:fillRect/>
          </a:stretch>
        </p:blipFill>
        <p:spPr>
          <a:xfrm>
            <a:off x="635" y="0"/>
            <a:ext cx="12191365" cy="6858000"/>
          </a:xfrm>
          <a:prstGeom prst="rect">
            <a:avLst/>
          </a:prstGeom>
        </p:spPr>
      </p:pic>
      <p:grpSp>
        <p:nvGrpSpPr>
          <p:cNvPr id="26" name="Group 25">
            <a:extLst>
              <a:ext uri="{FF2B5EF4-FFF2-40B4-BE49-F238E27FC236}">
                <a16:creationId xmlns:a16="http://schemas.microsoft.com/office/drawing/2014/main" id="{F3BF1757-1238-F348-682B-F0249BEF5765}"/>
              </a:ext>
            </a:extLst>
          </p:cNvPr>
          <p:cNvGrpSpPr/>
          <p:nvPr/>
        </p:nvGrpSpPr>
        <p:grpSpPr>
          <a:xfrm>
            <a:off x="374015" y="401537"/>
            <a:ext cx="11329601" cy="5906947"/>
            <a:chOff x="4076603" y="292599"/>
            <a:chExt cx="7814497" cy="5906947"/>
          </a:xfrm>
        </p:grpSpPr>
        <p:grpSp>
          <p:nvGrpSpPr>
            <p:cNvPr id="27" name="Group 5">
              <a:extLst>
                <a:ext uri="{FF2B5EF4-FFF2-40B4-BE49-F238E27FC236}">
                  <a16:creationId xmlns:a16="http://schemas.microsoft.com/office/drawing/2014/main" id="{25DE9855-3E6E-8D3E-3E1A-B6BADBD0FB4B}"/>
                </a:ext>
              </a:extLst>
            </p:cNvPr>
            <p:cNvGrpSpPr/>
            <p:nvPr/>
          </p:nvGrpSpPr>
          <p:grpSpPr>
            <a:xfrm>
              <a:off x="4076603" y="292599"/>
              <a:ext cx="7814497" cy="5906947"/>
              <a:chOff x="0" y="0"/>
              <a:chExt cx="4578844" cy="2457010"/>
            </a:xfrm>
          </p:grpSpPr>
          <p:sp>
            <p:nvSpPr>
              <p:cNvPr id="29" name="Freeform 6">
                <a:extLst>
                  <a:ext uri="{FF2B5EF4-FFF2-40B4-BE49-F238E27FC236}">
                    <a16:creationId xmlns:a16="http://schemas.microsoft.com/office/drawing/2014/main" id="{E7799597-45D4-8575-3C23-9B4FEE74668E}"/>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30" name="TextBox 29">
                <a:extLst>
                  <a:ext uri="{FF2B5EF4-FFF2-40B4-BE49-F238E27FC236}">
                    <a16:creationId xmlns:a16="http://schemas.microsoft.com/office/drawing/2014/main" id="{357C94EA-46BB-F16D-DB07-E7BBAA901FF9}"/>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8" name="TextBox 27">
              <a:extLst>
                <a:ext uri="{FF2B5EF4-FFF2-40B4-BE49-F238E27FC236}">
                  <a16:creationId xmlns:a16="http://schemas.microsoft.com/office/drawing/2014/main" id="{BD9BC181-6CD7-718A-AF76-F7E12FEF76C9}"/>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B30E6686-BA8C-B9D5-3497-A7AF82076CEA}"/>
              </a:ext>
            </a:extLst>
          </p:cNvPr>
          <p:cNvGrpSpPr/>
          <p:nvPr/>
        </p:nvGrpSpPr>
        <p:grpSpPr>
          <a:xfrm>
            <a:off x="364919" y="650241"/>
            <a:ext cx="11462161" cy="3308626"/>
            <a:chOff x="464614" y="-775165"/>
            <a:chExt cx="10208254" cy="3424258"/>
          </a:xfrm>
        </p:grpSpPr>
        <p:grpSp>
          <p:nvGrpSpPr>
            <p:cNvPr id="16" name="Group 24">
              <a:extLst>
                <a:ext uri="{FF2B5EF4-FFF2-40B4-BE49-F238E27FC236}">
                  <a16:creationId xmlns:a16="http://schemas.microsoft.com/office/drawing/2014/main" id="{0379919B-C7F5-1ACD-4A8F-CF2CBFD3AF03}"/>
                </a:ext>
              </a:extLst>
            </p:cNvPr>
            <p:cNvGrpSpPr/>
            <p:nvPr/>
          </p:nvGrpSpPr>
          <p:grpSpPr>
            <a:xfrm>
              <a:off x="464614" y="-775165"/>
              <a:ext cx="10208254" cy="3424258"/>
              <a:chOff x="0" y="-1259286"/>
              <a:chExt cx="2942700" cy="3414155"/>
            </a:xfrm>
          </p:grpSpPr>
          <p:sp>
            <p:nvSpPr>
              <p:cNvPr id="18" name="Freeform 25">
                <a:extLst>
                  <a:ext uri="{FF2B5EF4-FFF2-40B4-BE49-F238E27FC236}">
                    <a16:creationId xmlns:a16="http://schemas.microsoft.com/office/drawing/2014/main" id="{D8F22256-5F82-144C-040E-C0F6138AC549}"/>
                  </a:ext>
                </a:extLst>
              </p:cNvPr>
              <p:cNvSpPr/>
              <p:nvPr/>
            </p:nvSpPr>
            <p:spPr>
              <a:xfrm>
                <a:off x="882069" y="-1259286"/>
                <a:ext cx="2060631" cy="3414155"/>
              </a:xfrm>
              <a:custGeom>
                <a:avLst/>
                <a:gdLst/>
                <a:ahLst/>
                <a:cxnLst/>
                <a:rect l="l" t="t" r="r" b="b"/>
                <a:pathLst>
                  <a:path w="2736421" h="749111">
                    <a:moveTo>
                      <a:pt x="44277" y="0"/>
                    </a:moveTo>
                    <a:lnTo>
                      <a:pt x="2692144" y="0"/>
                    </a:lnTo>
                    <a:cubicBezTo>
                      <a:pt x="2703887" y="0"/>
                      <a:pt x="2715149" y="4665"/>
                      <a:pt x="2723453" y="12968"/>
                    </a:cubicBezTo>
                    <a:cubicBezTo>
                      <a:pt x="2731757" y="21272"/>
                      <a:pt x="2736421" y="32534"/>
                      <a:pt x="2736421" y="44277"/>
                    </a:cubicBezTo>
                    <a:lnTo>
                      <a:pt x="2736421" y="704834"/>
                    </a:lnTo>
                    <a:cubicBezTo>
                      <a:pt x="2736421" y="716577"/>
                      <a:pt x="2731757" y="727839"/>
                      <a:pt x="2723453" y="736143"/>
                    </a:cubicBezTo>
                    <a:cubicBezTo>
                      <a:pt x="2715149" y="744446"/>
                      <a:pt x="2703887" y="749111"/>
                      <a:pt x="2692144" y="749111"/>
                    </a:cubicBezTo>
                    <a:lnTo>
                      <a:pt x="44277" y="749111"/>
                    </a:lnTo>
                    <a:cubicBezTo>
                      <a:pt x="32534" y="749111"/>
                      <a:pt x="21272" y="744446"/>
                      <a:pt x="12968" y="736143"/>
                    </a:cubicBezTo>
                    <a:cubicBezTo>
                      <a:pt x="4665" y="727839"/>
                      <a:pt x="0" y="716577"/>
                      <a:pt x="0" y="704834"/>
                    </a:cubicBezTo>
                    <a:lnTo>
                      <a:pt x="0" y="44277"/>
                    </a:lnTo>
                    <a:cubicBezTo>
                      <a:pt x="0" y="32534"/>
                      <a:pt x="4665" y="21272"/>
                      <a:pt x="12968" y="12968"/>
                    </a:cubicBezTo>
                    <a:cubicBezTo>
                      <a:pt x="21272" y="4665"/>
                      <a:pt x="32534" y="0"/>
                      <a:pt x="44277" y="0"/>
                    </a:cubicBezTo>
                    <a:close/>
                  </a:path>
                </a:pathLst>
              </a:custGeom>
              <a:solidFill>
                <a:srgbClr val="FFFFFF"/>
              </a:solidFill>
              <a:ln w="38100" cap="rnd">
                <a:solidFill>
                  <a:srgbClr val="000000"/>
                </a:solidFill>
                <a:prstDash val="solid"/>
                <a:round/>
              </a:ln>
            </p:spPr>
            <p:txBody>
              <a:bodyPr/>
              <a:lstStyle/>
              <a:p>
                <a:endParaRPr lang="en-SG" dirty="0"/>
              </a:p>
            </p:txBody>
          </p:sp>
          <p:sp>
            <p:nvSpPr>
              <p:cNvPr id="23" name="TextBox 26">
                <a:extLst>
                  <a:ext uri="{FF2B5EF4-FFF2-40B4-BE49-F238E27FC236}">
                    <a16:creationId xmlns:a16="http://schemas.microsoft.com/office/drawing/2014/main" id="{4659FB0B-EA06-1D5F-64DD-436AC0FF6860}"/>
                  </a:ext>
                </a:extLst>
              </p:cNvPr>
              <p:cNvSpPr txBox="1"/>
              <p:nvPr/>
            </p:nvSpPr>
            <p:spPr>
              <a:xfrm>
                <a:off x="0" y="-38100"/>
                <a:ext cx="2736421" cy="787211"/>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7" name="TextBox 29">
              <a:extLst>
                <a:ext uri="{FF2B5EF4-FFF2-40B4-BE49-F238E27FC236}">
                  <a16:creationId xmlns:a16="http://schemas.microsoft.com/office/drawing/2014/main" id="{14B2653A-9F86-95EC-867D-B65D2FB0399A}"/>
                </a:ext>
              </a:extLst>
            </p:cNvPr>
            <p:cNvSpPr txBox="1"/>
            <p:nvPr/>
          </p:nvSpPr>
          <p:spPr>
            <a:xfrm>
              <a:off x="3524520" y="-49390"/>
              <a:ext cx="7057726" cy="2197877"/>
            </a:xfrm>
            <a:prstGeom prst="rect">
              <a:avLst/>
            </a:prstGeom>
          </p:spPr>
          <p:txBody>
            <a:bodyPr wrap="square" lIns="0" tIns="0" rIns="0" bIns="0" rtlCol="0" anchor="t">
              <a:spAutoFit/>
            </a:bodyPr>
            <a:lstStyle/>
            <a:p>
              <a:pPr algn="ctr" defTabSz="609630"/>
              <a:r>
                <a:rPr lang="vi-VN" sz="4600" b="1" i="0" dirty="0">
                  <a:solidFill>
                    <a:srgbClr val="C00000"/>
                  </a:solidFill>
                  <a:effectLst/>
                  <a:latin typeface="Cambria" panose="02040503050406030204" pitchFamily="18" charset="0"/>
                  <a:ea typeface="Cambria" panose="02040503050406030204" pitchFamily="18" charset="0"/>
                </a:rPr>
                <a:t>2. Nhắc nhở bạn bè tiết kiệm sách vở, quần áo, đồ dùng,</a:t>
              </a:r>
            </a:p>
            <a:p>
              <a:pPr algn="ctr" defTabSz="609630"/>
              <a:r>
                <a:rPr lang="vi-VN" sz="4600" b="1" i="0" dirty="0">
                  <a:solidFill>
                    <a:srgbClr val="C00000"/>
                  </a:solidFill>
                  <a:effectLst/>
                  <a:latin typeface="Cambria" panose="02040503050406030204" pitchFamily="18" charset="0"/>
                  <a:ea typeface="Cambria" panose="02040503050406030204" pitchFamily="18" charset="0"/>
                </a:rPr>
                <a:t> đồ chơi, điện nước....</a:t>
              </a:r>
              <a:endParaRPr lang="en-SG" sz="4600" b="1" dirty="0">
                <a:solidFill>
                  <a:srgbClr val="C00000"/>
                </a:solidFill>
                <a:latin typeface="Cambria" panose="02040503050406030204" pitchFamily="18" charset="0"/>
                <a:ea typeface="Cambria" panose="02040503050406030204" pitchFamily="18" charset="0"/>
              </a:endParaRPr>
            </a:p>
          </p:txBody>
        </p:sp>
      </p:grpSp>
      <p:pic>
        <p:nvPicPr>
          <p:cNvPr id="25" name="Picture 24" descr="A cartoon of a child and child&#10;&#10;Description automatically generated">
            <a:extLst>
              <a:ext uri="{FF2B5EF4-FFF2-40B4-BE49-F238E27FC236}">
                <a16:creationId xmlns:a16="http://schemas.microsoft.com/office/drawing/2014/main" id="{CDD4F5FB-73E0-99CD-FF95-07FA90073F2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50551" y="2892899"/>
            <a:ext cx="3919404" cy="3919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1767840" y="144681"/>
            <a:ext cx="8036560" cy="4658638"/>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id="{236F7619-1573-29D5-FDD3-EC339A578682}"/>
              </a:ext>
            </a:extLst>
          </p:cNvPr>
          <p:cNvPicPr>
            <a:picLocks noChangeAspect="1"/>
          </p:cNvPicPr>
          <p:nvPr/>
        </p:nvPicPr>
        <p:blipFill>
          <a:blip r:embed="rId10"/>
          <a:stretch>
            <a:fillRect/>
          </a:stretch>
        </p:blipFill>
        <p:spPr>
          <a:xfrm>
            <a:off x="1596716" y="1182257"/>
            <a:ext cx="8420896" cy="2852467"/>
          </a:xfrm>
          <a:prstGeom prst="rect">
            <a:avLst/>
          </a:prstGeom>
        </p:spPr>
      </p:pic>
    </p:spTree>
    <p:extLst>
      <p:ext uri="{BB962C8B-B14F-4D97-AF65-F5344CB8AC3E}">
        <p14:creationId xmlns:p14="http://schemas.microsoft.com/office/powerpoint/2010/main" val="3166302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7" name="Picture 6">
            <a:extLst>
              <a:ext uri="{FF2B5EF4-FFF2-40B4-BE49-F238E27FC236}">
                <a16:creationId xmlns:a16="http://schemas.microsoft.com/office/drawing/2014/main" id="{679777A1-7B6B-513C-C95C-77A5C0C96E15}"/>
              </a:ext>
            </a:extLst>
          </p:cNvPr>
          <p:cNvPicPr>
            <a:picLocks noChangeAspect="1"/>
          </p:cNvPicPr>
          <p:nvPr/>
        </p:nvPicPr>
        <p:blipFill>
          <a:blip r:embed="rId7"/>
          <a:stretch>
            <a:fillRect/>
          </a:stretch>
        </p:blipFill>
        <p:spPr>
          <a:xfrm>
            <a:off x="992122" y="310686"/>
            <a:ext cx="9705673" cy="48345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1767840" y="144681"/>
            <a:ext cx="8036560" cy="4658638"/>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33641859-1AD6-5B16-7313-59CD5DEFB67C}"/>
              </a:ext>
            </a:extLst>
          </p:cNvPr>
          <p:cNvPicPr>
            <a:picLocks noChangeAspect="1"/>
          </p:cNvPicPr>
          <p:nvPr/>
        </p:nvPicPr>
        <p:blipFill>
          <a:blip r:embed="rId10"/>
          <a:stretch>
            <a:fillRect/>
          </a:stretch>
        </p:blipFill>
        <p:spPr>
          <a:xfrm>
            <a:off x="1378699" y="1050962"/>
            <a:ext cx="8913381" cy="3115057"/>
          </a:xfrm>
          <a:prstGeom prst="rect">
            <a:avLst/>
          </a:prstGeom>
        </p:spPr>
      </p:pic>
    </p:spTree>
    <p:extLst>
      <p:ext uri="{BB962C8B-B14F-4D97-AF65-F5344CB8AC3E}">
        <p14:creationId xmlns:p14="http://schemas.microsoft.com/office/powerpoint/2010/main" val="2834121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3878" y="736580"/>
            <a:ext cx="5905814" cy="2903977"/>
          </a:xfrm>
          <a:prstGeom prst="rect">
            <a:avLst/>
          </a:prstGeom>
        </p:spPr>
      </p:pic>
      <p:sp>
        <p:nvSpPr>
          <p:cNvPr id="6" name="文本框13"/>
          <p:cNvSpPr txBox="1"/>
          <p:nvPr>
            <p:custDataLst>
              <p:tags r:id="rId1"/>
            </p:custDataLst>
          </p:nvPr>
        </p:nvSpPr>
        <p:spPr>
          <a:xfrm>
            <a:off x="190186" y="87392"/>
            <a:ext cx="12001814" cy="649188"/>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52152" y="823594"/>
            <a:ext cx="6297389" cy="2903977"/>
          </a:xfrm>
          <a:prstGeom prst="rect">
            <a:avLst/>
          </a:prstGeom>
        </p:spPr>
      </p:pic>
      <p:pic>
        <p:nvPicPr>
          <p:cNvPr id="2" name="Picture 1">
            <a:extLst>
              <a:ext uri="{FF2B5EF4-FFF2-40B4-BE49-F238E27FC236}">
                <a16:creationId xmlns:a16="http://schemas.microsoft.com/office/drawing/2014/main" id="{7992E121-BC36-024B-6E52-19DBE649B6A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2235" y="3848225"/>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5FA1F81-ECD8-6664-63D0-80C0A47F16E7}"/>
              </a:ext>
            </a:extLst>
          </p:cNvPr>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6097966" y="3787897"/>
            <a:ext cx="6120840" cy="3130429"/>
          </a:xfrm>
          <a:prstGeom prst="rect">
            <a:avLst/>
          </a:prstGeom>
        </p:spPr>
      </p:pic>
    </p:spTree>
    <p:extLst>
      <p:ext uri="{BB962C8B-B14F-4D97-AF65-F5344CB8AC3E}">
        <p14:creationId xmlns:p14="http://schemas.microsoft.com/office/powerpoint/2010/main" val="131156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378306" y="1618893"/>
            <a:ext cx="11033760"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Picture 3" descr="A group of kids sitting at a table&#10;&#10;Description automatically generated">
            <a:extLst>
              <a:ext uri="{FF2B5EF4-FFF2-40B4-BE49-F238E27FC236}">
                <a16:creationId xmlns:a16="http://schemas.microsoft.com/office/drawing/2014/main" id="{F274D9E5-6FED-A11F-36E0-012655E46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412" y="2054463"/>
            <a:ext cx="6761788" cy="4614267"/>
          </a:xfrm>
          <a:prstGeom prst="rect">
            <a:avLst/>
          </a:prstGeom>
        </p:spPr>
      </p:pic>
      <p:sp>
        <p:nvSpPr>
          <p:cNvPr id="6" name="TextBox 5">
            <a:extLst>
              <a:ext uri="{FF2B5EF4-FFF2-40B4-BE49-F238E27FC236}">
                <a16:creationId xmlns:a16="http://schemas.microsoft.com/office/drawing/2014/main" id="{F54DD9DA-CD4A-EDE4-09FF-4684B5762954}"/>
              </a:ext>
            </a:extLst>
          </p:cNvPr>
          <p:cNvSpPr txBox="1"/>
          <p:nvPr/>
        </p:nvSpPr>
        <p:spPr>
          <a:xfrm>
            <a:off x="888169" y="288190"/>
            <a:ext cx="7951031" cy="1384995"/>
          </a:xfrm>
          <a:prstGeom prst="rect">
            <a:avLst/>
          </a:prstGeom>
          <a:noFill/>
        </p:spPr>
        <p:txBody>
          <a:bodyPr wrap="square">
            <a:spAutoFit/>
          </a:bodyPr>
          <a:lstStyle/>
          <a:p>
            <a:pPr algn="ctr"/>
            <a:r>
              <a:rPr lang="vi-VN" sz="4200" b="1" dirty="0">
                <a:solidFill>
                  <a:schemeClr val="accent2">
                    <a:lumMod val="50000"/>
                  </a:schemeClr>
                </a:solidFill>
                <a:latin typeface="Cambria" panose="02040503050406030204" pitchFamily="18" charset="0"/>
                <a:ea typeface="Cambria" panose="02040503050406030204" pitchFamily="18" charset="0"/>
              </a:rPr>
              <a:t>Thảo luận nhóm đóng vai </a:t>
            </a:r>
          </a:p>
          <a:p>
            <a:pPr algn="ctr"/>
            <a:r>
              <a:rPr lang="vi-VN" sz="4200" b="1" dirty="0">
                <a:solidFill>
                  <a:schemeClr val="accent2">
                    <a:lumMod val="50000"/>
                  </a:schemeClr>
                </a:solidFill>
                <a:latin typeface="Cambria" panose="02040503050406030204" pitchFamily="18" charset="0"/>
                <a:ea typeface="Cambria" panose="02040503050406030204" pitchFamily="18" charset="0"/>
              </a:rPr>
              <a:t>xử lí tình huống.</a:t>
            </a:r>
            <a:endParaRPr lang="en-SG" sz="4200" b="1" dirty="0">
              <a:solidFill>
                <a:schemeClr val="accent2">
                  <a:lumMod val="50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90186" y="1255931"/>
            <a:ext cx="5905814" cy="2903977"/>
          </a:xfrm>
          <a:prstGeom prst="rect">
            <a:avLst/>
          </a:prstGeom>
        </p:spPr>
      </p:pic>
      <p:sp>
        <p:nvSpPr>
          <p:cNvPr id="6" name="文本框13"/>
          <p:cNvSpPr txBox="1"/>
          <p:nvPr>
            <p:custDataLst>
              <p:tags r:id="rId1"/>
            </p:custDataLst>
          </p:nvPr>
        </p:nvSpPr>
        <p:spPr>
          <a:xfrm>
            <a:off x="281626" y="834"/>
            <a:ext cx="11348720" cy="1255097"/>
          </a:xfrm>
          <a:prstGeom prst="roundRect">
            <a:avLst>
              <a:gd name="adj" fmla="val 50000"/>
            </a:avLst>
          </a:prstGeom>
          <a:solidFill>
            <a:schemeClr val="accent2"/>
          </a:solidFill>
        </p:spPr>
        <p:txBody>
          <a:bodyPr wrap="square" rtlCol="0">
            <a:spAutoFit/>
          </a:bodyPr>
          <a:lstStyle/>
          <a:p>
            <a:pPr algn="ctr"/>
            <a:r>
              <a:rPr lang="en-SG" sz="2600" b="1" i="0" dirty="0" err="1">
                <a:solidFill>
                  <a:schemeClr val="bg1"/>
                </a:solidFill>
                <a:effectLst/>
                <a:latin typeface="Cambria" panose="02040503050406030204" pitchFamily="18" charset="0"/>
                <a:ea typeface="Cambria" panose="02040503050406030204" pitchFamily="18" charset="0"/>
              </a:rPr>
              <a:t>Câu</a:t>
            </a:r>
            <a:r>
              <a:rPr lang="en-SG" sz="2600" b="1" i="0" dirty="0">
                <a:solidFill>
                  <a:schemeClr val="bg1"/>
                </a:solidFill>
                <a:effectLst/>
                <a:latin typeface="Cambria" panose="02040503050406030204" pitchFamily="18" charset="0"/>
                <a:ea typeface="Cambria" panose="02040503050406030204" pitchFamily="18" charset="0"/>
              </a:rPr>
              <a:t> 1. Em </a:t>
            </a:r>
            <a:r>
              <a:rPr lang="en-SG" sz="2600" b="1" i="0" dirty="0" err="1">
                <a:solidFill>
                  <a:schemeClr val="bg1"/>
                </a:solidFill>
                <a:effectLst/>
                <a:latin typeface="Cambria" panose="02040503050406030204" pitchFamily="18" charset="0"/>
                <a:ea typeface="Cambria" panose="02040503050406030204" pitchFamily="18" charset="0"/>
              </a:rPr>
              <a:t>đồng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tình</a:t>
            </a:r>
            <a:r>
              <a:rPr lang="en-SG" sz="2600" b="1" i="0" dirty="0">
                <a:solidFill>
                  <a:schemeClr val="bg1"/>
                </a:solidFill>
                <a:effectLst/>
                <a:latin typeface="Cambria" panose="02040503050406030204" pitchFamily="18" charset="0"/>
                <a:ea typeface="Cambria" panose="02040503050406030204" pitchFamily="18" charset="0"/>
              </a:rPr>
              <a:t> hay </a:t>
            </a:r>
            <a:r>
              <a:rPr lang="en-SG" sz="2600" b="1" i="0" dirty="0" err="1">
                <a:solidFill>
                  <a:schemeClr val="bg1"/>
                </a:solidFill>
                <a:effectLst/>
                <a:latin typeface="Cambria" panose="02040503050406030204" pitchFamily="18" charset="0"/>
                <a:ea typeface="Cambria" panose="02040503050406030204" pitchFamily="18" charset="0"/>
              </a:rPr>
              <a:t>không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đồng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tình</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với</a:t>
            </a:r>
            <a:r>
              <a:rPr lang="en-SG" sz="2600" b="1" i="0" dirty="0">
                <a:solidFill>
                  <a:schemeClr val="bg1"/>
                </a:solidFill>
                <a:effectLst/>
                <a:latin typeface="Cambria" panose="02040503050406030204" pitchFamily="18" charset="0"/>
                <a:ea typeface="Cambria" panose="02040503050406030204" pitchFamily="18" charset="0"/>
              </a:rPr>
              <a:t> ý </a:t>
            </a:r>
            <a:r>
              <a:rPr lang="en-SG" sz="2600" b="1" i="0" dirty="0" err="1">
                <a:solidFill>
                  <a:schemeClr val="bg1"/>
                </a:solidFill>
                <a:effectLst/>
                <a:latin typeface="Cambria" panose="02040503050406030204" pitchFamily="18" charset="0"/>
                <a:ea typeface="Cambria" panose="02040503050406030204" pitchFamily="18" charset="0"/>
              </a:rPr>
              <a:t>kiến</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của</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bạn</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nào</a:t>
            </a:r>
            <a:r>
              <a:rPr lang="en-SG" sz="2600" b="1" i="0" dirty="0">
                <a:solidFill>
                  <a:schemeClr val="bg1"/>
                </a:solidFill>
                <a:effectLst/>
                <a:latin typeface="Cambria" panose="02040503050406030204" pitchFamily="18" charset="0"/>
                <a:ea typeface="Cambria" panose="02040503050406030204" pitchFamily="18" charset="0"/>
              </a:rPr>
              <a:t>? </a:t>
            </a:r>
            <a:endParaRPr lang="vi-VN" sz="2600" b="1" i="0" dirty="0">
              <a:solidFill>
                <a:schemeClr val="bg1"/>
              </a:solidFill>
              <a:effectLst/>
              <a:latin typeface="Cambria" panose="02040503050406030204" pitchFamily="18" charset="0"/>
              <a:ea typeface="Cambria" panose="02040503050406030204" pitchFamily="18" charset="0"/>
            </a:endParaRPr>
          </a:p>
          <a:p>
            <a:pPr algn="ctr"/>
            <a:r>
              <a:rPr lang="en-SG" sz="2600" b="1" i="0" dirty="0" err="1">
                <a:solidFill>
                  <a:schemeClr val="bg1"/>
                </a:solidFill>
                <a:effectLst/>
                <a:latin typeface="Cambria" panose="02040503050406030204" pitchFamily="18" charset="0"/>
                <a:ea typeface="Cambria" panose="02040503050406030204" pitchFamily="18" charset="0"/>
              </a:rPr>
              <a:t>Vì</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sao</a:t>
            </a:r>
            <a:r>
              <a:rPr lang="en-SG" sz="2600" b="1" i="0" dirty="0">
                <a:solidFill>
                  <a:schemeClr val="bg1"/>
                </a:solidFill>
                <a:effectLst/>
                <a:latin typeface="Cambria" panose="02040503050406030204" pitchFamily="18" charset="0"/>
                <a:ea typeface="Cambria" panose="02040503050406030204" pitchFamily="18" charset="0"/>
              </a:rPr>
              <a:t>? </a:t>
            </a:r>
            <a:endParaRPr lang="en-SG" sz="26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94611" y="3837184"/>
            <a:ext cx="6297389" cy="2903977"/>
          </a:xfrm>
          <a:prstGeom prst="rect">
            <a:avLst/>
          </a:prstGeom>
        </p:spPr>
      </p:pic>
      <p:sp>
        <p:nvSpPr>
          <p:cNvPr id="10" name="Rectangle: Rounded Corners 9">
            <a:extLst>
              <a:ext uri="{FF2B5EF4-FFF2-40B4-BE49-F238E27FC236}">
                <a16:creationId xmlns:a16="http://schemas.microsoft.com/office/drawing/2014/main" id="{3F958A2A-4A05-E88E-AB21-E3A914172CD7}"/>
              </a:ext>
            </a:extLst>
          </p:cNvPr>
          <p:cNvSpPr/>
          <p:nvPr/>
        </p:nvSpPr>
        <p:spPr>
          <a:xfrm>
            <a:off x="5955986" y="1196480"/>
            <a:ext cx="6164331" cy="241869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DA9661D8-D1B7-9D3D-80DD-33F77FA5D393}"/>
              </a:ext>
            </a:extLst>
          </p:cNvPr>
          <p:cNvSpPr txBox="1"/>
          <p:nvPr/>
        </p:nvSpPr>
        <p:spPr>
          <a:xfrm>
            <a:off x="5990151" y="1343997"/>
            <a:ext cx="6096000" cy="2215991"/>
          </a:xfrm>
          <a:prstGeom prst="rect">
            <a:avLst/>
          </a:prstGeom>
          <a:noFill/>
        </p:spPr>
        <p:txBody>
          <a:bodyPr wrap="square">
            <a:spAutoFit/>
          </a:bodyPr>
          <a:lstStyle/>
          <a:p>
            <a:pPr algn="just"/>
            <a:r>
              <a:rPr lang="vi-VN" sz="2200" b="1" i="0" dirty="0">
                <a:solidFill>
                  <a:srgbClr val="002060"/>
                </a:solidFill>
                <a:effectLst/>
                <a:latin typeface="Cambria" panose="02040503050406030204" pitchFamily="18" charset="0"/>
                <a:ea typeface="Cambria" panose="02040503050406030204" pitchFamily="18" charset="0"/>
              </a:rPr>
              <a:t> </a:t>
            </a:r>
            <a:r>
              <a:rPr lang="vi-VN" sz="2300" b="1" i="0" dirty="0">
                <a:solidFill>
                  <a:srgbClr val="002060"/>
                </a:solidFill>
                <a:effectLst/>
                <a:latin typeface="Cambria" panose="02040503050406030204" pitchFamily="18" charset="0"/>
                <a:ea typeface="Cambria" panose="02040503050406030204" pitchFamily="18" charset="0"/>
              </a:rPr>
              <a:t>Em không đồng tình với ý kiến của Trung vì tiền dù có mệnh giá lớn hay nhỏ thì chúng ta đều phải giữ gìn bởi đồng tiền dù có mệnh giá như thế nào thì nó vẫn có giá trị. Em đồng tình với ý kiến của Kiên vì bạn đã biết trân trọng và bảo quản tiền đúng cách. </a:t>
            </a:r>
            <a:endParaRPr lang="en-SG" sz="2300" b="1"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B9436E2D-FA4B-1FF3-18DC-F10F35A3B24E}"/>
              </a:ext>
            </a:extLst>
          </p:cNvPr>
          <p:cNvSpPr/>
          <p:nvPr/>
        </p:nvSpPr>
        <p:spPr>
          <a:xfrm>
            <a:off x="84337" y="4247974"/>
            <a:ext cx="5905814" cy="258532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4" name="TextBox 13">
            <a:extLst>
              <a:ext uri="{FF2B5EF4-FFF2-40B4-BE49-F238E27FC236}">
                <a16:creationId xmlns:a16="http://schemas.microsoft.com/office/drawing/2014/main" id="{B43D0F4A-2F8D-E07E-CE1A-7A6950FFBF2D}"/>
              </a:ext>
            </a:extLst>
          </p:cNvPr>
          <p:cNvSpPr txBox="1"/>
          <p:nvPr/>
        </p:nvSpPr>
        <p:spPr>
          <a:xfrm>
            <a:off x="190186" y="4298359"/>
            <a:ext cx="5704425" cy="2585323"/>
          </a:xfrm>
          <a:prstGeom prst="rect">
            <a:avLst/>
          </a:prstGeom>
          <a:noFill/>
        </p:spPr>
        <p:txBody>
          <a:bodyPr wrap="square">
            <a:spAutoFit/>
          </a:bodyPr>
          <a:lstStyle/>
          <a:p>
            <a:pPr algn="just"/>
            <a:r>
              <a:rPr lang="vi-VN" sz="2700" b="1" dirty="0">
                <a:solidFill>
                  <a:srgbClr val="002060"/>
                </a:solidFill>
                <a:latin typeface="Cambria" panose="02040503050406030204" pitchFamily="18" charset="0"/>
                <a:ea typeface="Cambria" panose="02040503050406030204" pitchFamily="18" charset="0"/>
              </a:rPr>
              <a:t>Em không đồng tình với ý kiến của Yến bởi tiền chỉ là vật chất, vật ngoài thân. Em đồng tình với ý kiến của Hà bởi mọi vật trên cuộc sống có những thứ không được định giá bằng tiền. </a:t>
            </a:r>
            <a:endParaRPr lang="en-SG" sz="27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框13"/>
          <p:cNvSpPr txBox="1"/>
          <p:nvPr>
            <p:custDataLst>
              <p:tags r:id="rId1"/>
            </p:custDataLst>
          </p:nvPr>
        </p:nvSpPr>
        <p:spPr>
          <a:xfrm>
            <a:off x="281626" y="834"/>
            <a:ext cx="11348720" cy="1255097"/>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vi-VN"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2" name="Picture 1">
            <a:extLst>
              <a:ext uri="{FF2B5EF4-FFF2-40B4-BE49-F238E27FC236}">
                <a16:creationId xmlns:a16="http://schemas.microsoft.com/office/drawing/2014/main" id="{39B4337C-0D3E-BA41-1D1F-6EF8900921E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8032" y="1255931"/>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F1B315C7-07C1-8C49-90BD-43F84C1178CC}"/>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6053130" y="3698240"/>
            <a:ext cx="6120840" cy="3130429"/>
          </a:xfrm>
          <a:prstGeom prst="rect">
            <a:avLst/>
          </a:prstGeom>
        </p:spPr>
      </p:pic>
      <p:sp>
        <p:nvSpPr>
          <p:cNvPr id="7" name="Rectangle: Rounded Corners 6">
            <a:extLst>
              <a:ext uri="{FF2B5EF4-FFF2-40B4-BE49-F238E27FC236}">
                <a16:creationId xmlns:a16="http://schemas.microsoft.com/office/drawing/2014/main" id="{85EC4409-B959-8E85-E872-8CCD0D02A5D3}"/>
              </a:ext>
            </a:extLst>
          </p:cNvPr>
          <p:cNvSpPr/>
          <p:nvPr/>
        </p:nvSpPr>
        <p:spPr>
          <a:xfrm>
            <a:off x="6172038" y="1463040"/>
            <a:ext cx="6001930" cy="2090930"/>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8" name="TextBox 7">
            <a:extLst>
              <a:ext uri="{FF2B5EF4-FFF2-40B4-BE49-F238E27FC236}">
                <a16:creationId xmlns:a16="http://schemas.microsoft.com/office/drawing/2014/main" id="{737DD163-B93D-F8DF-BF4D-591A03E1AF95}"/>
              </a:ext>
            </a:extLst>
          </p:cNvPr>
          <p:cNvSpPr txBox="1"/>
          <p:nvPr/>
        </p:nvSpPr>
        <p:spPr>
          <a:xfrm>
            <a:off x="6241053" y="1661477"/>
            <a:ext cx="5863900" cy="1631216"/>
          </a:xfrm>
          <a:prstGeom prst="rect">
            <a:avLst/>
          </a:prstGeom>
          <a:noFill/>
        </p:spPr>
        <p:txBody>
          <a:bodyPr wrap="square">
            <a:spAutoFit/>
          </a:bodyPr>
          <a:lstStyle/>
          <a:p>
            <a:pPr algn="just"/>
            <a:r>
              <a:rPr lang="en-SG" sz="2500" b="0" i="0" dirty="0">
                <a:solidFill>
                  <a:srgbClr val="333333"/>
                </a:solidFill>
                <a:effectLst/>
                <a:latin typeface="Roboto" panose="02000000000000000000" pitchFamily="2" charset="0"/>
              </a:rPr>
              <a:t> </a:t>
            </a:r>
            <a:r>
              <a:rPr lang="en-SG" sz="2500" b="1" i="0" dirty="0">
                <a:solidFill>
                  <a:srgbClr val="002060"/>
                </a:solidFill>
                <a:effectLst/>
                <a:latin typeface="Cambria" panose="02040503050406030204" pitchFamily="18" charset="0"/>
                <a:ea typeface="Cambria" panose="02040503050406030204" pitchFamily="18" charset="0"/>
              </a:rPr>
              <a:t>Em </a:t>
            </a:r>
            <a:r>
              <a:rPr lang="en-SG" sz="2500" b="1" i="0" dirty="0" err="1">
                <a:solidFill>
                  <a:srgbClr val="002060"/>
                </a:solidFill>
                <a:effectLst/>
                <a:latin typeface="Cambria" panose="02040503050406030204" pitchFamily="18" charset="0"/>
                <a:ea typeface="Cambria" panose="02040503050406030204" pitchFamily="18" charset="0"/>
              </a:rPr>
              <a:t>không</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đồng</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tình</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với</a:t>
            </a:r>
            <a:r>
              <a:rPr lang="en-SG" sz="2500" b="1" i="0" dirty="0">
                <a:solidFill>
                  <a:srgbClr val="002060"/>
                </a:solidFill>
                <a:effectLst/>
                <a:latin typeface="Cambria" panose="02040503050406030204" pitchFamily="18" charset="0"/>
                <a:ea typeface="Cambria" panose="02040503050406030204" pitchFamily="18" charset="0"/>
              </a:rPr>
              <a:t> ý </a:t>
            </a:r>
            <a:r>
              <a:rPr lang="en-SG" sz="2500" b="1" i="0" dirty="0" err="1">
                <a:solidFill>
                  <a:srgbClr val="002060"/>
                </a:solidFill>
                <a:effectLst/>
                <a:latin typeface="Cambria" panose="02040503050406030204" pitchFamily="18" charset="0"/>
                <a:ea typeface="Cambria" panose="02040503050406030204" pitchFamily="18" charset="0"/>
              </a:rPr>
              <a:t>kiến</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của</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Phú</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bởi</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có</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rất</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nhiều</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cách</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tiết</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kiệm</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tiền</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khác</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nhau</a:t>
            </a:r>
            <a:r>
              <a:rPr lang="en-SG" sz="2500" b="1" i="0" dirty="0">
                <a:solidFill>
                  <a:srgbClr val="002060"/>
                </a:solidFill>
                <a:effectLst/>
                <a:latin typeface="Cambria" panose="02040503050406030204" pitchFamily="18" charset="0"/>
                <a:ea typeface="Cambria" panose="02040503050406030204" pitchFamily="18" charset="0"/>
              </a:rPr>
              <a:t>. </a:t>
            </a:r>
            <a:r>
              <a:rPr lang="vi-VN" sz="2500" b="1" i="0" dirty="0">
                <a:solidFill>
                  <a:srgbClr val="002060"/>
                </a:solidFill>
                <a:effectLst/>
                <a:latin typeface="Cambria" panose="02040503050406030204" pitchFamily="18" charset="0"/>
                <a:ea typeface="Cambria" panose="02040503050406030204" pitchFamily="18" charset="0"/>
              </a:rPr>
              <a:t>Như tiết kiệm điện, tiết kiệm nước, chi tiêu mua đồ hợp lí,...</a:t>
            </a:r>
            <a:endParaRPr lang="en-SG" sz="25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6563DBC6-FEDF-7D15-E26D-C07F2EA29DE8}"/>
              </a:ext>
            </a:extLst>
          </p:cNvPr>
          <p:cNvSpPr/>
          <p:nvPr/>
        </p:nvSpPr>
        <p:spPr>
          <a:xfrm>
            <a:off x="51200" y="4451152"/>
            <a:ext cx="6001930" cy="241869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2000" b="1" dirty="0">
                <a:solidFill>
                  <a:srgbClr val="002060"/>
                </a:solidFill>
                <a:latin typeface="Cambria" panose="02040503050406030204" pitchFamily="18" charset="0"/>
                <a:ea typeface="Cambria" panose="02040503050406030204" pitchFamily="18" charset="0"/>
              </a:rPr>
              <a:t>Em đồng tình với ý kiến của Thủy bởi bất kể là ai giàu hay nghèo, già hay trẻ thì đều phải tiết kiệm, không được tiêu xài hoang phí. Em không đồng tình với ý kiến của Linh bởi người giàu họ cũng phải tiết kiệm thì họ mới có thể dư dả được cuộc sống còn người nghèo cũng phải tiết kiệm để dành dụm từng chút một.  </a:t>
            </a:r>
            <a:endParaRPr kumimoji="0" lang="en-US"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3680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3878" y="736580"/>
            <a:ext cx="5905814" cy="2903977"/>
          </a:xfrm>
          <a:prstGeom prst="rect">
            <a:avLst/>
          </a:prstGeom>
        </p:spPr>
      </p:pic>
      <p:sp>
        <p:nvSpPr>
          <p:cNvPr id="6" name="文本框13"/>
          <p:cNvSpPr txBox="1"/>
          <p:nvPr>
            <p:custDataLst>
              <p:tags r:id="rId1"/>
            </p:custDataLst>
          </p:nvPr>
        </p:nvSpPr>
        <p:spPr>
          <a:xfrm>
            <a:off x="190186" y="87392"/>
            <a:ext cx="12001814" cy="649188"/>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52152" y="823594"/>
            <a:ext cx="6297389" cy="2903977"/>
          </a:xfrm>
          <a:prstGeom prst="rect">
            <a:avLst/>
          </a:prstGeom>
        </p:spPr>
      </p:pic>
      <p:pic>
        <p:nvPicPr>
          <p:cNvPr id="2" name="Picture 1">
            <a:extLst>
              <a:ext uri="{FF2B5EF4-FFF2-40B4-BE49-F238E27FC236}">
                <a16:creationId xmlns:a16="http://schemas.microsoft.com/office/drawing/2014/main" id="{7992E121-BC36-024B-6E52-19DBE649B6A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2235" y="3848225"/>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5FA1F81-ECD8-6664-63D0-80C0A47F16E7}"/>
              </a:ext>
            </a:extLst>
          </p:cNvPr>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6097966" y="3787897"/>
            <a:ext cx="6120840" cy="3130429"/>
          </a:xfrm>
          <a:prstGeom prst="rect">
            <a:avLst/>
          </a:prstGeom>
        </p:spPr>
      </p:pic>
    </p:spTree>
    <p:extLst>
      <p:ext uri="{BB962C8B-B14F-4D97-AF65-F5344CB8AC3E}">
        <p14:creationId xmlns:p14="http://schemas.microsoft.com/office/powerpoint/2010/main" val="176291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043666-90E2-5410-8D64-624B3AFF43F3}"/>
              </a:ext>
            </a:extLst>
          </p:cNvPr>
          <p:cNvSpPr txBox="1"/>
          <p:nvPr/>
        </p:nvSpPr>
        <p:spPr>
          <a:xfrm>
            <a:off x="1107440" y="511294"/>
            <a:ext cx="6096000" cy="369332"/>
          </a:xfrm>
          <a:prstGeom prst="rect">
            <a:avLst/>
          </a:prstGeom>
          <a:noFill/>
        </p:spPr>
        <p:txBody>
          <a:bodyPr wrap="square">
            <a:spAutoFit/>
          </a:bodyPr>
          <a:lstStyle/>
          <a:p>
            <a:endParaRPr lang="en-SG" dirty="0"/>
          </a:p>
        </p:txBody>
      </p:sp>
      <p:sp>
        <p:nvSpPr>
          <p:cNvPr id="27" name="文本框13">
            <a:extLst>
              <a:ext uri="{FF2B5EF4-FFF2-40B4-BE49-F238E27FC236}">
                <a16:creationId xmlns:a16="http://schemas.microsoft.com/office/drawing/2014/main" id="{AEB810CE-69E7-F5CD-E303-DDF3ED75FE4C}"/>
              </a:ext>
            </a:extLst>
          </p:cNvPr>
          <p:cNvSpPr txBox="1"/>
          <p:nvPr>
            <p:custDataLst>
              <p:tags r:id="rId1"/>
            </p:custDataLst>
          </p:nvPr>
        </p:nvSpPr>
        <p:spPr>
          <a:xfrm>
            <a:off x="1188720" y="-71517"/>
            <a:ext cx="5252720" cy="952143"/>
          </a:xfrm>
          <a:prstGeom prst="roundRect">
            <a:avLst>
              <a:gd name="adj" fmla="val 50000"/>
            </a:avLst>
          </a:prstGeom>
          <a:solidFill>
            <a:schemeClr val="accent2"/>
          </a:solidFill>
        </p:spPr>
        <p:txBody>
          <a:bodyPr wrap="square" rtlCol="0">
            <a:spAutoFit/>
          </a:bodyPr>
          <a:lstStyle/>
          <a:p>
            <a:pPr algn="ctr"/>
            <a:r>
              <a:rPr lang="en-SG" sz="3800" b="1" i="0" dirty="0">
                <a:solidFill>
                  <a:schemeClr val="bg1"/>
                </a:solidFill>
                <a:effectLst/>
                <a:latin typeface="Cambria" panose="02040503050406030204" pitchFamily="18" charset="0"/>
                <a:ea typeface="Cambria" panose="02040503050406030204" pitchFamily="18" charset="0"/>
              </a:rPr>
              <a:t>2. </a:t>
            </a:r>
            <a:r>
              <a:rPr lang="en-SG" sz="3800" b="1" i="0" dirty="0" err="1">
                <a:solidFill>
                  <a:schemeClr val="bg1"/>
                </a:solidFill>
                <a:effectLst/>
                <a:latin typeface="Cambria" panose="02040503050406030204" pitchFamily="18" charset="0"/>
                <a:ea typeface="Cambria" panose="02040503050406030204" pitchFamily="18" charset="0"/>
              </a:rPr>
              <a:t>Bày</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tỏ</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quan</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điểm</a:t>
            </a:r>
            <a:r>
              <a:rPr lang="en-SG" sz="3800" b="1" i="0" dirty="0">
                <a:solidFill>
                  <a:schemeClr val="bg1"/>
                </a:solidFill>
                <a:effectLst/>
                <a:latin typeface="Cambria" panose="02040503050406030204" pitchFamily="18" charset="0"/>
                <a:ea typeface="Cambria" panose="02040503050406030204" pitchFamily="18" charset="0"/>
              </a:rPr>
              <a:t> </a:t>
            </a:r>
            <a:endParaRPr lang="en-SG" sz="3800" b="1" dirty="0">
              <a:solidFill>
                <a:schemeClr val="bg1"/>
              </a:solidFill>
              <a:latin typeface="Cambria" panose="02040503050406030204" pitchFamily="18" charset="0"/>
              <a:ea typeface="Cambria" panose="02040503050406030204" pitchFamily="18" charset="0"/>
            </a:endParaRPr>
          </a:p>
        </p:txBody>
      </p:sp>
      <p:grpSp>
        <p:nvGrpSpPr>
          <p:cNvPr id="1037" name="Group 1036">
            <a:extLst>
              <a:ext uri="{FF2B5EF4-FFF2-40B4-BE49-F238E27FC236}">
                <a16:creationId xmlns:a16="http://schemas.microsoft.com/office/drawing/2014/main" id="{FB6C44FF-8C12-BEF9-53D2-167061C9DD9F}"/>
              </a:ext>
            </a:extLst>
          </p:cNvPr>
          <p:cNvGrpSpPr/>
          <p:nvPr/>
        </p:nvGrpSpPr>
        <p:grpSpPr>
          <a:xfrm>
            <a:off x="214130" y="991122"/>
            <a:ext cx="5973310" cy="1858153"/>
            <a:chOff x="4332640" y="1644848"/>
            <a:chExt cx="4717538" cy="1013449"/>
          </a:xfrm>
        </p:grpSpPr>
        <p:pic>
          <p:nvPicPr>
            <p:cNvPr id="1038" name="Picture 1037">
              <a:extLst>
                <a:ext uri="{FF2B5EF4-FFF2-40B4-BE49-F238E27FC236}">
                  <a16:creationId xmlns:a16="http://schemas.microsoft.com/office/drawing/2014/main" id="{10110CCA-0AD4-94D6-700C-A6D6BA9B5573}"/>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1039" name="Google Shape;449;p40">
              <a:extLst>
                <a:ext uri="{FF2B5EF4-FFF2-40B4-BE49-F238E27FC236}">
                  <a16:creationId xmlns:a16="http://schemas.microsoft.com/office/drawing/2014/main" id="{9634097D-50BE-3D0D-EA2C-D8EE46003B26}"/>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grpSp>
      <p:sp>
        <p:nvSpPr>
          <p:cNvPr id="39" name="TextBox 38">
            <a:extLst>
              <a:ext uri="{FF2B5EF4-FFF2-40B4-BE49-F238E27FC236}">
                <a16:creationId xmlns:a16="http://schemas.microsoft.com/office/drawing/2014/main" id="{05184B6B-1B7D-BD1C-53D4-70AA71B43454}"/>
              </a:ext>
            </a:extLst>
          </p:cNvPr>
          <p:cNvSpPr txBox="1"/>
          <p:nvPr/>
        </p:nvSpPr>
        <p:spPr>
          <a:xfrm>
            <a:off x="411434" y="1146729"/>
            <a:ext cx="5470622" cy="1477328"/>
          </a:xfrm>
          <a:prstGeom prst="rect">
            <a:avLst/>
          </a:prstGeom>
          <a:noFill/>
        </p:spPr>
        <p:txBody>
          <a:bodyPr wrap="square" rtlCol="0">
            <a:spAutoFit/>
          </a:bodyPr>
          <a:lstStyle/>
          <a:p>
            <a:pPr algn="ctr"/>
            <a:r>
              <a:rPr lang="en-SG" sz="3000" b="1" i="0" dirty="0">
                <a:solidFill>
                  <a:srgbClr val="002060"/>
                </a:solidFill>
                <a:effectLst/>
                <a:latin typeface="Cambria" panose="02040503050406030204" pitchFamily="18" charset="0"/>
                <a:ea typeface="Cambria" panose="02040503050406030204" pitchFamily="18" charset="0"/>
              </a:rPr>
              <a:t>a) </a:t>
            </a:r>
            <a:r>
              <a:rPr lang="en-SG" sz="3000" b="1" i="0" dirty="0" err="1">
                <a:solidFill>
                  <a:srgbClr val="002060"/>
                </a:solidFill>
                <a:effectLst/>
                <a:latin typeface="Cambria" panose="02040503050406030204" pitchFamily="18" charset="0"/>
                <a:ea typeface="Cambria" panose="02040503050406030204" pitchFamily="18" charset="0"/>
              </a:rPr>
              <a:t>Thảo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lập</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một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cuốn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sổ</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để</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ghi</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chép</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các</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khoản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kiệm</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a:t>
            </a:r>
            <a:r>
              <a:rPr lang="en-SG" sz="3000" b="1" i="0" dirty="0">
                <a:solidFill>
                  <a:srgbClr val="002060"/>
                </a:solidFill>
                <a:effectLst/>
                <a:latin typeface="Cambria" panose="02040503050406030204" pitchFamily="18" charset="0"/>
                <a:ea typeface="Cambria" panose="02040503050406030204" pitchFamily="18" charset="0"/>
              </a:rPr>
              <a:t> chi </a:t>
            </a:r>
            <a:r>
              <a:rPr lang="en-SG" sz="3000" b="1" i="0" dirty="0" err="1">
                <a:solidFill>
                  <a:srgbClr val="002060"/>
                </a:solidFill>
                <a:effectLst/>
                <a:latin typeface="Cambria" panose="02040503050406030204" pitchFamily="18" charset="0"/>
                <a:ea typeface="Cambria" panose="02040503050406030204" pitchFamily="18" charset="0"/>
              </a:rPr>
              <a:t>tiêu</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của</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mình</a:t>
            </a:r>
            <a:r>
              <a:rPr lang="en-SG" sz="3000" b="1" i="0" dirty="0">
                <a:solidFill>
                  <a:srgbClr val="002060"/>
                </a:solidFill>
                <a:effectLst/>
                <a:latin typeface="Cambria" panose="02040503050406030204" pitchFamily="18" charset="0"/>
                <a:ea typeface="Cambria" panose="02040503050406030204" pitchFamily="18" charset="0"/>
              </a:rPr>
              <a:t>. </a:t>
            </a:r>
            <a:endParaRPr lang="en-SG" sz="3000" b="1" dirty="0">
              <a:solidFill>
                <a:srgbClr val="002060"/>
              </a:solidFill>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9E241C8C-1C7F-C93B-B570-F1861E6C4C76}"/>
              </a:ext>
            </a:extLst>
          </p:cNvPr>
          <p:cNvGrpSpPr/>
          <p:nvPr/>
        </p:nvGrpSpPr>
        <p:grpSpPr>
          <a:xfrm>
            <a:off x="214130" y="2988020"/>
            <a:ext cx="5973310" cy="1858154"/>
            <a:chOff x="4332640" y="1644848"/>
            <a:chExt cx="4717538" cy="1013449"/>
          </a:xfrm>
        </p:grpSpPr>
        <p:pic>
          <p:nvPicPr>
            <p:cNvPr id="3" name="Picture 2">
              <a:extLst>
                <a:ext uri="{FF2B5EF4-FFF2-40B4-BE49-F238E27FC236}">
                  <a16:creationId xmlns:a16="http://schemas.microsoft.com/office/drawing/2014/main" id="{F6A1AF7C-628D-CF32-D309-E4E4365911BC}"/>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4" name="Google Shape;449;p40">
              <a:extLst>
                <a:ext uri="{FF2B5EF4-FFF2-40B4-BE49-F238E27FC236}">
                  <a16:creationId xmlns:a16="http://schemas.microsoft.com/office/drawing/2014/main" id="{2850DC2F-C5D7-7DD3-FA5E-E92AE3651DE6}"/>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rgbClr val="002060"/>
                </a:solidFill>
                <a:latin typeface="SVN-Hole Hearted" panose="020B0A06020104020203"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AB71074-8B08-316C-96E2-34D612BA07FA}"/>
              </a:ext>
            </a:extLst>
          </p:cNvPr>
          <p:cNvSpPr txBox="1"/>
          <p:nvPr/>
        </p:nvSpPr>
        <p:spPr>
          <a:xfrm>
            <a:off x="292892" y="3045294"/>
            <a:ext cx="5716210" cy="1938992"/>
          </a:xfrm>
          <a:prstGeom prst="rect">
            <a:avLst/>
          </a:prstGeom>
          <a:noFill/>
        </p:spPr>
        <p:txBody>
          <a:bodyPr wrap="square" rtlCol="0">
            <a:spAutoFit/>
          </a:bodyPr>
          <a:lstStyle/>
          <a:p>
            <a:pPr algn="ctr"/>
            <a:r>
              <a:rPr lang="en-SG" sz="3000" b="1" i="0" dirty="0">
                <a:solidFill>
                  <a:srgbClr val="002060"/>
                </a:solidFill>
                <a:effectLst/>
                <a:latin typeface="Cambria" panose="02040503050406030204" pitchFamily="18" charset="0"/>
                <a:ea typeface="Cambria" panose="02040503050406030204" pitchFamily="18" charset="0"/>
              </a:rPr>
              <a:t>b) Hoàng </a:t>
            </a:r>
            <a:r>
              <a:rPr lang="en-SG" sz="3000" b="1" i="0" dirty="0" err="1">
                <a:solidFill>
                  <a:srgbClr val="002060"/>
                </a:solidFill>
                <a:effectLst/>
                <a:latin typeface="Cambria" panose="02040503050406030204" pitchFamily="18" charset="0"/>
                <a:ea typeface="Cambria" panose="02040503050406030204" pitchFamily="18" charset="0"/>
              </a:rPr>
              <a:t>bỏ</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hết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tiền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ống</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kiệm</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bạn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không</a:t>
            </a:r>
            <a:r>
              <a:rPr lang="en-SG" sz="3000" b="1" i="0" dirty="0">
                <a:solidFill>
                  <a:srgbClr val="002060"/>
                </a:solidFill>
                <a:effectLst/>
                <a:latin typeface="Cambria" panose="02040503050406030204" pitchFamily="18" charset="0"/>
                <a:ea typeface="Cambria" panose="02040503050406030204" pitchFamily="18" charset="0"/>
              </a:rPr>
              <a:t> chi </a:t>
            </a:r>
            <a:r>
              <a:rPr lang="en-SG" sz="3000" b="1" i="0" dirty="0" err="1">
                <a:solidFill>
                  <a:srgbClr val="002060"/>
                </a:solidFill>
                <a:effectLst/>
                <a:latin typeface="Cambria" panose="02040503050406030204" pitchFamily="18" charset="0"/>
                <a:ea typeface="Cambria" panose="02040503050406030204" pitchFamily="18" charset="0"/>
              </a:rPr>
              <a:t>tiêu</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bất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cứ</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việc</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gì</a:t>
            </a:r>
            <a:r>
              <a:rPr lang="en-SG" sz="3000" b="1" i="0" dirty="0">
                <a:solidFill>
                  <a:srgbClr val="002060"/>
                </a:solidFill>
                <a:effectLst/>
                <a:latin typeface="Cambria" panose="02040503050406030204" pitchFamily="18" charset="0"/>
                <a:ea typeface="Cambria" panose="02040503050406030204" pitchFamily="18" charset="0"/>
              </a:rPr>
              <a:t>. </a:t>
            </a:r>
            <a:endParaRPr lang="en-SG" sz="3000" b="1" dirty="0">
              <a:solidFill>
                <a:srgbClr val="002060"/>
              </a:solidFill>
              <a:latin typeface="Cambria" panose="02040503050406030204" pitchFamily="18" charset="0"/>
              <a:ea typeface="Cambria" panose="02040503050406030204" pitchFamily="18" charset="0"/>
            </a:endParaRPr>
          </a:p>
          <a:p>
            <a:pPr algn="ctr"/>
            <a:endParaRPr lang="en-SG" sz="3000" b="1" dirty="0">
              <a:solidFill>
                <a:srgbClr val="002060"/>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8130B72C-55B8-788F-F376-BF8BF62A7DA4}"/>
              </a:ext>
            </a:extLst>
          </p:cNvPr>
          <p:cNvGrpSpPr/>
          <p:nvPr/>
        </p:nvGrpSpPr>
        <p:grpSpPr>
          <a:xfrm>
            <a:off x="6441440" y="2525547"/>
            <a:ext cx="5763050" cy="1938993"/>
            <a:chOff x="4332640" y="1644848"/>
            <a:chExt cx="4717538" cy="1013449"/>
          </a:xfrm>
        </p:grpSpPr>
        <p:pic>
          <p:nvPicPr>
            <p:cNvPr id="7" name="Picture 6">
              <a:extLst>
                <a:ext uri="{FF2B5EF4-FFF2-40B4-BE49-F238E27FC236}">
                  <a16:creationId xmlns:a16="http://schemas.microsoft.com/office/drawing/2014/main" id="{54250417-9943-3FC1-3F1D-22E29805FF65}"/>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8" name="Google Shape;449;p40">
              <a:extLst>
                <a:ext uri="{FF2B5EF4-FFF2-40B4-BE49-F238E27FC236}">
                  <a16:creationId xmlns:a16="http://schemas.microsoft.com/office/drawing/2014/main" id="{BD78FEA3-0760-9A70-00AD-A6235EB6DD6D}"/>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rgbClr val="002060"/>
                </a:solidFill>
                <a:latin typeface="SVN-Hole Hearted" panose="020B0A06020104020203" pitchFamily="34" charset="0"/>
                <a:cs typeface="Times New Roman" panose="02020603050405020304" pitchFamily="18" charset="0"/>
              </a:endParaRPr>
            </a:p>
          </p:txBody>
        </p:sp>
      </p:grpSp>
      <p:sp>
        <p:nvSpPr>
          <p:cNvPr id="9" name="TextBox 8">
            <a:extLst>
              <a:ext uri="{FF2B5EF4-FFF2-40B4-BE49-F238E27FC236}">
                <a16:creationId xmlns:a16="http://schemas.microsoft.com/office/drawing/2014/main" id="{9D787212-5BCB-D314-05D0-3C79B1708BB0}"/>
              </a:ext>
            </a:extLst>
          </p:cNvPr>
          <p:cNvSpPr txBox="1"/>
          <p:nvPr/>
        </p:nvSpPr>
        <p:spPr>
          <a:xfrm>
            <a:off x="6757926" y="2624057"/>
            <a:ext cx="5160510" cy="1938992"/>
          </a:xfrm>
          <a:prstGeom prst="rect">
            <a:avLst/>
          </a:prstGeom>
          <a:noFill/>
        </p:spPr>
        <p:txBody>
          <a:bodyPr wrap="square" rtlCol="0">
            <a:spAutoFit/>
          </a:bodyPr>
          <a:lstStyle/>
          <a:p>
            <a:pPr algn="ctr"/>
            <a:r>
              <a:rPr lang="vi-VN" sz="3000" b="1" i="0" dirty="0">
                <a:solidFill>
                  <a:srgbClr val="002060"/>
                </a:solidFill>
                <a:effectLst/>
                <a:latin typeface="Cambria" panose="02040503050406030204" pitchFamily="18" charset="0"/>
                <a:ea typeface="Cambria" panose="02040503050406030204" pitchFamily="18" charset="0"/>
              </a:rPr>
              <a:t>c) Phương thường đòi bố mẹ mua cho mình quần áo và đồ dùng đắt tiền. </a:t>
            </a:r>
            <a:endParaRPr lang="en-SG" sz="3000" b="1" dirty="0">
              <a:solidFill>
                <a:srgbClr val="002060"/>
              </a:solidFill>
              <a:latin typeface="Cambria" panose="02040503050406030204" pitchFamily="18" charset="0"/>
              <a:ea typeface="Cambria" panose="02040503050406030204" pitchFamily="18" charset="0"/>
            </a:endParaRPr>
          </a:p>
          <a:p>
            <a:pPr algn="ctr"/>
            <a:endParaRPr lang="en-SG" sz="3000" b="1" dirty="0">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7F50832F-AFA8-18D1-A869-739F1593DD10}"/>
              </a:ext>
            </a:extLst>
          </p:cNvPr>
          <p:cNvSpPr/>
          <p:nvPr/>
        </p:nvSpPr>
        <p:spPr>
          <a:xfrm>
            <a:off x="6108676" y="1071281"/>
            <a:ext cx="5790432"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SG" sz="2500" b="1" dirty="0">
                <a:solidFill>
                  <a:srgbClr val="C00000"/>
                </a:solidFill>
                <a:latin typeface="Cambria" panose="02040503050406030204" pitchFamily="18" charset="0"/>
                <a:ea typeface="Cambria" panose="02040503050406030204" pitchFamily="18" charset="0"/>
              </a:rPr>
              <a:t>a) </a:t>
            </a:r>
            <a:r>
              <a:rPr lang="en-SG" sz="2500" b="1" dirty="0" err="1">
                <a:solidFill>
                  <a:srgbClr val="C00000"/>
                </a:solidFill>
                <a:latin typeface="Cambria" panose="02040503050406030204" pitchFamily="18" charset="0"/>
                <a:ea typeface="Cambria" panose="02040503050406030204" pitchFamily="18" charset="0"/>
              </a:rPr>
              <a:t>Việc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làm</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của</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Thảo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đã</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biết</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cách</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tiết</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kiệm</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các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khoản</a:t>
            </a:r>
            <a:r>
              <a:rPr lang="en-SG" sz="2500" b="1" dirty="0">
                <a:solidFill>
                  <a:srgbClr val="C00000"/>
                </a:solidFill>
                <a:latin typeface="Cambria" panose="02040503050406030204" pitchFamily="18" charset="0"/>
                <a:ea typeface="Cambria" panose="02040503050406030204" pitchFamily="18" charset="0"/>
              </a:rPr>
              <a:t> chi </a:t>
            </a:r>
            <a:r>
              <a:rPr lang="en-SG" sz="2500" b="1" dirty="0" err="1">
                <a:solidFill>
                  <a:srgbClr val="C00000"/>
                </a:solidFill>
                <a:latin typeface="Cambria" panose="02040503050406030204" pitchFamily="18" charset="0"/>
                <a:ea typeface="Cambria" panose="02040503050406030204" pitchFamily="18" charset="0"/>
              </a:rPr>
              <a:t>tiêu</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của</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mình</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sao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cho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hợp</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lý</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và</a:t>
            </a:r>
            <a:r>
              <a:rPr lang="en-SG" sz="2500" b="1" dirty="0">
                <a:solidFill>
                  <a:srgbClr val="C00000"/>
                </a:solidFill>
                <a:latin typeface="Cambria" panose="02040503050406030204" pitchFamily="18" charset="0"/>
                <a:ea typeface="Cambria" panose="02040503050406030204" pitchFamily="18" charset="0"/>
              </a:rPr>
              <a:t> khoa </a:t>
            </a:r>
            <a:r>
              <a:rPr lang="en-SG" sz="2500" b="1" dirty="0" err="1">
                <a:solidFill>
                  <a:srgbClr val="C00000"/>
                </a:solidFill>
                <a:latin typeface="Cambria" panose="02040503050406030204" pitchFamily="18" charset="0"/>
                <a:ea typeface="Cambria" panose="02040503050406030204" pitchFamily="18" charset="0"/>
              </a:rPr>
              <a:t>học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nhất</a:t>
            </a:r>
            <a:r>
              <a:rPr lang="en-SG" sz="2500" b="1" dirty="0">
                <a:solidFill>
                  <a:srgbClr val="C00000"/>
                </a:solidFill>
                <a:latin typeface="Cambria" panose="02040503050406030204" pitchFamily="18" charset="0"/>
                <a:ea typeface="Cambria" panose="02040503050406030204" pitchFamily="18" charset="0"/>
              </a:rPr>
              <a:t>. </a:t>
            </a:r>
            <a:endParaRPr kumimoji="0" lang="en-US" sz="2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2350B448-913D-D9F7-4C1A-89821E3A56EE}"/>
              </a:ext>
            </a:extLst>
          </p:cNvPr>
          <p:cNvSpPr/>
          <p:nvPr/>
        </p:nvSpPr>
        <p:spPr>
          <a:xfrm>
            <a:off x="0" y="4857642"/>
            <a:ext cx="6290828" cy="185815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2700" b="1" dirty="0">
                <a:solidFill>
                  <a:srgbClr val="C00000"/>
                </a:solidFill>
                <a:latin typeface="Cambria" panose="02040503050406030204" pitchFamily="18" charset="0"/>
                <a:ea typeface="Cambria" panose="02040503050406030204" pitchFamily="18" charset="0"/>
              </a:rPr>
              <a:t> Việc làm của Hoàng dù đã tiết kiệm nhưng đó vẫn chưa hợp lý bởi đôi khi gặp tình huống bất trắc thì bạn cũng nên dùng đó là chi tiêu hợp lí.</a:t>
            </a:r>
            <a:endPar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2EF16A58-3FD6-D059-2366-8A0354DC91CA}"/>
              </a:ext>
            </a:extLst>
          </p:cNvPr>
          <p:cNvSpPr/>
          <p:nvPr/>
        </p:nvSpPr>
        <p:spPr>
          <a:xfrm>
            <a:off x="6369590" y="4488553"/>
            <a:ext cx="5834900" cy="185815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endPar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5" name="Rectangle 3">
            <a:extLst>
              <a:ext uri="{FF2B5EF4-FFF2-40B4-BE49-F238E27FC236}">
                <a16:creationId xmlns:a16="http://schemas.microsoft.com/office/drawing/2014/main" id="{521A11C2-5980-5A46-7086-ADDF4067E1E3}"/>
              </a:ext>
            </a:extLst>
          </p:cNvPr>
          <p:cNvSpPr>
            <a:spLocks noChangeArrowheads="1"/>
          </p:cNvSpPr>
          <p:nvPr/>
        </p:nvSpPr>
        <p:spPr bwMode="auto">
          <a:xfrm>
            <a:off x="6507968" y="4513922"/>
            <a:ext cx="55622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Hành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động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của</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Phương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là</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hành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động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sai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bởi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bạn</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đã</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không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biết</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tiết</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kiệm</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cho</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bố</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mẹ</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tiêu</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xài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hoang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phí</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vào</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những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thứ</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không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chính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đáng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1096</Words>
  <Application>Microsoft Office PowerPoint</Application>
  <PresentationFormat>Widescreen</PresentationFormat>
  <Paragraphs>53</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等线</vt:lpstr>
      <vt:lpstr>#9Slide07 HoneyCream</vt:lpstr>
      <vt:lpstr>Arial</vt:lpstr>
      <vt:lpstr>Calibri</vt:lpstr>
      <vt:lpstr>Cambria</vt:lpstr>
      <vt:lpstr>Gochi Hand</vt:lpstr>
      <vt:lpstr>Roboto</vt:lpstr>
      <vt:lpstr>SVN-Hole Hearted</vt:lpstr>
      <vt:lpstr>SVN-Newton</vt:lpstr>
      <vt:lpstr>Times New Roman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MĂNG NON TEAM</dc:creator>
  <cp:keywords>MĂNG NON TEAM</cp:keywords>
  <dc:description/>
  <cp:lastModifiedBy>HH</cp:lastModifiedBy>
  <cp:revision>98</cp:revision>
  <dcterms:created xsi:type="dcterms:W3CDTF">2020-04-08T06:54:00Z</dcterms:created>
  <dcterms:modified xsi:type="dcterms:W3CDTF">2024-04-01T05:17:36Z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ies>
</file>