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4" r:id="rId3"/>
    <p:sldId id="263" r:id="rId4"/>
    <p:sldId id="262" r:id="rId5"/>
    <p:sldId id="268" r:id="rId6"/>
    <p:sldId id="265" r:id="rId7"/>
    <p:sldId id="288" r:id="rId8"/>
    <p:sldId id="289" r:id="rId9"/>
    <p:sldId id="293" r:id="rId10"/>
    <p:sldId id="269" r:id="rId11"/>
    <p:sldId id="290" r:id="rId12"/>
    <p:sldId id="291" r:id="rId13"/>
    <p:sldId id="271" r:id="rId14"/>
    <p:sldId id="273" r:id="rId15"/>
    <p:sldId id="292" r:id="rId16"/>
    <p:sldId id="276" r:id="rId17"/>
    <p:sldId id="294" r:id="rId18"/>
    <p:sldId id="275" r:id="rId19"/>
    <p:sldId id="282" r:id="rId20"/>
    <p:sldId id="295" r:id="rId21"/>
    <p:sldId id="296"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8BBE1-4B5E-4A04-93FC-D1F326965736}"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C05ED-4EF5-4F96-A09B-D68742D11EC7}" type="slidenum">
              <a:rPr lang="en-US" smtClean="0"/>
              <a:t>‹#›</a:t>
            </a:fld>
            <a:endParaRPr lang="en-US"/>
          </a:p>
        </p:txBody>
      </p:sp>
    </p:spTree>
    <p:extLst>
      <p:ext uri="{BB962C8B-B14F-4D97-AF65-F5344CB8AC3E}">
        <p14:creationId xmlns:p14="http://schemas.microsoft.com/office/powerpoint/2010/main" val="81132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6E1D-40B9-473F-9CA8-522FAEF81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F1C808-443A-425C-BEB7-EF2FA60B19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5BEEF7-3AC8-4EA2-AA52-DF7C8DBE0F3A}"/>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5" name="Footer Placeholder 4">
            <a:extLst>
              <a:ext uri="{FF2B5EF4-FFF2-40B4-BE49-F238E27FC236}">
                <a16:creationId xmlns:a16="http://schemas.microsoft.com/office/drawing/2014/main" id="{0994417A-CA2C-442C-B544-6D82431E9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D95CC-F4C2-45CA-BF0F-3E95086A70ED}"/>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378577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1A74-B662-4920-8BDB-512DABC1B1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FFE376-56F4-4CDB-ACA8-711C4B49D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6E9BE-ABD6-4C95-9DC7-7E4BA201157B}"/>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5" name="Footer Placeholder 4">
            <a:extLst>
              <a:ext uri="{FF2B5EF4-FFF2-40B4-BE49-F238E27FC236}">
                <a16:creationId xmlns:a16="http://schemas.microsoft.com/office/drawing/2014/main" id="{CF666F44-F44B-4C8B-8A14-4368D8E14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15FC7-7DFB-4D82-8EDC-EE9B71103864}"/>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350137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3EDC5E-C8B8-4111-B349-67B0BF9F5A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45BE17-76E2-4CAC-98EC-A41B79BD9B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619B1-584F-4123-92BE-9487460D9AE0}"/>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5" name="Footer Placeholder 4">
            <a:extLst>
              <a:ext uri="{FF2B5EF4-FFF2-40B4-BE49-F238E27FC236}">
                <a16:creationId xmlns:a16="http://schemas.microsoft.com/office/drawing/2014/main" id="{FB59D2EF-473C-4EE9-8C06-7EAA6E2E0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D3F84-1D53-4D03-91F8-25409E3F89B6}"/>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2459845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F5AB57-4DA7-44D2-8944-12EBA658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2EBFE320-951C-4614-B520-54D1FB2C089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99066" y="0"/>
            <a:ext cx="4207654" cy="3270854"/>
          </a:xfrm>
          <a:prstGeom prst="rect">
            <a:avLst/>
          </a:prstGeom>
        </p:spPr>
      </p:pic>
      <p:pic>
        <p:nvPicPr>
          <p:cNvPr id="15" name="图片 14">
            <a:extLst>
              <a:ext uri="{FF2B5EF4-FFF2-40B4-BE49-F238E27FC236}">
                <a16:creationId xmlns:a16="http://schemas.microsoft.com/office/drawing/2014/main" id="{7F3ECF51-06F3-4FD2-BD09-EB38D54016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5123450" y="-246111"/>
            <a:ext cx="5895598" cy="4541579"/>
          </a:xfrm>
          <a:prstGeom prst="rect">
            <a:avLst/>
          </a:prstGeom>
        </p:spPr>
      </p:pic>
      <p:pic>
        <p:nvPicPr>
          <p:cNvPr id="5" name="图片 4">
            <a:extLst>
              <a:ext uri="{FF2B5EF4-FFF2-40B4-BE49-F238E27FC236}">
                <a16:creationId xmlns:a16="http://schemas.microsoft.com/office/drawing/2014/main" id="{516BB8B2-DBE9-428B-8A77-584FB77821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p:blipFill>
        <p:spPr>
          <a:xfrm rot="5400000">
            <a:off x="7545766" y="2211767"/>
            <a:ext cx="5672967" cy="3619501"/>
          </a:xfrm>
          <a:prstGeom prst="rect">
            <a:avLst/>
          </a:prstGeom>
        </p:spPr>
      </p:pic>
      <p:pic>
        <p:nvPicPr>
          <p:cNvPr id="8" name="图片 7">
            <a:extLst>
              <a:ext uri="{FF2B5EF4-FFF2-40B4-BE49-F238E27FC236}">
                <a16:creationId xmlns:a16="http://schemas.microsoft.com/office/drawing/2014/main" id="{EF9E5498-F9A2-475E-B193-55784D4CB2D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V="1">
            <a:off x="5715215" y="4021517"/>
            <a:ext cx="4549661" cy="2123175"/>
          </a:xfrm>
          <a:prstGeom prst="rect">
            <a:avLst/>
          </a:prstGeom>
        </p:spPr>
      </p:pic>
      <p:sp>
        <p:nvSpPr>
          <p:cNvPr id="10" name="矩形 9">
            <a:extLst>
              <a:ext uri="{FF2B5EF4-FFF2-40B4-BE49-F238E27FC236}">
                <a16:creationId xmlns:a16="http://schemas.microsoft.com/office/drawing/2014/main" id="{4F6EBE8E-030E-4D4A-AE82-72FB5B56B613}"/>
              </a:ext>
            </a:extLst>
          </p:cNvPr>
          <p:cNvSpPr/>
          <p:nvPr userDrawn="1"/>
        </p:nvSpPr>
        <p:spPr>
          <a:xfrm>
            <a:off x="1233461" y="713308"/>
            <a:ext cx="972507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E3AF9FE-892E-49DE-8D64-0C29B02DE193}"/>
              </a:ext>
            </a:extLst>
          </p:cNvPr>
          <p:cNvSpPr/>
          <p:nvPr userDrawn="1"/>
        </p:nvSpPr>
        <p:spPr>
          <a:xfrm>
            <a:off x="1354475" y="848445"/>
            <a:ext cx="9483050"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4F6A0A5-9274-4EEF-839E-6B69FAEBA8C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48750" r="30198"/>
          <a:stretch/>
        </p:blipFill>
        <p:spPr>
          <a:xfrm rot="5400000">
            <a:off x="287717" y="897317"/>
            <a:ext cx="5672967" cy="6248399"/>
          </a:xfrm>
          <a:prstGeom prst="rect">
            <a:avLst/>
          </a:prstGeom>
        </p:spPr>
      </p:pic>
    </p:spTree>
    <p:extLst>
      <p:ext uri="{BB962C8B-B14F-4D97-AF65-F5344CB8AC3E}">
        <p14:creationId xmlns:p14="http://schemas.microsoft.com/office/powerpoint/2010/main" val="4002631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348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974A-A820-4EA3-89B1-073C8B302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B87F19-3394-4ECB-9568-B39C20F7C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99FD6-E043-413C-94C3-2CC1BF6852E3}"/>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5" name="Footer Placeholder 4">
            <a:extLst>
              <a:ext uri="{FF2B5EF4-FFF2-40B4-BE49-F238E27FC236}">
                <a16:creationId xmlns:a16="http://schemas.microsoft.com/office/drawing/2014/main" id="{A5E44883-AB4C-49DE-BC6E-C7810B09A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36C91-5A21-46E0-94DE-38440D5CEF79}"/>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75384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FE01-993C-41E2-9C89-D9609B9043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C837DB-F4BF-4974-9D9F-B8ACF61CAF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50779D-3993-4C3C-BEC3-072332216046}"/>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5" name="Footer Placeholder 4">
            <a:extLst>
              <a:ext uri="{FF2B5EF4-FFF2-40B4-BE49-F238E27FC236}">
                <a16:creationId xmlns:a16="http://schemas.microsoft.com/office/drawing/2014/main" id="{9EB0D25B-72ED-4FC8-9A99-430BA4548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6CB1C-0E44-40A7-BCB8-BE676A74A781}"/>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1103022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6C76-6845-43CA-9263-3EE62C846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897B55-F60E-4DD5-B97F-4511E1764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1DDD2-6E18-49D0-8697-BC19A2708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C640B1-B326-47F8-BF8D-50B412348CF6}"/>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6" name="Footer Placeholder 5">
            <a:extLst>
              <a:ext uri="{FF2B5EF4-FFF2-40B4-BE49-F238E27FC236}">
                <a16:creationId xmlns:a16="http://schemas.microsoft.com/office/drawing/2014/main" id="{991B3FED-8D05-48BE-AF35-307F4D17C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C4E46-CDB0-4320-A5FB-5D53733F00DB}"/>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336618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65F0-980F-480D-9A0A-61958EA9BE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522D24-A144-4AAD-A772-26A6CB795D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294F0-E263-46E3-BBF3-05B1BD4C81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44A8B0-B3D0-4CEA-B1CE-9E1397E078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E22F2-B62C-4F31-A288-F1D22CAD7D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328C46-1EC3-4F7F-AE21-F481C5CCAF7A}"/>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8" name="Footer Placeholder 7">
            <a:extLst>
              <a:ext uri="{FF2B5EF4-FFF2-40B4-BE49-F238E27FC236}">
                <a16:creationId xmlns:a16="http://schemas.microsoft.com/office/drawing/2014/main" id="{83C8001C-BFCB-4AF9-8420-E83BF61B64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BDDBA9-8B73-4759-A997-FC06DED023F3}"/>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400695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B8FF-543B-4DCB-AC8C-C66A3B7BAE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BA21D3-CEC8-4CB9-9803-A9F0DB472E1E}"/>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4" name="Footer Placeholder 3">
            <a:extLst>
              <a:ext uri="{FF2B5EF4-FFF2-40B4-BE49-F238E27FC236}">
                <a16:creationId xmlns:a16="http://schemas.microsoft.com/office/drawing/2014/main" id="{7113459D-ECBF-4391-9819-25A81A3CF9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81DF67-05A7-4311-99EF-5CC76180DDFF}"/>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315618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64645-3398-4A98-A3A1-D69128C19B1D}"/>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3" name="Footer Placeholder 2">
            <a:extLst>
              <a:ext uri="{FF2B5EF4-FFF2-40B4-BE49-F238E27FC236}">
                <a16:creationId xmlns:a16="http://schemas.microsoft.com/office/drawing/2014/main" id="{56F88F23-6854-460A-82B2-C4E53547F2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D54E0D-131B-466D-A46C-25C7FBBE77BC}"/>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1820853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AC03-D213-47A6-BBE4-7E2348ABC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1A15A-019D-4CC0-929C-9DC927A2C1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C96F8-5290-49AB-A0E6-3C07A8CA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B90D5-2137-4C85-9C58-9AF3FE7DB1AD}"/>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6" name="Footer Placeholder 5">
            <a:extLst>
              <a:ext uri="{FF2B5EF4-FFF2-40B4-BE49-F238E27FC236}">
                <a16:creationId xmlns:a16="http://schemas.microsoft.com/office/drawing/2014/main" id="{D52312C2-D0C9-4363-8494-AB05452F2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9E47B-8903-4F76-913A-4ED57F39DEEA}"/>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22987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A3EA-2B44-4260-8045-535149FB78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5BBD13-9325-4FB9-96B9-DF2AAF12F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108BE3-3AE7-4EDB-83B7-BA0A34184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AB523-EB7B-4C4C-A630-6CD3B4D120B3}"/>
              </a:ext>
            </a:extLst>
          </p:cNvPr>
          <p:cNvSpPr>
            <a:spLocks noGrp="1"/>
          </p:cNvSpPr>
          <p:nvPr>
            <p:ph type="dt" sz="half" idx="10"/>
          </p:nvPr>
        </p:nvSpPr>
        <p:spPr/>
        <p:txBody>
          <a:bodyPr/>
          <a:lstStyle/>
          <a:p>
            <a:fld id="{BDBA607F-F325-4F85-BE5C-DC3312B0A902}" type="datetimeFigureOut">
              <a:rPr lang="en-US" smtClean="0"/>
              <a:t>4/17/2024</a:t>
            </a:fld>
            <a:endParaRPr lang="en-US"/>
          </a:p>
        </p:txBody>
      </p:sp>
      <p:sp>
        <p:nvSpPr>
          <p:cNvPr id="6" name="Footer Placeholder 5">
            <a:extLst>
              <a:ext uri="{FF2B5EF4-FFF2-40B4-BE49-F238E27FC236}">
                <a16:creationId xmlns:a16="http://schemas.microsoft.com/office/drawing/2014/main" id="{29FC096F-D407-407E-A487-D030E44E6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630A7-85B2-4A47-946E-DFE2ECD5E9BD}"/>
              </a:ext>
            </a:extLst>
          </p:cNvPr>
          <p:cNvSpPr>
            <a:spLocks noGrp="1"/>
          </p:cNvSpPr>
          <p:nvPr>
            <p:ph type="sldNum" sz="quarter" idx="12"/>
          </p:nvPr>
        </p:nvSpPr>
        <p:spPr/>
        <p:txBody>
          <a:bodyPr/>
          <a:lstStyle/>
          <a:p>
            <a:fld id="{91CFEB77-1B68-4EDE-A0DA-ECD1A8BFBB1C}" type="slidenum">
              <a:rPr lang="en-US" smtClean="0"/>
              <a:t>‹#›</a:t>
            </a:fld>
            <a:endParaRPr lang="en-US"/>
          </a:p>
        </p:txBody>
      </p:sp>
    </p:spTree>
    <p:extLst>
      <p:ext uri="{BB962C8B-B14F-4D97-AF65-F5344CB8AC3E}">
        <p14:creationId xmlns:p14="http://schemas.microsoft.com/office/powerpoint/2010/main" val="91800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A278CE-5152-41BC-A877-93E5CB501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737B92-029A-4B3D-B59A-52CD40A46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872F4-EAE8-42DE-BA7B-B4E6B4DFA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A607F-F325-4F85-BE5C-DC3312B0A902}" type="datetimeFigureOut">
              <a:rPr lang="en-US" smtClean="0"/>
              <a:t>4/17/2024</a:t>
            </a:fld>
            <a:endParaRPr lang="en-US"/>
          </a:p>
        </p:txBody>
      </p:sp>
      <p:sp>
        <p:nvSpPr>
          <p:cNvPr id="5" name="Footer Placeholder 4">
            <a:extLst>
              <a:ext uri="{FF2B5EF4-FFF2-40B4-BE49-F238E27FC236}">
                <a16:creationId xmlns:a16="http://schemas.microsoft.com/office/drawing/2014/main" id="{3F30AF34-EBAE-4813-900D-91C46FFDEC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D739ED-3202-49BF-9EF1-AF1504944A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FEB77-1B68-4EDE-A0DA-ECD1A8BFBB1C}" type="slidenum">
              <a:rPr lang="en-US" smtClean="0"/>
              <a:t>‹#›</a:t>
            </a:fld>
            <a:endParaRPr lang="en-US"/>
          </a:p>
        </p:txBody>
      </p:sp>
    </p:spTree>
    <p:extLst>
      <p:ext uri="{BB962C8B-B14F-4D97-AF65-F5344CB8AC3E}">
        <p14:creationId xmlns:p14="http://schemas.microsoft.com/office/powerpoint/2010/main" val="2496524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Diagonal Corners Snipped 12"/>
          <p:cNvSpPr/>
          <p:nvPr/>
        </p:nvSpPr>
        <p:spPr>
          <a:xfrm rot="5400000">
            <a:off x="1658069" y="-573194"/>
            <a:ext cx="4985238" cy="7605373"/>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56B051-93AF-B533-F43F-FFA7571D0743}"/>
              </a:ext>
            </a:extLst>
          </p:cNvPr>
          <p:cNvPicPr>
            <a:picLocks noChangeAspect="1"/>
          </p:cNvPicPr>
          <p:nvPr/>
        </p:nvPicPr>
        <p:blipFill>
          <a:blip r:embed="rId2"/>
          <a:stretch>
            <a:fillRect/>
          </a:stretch>
        </p:blipFill>
        <p:spPr>
          <a:xfrm>
            <a:off x="2016801" y="855296"/>
            <a:ext cx="4919898" cy="1127858"/>
          </a:xfrm>
          <a:prstGeom prst="rect">
            <a:avLst/>
          </a:prstGeom>
        </p:spPr>
      </p:pic>
      <p:pic>
        <p:nvPicPr>
          <p:cNvPr id="4" name="Picture 3">
            <a:extLst>
              <a:ext uri="{FF2B5EF4-FFF2-40B4-BE49-F238E27FC236}">
                <a16:creationId xmlns:a16="http://schemas.microsoft.com/office/drawing/2014/main" id="{2C1C3BF1-D5B7-5109-C1A8-3B6D159D7929}"/>
              </a:ext>
            </a:extLst>
          </p:cNvPr>
          <p:cNvPicPr>
            <a:picLocks noChangeAspect="1"/>
          </p:cNvPicPr>
          <p:nvPr/>
        </p:nvPicPr>
        <p:blipFill>
          <a:blip r:embed="rId3"/>
          <a:stretch>
            <a:fillRect/>
          </a:stretch>
        </p:blipFill>
        <p:spPr>
          <a:xfrm>
            <a:off x="212628" y="1842749"/>
            <a:ext cx="8090093" cy="3420152"/>
          </a:xfrm>
          <a:prstGeom prst="rect">
            <a:avLst/>
          </a:prstGeom>
        </p:spPr>
      </p:pic>
    </p:spTree>
    <p:extLst>
      <p:ext uri="{BB962C8B-B14F-4D97-AF65-F5344CB8AC3E}">
        <p14:creationId xmlns:p14="http://schemas.microsoft.com/office/powerpoint/2010/main" val="198522776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75" y="4211307"/>
            <a:ext cx="5543549" cy="1938992"/>
          </a:xfrm>
          <a:prstGeom prst="rect">
            <a:avLst/>
          </a:prstGeom>
        </p:spPr>
        <p:txBody>
          <a:bodyPr wrap="square">
            <a:spAutoFit/>
          </a:bodyPr>
          <a:lstStyle/>
          <a:p>
            <a:pPr lvl="0" algn="just" fontAlgn="base">
              <a:spcAft>
                <a:spcPct val="0"/>
              </a:spcAft>
            </a:pPr>
            <a:r>
              <a:rPr lang="vi-VN" altLang="en-US" sz="2400" b="1" dirty="0">
                <a:solidFill>
                  <a:prstClr val="white"/>
                </a:solidFill>
                <a:cs typeface="Arial" panose="020B0604020202020204" pitchFamily="34" charset="0"/>
              </a:rPr>
              <a:t>Nhà ở truyền thống của người dân Nam Bộ có nhiều loại khác nhau. Ở vùng sông nước, phổ biến là kiểu nhà sàn, nhà nổi. Tại các miệt vườn, chủ yếu là nhà lợp bằng lá.</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BCF238B-E493-67DB-AC94-A67FFB9730E5}"/>
              </a:ext>
            </a:extLst>
          </p:cNvPr>
          <p:cNvPicPr>
            <a:picLocks noChangeAspect="1"/>
          </p:cNvPicPr>
          <p:nvPr/>
        </p:nvPicPr>
        <p:blipFill>
          <a:blip r:embed="rId2"/>
          <a:stretch>
            <a:fillRect/>
          </a:stretch>
        </p:blipFill>
        <p:spPr>
          <a:xfrm>
            <a:off x="1514475" y="858520"/>
            <a:ext cx="4819649" cy="322770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5BDE12C-BCC6-D7B3-CB0F-D04B4278FA7F}"/>
              </a:ext>
            </a:extLst>
          </p:cNvPr>
          <p:cNvPicPr>
            <a:picLocks noChangeAspect="1"/>
          </p:cNvPicPr>
          <p:nvPr/>
        </p:nvPicPr>
        <p:blipFill>
          <a:blip r:embed="rId3"/>
          <a:stretch>
            <a:fillRect/>
          </a:stretch>
        </p:blipFill>
        <p:spPr>
          <a:xfrm>
            <a:off x="6610349" y="2948593"/>
            <a:ext cx="4838791" cy="313788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4">
            <a:extLst>
              <a:ext uri="{FF2B5EF4-FFF2-40B4-BE49-F238E27FC236}">
                <a16:creationId xmlns:a16="http://schemas.microsoft.com/office/drawing/2014/main" id="{B85631FF-59B3-CDE5-EF12-FAF38AF57BB5}"/>
              </a:ext>
            </a:extLst>
          </p:cNvPr>
          <p:cNvGrpSpPr/>
          <p:nvPr/>
        </p:nvGrpSpPr>
        <p:grpSpPr>
          <a:xfrm>
            <a:off x="0" y="0"/>
            <a:ext cx="2353960" cy="768369"/>
            <a:chOff x="2249276" y="3248699"/>
            <a:chExt cx="1009402"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384442" y="3409856"/>
              <a:ext cx="670881" cy="1273267"/>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rPr>
                <a:t>NHÀ Ở</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endParaRPr>
            </a:p>
          </p:txBody>
        </p:sp>
      </p:grpSp>
    </p:spTree>
    <p:extLst>
      <p:ext uri="{BB962C8B-B14F-4D97-AF65-F5344CB8AC3E}">
        <p14:creationId xmlns:p14="http://schemas.microsoft.com/office/powerpoint/2010/main" val="19612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225" y="4020807"/>
            <a:ext cx="5629275" cy="2246769"/>
          </a:xfrm>
          <a:prstGeom prst="rect">
            <a:avLst/>
          </a:prstGeom>
        </p:spPr>
        <p:txBody>
          <a:bodyPr wrap="square">
            <a:spAutoFit/>
          </a:bodyPr>
          <a:lstStyle/>
          <a:p>
            <a:pPr lvl="0" algn="just" fontAlgn="base">
              <a:spcAft>
                <a:spcPct val="0"/>
              </a:spcAft>
            </a:pPr>
            <a:r>
              <a:rPr lang="vi-VN" altLang="en-US" sz="2800" b="1" dirty="0">
                <a:solidFill>
                  <a:prstClr val="white"/>
                </a:solidFill>
                <a:cs typeface="Arial" panose="020B0604020202020204" pitchFamily="34" charset="0"/>
              </a:rPr>
              <a:t>Ngày nay, nhà ở của người dân Nam Bộ được xây dựng kiên cố, hiện đại hơn. Ở một số nơi, những ngôi nhà cổ vẫn còn được lưu giữ.</a:t>
            </a: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281FE4-74CF-6CD0-1F55-707577F7F2FC}"/>
              </a:ext>
            </a:extLst>
          </p:cNvPr>
          <p:cNvPicPr>
            <a:picLocks noChangeAspect="1"/>
          </p:cNvPicPr>
          <p:nvPr/>
        </p:nvPicPr>
        <p:blipFill>
          <a:blip r:embed="rId2"/>
          <a:stretch>
            <a:fillRect/>
          </a:stretch>
        </p:blipFill>
        <p:spPr>
          <a:xfrm>
            <a:off x="976312" y="719137"/>
            <a:ext cx="5165022" cy="3024188"/>
          </a:xfrm>
          <a:prstGeom prst="rect">
            <a:avLst/>
          </a:prstGeom>
        </p:spPr>
      </p:pic>
      <p:pic>
        <p:nvPicPr>
          <p:cNvPr id="7" name="Picture 6">
            <a:extLst>
              <a:ext uri="{FF2B5EF4-FFF2-40B4-BE49-F238E27FC236}">
                <a16:creationId xmlns:a16="http://schemas.microsoft.com/office/drawing/2014/main" id="{194DC4D2-4554-99F5-DBDE-062C75FB1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49" y="818215"/>
            <a:ext cx="4988173" cy="2787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3919F19-8393-5BB5-D319-21CF67AA05A3}"/>
              </a:ext>
            </a:extLst>
          </p:cNvPr>
          <p:cNvPicPr>
            <a:picLocks noChangeAspect="1"/>
          </p:cNvPicPr>
          <p:nvPr/>
        </p:nvPicPr>
        <p:blipFill>
          <a:blip r:embed="rId4"/>
          <a:stretch>
            <a:fillRect/>
          </a:stretch>
        </p:blipFill>
        <p:spPr>
          <a:xfrm>
            <a:off x="6867525" y="3709787"/>
            <a:ext cx="4090966" cy="2791331"/>
          </a:xfrm>
          <a:prstGeom prst="rect">
            <a:avLst/>
          </a:prstGeom>
        </p:spPr>
      </p:pic>
    </p:spTree>
    <p:extLst>
      <p:ext uri="{BB962C8B-B14F-4D97-AF65-F5344CB8AC3E}">
        <p14:creationId xmlns:p14="http://schemas.microsoft.com/office/powerpoint/2010/main" val="36437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1" y="4211307"/>
            <a:ext cx="5724524" cy="1815882"/>
          </a:xfrm>
          <a:prstGeom prst="rect">
            <a:avLst/>
          </a:prstGeom>
        </p:spPr>
        <p:txBody>
          <a:bodyPr wrap="square">
            <a:spAutoFit/>
          </a:bodyPr>
          <a:lstStyle/>
          <a:p>
            <a:pPr lvl="0" algn="just" fontAlgn="base">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Hoạt động mua bán, trao đổi hàng hóa của người dân Nam Bộ một phần diễn ra tại chợ nổi trên sông.</a:t>
            </a: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0" y="0"/>
            <a:ext cx="2705099" cy="769441"/>
            <a:chOff x="2249276" y="3248699"/>
            <a:chExt cx="1159974" cy="1967760"/>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054585" cy="196776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CHỢ NỔI</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2" name="Picture 1">
            <a:extLst>
              <a:ext uri="{FF2B5EF4-FFF2-40B4-BE49-F238E27FC236}">
                <a16:creationId xmlns:a16="http://schemas.microsoft.com/office/drawing/2014/main" id="{5D34C9F2-FCC6-F2F0-698E-F0E780A0DCEC}"/>
              </a:ext>
            </a:extLst>
          </p:cNvPr>
          <p:cNvPicPr>
            <a:picLocks noChangeAspect="1"/>
          </p:cNvPicPr>
          <p:nvPr/>
        </p:nvPicPr>
        <p:blipFill>
          <a:blip r:embed="rId2"/>
          <a:stretch>
            <a:fillRect/>
          </a:stretch>
        </p:blipFill>
        <p:spPr>
          <a:xfrm>
            <a:off x="904875" y="943963"/>
            <a:ext cx="5581650" cy="314226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96A1A32-B9E2-0C70-6E83-C5CA0B28E258}"/>
              </a:ext>
            </a:extLst>
          </p:cNvPr>
          <p:cNvPicPr>
            <a:picLocks noChangeAspect="1"/>
          </p:cNvPicPr>
          <p:nvPr/>
        </p:nvPicPr>
        <p:blipFill>
          <a:blip r:embed="rId3"/>
          <a:stretch>
            <a:fillRect/>
          </a:stretch>
        </p:blipFill>
        <p:spPr>
          <a:xfrm>
            <a:off x="6734202" y="2514599"/>
            <a:ext cx="4848197" cy="322897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441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563419"/>
            <a:ext cx="5381336" cy="3578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4367143"/>
            <a:ext cx="2813627" cy="1859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774" y="2530763"/>
            <a:ext cx="5021163" cy="376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709" y="4367142"/>
            <a:ext cx="2419927" cy="1859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12"/>
          <p:cNvSpPr txBox="1">
            <a:spLocks noChangeArrowheads="1"/>
          </p:cNvSpPr>
          <p:nvPr/>
        </p:nvSpPr>
        <p:spPr bwMode="auto">
          <a:xfrm>
            <a:off x="6301445" y="402053"/>
            <a:ext cx="50813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fontAlgn="base">
              <a:spcAft>
                <a:spcPct val="0"/>
              </a:spcAft>
            </a:pPr>
            <a:r>
              <a:rPr lang="vi-VN" altLang="en-US" sz="3200" b="1" dirty="0">
                <a:solidFill>
                  <a:prstClr val="white"/>
                </a:solidFill>
                <a:latin typeface="Cambria" panose="02040503050406030204" pitchFamily="18" charset="0"/>
                <a:ea typeface="Cambria" panose="02040503050406030204" pitchFamily="18" charset="0"/>
                <a:cs typeface="Arial" panose="020B0604020202020204" pitchFamily="34" charset="0"/>
              </a:rPr>
              <a:t>Hàng hóa được bán trên các ghe xuồng, chủ yếu là nông sản và các vật dụng cần thiết.</a:t>
            </a:r>
          </a:p>
        </p:txBody>
      </p:sp>
    </p:spTree>
    <p:extLst>
      <p:ext uri="{BB962C8B-B14F-4D97-AF65-F5344CB8AC3E}">
        <p14:creationId xmlns:p14="http://schemas.microsoft.com/office/powerpoint/2010/main" val="257983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500" y="1333147"/>
            <a:ext cx="7791450" cy="3416320"/>
          </a:xfrm>
          <a:prstGeom prst="rect">
            <a:avLst/>
          </a:prstGeom>
        </p:spPr>
        <p:txBody>
          <a:bodyPr wrap="square">
            <a:spAutoFit/>
          </a:bodyPr>
          <a:lstStyle/>
          <a:p>
            <a:pPr lvl="0" algn="just" fontAlgn="base">
              <a:spcBef>
                <a:spcPct val="50000"/>
              </a:spcBef>
              <a:spcAft>
                <a:spcPct val="0"/>
              </a:spcAft>
            </a:pP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Một số chợ nổi lớn ở Nam Bộ như: Cái Răng, Phong Điền (Cần Thơ), Cái Bè (Tiền Giang), Ngã Bảy Phụng Hiệp (Hậu Giang), Ngã Năm (Sóc Trăng), Măng Thít, Trà Ôn (Vĩnh Long),...</a:t>
            </a:r>
            <a:endPar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8763808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2951" y="4582782"/>
            <a:ext cx="10734674" cy="1292662"/>
          </a:xfrm>
          <a:prstGeom prst="rect">
            <a:avLst/>
          </a:prstGeom>
        </p:spPr>
        <p:txBody>
          <a:bodyPr wrap="square">
            <a:spAutoFit/>
          </a:bodyPr>
          <a:lstStyle/>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Giao thông đường thuỷ đóng vai trò quan trọng đối với của người dân vùng Nam Bộ.</a:t>
            </a:r>
          </a:p>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Ghe, xuồng,... là phương tiện đi lại, vận chuyển hàng hóa chủ yếu.</a:t>
            </a:r>
            <a:endParaRPr kumimoji="0" lang="vi-VN" alt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1" y="0"/>
            <a:ext cx="5762624" cy="768369"/>
            <a:chOff x="2249276" y="3248699"/>
            <a:chExt cx="1292420"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292420"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218600" cy="181033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VẬN TẢI ĐƯỜNG SÔNG</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6" name="Picture 5">
            <a:extLst>
              <a:ext uri="{FF2B5EF4-FFF2-40B4-BE49-F238E27FC236}">
                <a16:creationId xmlns:a16="http://schemas.microsoft.com/office/drawing/2014/main" id="{77CFD6F6-5C50-3108-5E38-F8CE79F936ED}"/>
              </a:ext>
            </a:extLst>
          </p:cNvPr>
          <p:cNvPicPr>
            <a:picLocks noChangeAspect="1"/>
          </p:cNvPicPr>
          <p:nvPr/>
        </p:nvPicPr>
        <p:blipFill>
          <a:blip r:embed="rId2"/>
          <a:stretch>
            <a:fillRect/>
          </a:stretch>
        </p:blipFill>
        <p:spPr>
          <a:xfrm>
            <a:off x="752475" y="1062037"/>
            <a:ext cx="4400550" cy="3268678"/>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72AFCA0-F2D4-5949-7B2D-69751BBA846B}"/>
              </a:ext>
            </a:extLst>
          </p:cNvPr>
          <p:cNvPicPr>
            <a:picLocks noChangeAspect="1"/>
          </p:cNvPicPr>
          <p:nvPr/>
        </p:nvPicPr>
        <p:blipFill>
          <a:blip r:embed="rId3"/>
          <a:stretch>
            <a:fillRect/>
          </a:stretch>
        </p:blipFill>
        <p:spPr>
          <a:xfrm>
            <a:off x="6121024" y="1085849"/>
            <a:ext cx="4893788" cy="324802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47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22278" y="3876962"/>
            <a:ext cx="7140621" cy="2123658"/>
          </a:xfrm>
          <a:prstGeom prst="rect">
            <a:avLst/>
          </a:prstGeom>
          <a:noFill/>
        </p:spPr>
        <p:txBody>
          <a:bodyPr wrap="square" rtlCol="0">
            <a:spAutoFit/>
          </a:bodyPr>
          <a:lstStyle/>
          <a:p>
            <a:pPr lvl="0" algn="just"/>
            <a:r>
              <a:rPr lang="en-US"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rước đây, trang phục phổ biến của người dân Nam Bộ là áo bà ba và khăn rằn</a:t>
            </a:r>
            <a:endParaRPr kumimoji="0" lang="en-US"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481" y="589502"/>
            <a:ext cx="2375111" cy="3400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3955" y="4247860"/>
            <a:ext cx="2656772" cy="199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428" y="589502"/>
            <a:ext cx="3660175" cy="2438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10" y="541583"/>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组合 4">
            <a:extLst>
              <a:ext uri="{FF2B5EF4-FFF2-40B4-BE49-F238E27FC236}">
                <a16:creationId xmlns:a16="http://schemas.microsoft.com/office/drawing/2014/main" id="{25A42496-533B-E737-2E68-7E5EA7615859}"/>
              </a:ext>
            </a:extLst>
          </p:cNvPr>
          <p:cNvGrpSpPr/>
          <p:nvPr/>
        </p:nvGrpSpPr>
        <p:grpSpPr>
          <a:xfrm>
            <a:off x="0" y="0"/>
            <a:ext cx="3295649" cy="768369"/>
            <a:chOff x="2249276" y="3248699"/>
            <a:chExt cx="1219969" cy="1965018"/>
          </a:xfrm>
        </p:grpSpPr>
        <p:sp>
          <p:nvSpPr>
            <p:cNvPr id="3" name="矩形: 圆角 5">
              <a:extLst>
                <a:ext uri="{FF2B5EF4-FFF2-40B4-BE49-F238E27FC236}">
                  <a16:creationId xmlns:a16="http://schemas.microsoft.com/office/drawing/2014/main" id="{6A877480-918B-BE6A-3852-73CE18F82C55}"/>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6">
              <a:extLst>
                <a:ext uri="{FF2B5EF4-FFF2-40B4-BE49-F238E27FC236}">
                  <a16:creationId xmlns:a16="http://schemas.microsoft.com/office/drawing/2014/main" id="{840A45BA-C8A9-784E-F192-CCECA09E2FCE}"/>
                </a:ext>
              </a:extLst>
            </p:cNvPr>
            <p:cNvSpPr txBox="1"/>
            <p:nvPr/>
          </p:nvSpPr>
          <p:spPr>
            <a:xfrm>
              <a:off x="2249276" y="3248699"/>
              <a:ext cx="1219969" cy="181034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Trang </a:t>
              </a:r>
              <a:r>
                <a:rPr kumimoji="0" lang="en-US" altLang="zh-CN" sz="4000" b="1" i="0" u="none" strike="noStrike" kern="1200" cap="none" spc="0" normalizeH="0" baseline="0" noProof="0" dirty="0" err="1">
                  <a:ln>
                    <a:noFill/>
                  </a:ln>
                  <a:solidFill>
                    <a:srgbClr val="0C7392"/>
                  </a:solidFill>
                  <a:effectLst/>
                  <a:uLnTx/>
                  <a:uFillTx/>
                  <a:latin typeface="Cambria" panose="02040503050406030204" pitchFamily="18" charset="0"/>
                  <a:ea typeface="Cambria" panose="02040503050406030204" pitchFamily="18" charset="0"/>
                  <a:cs typeface="+mn-cs"/>
                </a:rPr>
                <a:t>phục</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spTree>
    <p:extLst>
      <p:ext uri="{BB962C8B-B14F-4D97-AF65-F5344CB8AC3E}">
        <p14:creationId xmlns:p14="http://schemas.microsoft.com/office/powerpoint/2010/main" val="211527477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par>
                          <p:cTn id="22" fill="hold">
                            <p:stCondLst>
                              <p:cond delay="2500"/>
                            </p:stCondLst>
                            <p:childTnLst>
                              <p:par>
                                <p:cTn id="23" presetID="3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3500"/>
                            </p:stCondLst>
                            <p:childTnLst>
                              <p:par>
                                <p:cTn id="30" presetID="3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55603" y="3638837"/>
            <a:ext cx="6445297" cy="2862322"/>
          </a:xfrm>
          <a:prstGeom prst="rect">
            <a:avLst/>
          </a:prstGeom>
          <a:noFill/>
        </p:spPr>
        <p:txBody>
          <a:bodyPr wrap="square" rtlCol="0">
            <a:spAutoFit/>
          </a:bodyPr>
          <a:lstStyle/>
          <a:p>
            <a:pPr lvl="0" algn="just"/>
            <a:r>
              <a:rPr lang="vi-VN" sz="36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Ngày nay, áo bà ba và khăn rằn vẫn được chọn làm trang phục chính trong những dịp lễ, tết,... thể hiện đặc trưng văn hóa của miền sông nước Nam Bộ.</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9892B7C-EC64-84DB-B46E-E60810DD9E9D}"/>
              </a:ext>
            </a:extLst>
          </p:cNvPr>
          <p:cNvPicPr>
            <a:picLocks noChangeAspect="1"/>
          </p:cNvPicPr>
          <p:nvPr/>
        </p:nvPicPr>
        <p:blipFill>
          <a:blip r:embed="rId2"/>
          <a:stretch>
            <a:fillRect/>
          </a:stretch>
        </p:blipFill>
        <p:spPr>
          <a:xfrm>
            <a:off x="1524000" y="449199"/>
            <a:ext cx="5676900" cy="3065526"/>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F1C8552-9CAE-963D-3718-AEA107B64F35}"/>
              </a:ext>
            </a:extLst>
          </p:cNvPr>
          <p:cNvPicPr>
            <a:picLocks noChangeAspect="1"/>
          </p:cNvPicPr>
          <p:nvPr/>
        </p:nvPicPr>
        <p:blipFill>
          <a:blip r:embed="rId3"/>
          <a:stretch>
            <a:fillRect/>
          </a:stretch>
        </p:blipFill>
        <p:spPr>
          <a:xfrm>
            <a:off x="7410108" y="3733800"/>
            <a:ext cx="4077042" cy="271938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446309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858993" y="763833"/>
            <a:ext cx="8856507"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Times New Roman" panose="02020603050405020304" pitchFamily="18" charset="0"/>
              </a:defRPr>
            </a:lvl1pPr>
            <a:lvl2pPr marL="742950" indent="-285750" eaLnBrk="0" hangingPunct="0">
              <a:defRPr sz="4000">
                <a:solidFill>
                  <a:schemeClr val="tx1"/>
                </a:solidFill>
                <a:latin typeface="Times New Roman" panose="02020603050405020304" pitchFamily="18" charset="0"/>
              </a:defRPr>
            </a:lvl2pPr>
            <a:lvl3pPr marL="1143000" indent="-228600" eaLnBrk="0" hangingPunct="0">
              <a:defRPr sz="4000">
                <a:solidFill>
                  <a:schemeClr val="tx1"/>
                </a:solidFill>
                <a:latin typeface="Times New Roman" panose="02020603050405020304" pitchFamily="18" charset="0"/>
              </a:defRPr>
            </a:lvl3pPr>
            <a:lvl4pPr marL="1600200" indent="-228600" eaLnBrk="0" hangingPunct="0">
              <a:defRPr sz="4000">
                <a:solidFill>
                  <a:schemeClr val="tx1"/>
                </a:solidFill>
                <a:latin typeface="Times New Roman" panose="02020603050405020304" pitchFamily="18" charset="0"/>
              </a:defRPr>
            </a:lvl4pPr>
            <a:lvl5pPr marL="2057400" indent="-228600" eaLnBrk="0" hangingPunct="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lvl="0" algn="just" eaLnBrk="1" fontAlgn="base" hangingPunct="1">
              <a:spcBef>
                <a:spcPct val="50000"/>
              </a:spcBef>
              <a:spcAft>
                <a:spcPct val="0"/>
              </a:spcAft>
            </a:pP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Do điều kiện tự nhiên nhiều sông nước, khí hậu nóng nên người dân nam bộ phải tìm cách thích ứng trong mọi hoạt động, từ nhà ở, đi lại,… cho đến các sinh hoạt khác. Từ đó dẫn đến tính cách của người dân Nam Bộ cũng có những nét khác biệt so với người ở vùng khác. (phóng khoáng, ưa ca hát, tính cộng đồng cao,  …)</a:t>
            </a: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lvl="0" algn="just" eaLnBrk="1" fontAlgn="base" hangingPunct="1">
              <a:spcBef>
                <a:spcPct val="50000"/>
              </a:spcBef>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Và trong đó đặc biệt nổi bật lên tinh thần thượng võ, lòng yêu nước, tính kiên cường quả cảm của người Nam Bộ, thể hiện rõ nét qua truyền thống yêu nước cách mạng của những con người ở vùng thành đồng tổ quốc.</a:t>
            </a:r>
            <a:endPar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456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4" name="Picture 3">
            <a:extLst>
              <a:ext uri="{FF2B5EF4-FFF2-40B4-BE49-F238E27FC236}">
                <a16:creationId xmlns:a16="http://schemas.microsoft.com/office/drawing/2014/main" id="{DDBDE0AA-D9CC-77E9-98B6-013752D0CD68}"/>
              </a:ext>
            </a:extLst>
          </p:cNvPr>
          <p:cNvPicPr>
            <a:picLocks noChangeAspect="1"/>
          </p:cNvPicPr>
          <p:nvPr/>
        </p:nvPicPr>
        <p:blipFill>
          <a:blip r:embed="rId4"/>
          <a:stretch>
            <a:fillRect/>
          </a:stretch>
        </p:blipFill>
        <p:spPr>
          <a:xfrm>
            <a:off x="1621581" y="843658"/>
            <a:ext cx="7748688" cy="5913633"/>
          </a:xfrm>
          <a:prstGeom prst="rect">
            <a:avLst/>
          </a:prstGeom>
        </p:spPr>
      </p:pic>
    </p:spTree>
    <p:extLst>
      <p:ext uri="{BB962C8B-B14F-4D97-AF65-F5344CB8AC3E}">
        <p14:creationId xmlns:p14="http://schemas.microsoft.com/office/powerpoint/2010/main" val="261216903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37304-36C7-7D60-9F29-CDC10247C98E}"/>
              </a:ext>
            </a:extLst>
          </p:cNvPr>
          <p:cNvPicPr>
            <a:picLocks noChangeAspect="1"/>
          </p:cNvPicPr>
          <p:nvPr/>
        </p:nvPicPr>
        <p:blipFill>
          <a:blip r:embed="rId2"/>
          <a:stretch>
            <a:fillRect/>
          </a:stretch>
        </p:blipFill>
        <p:spPr>
          <a:xfrm>
            <a:off x="1757940" y="642691"/>
            <a:ext cx="8657070" cy="1286367"/>
          </a:xfrm>
          <a:prstGeom prst="rect">
            <a:avLst/>
          </a:prstGeom>
        </p:spPr>
      </p:pic>
      <p:sp>
        <p:nvSpPr>
          <p:cNvPr id="6" name="Rectangle 5">
            <a:extLst>
              <a:ext uri="{FF2B5EF4-FFF2-40B4-BE49-F238E27FC236}">
                <a16:creationId xmlns:a16="http://schemas.microsoft.com/office/drawing/2014/main" id="{EB4F77D9-B737-28D9-B584-08C7876BDFEC}"/>
              </a:ext>
            </a:extLst>
          </p:cNvPr>
          <p:cNvSpPr/>
          <p:nvPr/>
        </p:nvSpPr>
        <p:spPr>
          <a:xfrm>
            <a:off x="1181100" y="220980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Mô tả được sự chung sống hài hòa với thiên nhiên của người dân Nam Bộ thông qua một số nét văn hóa tiêu biểu.</a:t>
            </a:r>
            <a:endParaRPr lang="en-US" sz="32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6C44764-D7D6-E3DC-711F-8DB4E0151B27}"/>
              </a:ext>
            </a:extLst>
          </p:cNvPr>
          <p:cNvSpPr/>
          <p:nvPr/>
        </p:nvSpPr>
        <p:spPr>
          <a:xfrm>
            <a:off x="6429375" y="222885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dirty="0">
                <a:latin typeface="Cambria" panose="02040503050406030204" pitchFamily="18" charset="0"/>
                <a:ea typeface="Cambria" panose="02040503050406030204" pitchFamily="18" charset="0"/>
              </a:rPr>
              <a:t>Nêu được truyền thống đấu tranh yêu nước và cách mạng của đồng bào Nam Bộ.</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132259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952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fontAlgn="base">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Hãy hoàn thiện bảng mô tả (theo gợi ý dưới đây) về một số nét văn hóa tiêu biểu của đồng bào Nam Bộ.</a:t>
            </a:r>
            <a:endParaRPr kumimoji="0" lang="vi-VN" alt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nvGraphicFramePr>
        <p:xfrm>
          <a:off x="936625" y="1519766"/>
          <a:ext cx="10407650" cy="4290485"/>
        </p:xfrm>
        <a:graphic>
          <a:graphicData uri="http://schemas.openxmlformats.org/drawingml/2006/table">
            <a:tbl>
              <a:tblPr firstRow="1" bandRow="1">
                <a:tableStyleId>{00A15C55-8517-42AA-B614-E9B94910E393}</a:tableStyleId>
              </a:tblPr>
              <a:tblGrid>
                <a:gridCol w="959455">
                  <a:extLst>
                    <a:ext uri="{9D8B030D-6E8A-4147-A177-3AD203B41FA5}">
                      <a16:colId xmlns:a16="http://schemas.microsoft.com/office/drawing/2014/main" val="1625135692"/>
                    </a:ext>
                  </a:extLst>
                </a:gridCol>
                <a:gridCol w="5978978">
                  <a:extLst>
                    <a:ext uri="{9D8B030D-6E8A-4147-A177-3AD203B41FA5}">
                      <a16:colId xmlns:a16="http://schemas.microsoft.com/office/drawing/2014/main" val="2246700402"/>
                    </a:ext>
                  </a:extLst>
                </a:gridCol>
                <a:gridCol w="3469217">
                  <a:extLst>
                    <a:ext uri="{9D8B030D-6E8A-4147-A177-3AD203B41FA5}">
                      <a16:colId xmlns:a16="http://schemas.microsoft.com/office/drawing/2014/main" val="3199978538"/>
                    </a:ext>
                  </a:extLst>
                </a:gridCol>
              </a:tblGrid>
              <a:tr h="858097">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858097">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858097">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858097">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858097">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Tree>
    <p:extLst>
      <p:ext uri="{BB962C8B-B14F-4D97-AF65-F5344CB8AC3E}">
        <p14:creationId xmlns:p14="http://schemas.microsoft.com/office/powerpoint/2010/main" val="392731043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nvGraphicFramePr>
        <p:xfrm>
          <a:off x="304800" y="228599"/>
          <a:ext cx="11620499" cy="6268476"/>
        </p:xfrm>
        <a:graphic>
          <a:graphicData uri="http://schemas.openxmlformats.org/drawingml/2006/table">
            <a:tbl>
              <a:tblPr firstRow="1" bandRow="1">
                <a:tableStyleId>{00A15C55-8517-42AA-B614-E9B94910E393}</a:tableStyleId>
              </a:tblPr>
              <a:tblGrid>
                <a:gridCol w="1071264">
                  <a:extLst>
                    <a:ext uri="{9D8B030D-6E8A-4147-A177-3AD203B41FA5}">
                      <a16:colId xmlns:a16="http://schemas.microsoft.com/office/drawing/2014/main" val="1625135692"/>
                    </a:ext>
                  </a:extLst>
                </a:gridCol>
                <a:gridCol w="2653011">
                  <a:extLst>
                    <a:ext uri="{9D8B030D-6E8A-4147-A177-3AD203B41FA5}">
                      <a16:colId xmlns:a16="http://schemas.microsoft.com/office/drawing/2014/main" val="2246700402"/>
                    </a:ext>
                  </a:extLst>
                </a:gridCol>
                <a:gridCol w="7896224">
                  <a:extLst>
                    <a:ext uri="{9D8B030D-6E8A-4147-A177-3AD203B41FA5}">
                      <a16:colId xmlns:a16="http://schemas.microsoft.com/office/drawing/2014/main" val="3199978538"/>
                    </a:ext>
                  </a:extLst>
                </a:gridCol>
              </a:tblGrid>
              <a:tr h="1129376">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1325000">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1325000">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1164100">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1325000">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Trang </a:t>
                      </a:r>
                      <a:r>
                        <a:rPr lang="en-US" sz="3200" dirty="0" err="1">
                          <a:solidFill>
                            <a:srgbClr val="002060"/>
                          </a:solidFill>
                        </a:rPr>
                        <a:t>phục</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
        <p:nvSpPr>
          <p:cNvPr id="4" name="TextBox 3">
            <a:extLst>
              <a:ext uri="{FF2B5EF4-FFF2-40B4-BE49-F238E27FC236}">
                <a16:creationId xmlns:a16="http://schemas.microsoft.com/office/drawing/2014/main" id="{352960AC-E37D-1386-EB67-83A2C40691BA}"/>
              </a:ext>
            </a:extLst>
          </p:cNvPr>
          <p:cNvSpPr txBox="1"/>
          <p:nvPr/>
        </p:nvSpPr>
        <p:spPr>
          <a:xfrm>
            <a:off x="4114799" y="1362075"/>
            <a:ext cx="7648575" cy="1631216"/>
          </a:xfrm>
          <a:prstGeom prst="rect">
            <a:avLst/>
          </a:prstGeom>
          <a:noFill/>
        </p:spPr>
        <p:txBody>
          <a:bodyPr wrap="square" rtlCol="0">
            <a:spAutoFit/>
          </a:bodyPr>
          <a:lstStyle/>
          <a:p>
            <a:pPr algn="just"/>
            <a:r>
              <a:rPr lang="vi-VN" sz="2000" b="0" i="0" dirty="0">
                <a:solidFill>
                  <a:srgbClr val="FF0000"/>
                </a:solidFill>
                <a:effectLst/>
                <a:latin typeface="Cambria" panose="02040503050406030204" pitchFamily="18" charset="0"/>
                <a:ea typeface="Cambria" panose="02040503050406030204" pitchFamily="18" charset="0"/>
              </a:rPr>
              <a:t>- Nhà ở truyền thống có nhiều loại khác nhau. Ở vùng sông nước, phổ biến là kiểu nhà sàn, nhà nổi. Tại các miệt vườn, chủ yếu là nhà lợp bằng lá.</a:t>
            </a:r>
          </a:p>
          <a:p>
            <a:pPr algn="just"/>
            <a:r>
              <a:rPr lang="vi-VN" sz="2000" b="0" i="0" dirty="0">
                <a:solidFill>
                  <a:srgbClr val="FF0000"/>
                </a:solidFill>
                <a:effectLst/>
                <a:latin typeface="Cambria" panose="02040503050406030204" pitchFamily="18" charset="0"/>
                <a:ea typeface="Cambria" panose="02040503050406030204" pitchFamily="18" charset="0"/>
              </a:rPr>
              <a:t>- Nhà ở được xây dựng kiên cố, hiện đại hơn.</a:t>
            </a:r>
          </a:p>
          <a:p>
            <a:endParaRPr lang="en-US" sz="20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39A8220-6195-C4D8-55AE-3552F332C5F5}"/>
              </a:ext>
            </a:extLst>
          </p:cNvPr>
          <p:cNvSpPr txBox="1"/>
          <p:nvPr/>
        </p:nvSpPr>
        <p:spPr>
          <a:xfrm>
            <a:off x="4114799" y="2752725"/>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Hoạt động mua bán, trao đổi hàng hóa một phần diễn ra tại chợ nổi trên sông.</a:t>
            </a:r>
          </a:p>
          <a:p>
            <a:pPr algn="just"/>
            <a:r>
              <a:rPr lang="vi-VN" sz="2000" dirty="0">
                <a:solidFill>
                  <a:srgbClr val="FF0000"/>
                </a:solidFill>
                <a:latin typeface="Cambria" panose="02040503050406030204" pitchFamily="18" charset="0"/>
                <a:ea typeface="Cambria" panose="02040503050406030204" pitchFamily="18" charset="0"/>
              </a:rPr>
              <a:t>- Hàng hóa được bán trên các ghe xuồng, chủ yếu là nông sản và các vật dụng cần thiết.</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08AF306-6670-2EF1-3FB7-BE53AA2E0D23}"/>
              </a:ext>
            </a:extLst>
          </p:cNvPr>
          <p:cNvSpPr txBox="1"/>
          <p:nvPr/>
        </p:nvSpPr>
        <p:spPr>
          <a:xfrm>
            <a:off x="4038599" y="4219575"/>
            <a:ext cx="7648575"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Giao thông đường thuỷ đóng vai trò quan trọng.</a:t>
            </a:r>
          </a:p>
          <a:p>
            <a:pPr algn="just"/>
            <a:r>
              <a:rPr lang="vi-VN" sz="2000" dirty="0">
                <a:solidFill>
                  <a:srgbClr val="FF0000"/>
                </a:solidFill>
                <a:latin typeface="Cambria" panose="02040503050406030204" pitchFamily="18" charset="0"/>
                <a:ea typeface="Cambria" panose="02040503050406030204" pitchFamily="18" charset="0"/>
              </a:rPr>
              <a:t>- Ghe, xuồng,... là phương tiện đi lại, vận chuyển hàng hóa chủ yếu.</a:t>
            </a:r>
            <a:endParaRPr lang="en-US" sz="20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3B4BE33-72D2-F909-E9CF-F6FF17395E6C}"/>
              </a:ext>
            </a:extLst>
          </p:cNvPr>
          <p:cNvSpPr txBox="1"/>
          <p:nvPr/>
        </p:nvSpPr>
        <p:spPr>
          <a:xfrm>
            <a:off x="4095749" y="5105400"/>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Trước đây, trang phục phổ biến của người dân Nam Bộ là áo bà ba và khăn rằn</a:t>
            </a:r>
          </a:p>
          <a:p>
            <a:pPr algn="just"/>
            <a:r>
              <a:rPr lang="vi-VN" sz="2000" dirty="0">
                <a:solidFill>
                  <a:srgbClr val="FF0000"/>
                </a:solidFill>
                <a:latin typeface="Cambria" panose="02040503050406030204" pitchFamily="18" charset="0"/>
                <a:ea typeface="Cambria" panose="02040503050406030204" pitchFamily="18" charset="0"/>
              </a:rPr>
              <a:t>- Ngày nay, áo bà ba và khăn rằn vẫn được chọn làm trang phục chính trong những dịp lễ, tết,...</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903811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14B0C5-0AF1-4D09-B6B1-11A57FC75161}"/>
              </a:ext>
            </a:extLst>
          </p:cNvPr>
          <p:cNvPicPr>
            <a:picLocks noChangeAspect="1"/>
          </p:cNvPicPr>
          <p:nvPr/>
        </p:nvPicPr>
        <p:blipFill rotWithShape="1">
          <a:blip r:embed="rId2">
            <a:extLst>
              <a:ext uri="{28A0092B-C50C-407E-A947-70E740481C1C}">
                <a14:useLocalDpi xmlns:a14="http://schemas.microsoft.com/office/drawing/2010/main" val="0"/>
              </a:ext>
            </a:extLst>
          </a:blip>
          <a:srcRect l="2909" t="4879" r="22" b="-4831"/>
          <a:stretch/>
        </p:blipFill>
        <p:spPr>
          <a:xfrm>
            <a:off x="-76306" y="0"/>
            <a:ext cx="12472857" cy="7221070"/>
          </a:xfrm>
          <a:prstGeom prst="rect">
            <a:avLst/>
          </a:prstGeom>
        </p:spPr>
      </p:pic>
      <p:grpSp>
        <p:nvGrpSpPr>
          <p:cNvPr id="6" name="组合 5">
            <a:extLst>
              <a:ext uri="{FF2B5EF4-FFF2-40B4-BE49-F238E27FC236}">
                <a16:creationId xmlns:a16="http://schemas.microsoft.com/office/drawing/2014/main" id="{E6B6E8A2-C063-401B-A72F-E55E36409532}"/>
              </a:ext>
            </a:extLst>
          </p:cNvPr>
          <p:cNvGrpSpPr/>
          <p:nvPr/>
        </p:nvGrpSpPr>
        <p:grpSpPr>
          <a:xfrm>
            <a:off x="1143216" y="708790"/>
            <a:ext cx="8067459" cy="5633344"/>
            <a:chOff x="1143216" y="708790"/>
            <a:chExt cx="8067459" cy="5633344"/>
          </a:xfrm>
        </p:grpSpPr>
        <p:pic>
          <p:nvPicPr>
            <p:cNvPr id="7" name="图片 6">
              <a:extLst>
                <a:ext uri="{FF2B5EF4-FFF2-40B4-BE49-F238E27FC236}">
                  <a16:creationId xmlns:a16="http://schemas.microsoft.com/office/drawing/2014/main" id="{2A767288-B27B-478C-8DC3-3545C7606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D4BEB7F-639D-4EDC-9D45-8F0CDBE027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587C1FB8-415E-4985-A96D-33D0A9F617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grpSp>
      <p:pic>
        <p:nvPicPr>
          <p:cNvPr id="10" name="图片 9">
            <a:extLst>
              <a:ext uri="{FF2B5EF4-FFF2-40B4-BE49-F238E27FC236}">
                <a16:creationId xmlns:a16="http://schemas.microsoft.com/office/drawing/2014/main" id="{BC29F0F0-BF68-4D63-8053-FA7D383A4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pic>
        <p:nvPicPr>
          <p:cNvPr id="5" name="图片 4">
            <a:extLst>
              <a:ext uri="{FF2B5EF4-FFF2-40B4-BE49-F238E27FC236}">
                <a16:creationId xmlns:a16="http://schemas.microsoft.com/office/drawing/2014/main" id="{1B6019DC-0AED-438F-B086-26AD966D3E3E}"/>
              </a:ext>
            </a:extLst>
          </p:cNvPr>
          <p:cNvPicPr>
            <a:picLocks noChangeAspect="1"/>
          </p:cNvPicPr>
          <p:nvPr/>
        </p:nvPicPr>
        <p:blipFill rotWithShape="1">
          <a:blip r:embed="rId6">
            <a:extLst>
              <a:ext uri="{28A0092B-C50C-407E-A947-70E740481C1C}">
                <a14:useLocalDpi xmlns:a14="http://schemas.microsoft.com/office/drawing/2010/main" val="0"/>
              </a:ext>
            </a:extLst>
          </a:blip>
          <a:srcRect l="27542" t="20350" r="28329" b="56500"/>
          <a:stretch/>
        </p:blipFill>
        <p:spPr>
          <a:xfrm>
            <a:off x="4834243" y="2216937"/>
            <a:ext cx="5370945" cy="4226857"/>
          </a:xfrm>
          <a:prstGeom prst="rect">
            <a:avLst/>
          </a:prstGeom>
        </p:spPr>
      </p:pic>
      <p:pic>
        <p:nvPicPr>
          <p:cNvPr id="3" name="Picture 2">
            <a:extLst>
              <a:ext uri="{FF2B5EF4-FFF2-40B4-BE49-F238E27FC236}">
                <a16:creationId xmlns:a16="http://schemas.microsoft.com/office/drawing/2014/main" id="{D466737C-D5CC-1EEF-5C88-7ABA97FD530D}"/>
              </a:ext>
            </a:extLst>
          </p:cNvPr>
          <p:cNvPicPr>
            <a:picLocks noChangeAspect="1"/>
          </p:cNvPicPr>
          <p:nvPr/>
        </p:nvPicPr>
        <p:blipFill>
          <a:blip r:embed="rId7"/>
          <a:stretch>
            <a:fillRect/>
          </a:stretch>
        </p:blipFill>
        <p:spPr>
          <a:xfrm>
            <a:off x="-123375" y="3063823"/>
            <a:ext cx="7200000" cy="4121253"/>
          </a:xfrm>
          <a:prstGeom prst="rect">
            <a:avLst/>
          </a:prstGeom>
        </p:spPr>
      </p:pic>
    </p:spTree>
    <p:extLst>
      <p:ext uri="{BB962C8B-B14F-4D97-AF65-F5344CB8AC3E}">
        <p14:creationId xmlns:p14="http://schemas.microsoft.com/office/powerpoint/2010/main" val="97481416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2</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3" name="Picture 2">
            <a:extLst>
              <a:ext uri="{FF2B5EF4-FFF2-40B4-BE49-F238E27FC236}">
                <a16:creationId xmlns:a16="http://schemas.microsoft.com/office/drawing/2014/main" id="{93D50829-B326-6306-021F-803DD5DAE814}"/>
              </a:ext>
            </a:extLst>
          </p:cNvPr>
          <p:cNvPicPr>
            <a:picLocks noChangeAspect="1"/>
          </p:cNvPicPr>
          <p:nvPr/>
        </p:nvPicPr>
        <p:blipFill>
          <a:blip r:embed="rId4"/>
          <a:stretch>
            <a:fillRect/>
          </a:stretch>
        </p:blipFill>
        <p:spPr>
          <a:xfrm>
            <a:off x="2984089" y="1143929"/>
            <a:ext cx="6547671" cy="4932091"/>
          </a:xfrm>
          <a:prstGeom prst="rect">
            <a:avLst/>
          </a:prstGeom>
        </p:spPr>
      </p:pic>
    </p:spTree>
    <p:extLst>
      <p:ext uri="{BB962C8B-B14F-4D97-AF65-F5344CB8AC3E}">
        <p14:creationId xmlns:p14="http://schemas.microsoft.com/office/powerpoint/2010/main" val="424297414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Diagonal Corners Snipped 12"/>
          <p:cNvSpPr/>
          <p:nvPr/>
        </p:nvSpPr>
        <p:spPr>
          <a:xfrm rot="5400000">
            <a:off x="1088414" y="230431"/>
            <a:ext cx="4985238" cy="6458683"/>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97092" y="1720633"/>
            <a:ext cx="6408508" cy="3416320"/>
          </a:xfrm>
          <a:prstGeom prst="rect">
            <a:avLst/>
          </a:prstGeom>
          <a:noFill/>
        </p:spPr>
        <p:txBody>
          <a:bodyPr wrap="square" rtlCol="0">
            <a:spAutoFit/>
          </a:bodyPr>
          <a:lstStyle/>
          <a:p>
            <a:pPr lvl="0" algn="ct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Hoạt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động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Một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số</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nét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văn</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hóa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biểu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bào</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Nam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Bộ</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460485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ppt_w</p:attrName>
                                        </p:attrNameLst>
                                      </p:cBhvr>
                                      <p:tavLst>
                                        <p:tav tm="0" fmla="#ppt_w*sin(2.5*pi*$)">
                                          <p:val>
                                            <p:fltVal val="0"/>
                                          </p:val>
                                        </p:tav>
                                        <p:tav tm="100000">
                                          <p:val>
                                            <p:fltVal val="1"/>
                                          </p:val>
                                        </p:tav>
                                      </p:tavLst>
                                    </p:anim>
                                    <p:anim calcmode="lin" valueType="num">
                                      <p:cBhvr>
                                        <p:cTn id="1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1647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eaLnBrk="1" fontAlgn="base" hangingPunct="1">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Đọc thông tin và quan sát các hình từ 1 đến 4, em hãy:</a:t>
            </a:r>
            <a:endParaRPr lang="en-US"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Chỉ ra một số nét nổi bật về văn hóa của người dân Nam Bộ.</a:t>
            </a:r>
            <a:endPar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Nêu một số dẫn chứng thể hiện sự chung sống hài hoà với thiên nhiên của người dân Nam Bộ.</a:t>
            </a:r>
          </a:p>
        </p:txBody>
      </p:sp>
      <p:pic>
        <p:nvPicPr>
          <p:cNvPr id="5" name="Picture 4">
            <a:extLst>
              <a:ext uri="{FF2B5EF4-FFF2-40B4-BE49-F238E27FC236}">
                <a16:creationId xmlns:a16="http://schemas.microsoft.com/office/drawing/2014/main" id="{93DBA7B3-FB84-D0D2-D197-1026E0FF6439}"/>
              </a:ext>
            </a:extLst>
          </p:cNvPr>
          <p:cNvPicPr>
            <a:picLocks noChangeAspect="1"/>
          </p:cNvPicPr>
          <p:nvPr/>
        </p:nvPicPr>
        <p:blipFill>
          <a:blip r:embed="rId2"/>
          <a:stretch>
            <a:fillRect/>
          </a:stretch>
        </p:blipFill>
        <p:spPr>
          <a:xfrm>
            <a:off x="557213" y="1909762"/>
            <a:ext cx="3647370" cy="2786063"/>
          </a:xfrm>
          <a:prstGeom prst="rect">
            <a:avLst/>
          </a:prstGeom>
        </p:spPr>
      </p:pic>
      <p:pic>
        <p:nvPicPr>
          <p:cNvPr id="9" name="Picture 8">
            <a:extLst>
              <a:ext uri="{FF2B5EF4-FFF2-40B4-BE49-F238E27FC236}">
                <a16:creationId xmlns:a16="http://schemas.microsoft.com/office/drawing/2014/main" id="{F4F5208F-4E4C-1F75-4B8F-3E8E95FDA697}"/>
              </a:ext>
            </a:extLst>
          </p:cNvPr>
          <p:cNvPicPr>
            <a:picLocks noChangeAspect="1"/>
          </p:cNvPicPr>
          <p:nvPr/>
        </p:nvPicPr>
        <p:blipFill>
          <a:blip r:embed="rId3"/>
          <a:stretch>
            <a:fillRect/>
          </a:stretch>
        </p:blipFill>
        <p:spPr>
          <a:xfrm>
            <a:off x="4291013" y="1838325"/>
            <a:ext cx="4121926" cy="2152650"/>
          </a:xfrm>
          <a:prstGeom prst="rect">
            <a:avLst/>
          </a:prstGeom>
        </p:spPr>
      </p:pic>
      <p:pic>
        <p:nvPicPr>
          <p:cNvPr id="11" name="Picture 10">
            <a:extLst>
              <a:ext uri="{FF2B5EF4-FFF2-40B4-BE49-F238E27FC236}">
                <a16:creationId xmlns:a16="http://schemas.microsoft.com/office/drawing/2014/main" id="{881EDC4B-DBFE-0BAC-B152-D3FC781C570C}"/>
              </a:ext>
            </a:extLst>
          </p:cNvPr>
          <p:cNvPicPr>
            <a:picLocks noChangeAspect="1"/>
          </p:cNvPicPr>
          <p:nvPr/>
        </p:nvPicPr>
        <p:blipFill>
          <a:blip r:embed="rId4"/>
          <a:stretch>
            <a:fillRect/>
          </a:stretch>
        </p:blipFill>
        <p:spPr>
          <a:xfrm>
            <a:off x="4686300" y="4119562"/>
            <a:ext cx="3238500" cy="2352675"/>
          </a:xfrm>
          <a:prstGeom prst="rect">
            <a:avLst/>
          </a:prstGeom>
        </p:spPr>
      </p:pic>
      <p:pic>
        <p:nvPicPr>
          <p:cNvPr id="13" name="Picture 12">
            <a:extLst>
              <a:ext uri="{FF2B5EF4-FFF2-40B4-BE49-F238E27FC236}">
                <a16:creationId xmlns:a16="http://schemas.microsoft.com/office/drawing/2014/main" id="{C135AB7C-D1AF-3A03-3F10-C5E67B95D397}"/>
              </a:ext>
            </a:extLst>
          </p:cNvPr>
          <p:cNvPicPr>
            <a:picLocks noChangeAspect="1"/>
          </p:cNvPicPr>
          <p:nvPr/>
        </p:nvPicPr>
        <p:blipFill>
          <a:blip r:embed="rId5"/>
          <a:stretch>
            <a:fillRect/>
          </a:stretch>
        </p:blipFill>
        <p:spPr>
          <a:xfrm>
            <a:off x="8448675" y="3571875"/>
            <a:ext cx="3181350" cy="2286000"/>
          </a:xfrm>
          <a:prstGeom prst="rect">
            <a:avLst/>
          </a:prstGeom>
        </p:spPr>
      </p:pic>
    </p:spTree>
    <p:extLst>
      <p:ext uri="{BB962C8B-B14F-4D97-AF65-F5344CB8AC3E}">
        <p14:creationId xmlns:p14="http://schemas.microsoft.com/office/powerpoint/2010/main" val="411437344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44546A">
                    <a:lumMod val="75000"/>
                  </a:srgbClr>
                </a:solidFill>
              </a:rPr>
              <a:t>Nhóm</a:t>
            </a:r>
            <a:r>
              <a:rPr lang="en-US" sz="3600" b="1" dirty="0">
                <a:solidFill>
                  <a:srgbClr val="44546A">
                    <a:lumMod val="75000"/>
                  </a:srgbClr>
                </a:solidFill>
              </a:rPr>
              <a:t> 1: </a:t>
            </a:r>
            <a:r>
              <a:rPr lang="en-US" sz="3600" b="1" dirty="0" err="1">
                <a:solidFill>
                  <a:srgbClr val="44546A">
                    <a:lumMod val="75000"/>
                  </a:srgbClr>
                </a:solidFill>
              </a:rPr>
              <a:t>Tìm</a:t>
            </a:r>
            <a:r>
              <a:rPr lang="en-US" sz="3600" b="1" dirty="0">
                <a:solidFill>
                  <a:srgbClr val="44546A">
                    <a:lumMod val="75000"/>
                  </a:srgbClr>
                </a:solidFill>
              </a:rPr>
              <a:t> </a:t>
            </a:r>
            <a:r>
              <a:rPr lang="en-US" sz="3600" b="1" dirty="0" err="1">
                <a:solidFill>
                  <a:srgbClr val="44546A">
                    <a:lumMod val="75000"/>
                  </a:srgbClr>
                </a:solidFill>
              </a:rPr>
              <a:t>hiểu</a:t>
            </a:r>
            <a:r>
              <a:rPr lang="en-US" sz="3600" b="1" dirty="0">
                <a:solidFill>
                  <a:srgbClr val="44546A">
                    <a:lumMod val="75000"/>
                  </a:srgbClr>
                </a:solidFill>
              </a:rPr>
              <a:t> </a:t>
            </a:r>
            <a:r>
              <a:rPr lang="en-US" sz="3600" b="1" dirty="0" err="1">
                <a:solidFill>
                  <a:srgbClr val="44546A">
                    <a:lumMod val="75000"/>
                  </a:srgbClr>
                </a:solidFill>
              </a:rPr>
              <a:t>nhà</a:t>
            </a:r>
            <a:r>
              <a:rPr lang="en-US" sz="3600" b="1" dirty="0">
                <a:solidFill>
                  <a:srgbClr val="44546A">
                    <a:lumMod val="75000"/>
                  </a:srgbClr>
                </a:solidFill>
              </a:rPr>
              <a:t> ở</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96AAED0-22D4-168B-03CB-97C2FC050A47}"/>
              </a:ext>
            </a:extLst>
          </p:cNvPr>
          <p:cNvPicPr>
            <a:picLocks noChangeAspect="1"/>
          </p:cNvPicPr>
          <p:nvPr/>
        </p:nvPicPr>
        <p:blipFill>
          <a:blip r:embed="rId3"/>
          <a:stretch>
            <a:fillRect/>
          </a:stretch>
        </p:blipFill>
        <p:spPr>
          <a:xfrm>
            <a:off x="881062" y="2038351"/>
            <a:ext cx="4813281" cy="3676650"/>
          </a:xfrm>
          <a:prstGeom prst="rect">
            <a:avLst/>
          </a:prstGeom>
        </p:spPr>
      </p:pic>
    </p:spTree>
    <p:extLst>
      <p:ext uri="{BB962C8B-B14F-4D97-AF65-F5344CB8AC3E}">
        <p14:creationId xmlns:p14="http://schemas.microsoft.com/office/powerpoint/2010/main" val="3997816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chợ</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nổi</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1E62B7D-84AA-ABE1-A45B-DECA290E3CF2}"/>
              </a:ext>
            </a:extLst>
          </p:cNvPr>
          <p:cNvPicPr>
            <a:picLocks noChangeAspect="1"/>
          </p:cNvPicPr>
          <p:nvPr/>
        </p:nvPicPr>
        <p:blipFill>
          <a:blip r:embed="rId3"/>
          <a:stretch>
            <a:fillRect/>
          </a:stretch>
        </p:blipFill>
        <p:spPr>
          <a:xfrm>
            <a:off x="857249" y="2314576"/>
            <a:ext cx="4385741" cy="3186112"/>
          </a:xfrm>
          <a:prstGeom prst="rect">
            <a:avLst/>
          </a:prstGeom>
        </p:spPr>
      </p:pic>
    </p:spTree>
    <p:extLst>
      <p:ext uri="{BB962C8B-B14F-4D97-AF65-F5344CB8AC3E}">
        <p14:creationId xmlns:p14="http://schemas.microsoft.com/office/powerpoint/2010/main" val="15075142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vận</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tải</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đường</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sông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3C883FB-FF08-86E3-1E31-5D4A2F8557F1}"/>
              </a:ext>
            </a:extLst>
          </p:cNvPr>
          <p:cNvPicPr>
            <a:picLocks noChangeAspect="1"/>
          </p:cNvPicPr>
          <p:nvPr/>
        </p:nvPicPr>
        <p:blipFill>
          <a:blip r:embed="rId3"/>
          <a:stretch>
            <a:fillRect/>
          </a:stretch>
        </p:blipFill>
        <p:spPr>
          <a:xfrm>
            <a:off x="828675" y="1876425"/>
            <a:ext cx="4944348" cy="3552825"/>
          </a:xfrm>
          <a:prstGeom prst="rect">
            <a:avLst/>
          </a:prstGeom>
        </p:spPr>
      </p:pic>
    </p:spTree>
    <p:extLst>
      <p:ext uri="{BB962C8B-B14F-4D97-AF65-F5344CB8AC3E}">
        <p14:creationId xmlns:p14="http://schemas.microsoft.com/office/powerpoint/2010/main" val="6828266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4: Trang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phục</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2398029-AD4E-C813-BB60-0E3E1A528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85" y="2056058"/>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02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787</Words>
  <Application>Microsoft Office PowerPoint</Application>
  <PresentationFormat>Widescreen</PresentationFormat>
  <Paragraphs>61</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vt:lpstr>
      <vt:lpstr>UTM Colossalis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3</cp:revision>
  <dcterms:created xsi:type="dcterms:W3CDTF">2024-04-17T05:34:06Z</dcterms:created>
  <dcterms:modified xsi:type="dcterms:W3CDTF">2024-04-17T05:43:42Z</dcterms:modified>
</cp:coreProperties>
</file>