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0" r:id="rId3"/>
    <p:sldId id="260" r:id="rId4"/>
    <p:sldId id="263" r:id="rId5"/>
    <p:sldId id="293" r:id="rId6"/>
    <p:sldId id="4446" r:id="rId7"/>
    <p:sldId id="4449" r:id="rId8"/>
    <p:sldId id="4450" r:id="rId9"/>
    <p:sldId id="4451" r:id="rId10"/>
    <p:sldId id="259" r:id="rId11"/>
    <p:sldId id="264" r:id="rId12"/>
    <p:sldId id="4452" r:id="rId13"/>
    <p:sldId id="2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D092-090D-494B-9A72-761376F1A5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12522-0402-4A8C-937C-076C3895D5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A81EEA-BBA4-46C5-A79D-FC4BC48C8982}"/>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5" name="Footer Placeholder 4">
            <a:extLst>
              <a:ext uri="{FF2B5EF4-FFF2-40B4-BE49-F238E27FC236}">
                <a16:creationId xmlns:a16="http://schemas.microsoft.com/office/drawing/2014/main" id="{C15E3A09-9444-42B0-ACE4-E9564730B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68274-58FE-459B-971F-35335D478653}"/>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405898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E6D0-9A2B-4C10-953A-8E96EEEB0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6A2DA4-533E-4E40-A207-0ECDB4A5D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F26F5-9155-4A9B-817B-55A424336553}"/>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5" name="Footer Placeholder 4">
            <a:extLst>
              <a:ext uri="{FF2B5EF4-FFF2-40B4-BE49-F238E27FC236}">
                <a16:creationId xmlns:a16="http://schemas.microsoft.com/office/drawing/2014/main" id="{D19A11E5-9805-496B-96B7-56D8C1A93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08757-1A06-4FD5-9430-4A8886EB289A}"/>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313847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BB91C-D192-40B1-B933-099E63B882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5506B1-02B7-4BCD-8B4D-ED782BA634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751AA-5AD1-4A08-ADEA-D7DE4105A834}"/>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5" name="Footer Placeholder 4">
            <a:extLst>
              <a:ext uri="{FF2B5EF4-FFF2-40B4-BE49-F238E27FC236}">
                <a16:creationId xmlns:a16="http://schemas.microsoft.com/office/drawing/2014/main" id="{EC01CB21-AA39-4DA7-BB9A-2A1555851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11052-4CE0-4E33-ADD6-781C4EB1B645}"/>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144659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2E05-8C63-4A02-8931-31D07F79D8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058FD6-F18F-44B1-869B-51BC457D5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6FEF2-3B84-4276-843F-51575EA693F4}"/>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5" name="Footer Placeholder 4">
            <a:extLst>
              <a:ext uri="{FF2B5EF4-FFF2-40B4-BE49-F238E27FC236}">
                <a16:creationId xmlns:a16="http://schemas.microsoft.com/office/drawing/2014/main" id="{7893B0C5-E884-425F-B18D-72C47CC37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3179-4E9A-4171-8FC8-AF1A4F77540C}"/>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26676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5C16-896E-4096-B88B-2ACC39F5F4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26B76-723F-4764-916B-F1C143DD0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FB9CA4-7537-4B00-9316-0F7A2A778DE3}"/>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5" name="Footer Placeholder 4">
            <a:extLst>
              <a:ext uri="{FF2B5EF4-FFF2-40B4-BE49-F238E27FC236}">
                <a16:creationId xmlns:a16="http://schemas.microsoft.com/office/drawing/2014/main" id="{3DFBA5D3-5ECA-4F04-9375-6BBB4C895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A3932-0E36-4711-954F-0CF4C45CA20B}"/>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176478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1949-A311-4EA0-B48B-79D747774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2B7AC-2D8F-4F35-B1B2-5F05A0112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B4DE50-7904-4DBD-AA07-D656B558D5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25D703-AB95-4A79-90F9-16D267BC24E4}"/>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6" name="Footer Placeholder 5">
            <a:extLst>
              <a:ext uri="{FF2B5EF4-FFF2-40B4-BE49-F238E27FC236}">
                <a16:creationId xmlns:a16="http://schemas.microsoft.com/office/drawing/2014/main" id="{5F9EA7F4-3BD1-43F8-9A14-3B6A38F84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6FD3-616B-4F5A-85EF-7A12293D83D1}"/>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334948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92D6-EAA4-45BB-869F-8272CAB96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C7319E-B468-4EF9-B19E-2EBDF7470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38B6C4-5E03-401D-90B3-EC93C8A2C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ACB86-05AD-426C-9040-4DA1148C8A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7919BA-55F3-4F1B-BF1B-15A0E79E9A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A6B68C-881D-49B0-AD97-5BF8589C139A}"/>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8" name="Footer Placeholder 7">
            <a:extLst>
              <a:ext uri="{FF2B5EF4-FFF2-40B4-BE49-F238E27FC236}">
                <a16:creationId xmlns:a16="http://schemas.microsoft.com/office/drawing/2014/main" id="{34E49E4A-1F98-4E0C-8825-87B44FE84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969E3-61F5-4E6F-B1C0-C3DB4A0BF494}"/>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36703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E148-FA36-4A44-883E-FDFC59523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45470A-8530-40F8-89F4-E25D4B4991C6}"/>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4" name="Footer Placeholder 3">
            <a:extLst>
              <a:ext uri="{FF2B5EF4-FFF2-40B4-BE49-F238E27FC236}">
                <a16:creationId xmlns:a16="http://schemas.microsoft.com/office/drawing/2014/main" id="{A7B09725-B1EF-47F7-9A4E-026B5FEAD0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FD001F-98A9-4C87-BE03-8264D3A3E6B0}"/>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286111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DE096-91E5-44A1-876C-EA974AAD6C20}"/>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3" name="Footer Placeholder 2">
            <a:extLst>
              <a:ext uri="{FF2B5EF4-FFF2-40B4-BE49-F238E27FC236}">
                <a16:creationId xmlns:a16="http://schemas.microsoft.com/office/drawing/2014/main" id="{205A0E3E-030C-4F28-816C-8BC13FB39C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0E465D-C83D-4D5A-B81C-BB25E7214B80}"/>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100493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E3C4-2CC3-4082-AD1C-6919BBBAA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A1F93D-C13E-48E8-8F50-EB90681DB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28533-CE48-4A6D-8A56-5F92E4D63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7EC37-6072-4C9D-9046-A07D91B0C8C1}"/>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6" name="Footer Placeholder 5">
            <a:extLst>
              <a:ext uri="{FF2B5EF4-FFF2-40B4-BE49-F238E27FC236}">
                <a16:creationId xmlns:a16="http://schemas.microsoft.com/office/drawing/2014/main" id="{F99DC7F1-484A-4D4D-BD42-EB52F6962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FC420-E5E0-498D-9859-5FB669529C73}"/>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3464070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72D8-040C-46E7-8309-49388827E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9EC6B0-DC6C-4317-895E-34C7B8288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36D94F-5D46-47E2-B1DE-6027D4DC7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D6EC39-5968-442A-BB94-AF235437C70D}"/>
              </a:ext>
            </a:extLst>
          </p:cNvPr>
          <p:cNvSpPr>
            <a:spLocks noGrp="1"/>
          </p:cNvSpPr>
          <p:nvPr>
            <p:ph type="dt" sz="half" idx="10"/>
          </p:nvPr>
        </p:nvSpPr>
        <p:spPr/>
        <p:txBody>
          <a:bodyPr/>
          <a:lstStyle/>
          <a:p>
            <a:fld id="{65C53C52-0355-4524-8785-D1244C0B9363}" type="datetimeFigureOut">
              <a:rPr lang="en-US" smtClean="0"/>
              <a:t>4/17/2024</a:t>
            </a:fld>
            <a:endParaRPr lang="en-US"/>
          </a:p>
        </p:txBody>
      </p:sp>
      <p:sp>
        <p:nvSpPr>
          <p:cNvPr id="6" name="Footer Placeholder 5">
            <a:extLst>
              <a:ext uri="{FF2B5EF4-FFF2-40B4-BE49-F238E27FC236}">
                <a16:creationId xmlns:a16="http://schemas.microsoft.com/office/drawing/2014/main" id="{BD00777D-665A-45C8-AB86-5CBBD2241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6387E-34B9-4D0E-B114-9D127F176CD7}"/>
              </a:ext>
            </a:extLst>
          </p:cNvPr>
          <p:cNvSpPr>
            <a:spLocks noGrp="1"/>
          </p:cNvSpPr>
          <p:nvPr>
            <p:ph type="sldNum" sz="quarter" idx="12"/>
          </p:nvPr>
        </p:nvSpPr>
        <p:spPr/>
        <p:txBody>
          <a:bodyPr/>
          <a:lstStyle/>
          <a:p>
            <a:fld id="{C088E659-07FA-469C-AF39-7131DF419531}" type="slidenum">
              <a:rPr lang="en-US" smtClean="0"/>
              <a:t>‹#›</a:t>
            </a:fld>
            <a:endParaRPr lang="en-US"/>
          </a:p>
        </p:txBody>
      </p:sp>
    </p:spTree>
    <p:extLst>
      <p:ext uri="{BB962C8B-B14F-4D97-AF65-F5344CB8AC3E}">
        <p14:creationId xmlns:p14="http://schemas.microsoft.com/office/powerpoint/2010/main" val="236432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C9079-F967-4CC7-808F-3E4FDBF46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84F52-56B0-4969-A391-A7FCA89F0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1BB05-E560-4489-B3DB-B50F71861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3C52-0355-4524-8785-D1244C0B9363}" type="datetimeFigureOut">
              <a:rPr lang="en-US" smtClean="0"/>
              <a:t>4/17/2024</a:t>
            </a:fld>
            <a:endParaRPr lang="en-US"/>
          </a:p>
        </p:txBody>
      </p:sp>
      <p:sp>
        <p:nvSpPr>
          <p:cNvPr id="5" name="Footer Placeholder 4">
            <a:extLst>
              <a:ext uri="{FF2B5EF4-FFF2-40B4-BE49-F238E27FC236}">
                <a16:creationId xmlns:a16="http://schemas.microsoft.com/office/drawing/2014/main" id="{83776951-09F4-47C4-8A14-930D5DDEC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C4A6B6-C390-45D9-A807-696559D3E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8E659-07FA-469C-AF39-7131DF419531}" type="slidenum">
              <a:rPr lang="en-US" smtClean="0"/>
              <a:t>‹#›</a:t>
            </a:fld>
            <a:endParaRPr lang="en-US"/>
          </a:p>
        </p:txBody>
      </p:sp>
    </p:spTree>
    <p:extLst>
      <p:ext uri="{BB962C8B-B14F-4D97-AF65-F5344CB8AC3E}">
        <p14:creationId xmlns:p14="http://schemas.microsoft.com/office/powerpoint/2010/main" val="3998943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2" name="Picture 1">
            <a:extLst>
              <a:ext uri="{FF2B5EF4-FFF2-40B4-BE49-F238E27FC236}">
                <a16:creationId xmlns:a16="http://schemas.microsoft.com/office/drawing/2014/main" id="{7728D371-9C4A-0590-4AFD-79BD1826BA39}"/>
              </a:ext>
            </a:extLst>
          </p:cNvPr>
          <p:cNvPicPr>
            <a:picLocks noChangeAspect="1"/>
          </p:cNvPicPr>
          <p:nvPr/>
        </p:nvPicPr>
        <p:blipFill>
          <a:blip r:embed="rId7"/>
          <a:stretch>
            <a:fillRect/>
          </a:stretch>
        </p:blipFill>
        <p:spPr>
          <a:xfrm>
            <a:off x="4014952" y="338550"/>
            <a:ext cx="5854262" cy="3819787"/>
          </a:xfrm>
          <a:prstGeom prst="rect">
            <a:avLst/>
          </a:prstGeom>
        </p:spPr>
      </p:pic>
    </p:spTree>
    <p:extLst>
      <p:ext uri="{BB962C8B-B14F-4D97-AF65-F5344CB8AC3E}">
        <p14:creationId xmlns:p14="http://schemas.microsoft.com/office/powerpoint/2010/main" val="411270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ection of cartoon mice&#10;&#10;Description automatically generated">
            <a:extLst>
              <a:ext uri="{FF2B5EF4-FFF2-40B4-BE49-F238E27FC236}">
                <a16:creationId xmlns:a16="http://schemas.microsoft.com/office/drawing/2014/main" id="{977A3580-7863-4454-28E2-3174641211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600" b="61850" l="10400" r="35300">
                        <a14:foregroundMark x1="10400" y1="51900" x2="12550" y2="51900"/>
                        <a14:foregroundMark x1="34100" y1="55250" x2="34300" y2="59500"/>
                        <a14:foregroundMark x1="34300" y1="59500" x2="30450" y2="61000"/>
                      </a14:backgroundRemoval>
                    </a14:imgEffect>
                    <a14:imgEffect>
                      <a14:saturation sat="400000"/>
                    </a14:imgEffect>
                  </a14:imgLayer>
                </a14:imgProps>
              </a:ext>
              <a:ext uri="{28A0092B-C50C-407E-A947-70E740481C1C}">
                <a14:useLocalDpi xmlns:a14="http://schemas.microsoft.com/office/drawing/2010/main" val="0"/>
              </a:ext>
            </a:extLst>
          </a:blip>
          <a:srcRect l="8056" t="43611" r="61667" b="36112"/>
          <a:stretch/>
        </p:blipFill>
        <p:spPr>
          <a:xfrm>
            <a:off x="549595" y="849814"/>
            <a:ext cx="1439232" cy="963889"/>
          </a:xfrm>
          <a:prstGeom prst="rect">
            <a:avLst/>
          </a:prstGeom>
        </p:spPr>
      </p:pic>
      <p:sp>
        <p:nvSpPr>
          <p:cNvPr id="18" name="Rectangle: Rounded Corners 17">
            <a:extLst>
              <a:ext uri="{FF2B5EF4-FFF2-40B4-BE49-F238E27FC236}">
                <a16:creationId xmlns:a16="http://schemas.microsoft.com/office/drawing/2014/main" id="{78C7F6CA-11F2-E007-414B-3F4CB78B2588}"/>
              </a:ext>
            </a:extLst>
          </p:cNvPr>
          <p:cNvSpPr/>
          <p:nvPr/>
        </p:nvSpPr>
        <p:spPr>
          <a:xfrm>
            <a:off x="1988827" y="573629"/>
            <a:ext cx="9710558" cy="1516260"/>
          </a:xfrm>
          <a:prstGeom prst="roundRect">
            <a:avLst>
              <a:gd name="adj" fmla="val 5000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err="1">
                <a:latin typeface="Cambria" panose="02040503050406030204" pitchFamily="18" charset="0"/>
                <a:ea typeface="Cambria" panose="02040503050406030204" pitchFamily="18" charset="0"/>
              </a:rPr>
              <a:t>Nếu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khoai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mất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rắn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sẽ</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dần</a:t>
            </a:r>
            <a:r>
              <a:rPr lang="en-US" sz="3000" dirty="0">
                <a:latin typeface="Cambria" panose="02040503050406030204" pitchFamily="18" charset="0"/>
                <a:ea typeface="Cambria" panose="02040503050406030204" pitchFamily="18" charset="0"/>
              </a:rPr>
              <a:t> do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dẫn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rắn</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58A1877C-A638-E04C-DCA3-5290E4C0E771}"/>
              </a:ext>
            </a:extLst>
          </p:cNvPr>
          <p:cNvSpPr/>
          <p:nvPr/>
        </p:nvSpPr>
        <p:spPr>
          <a:xfrm>
            <a:off x="2072909" y="2283701"/>
            <a:ext cx="9414898" cy="1605127"/>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lượng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rắn</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bị</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giảm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mạnh</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do con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khai</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thác</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thuốc</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thì</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lượng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chuột</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sẽ</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tăng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lên</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cắn</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phá</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giảm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lượng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khoai</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tây</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CA9A144-4600-4C1D-00E0-C487C653C7B0}"/>
              </a:ext>
            </a:extLst>
          </p:cNvPr>
          <p:cNvSpPr/>
          <p:nvPr/>
        </p:nvSpPr>
        <p:spPr>
          <a:xfrm>
            <a:off x="896330" y="4350761"/>
            <a:ext cx="10591477" cy="1387073"/>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b="1" dirty="0">
                <a:solidFill>
                  <a:srgbClr val="3F8F26"/>
                </a:solidFill>
                <a:latin typeface="Cambria" panose="02040503050406030204" pitchFamily="18" charset="0"/>
                <a:ea typeface="Cambria" panose="02040503050406030204" pitchFamily="18" charset="0"/>
              </a:rPr>
              <a:t>	Nhận xét về vai trò của thực vật, động vật đối với sự cân bằng chuỗi thức ăn?</a:t>
            </a:r>
            <a:endParaRPr lang="en-US" sz="3800" b="1" dirty="0">
              <a:solidFill>
                <a:srgbClr val="3F8F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96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6B47836-E9B9-4137-942A-A4B84AFDCC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47650" y="4679543"/>
            <a:ext cx="3017972" cy="3017972"/>
          </a:xfrm>
          <a:prstGeom prst="rect">
            <a:avLst/>
          </a:prstGeom>
        </p:spPr>
      </p:pic>
      <p:sp>
        <p:nvSpPr>
          <p:cNvPr id="5" name="Rectangle: Rounded Corners 4">
            <a:extLst>
              <a:ext uri="{FF2B5EF4-FFF2-40B4-BE49-F238E27FC236}">
                <a16:creationId xmlns:a16="http://schemas.microsoft.com/office/drawing/2014/main" id="{647DE6A0-67F4-29E9-A841-3CE6FD9F8D18}"/>
              </a:ext>
            </a:extLst>
          </p:cNvPr>
          <p:cNvSpPr/>
          <p:nvPr/>
        </p:nvSpPr>
        <p:spPr>
          <a:xfrm>
            <a:off x="684647" y="1345325"/>
            <a:ext cx="10591477" cy="3460412"/>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3F8F26"/>
                </a:solidFill>
                <a:latin typeface="Cambria" panose="02040503050406030204" pitchFamily="18" charset="0"/>
                <a:ea typeface="Cambria" panose="02040503050406030204" pitchFamily="18" charset="0"/>
              </a:rPr>
              <a:t>	Các sinh vật trong chuỗi thức ăn có mối liên hệ chặt chẽ với nhau. Trong đó, số lượng sinh vật được suy trì tương đối ổn định tạo thành trạng thái cân bằng của chuỗi thức ăn. </a:t>
            </a:r>
            <a:endParaRPr lang="en-US" sz="4000" b="1" dirty="0">
              <a:solidFill>
                <a:srgbClr val="3F8F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5745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6" name="Picture 5">
            <a:extLst>
              <a:ext uri="{FF2B5EF4-FFF2-40B4-BE49-F238E27FC236}">
                <a16:creationId xmlns:a16="http://schemas.microsoft.com/office/drawing/2014/main" id="{25FEEB38-BD05-059D-9422-D599681F801D}"/>
              </a:ext>
            </a:extLst>
          </p:cNvPr>
          <p:cNvPicPr>
            <a:picLocks noChangeAspect="1"/>
          </p:cNvPicPr>
          <p:nvPr/>
        </p:nvPicPr>
        <p:blipFill>
          <a:blip r:embed="rId7"/>
          <a:stretch>
            <a:fillRect/>
          </a:stretch>
        </p:blipFill>
        <p:spPr>
          <a:xfrm>
            <a:off x="1964800" y="2086077"/>
            <a:ext cx="10664319" cy="2072260"/>
          </a:xfrm>
          <a:prstGeom prst="rect">
            <a:avLst/>
          </a:prstGeom>
        </p:spPr>
      </p:pic>
    </p:spTree>
    <p:extLst>
      <p:ext uri="{BB962C8B-B14F-4D97-AF65-F5344CB8AC3E}">
        <p14:creationId xmlns:p14="http://schemas.microsoft.com/office/powerpoint/2010/main" val="70869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7">
            <a:extLst>
              <a:ext uri="{28A0092B-C50C-407E-A947-70E740481C1C}">
                <a14:useLocalDpi xmlns:a14="http://schemas.microsoft.com/office/drawing/2010/main" val="0"/>
              </a:ext>
            </a:extLst>
          </a:blip>
          <a:srcRect t="27466"/>
          <a:stretch>
            <a:fillRect/>
          </a:stretch>
        </p:blipFill>
        <p:spPr>
          <a:xfrm>
            <a:off x="2075543" y="1"/>
            <a:ext cx="8040914" cy="5832397"/>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 name="Picture 1">
            <a:extLst>
              <a:ext uri="{FF2B5EF4-FFF2-40B4-BE49-F238E27FC236}">
                <a16:creationId xmlns:a16="http://schemas.microsoft.com/office/drawing/2014/main" id="{7E9A997E-3852-9E22-9767-6E3F623B9833}"/>
              </a:ext>
            </a:extLst>
          </p:cNvPr>
          <p:cNvPicPr>
            <a:picLocks noChangeAspect="1"/>
          </p:cNvPicPr>
          <p:nvPr/>
        </p:nvPicPr>
        <p:blipFill>
          <a:blip r:embed="rId8"/>
          <a:stretch>
            <a:fillRect/>
          </a:stretch>
        </p:blipFill>
        <p:spPr>
          <a:xfrm>
            <a:off x="2809971" y="952272"/>
            <a:ext cx="6572058" cy="3359187"/>
          </a:xfrm>
          <a:prstGeom prst="rect">
            <a:avLst/>
          </a:prstGeom>
        </p:spPr>
      </p:pic>
    </p:spTree>
    <p:extLst>
      <p:ext uri="{BB962C8B-B14F-4D97-AF65-F5344CB8AC3E}">
        <p14:creationId xmlns:p14="http://schemas.microsoft.com/office/powerpoint/2010/main" val="62735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83" y="52143"/>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834019"/>
            <a:ext cx="12192000" cy="4746070"/>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43117" y="3529539"/>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691633" y="-181227"/>
            <a:ext cx="9021826" cy="634984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sp>
        <p:nvSpPr>
          <p:cNvPr id="34" name="文本框 33">
            <a:extLst>
              <a:ext uri="{FF2B5EF4-FFF2-40B4-BE49-F238E27FC236}">
                <a16:creationId xmlns:a16="http://schemas.microsoft.com/office/drawing/2014/main" id="{004AD9FE-7AF7-4281-B98F-12725065B380}"/>
              </a:ext>
            </a:extLst>
          </p:cNvPr>
          <p:cNvSpPr txBox="1"/>
          <p:nvPr/>
        </p:nvSpPr>
        <p:spPr>
          <a:xfrm>
            <a:off x="2888343" y="1355130"/>
            <a:ext cx="6415314" cy="1569660"/>
          </a:xfrm>
          <a:prstGeom prst="rect">
            <a:avLst/>
          </a:prstGeom>
          <a:noFill/>
        </p:spPr>
        <p:txBody>
          <a:bodyPr wrap="square">
            <a:spAutoFit/>
          </a:bodyPr>
          <a:lstStyle/>
          <a:p>
            <a:pPr algn="ctr"/>
            <a:endParaRPr lang="zh-CN" altLang="en-US" sz="9600" dirty="0">
              <a:latin typeface="字魂161号-江户川招牌体" panose="00000500000000000000" pitchFamily="2" charset="-122"/>
              <a:ea typeface="字魂161号-江户川招牌体" panose="00000500000000000000" pitchFamily="2" charset="-122"/>
            </a:endParaRPr>
          </a:p>
        </p:txBody>
      </p:sp>
      <p:sp>
        <p:nvSpPr>
          <p:cNvPr id="8" name="Rectangle: Rounded Corners 7">
            <a:extLst>
              <a:ext uri="{FF2B5EF4-FFF2-40B4-BE49-F238E27FC236}">
                <a16:creationId xmlns:a16="http://schemas.microsoft.com/office/drawing/2014/main" id="{E8BAC93A-8C3A-719E-6C1E-E0509324A024}"/>
              </a:ext>
            </a:extLst>
          </p:cNvPr>
          <p:cNvSpPr/>
          <p:nvPr/>
        </p:nvSpPr>
        <p:spPr>
          <a:xfrm>
            <a:off x="4510635" y="275745"/>
            <a:ext cx="3606806" cy="563263"/>
          </a:xfrm>
          <a:prstGeom prst="roundRect">
            <a:avLst>
              <a:gd name="adj" fmla="val 5000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latin typeface="#9Slide03 AllRoundGothic" panose="020B0703020202020104" pitchFamily="34" charset="-93"/>
              </a:rPr>
              <a:t>Khoa </a:t>
            </a:r>
            <a:r>
              <a:rPr lang="en-US" sz="3000" dirty="0" err="1">
                <a:latin typeface="#9Slide03 AllRoundGothic" panose="020B0703020202020104" pitchFamily="34" charset="-93"/>
              </a:rPr>
              <a:t>học</a:t>
            </a:r>
            <a:endParaRPr lang="vi-VN" sz="3000" dirty="0">
              <a:latin typeface="#9Slide03 AllRoundGothic" panose="020B0703020202020104" pitchFamily="34" charset="-93"/>
            </a:endParaRPr>
          </a:p>
        </p:txBody>
      </p:sp>
      <p:pic>
        <p:nvPicPr>
          <p:cNvPr id="6" name="Picture 5">
            <a:extLst>
              <a:ext uri="{FF2B5EF4-FFF2-40B4-BE49-F238E27FC236}">
                <a16:creationId xmlns:a16="http://schemas.microsoft.com/office/drawing/2014/main" id="{5611D642-A4BD-B82B-CD06-3DB08170C73E}"/>
              </a:ext>
            </a:extLst>
          </p:cNvPr>
          <p:cNvPicPr>
            <a:picLocks noChangeAspect="1"/>
          </p:cNvPicPr>
          <p:nvPr/>
        </p:nvPicPr>
        <p:blipFill>
          <a:blip r:embed="rId9"/>
          <a:stretch>
            <a:fillRect/>
          </a:stretch>
        </p:blipFill>
        <p:spPr>
          <a:xfrm>
            <a:off x="2770344" y="1285034"/>
            <a:ext cx="6651312" cy="2060627"/>
          </a:xfrm>
          <a:prstGeom prst="rect">
            <a:avLst/>
          </a:prstGeom>
        </p:spPr>
      </p:pic>
      <p:pic>
        <p:nvPicPr>
          <p:cNvPr id="10" name="Picture 9">
            <a:extLst>
              <a:ext uri="{FF2B5EF4-FFF2-40B4-BE49-F238E27FC236}">
                <a16:creationId xmlns:a16="http://schemas.microsoft.com/office/drawing/2014/main" id="{CD5CD00C-1E1C-28B1-EE7A-7BDB9D58E0E0}"/>
              </a:ext>
            </a:extLst>
          </p:cNvPr>
          <p:cNvPicPr>
            <a:picLocks noChangeAspect="1"/>
          </p:cNvPicPr>
          <p:nvPr/>
        </p:nvPicPr>
        <p:blipFill>
          <a:blip r:embed="rId10"/>
          <a:stretch>
            <a:fillRect/>
          </a:stretch>
        </p:blipFill>
        <p:spPr>
          <a:xfrm>
            <a:off x="5548785" y="3334194"/>
            <a:ext cx="1176410" cy="89244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578" y="86804"/>
            <a:ext cx="1528039" cy="1528039"/>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监控, 灯光, 黑暗, 屏幕&#10;&#10;描述已自动生成">
            <a:extLst>
              <a:ext uri="{FF2B5EF4-FFF2-40B4-BE49-F238E27FC236}">
                <a16:creationId xmlns:a16="http://schemas.microsoft.com/office/drawing/2014/main" id="{0C191074-870C-4AF5-A1C2-2E435A7028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60" b="22560"/>
          <a:stretch/>
        </p:blipFill>
        <p:spPr>
          <a:xfrm>
            <a:off x="3771471" y="1364716"/>
            <a:ext cx="8185320" cy="4492172"/>
          </a:xfrm>
          <a:prstGeom prst="rect">
            <a:avLst/>
          </a:prstGeom>
        </p:spPr>
      </p:pic>
      <p:pic>
        <p:nvPicPr>
          <p:cNvPr id="4" name="图片 3">
            <a:extLst>
              <a:ext uri="{FF2B5EF4-FFF2-40B4-BE49-F238E27FC236}">
                <a16:creationId xmlns:a16="http://schemas.microsoft.com/office/drawing/2014/main" id="{0EFC82E5-F7A0-4C7B-830B-4D51CD97498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931520" y="1262746"/>
            <a:ext cx="4859680" cy="4609028"/>
          </a:xfrm>
          <a:prstGeom prst="rect">
            <a:avLst/>
          </a:prstGeom>
        </p:spPr>
      </p:pic>
      <p:pic>
        <p:nvPicPr>
          <p:cNvPr id="8" name="图片 7" descr="图片包含 室内, 规模, 摇摆, 木&#10;&#10;描述已自动生成">
            <a:extLst>
              <a:ext uri="{FF2B5EF4-FFF2-40B4-BE49-F238E27FC236}">
                <a16:creationId xmlns:a16="http://schemas.microsoft.com/office/drawing/2014/main" id="{C117844B-BF5D-4ADA-9884-AAC641FD3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087210"/>
            <a:ext cx="3048000" cy="3048000"/>
          </a:xfrm>
          <a:prstGeom prst="rect">
            <a:avLst/>
          </a:prstGeom>
        </p:spPr>
      </p:pic>
      <p:pic>
        <p:nvPicPr>
          <p:cNvPr id="3" name="Picture 2">
            <a:extLst>
              <a:ext uri="{FF2B5EF4-FFF2-40B4-BE49-F238E27FC236}">
                <a16:creationId xmlns:a16="http://schemas.microsoft.com/office/drawing/2014/main" id="{52B02B82-83F3-CF04-93BA-5EF167D8B11E}"/>
              </a:ext>
            </a:extLst>
          </p:cNvPr>
          <p:cNvPicPr>
            <a:picLocks noChangeAspect="1"/>
          </p:cNvPicPr>
          <p:nvPr/>
        </p:nvPicPr>
        <p:blipFill>
          <a:blip r:embed="rId6"/>
          <a:stretch>
            <a:fillRect/>
          </a:stretch>
        </p:blipFill>
        <p:spPr>
          <a:xfrm>
            <a:off x="5288975" y="2138574"/>
            <a:ext cx="4454115" cy="3051487"/>
          </a:xfrm>
          <a:prstGeom prst="rect">
            <a:avLst/>
          </a:prstGeom>
        </p:spPr>
      </p:pic>
    </p:spTree>
    <p:extLst>
      <p:ext uri="{BB962C8B-B14F-4D97-AF65-F5344CB8AC3E}">
        <p14:creationId xmlns:p14="http://schemas.microsoft.com/office/powerpoint/2010/main" val="212487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D955E-D67B-BC34-526F-65D54AAD9C60}"/>
              </a:ext>
            </a:extLst>
          </p:cNvPr>
          <p:cNvPicPr>
            <a:picLocks noChangeAspect="1"/>
          </p:cNvPicPr>
          <p:nvPr/>
        </p:nvPicPr>
        <p:blipFill>
          <a:blip r:embed="rId2"/>
          <a:stretch>
            <a:fillRect/>
          </a:stretch>
        </p:blipFill>
        <p:spPr>
          <a:xfrm>
            <a:off x="596977" y="405353"/>
            <a:ext cx="9931245" cy="713294"/>
          </a:xfrm>
          <a:prstGeom prst="rect">
            <a:avLst/>
          </a:prstGeom>
        </p:spPr>
      </p:pic>
      <p:sp>
        <p:nvSpPr>
          <p:cNvPr id="7" name="TextBox 6">
            <a:extLst>
              <a:ext uri="{FF2B5EF4-FFF2-40B4-BE49-F238E27FC236}">
                <a16:creationId xmlns:a16="http://schemas.microsoft.com/office/drawing/2014/main" id="{0E86225B-9F3F-1A14-2DF6-7FF5F54024CF}"/>
              </a:ext>
            </a:extLst>
          </p:cNvPr>
          <p:cNvSpPr txBox="1"/>
          <p:nvPr/>
        </p:nvSpPr>
        <p:spPr>
          <a:xfrm>
            <a:off x="851337" y="1126518"/>
            <a:ext cx="1144576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Quan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3 </a:t>
            </a:r>
            <a:r>
              <a:rPr lang="en-US" sz="3200" b="1" dirty="0" err="1">
                <a:latin typeface="Cambria" panose="02040503050406030204" pitchFamily="18" charset="0"/>
                <a:ea typeface="Cambria" panose="02040503050406030204" pitchFamily="18" charset="0"/>
              </a:rPr>
              <a:t>chuỗi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62642AA-3F7D-E649-315A-995B2FD9E5B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91571" y="1920490"/>
            <a:ext cx="5304110" cy="231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9F59565-9278-603C-B998-3CA26D2C4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96321" y="1920490"/>
            <a:ext cx="5542597" cy="231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D7C5015-7651-9AA8-414B-1F269FB7B79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2041692" y="4441961"/>
            <a:ext cx="7907977" cy="231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74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266700" y="688253"/>
            <a:ext cx="11506200" cy="5660571"/>
          </a:xfrm>
          <a:custGeom>
            <a:avLst/>
            <a:gdLst>
              <a:gd name="connsiteX0" fmla="*/ 0 w 11506200"/>
              <a:gd name="connsiteY0" fmla="*/ 0 h 5660571"/>
              <a:gd name="connsiteX1" fmla="*/ 0 w 11506200"/>
              <a:gd name="connsiteY1" fmla="*/ 0 h 5660571"/>
              <a:gd name="connsiteX2" fmla="*/ 11506200 w 11506200"/>
              <a:gd name="connsiteY2" fmla="*/ 0 h 5660571"/>
              <a:gd name="connsiteX3" fmla="*/ 11506200 w 11506200"/>
              <a:gd name="connsiteY3" fmla="*/ 0 h 5660571"/>
              <a:gd name="connsiteX4" fmla="*/ 11506200 w 11506200"/>
              <a:gd name="connsiteY4" fmla="*/ 5660571 h 5660571"/>
              <a:gd name="connsiteX5" fmla="*/ 11506200 w 11506200"/>
              <a:gd name="connsiteY5" fmla="*/ 5660571 h 5660571"/>
              <a:gd name="connsiteX6" fmla="*/ 0 w 11506200"/>
              <a:gd name="connsiteY6" fmla="*/ 5660571 h 5660571"/>
              <a:gd name="connsiteX7" fmla="*/ 0 w 11506200"/>
              <a:gd name="connsiteY7" fmla="*/ 5660571 h 5660571"/>
              <a:gd name="connsiteX8" fmla="*/ 0 w 11506200"/>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5660571" fill="none" extrusionOk="0">
                <a:moveTo>
                  <a:pt x="0" y="0"/>
                </a:moveTo>
                <a:lnTo>
                  <a:pt x="0" y="0"/>
                </a:lnTo>
                <a:cubicBezTo>
                  <a:pt x="3083825" y="-126796"/>
                  <a:pt x="9421543" y="-73671"/>
                  <a:pt x="11506200" y="0"/>
                </a:cubicBezTo>
                <a:lnTo>
                  <a:pt x="11506200" y="0"/>
                </a:lnTo>
                <a:cubicBezTo>
                  <a:pt x="11632172" y="756664"/>
                  <a:pt x="11369856" y="4825746"/>
                  <a:pt x="11506200" y="5660571"/>
                </a:cubicBezTo>
                <a:lnTo>
                  <a:pt x="11506200" y="5660571"/>
                </a:lnTo>
                <a:cubicBezTo>
                  <a:pt x="9592366" y="5635612"/>
                  <a:pt x="2308257" y="5733684"/>
                  <a:pt x="0" y="5660571"/>
                </a:cubicBezTo>
                <a:lnTo>
                  <a:pt x="0" y="5660571"/>
                </a:lnTo>
                <a:cubicBezTo>
                  <a:pt x="4539" y="4381932"/>
                  <a:pt x="65979" y="1092339"/>
                  <a:pt x="0" y="0"/>
                </a:cubicBezTo>
                <a:close/>
              </a:path>
              <a:path w="11506200" h="5660571" stroke="0" extrusionOk="0">
                <a:moveTo>
                  <a:pt x="0" y="0"/>
                </a:moveTo>
                <a:lnTo>
                  <a:pt x="0" y="0"/>
                </a:lnTo>
                <a:cubicBezTo>
                  <a:pt x="1397746" y="-159798"/>
                  <a:pt x="5996513" y="169519"/>
                  <a:pt x="11506200" y="0"/>
                </a:cubicBezTo>
                <a:lnTo>
                  <a:pt x="11506200" y="0"/>
                </a:lnTo>
                <a:cubicBezTo>
                  <a:pt x="11557997" y="2424399"/>
                  <a:pt x="11501358" y="4422725"/>
                  <a:pt x="11506200" y="5660571"/>
                </a:cubicBezTo>
                <a:lnTo>
                  <a:pt x="11506200" y="5660571"/>
                </a:lnTo>
                <a:cubicBezTo>
                  <a:pt x="6963658" y="5689067"/>
                  <a:pt x="1574198"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游戏机, 花, 房间&#10;&#10;描述已自动生成">
            <a:extLst>
              <a:ext uri="{FF2B5EF4-FFF2-40B4-BE49-F238E27FC236}">
                <a16:creationId xmlns:a16="http://schemas.microsoft.com/office/drawing/2014/main" id="{925B1B45-7225-4095-839D-EA970958FBD6}"/>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b="8052"/>
          <a:stretch/>
        </p:blipFill>
        <p:spPr>
          <a:xfrm>
            <a:off x="0" y="4131128"/>
            <a:ext cx="12192000" cy="4256313"/>
          </a:xfrm>
          <a:custGeom>
            <a:avLst/>
            <a:gdLst>
              <a:gd name="connsiteX0" fmla="*/ 0 w 12192000"/>
              <a:gd name="connsiteY0" fmla="*/ 0 h 4256313"/>
              <a:gd name="connsiteX1" fmla="*/ 12192000 w 12192000"/>
              <a:gd name="connsiteY1" fmla="*/ 0 h 4256313"/>
              <a:gd name="connsiteX2" fmla="*/ 12192000 w 12192000"/>
              <a:gd name="connsiteY2" fmla="*/ 4256313 h 4256313"/>
              <a:gd name="connsiteX3" fmla="*/ 0 w 12192000"/>
              <a:gd name="connsiteY3" fmla="*/ 4256313 h 4256313"/>
            </a:gdLst>
            <a:ahLst/>
            <a:cxnLst>
              <a:cxn ang="0">
                <a:pos x="connsiteX0" y="connsiteY0"/>
              </a:cxn>
              <a:cxn ang="0">
                <a:pos x="connsiteX1" y="connsiteY1"/>
              </a:cxn>
              <a:cxn ang="0">
                <a:pos x="connsiteX2" y="connsiteY2"/>
              </a:cxn>
              <a:cxn ang="0">
                <a:pos x="connsiteX3" y="connsiteY3"/>
              </a:cxn>
            </a:cxnLst>
            <a:rect l="l" t="t" r="r" b="b"/>
            <a:pathLst>
              <a:path w="12192000" h="4256313">
                <a:moveTo>
                  <a:pt x="0" y="0"/>
                </a:moveTo>
                <a:lnTo>
                  <a:pt x="12192000" y="0"/>
                </a:lnTo>
                <a:lnTo>
                  <a:pt x="12192000" y="4256313"/>
                </a:lnTo>
                <a:lnTo>
                  <a:pt x="0" y="4256313"/>
                </a:lnTo>
                <a:close/>
              </a:path>
            </a:pathLst>
          </a:custGeom>
          <a:ln>
            <a:noFill/>
          </a:ln>
        </p:spPr>
      </p:pic>
      <p:pic>
        <p:nvPicPr>
          <p:cNvPr id="13" name="Picture 12" descr="A group of cats with different colors&#10;&#10;Description automatically generated">
            <a:extLst>
              <a:ext uri="{FF2B5EF4-FFF2-40B4-BE49-F238E27FC236}">
                <a16:creationId xmlns:a16="http://schemas.microsoft.com/office/drawing/2014/main" id="{11E76FFE-36E3-3E7E-9F99-EB7CD71AF1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564" t="3333" r="35516" b="51945"/>
          <a:stretch/>
        </p:blipFill>
        <p:spPr>
          <a:xfrm>
            <a:off x="10131469" y="5050720"/>
            <a:ext cx="1517196" cy="1207531"/>
          </a:xfrm>
          <a:prstGeom prst="rect">
            <a:avLst/>
          </a:prstGeom>
        </p:spPr>
      </p:pic>
      <p:sp>
        <p:nvSpPr>
          <p:cNvPr id="15" name="Rectangle: Rounded Corners 14">
            <a:extLst>
              <a:ext uri="{FF2B5EF4-FFF2-40B4-BE49-F238E27FC236}">
                <a16:creationId xmlns:a16="http://schemas.microsoft.com/office/drawing/2014/main" id="{FC46AA90-2D41-DD00-7081-66CD4798B218}"/>
              </a:ext>
            </a:extLst>
          </p:cNvPr>
          <p:cNvSpPr/>
          <p:nvPr/>
        </p:nvSpPr>
        <p:spPr>
          <a:xfrm>
            <a:off x="1297710" y="1114711"/>
            <a:ext cx="9790703" cy="1512302"/>
          </a:xfrm>
          <a:prstGeom prst="roundRect">
            <a:avLst>
              <a:gd name="adj" fmla="val 5000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Điểm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chung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của</a:t>
            </a:r>
            <a:r>
              <a:rPr lang="en-US" sz="4000" b="1" dirty="0">
                <a:solidFill>
                  <a:schemeClr val="tx1"/>
                </a:solidFill>
                <a:latin typeface="Cambria" panose="02040503050406030204" pitchFamily="18" charset="0"/>
                <a:ea typeface="Cambria" panose="02040503050406030204" pitchFamily="18" charset="0"/>
              </a:rPr>
              <a:t> 3 </a:t>
            </a:r>
            <a:r>
              <a:rPr lang="en-US" sz="4000" b="1" dirty="0" err="1">
                <a:solidFill>
                  <a:schemeClr val="tx1"/>
                </a:solidFill>
                <a:latin typeface="Cambria" panose="02040503050406030204" pitchFamily="18" charset="0"/>
                <a:ea typeface="Cambria" panose="02040503050406030204" pitchFamily="18" charset="0"/>
              </a:rPr>
              <a:t>chuỗi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thức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ăn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là</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đều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bắt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đầu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từ</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thực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vật</a:t>
            </a:r>
            <a:r>
              <a:rPr lang="en-US" sz="4000" b="1" dirty="0">
                <a:solidFill>
                  <a:schemeClr val="tx1"/>
                </a:solidFill>
                <a:latin typeface="Cambria" panose="02040503050406030204" pitchFamily="18" charset="0"/>
                <a:ea typeface="Cambria" panose="02040503050406030204" pitchFamily="18" charset="0"/>
              </a:rPr>
              <a:t>.</a:t>
            </a:r>
            <a:endParaRPr lang="vi-VN" sz="4000" b="1"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52364D60-DFA0-69B0-277E-576CE6737FAA}"/>
              </a:ext>
            </a:extLst>
          </p:cNvPr>
          <p:cNvSpPr/>
          <p:nvPr/>
        </p:nvSpPr>
        <p:spPr>
          <a:xfrm>
            <a:off x="800261" y="2703929"/>
            <a:ext cx="10591477" cy="3039360"/>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3F8F26"/>
                </a:solidFill>
                <a:latin typeface="Cambria" panose="02040503050406030204" pitchFamily="18" charset="0"/>
                <a:ea typeface="Cambria" panose="02040503050406030204" pitchFamily="18" charset="0"/>
              </a:rPr>
              <a:t>	1. Thực vật có khả năng tự tổng hợp chất dinh dưỡng từ các chất nào?</a:t>
            </a:r>
          </a:p>
          <a:p>
            <a:pPr algn="just"/>
            <a:r>
              <a:rPr lang="vi-VN" sz="3200" b="1" dirty="0">
                <a:solidFill>
                  <a:srgbClr val="3F8F26"/>
                </a:solidFill>
                <a:latin typeface="Cambria" panose="02040503050406030204" pitchFamily="18" charset="0"/>
                <a:ea typeface="Cambria" panose="02040503050406030204" pitchFamily="18" charset="0"/>
              </a:rPr>
              <a:t>	2. Vì sao thực vật thường là sinh vật đứng đầu chuỗi thức ăn?</a:t>
            </a:r>
          </a:p>
          <a:p>
            <a:pPr algn="just"/>
            <a:r>
              <a:rPr lang="vi-VN" sz="3200" b="1" dirty="0">
                <a:solidFill>
                  <a:srgbClr val="3F8F26"/>
                </a:solidFill>
                <a:latin typeface="Cambria" panose="02040503050406030204" pitchFamily="18" charset="0"/>
                <a:ea typeface="Cambria" panose="02040503050406030204" pitchFamily="18" charset="0"/>
              </a:rPr>
              <a:t>	3. Hãy viết và mô tả lại chuỗi thức ăn khác có thực vật đứng đầu chuỗi.</a:t>
            </a:r>
            <a:endParaRPr lang="en-US" sz="3200" b="1" dirty="0">
              <a:solidFill>
                <a:srgbClr val="3F8F26"/>
              </a:solidFill>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a:extLst>
              <a:ext uri="{FF2B5EF4-FFF2-40B4-BE49-F238E27FC236}">
                <a16:creationId xmlns:a16="http://schemas.microsoft.com/office/drawing/2014/main" id="{BCC73EAB-B468-D8E3-F552-CEBAA5D70F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3409" y="5244005"/>
            <a:ext cx="2567019" cy="1751743"/>
          </a:xfrm>
          <a:prstGeom prst="rect">
            <a:avLst/>
          </a:prstGeom>
        </p:spPr>
      </p:pic>
      <p:pic>
        <p:nvPicPr>
          <p:cNvPr id="9" name="Color wheel &amp; 3 Minute Countdown With Music _ 3 phút đếm ngược">
            <a:hlinkClick r:id="" action="ppaction://media"/>
            <a:extLst>
              <a:ext uri="{FF2B5EF4-FFF2-40B4-BE49-F238E27FC236}">
                <a16:creationId xmlns:a16="http://schemas.microsoft.com/office/drawing/2014/main" id="{5CF4C773-BE1C-2899-AC28-6445F7FBE74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37128" y="5873571"/>
            <a:ext cx="922098" cy="518680"/>
          </a:xfrm>
          <a:prstGeom prst="ellipse">
            <a:avLst/>
          </a:prstGeom>
        </p:spPr>
      </p:pic>
    </p:spTree>
    <p:extLst>
      <p:ext uri="{BB962C8B-B14F-4D97-AF65-F5344CB8AC3E}">
        <p14:creationId xmlns:p14="http://schemas.microsoft.com/office/powerpoint/2010/main" val="771332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7143">
                <p:cTn id="25" fill="hold" display="0">
                  <p:stCondLst>
                    <p:cond delay="indefinite"/>
                  </p:stCondLst>
                </p:cTn>
                <p:tgtEl>
                  <p:spTgt spid="9"/>
                </p:tgtEl>
              </p:cMediaNode>
            </p:video>
          </p:childTnLst>
        </p:cTn>
      </p:par>
    </p:tnLst>
    <p:bldLst>
      <p:bldP spid="1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ection of cartoon mice&#10;&#10;Description automatically generated">
            <a:extLst>
              <a:ext uri="{FF2B5EF4-FFF2-40B4-BE49-F238E27FC236}">
                <a16:creationId xmlns:a16="http://schemas.microsoft.com/office/drawing/2014/main" id="{977A3580-7863-4454-28E2-3174641211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600" b="61850" l="10400" r="35300">
                        <a14:foregroundMark x1="10400" y1="51900" x2="12550" y2="51900"/>
                        <a14:foregroundMark x1="34100" y1="55250" x2="34300" y2="59500"/>
                        <a14:foregroundMark x1="34300" y1="59500" x2="30450" y2="61000"/>
                      </a14:backgroundRemoval>
                    </a14:imgEffect>
                    <a14:imgEffect>
                      <a14:saturation sat="400000"/>
                    </a14:imgEffect>
                  </a14:imgLayer>
                </a14:imgProps>
              </a:ext>
              <a:ext uri="{28A0092B-C50C-407E-A947-70E740481C1C}">
                <a14:useLocalDpi xmlns:a14="http://schemas.microsoft.com/office/drawing/2010/main" val="0"/>
              </a:ext>
            </a:extLst>
          </a:blip>
          <a:srcRect l="8056" t="43611" r="61667" b="36112"/>
          <a:stretch/>
        </p:blipFill>
        <p:spPr>
          <a:xfrm>
            <a:off x="9504119" y="5699148"/>
            <a:ext cx="1085565" cy="727029"/>
          </a:xfrm>
          <a:prstGeom prst="rect">
            <a:avLst/>
          </a:prstGeom>
        </p:spPr>
      </p:pic>
      <p:sp>
        <p:nvSpPr>
          <p:cNvPr id="18" name="Rectangle: Rounded Corners 17">
            <a:extLst>
              <a:ext uri="{FF2B5EF4-FFF2-40B4-BE49-F238E27FC236}">
                <a16:creationId xmlns:a16="http://schemas.microsoft.com/office/drawing/2014/main" id="{78C7F6CA-11F2-E007-414B-3F4CB78B2588}"/>
              </a:ext>
            </a:extLst>
          </p:cNvPr>
          <p:cNvSpPr/>
          <p:nvPr/>
        </p:nvSpPr>
        <p:spPr>
          <a:xfrm>
            <a:off x="483056" y="1205272"/>
            <a:ext cx="11297606" cy="427803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1.</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vật</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có</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khả</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năng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tự</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tổng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chất</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dinh</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dưỡng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từ</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nước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khí</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cac-bô-nic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dưới</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tác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dụng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của</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ánh</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sáng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solidFill>
                <a:latin typeface="Cambria" panose="02040503050406030204" pitchFamily="18" charset="0"/>
                <a:ea typeface="Cambria" panose="02040503050406030204" pitchFamily="18" charset="0"/>
              </a:rPr>
              <a:t>2. </a:t>
            </a:r>
            <a:r>
              <a:rPr lang="en-US" sz="3600" baseline="0" dirty="0" err="1">
                <a:solidFill>
                  <a:schemeClr val="tx1"/>
                </a:solidFill>
                <a:latin typeface="Cambria" panose="02040503050406030204" pitchFamily="18" charset="0"/>
                <a:ea typeface="Cambria" panose="02040503050406030204" pitchFamily="18" charset="0"/>
              </a:rPr>
              <a:t>Động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con </a:t>
            </a:r>
            <a:r>
              <a:rPr lang="en-US" sz="3600" dirty="0" err="1">
                <a:solidFill>
                  <a:schemeClr val="tx1"/>
                </a:solidFill>
                <a:latin typeface="Cambria" panose="02040503050406030204" pitchFamily="18" charset="0"/>
                <a:ea typeface="Cambria" panose="02040503050406030204" pitchFamily="18" charset="0"/>
              </a:rPr>
              <a:t>người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thể</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tổng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hợp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chất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dưỡng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như</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thực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lấy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thức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ăn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từ</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thực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động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khác</a:t>
            </a:r>
            <a:r>
              <a:rPr lang="en-US" sz="3600" dirty="0">
                <a:solidFill>
                  <a:schemeClr val="tx1"/>
                </a:solidFill>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Thực</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vật</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thường</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là</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sinh</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vật</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đứng</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đầu</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trong</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chuỗi</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thức</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ăn</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p>
          <a:p>
            <a:pPr marR="0" lvl="0" algn="just" defTabSz="914400" rtl="0" eaLnBrk="1" fontAlgn="auto" latinLnBrk="0" hangingPunct="1">
              <a:lnSpc>
                <a:spcPct val="100000"/>
              </a:lnSpc>
              <a:spcBef>
                <a:spcPts val="0"/>
              </a:spcBef>
              <a:spcAft>
                <a:spcPts val="0"/>
              </a:spcAft>
              <a:buClrTx/>
              <a:buSzTx/>
              <a:tabLst/>
              <a:defRPr/>
            </a:pPr>
            <a:endParaRPr lang="en-US" sz="3600" dirty="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625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ection of cartoon mice&#10;&#10;Description automatically generated">
            <a:extLst>
              <a:ext uri="{FF2B5EF4-FFF2-40B4-BE49-F238E27FC236}">
                <a16:creationId xmlns:a16="http://schemas.microsoft.com/office/drawing/2014/main" id="{977A3580-7863-4454-28E2-3174641211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600" b="61850" l="10400" r="35300">
                        <a14:foregroundMark x1="10400" y1="51900" x2="12550" y2="51900"/>
                        <a14:foregroundMark x1="34100" y1="55250" x2="34300" y2="59500"/>
                        <a14:foregroundMark x1="34300" y1="59500" x2="30450" y2="61000"/>
                      </a14:backgroundRemoval>
                    </a14:imgEffect>
                    <a14:imgEffect>
                      <a14:saturation sat="400000"/>
                    </a14:imgEffect>
                  </a14:imgLayer>
                </a14:imgProps>
              </a:ext>
              <a:ext uri="{28A0092B-C50C-407E-A947-70E740481C1C}">
                <a14:useLocalDpi xmlns:a14="http://schemas.microsoft.com/office/drawing/2010/main" val="0"/>
              </a:ext>
            </a:extLst>
          </a:blip>
          <a:srcRect l="8056" t="43611" r="61667" b="36112"/>
          <a:stretch/>
        </p:blipFill>
        <p:spPr>
          <a:xfrm>
            <a:off x="9504119" y="5699148"/>
            <a:ext cx="1085565" cy="727029"/>
          </a:xfrm>
          <a:prstGeom prst="rect">
            <a:avLst/>
          </a:prstGeom>
        </p:spPr>
      </p:pic>
      <p:sp>
        <p:nvSpPr>
          <p:cNvPr id="2" name="TextBox 1">
            <a:extLst>
              <a:ext uri="{FF2B5EF4-FFF2-40B4-BE49-F238E27FC236}">
                <a16:creationId xmlns:a16="http://schemas.microsoft.com/office/drawing/2014/main" id="{9F772396-A19A-32FA-FD06-4DBC1C911C68}"/>
              </a:ext>
            </a:extLst>
          </p:cNvPr>
          <p:cNvSpPr txBox="1"/>
          <p:nvPr/>
        </p:nvSpPr>
        <p:spPr>
          <a:xfrm>
            <a:off x="567558" y="1471448"/>
            <a:ext cx="10836167" cy="3323987"/>
          </a:xfrm>
          <a:prstGeom prst="rect">
            <a:avLst/>
          </a:prstGeom>
          <a:noFill/>
        </p:spPr>
        <p:txBody>
          <a:bodyPr wrap="square" rtlCol="0">
            <a:spAutoFit/>
          </a:bodyPr>
          <a:lstStyle/>
          <a:p>
            <a:pPr algn="ctr"/>
            <a:r>
              <a:rPr lang="en-US" sz="3500" b="1" dirty="0" err="1">
                <a:latin typeface="Cambria" panose="02040503050406030204" pitchFamily="18" charset="0"/>
                <a:ea typeface="Cambria" panose="02040503050406030204" pitchFamily="18" charset="0"/>
              </a:rPr>
              <a:t>Một</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số</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chuỗi</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thức</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ăn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có</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sinh</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vật</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đứng</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đầu</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chuỗi</a:t>
            </a:r>
            <a:r>
              <a:rPr lang="en-US" sz="3500" b="1" dirty="0">
                <a:latin typeface="Cambria" panose="02040503050406030204" pitchFamily="18" charset="0"/>
                <a:ea typeface="Cambria" panose="02040503050406030204" pitchFamily="18" charset="0"/>
              </a:rPr>
              <a:t>:</a:t>
            </a:r>
          </a:p>
          <a:p>
            <a:endParaRPr lang="en-US" sz="3500" dirty="0">
              <a:latin typeface="Cambria" panose="02040503050406030204" pitchFamily="18" charset="0"/>
              <a:ea typeface="Cambria" panose="02040503050406030204" pitchFamily="18" charset="0"/>
            </a:endParaRPr>
          </a:p>
          <a:p>
            <a:pPr algn="ctr"/>
            <a:r>
              <a:rPr lang="en-US" sz="3500" dirty="0">
                <a:latin typeface="Cambria" panose="02040503050406030204" pitchFamily="18" charset="0"/>
                <a:ea typeface="Cambria" panose="02040503050406030204" pitchFamily="18" charset="0"/>
              </a:rPr>
              <a:t>Rau </a:t>
            </a:r>
            <a:r>
              <a:rPr lang="en-US" sz="3500" dirty="0" err="1">
                <a:latin typeface="Cambria" panose="02040503050406030204" pitchFamily="18" charset="0"/>
                <a:ea typeface="Cambria" panose="02040503050406030204" pitchFamily="18" charset="0"/>
              </a:rPr>
              <a:t>muống</a:t>
            </a:r>
            <a:r>
              <a:rPr lang="en-US" sz="3500" dirty="0">
                <a:latin typeface="Cambria" panose="02040503050406030204" pitchFamily="18" charset="0"/>
                <a:ea typeface="Cambria" panose="02040503050406030204" pitchFamily="18" charset="0"/>
              </a:rPr>
              <a:t> </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sâu</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Chim</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sâu</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Rắn</a:t>
            </a:r>
            <a:endParaRPr lang="en-US" sz="3500" dirty="0">
              <a:latin typeface="Cambria" panose="02040503050406030204" pitchFamily="18" charset="0"/>
              <a:ea typeface="Cambria" panose="02040503050406030204" pitchFamily="18" charset="0"/>
              <a:sym typeface="Wingdings" panose="05000000000000000000" pitchFamily="2" charset="2"/>
            </a:endParaRPr>
          </a:p>
          <a:p>
            <a:endParaRPr lang="en-US" sz="3500" dirty="0">
              <a:latin typeface="Cambria" panose="02040503050406030204" pitchFamily="18" charset="0"/>
              <a:ea typeface="Cambria" panose="02040503050406030204" pitchFamily="18" charset="0"/>
              <a:sym typeface="Wingdings" panose="05000000000000000000" pitchFamily="2" charset="2"/>
            </a:endParaRPr>
          </a:p>
          <a:p>
            <a:pPr algn="ctr"/>
            <a:r>
              <a:rPr lang="en-US" sz="3500" dirty="0" err="1">
                <a:latin typeface="Cambria" panose="02040503050406030204" pitchFamily="18" charset="0"/>
                <a:ea typeface="Cambria" panose="02040503050406030204" pitchFamily="18" charset="0"/>
                <a:sym typeface="Wingdings" panose="05000000000000000000" pitchFamily="2" charset="2"/>
              </a:rPr>
              <a:t>Lá</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ngô</a:t>
            </a:r>
            <a:r>
              <a:rPr lang="en-US" sz="3500" dirty="0">
                <a:latin typeface="Cambria" panose="02040503050406030204" pitchFamily="18" charset="0"/>
                <a:ea typeface="Cambria" panose="02040503050406030204" pitchFamily="18" charset="0"/>
                <a:sym typeface="Wingdings" panose="05000000000000000000" pitchFamily="2" charset="2"/>
              </a:rPr>
              <a:t>  Châu </a:t>
            </a:r>
            <a:r>
              <a:rPr lang="en-US" sz="3500" dirty="0" err="1">
                <a:latin typeface="Cambria" panose="02040503050406030204" pitchFamily="18" charset="0"/>
                <a:ea typeface="Cambria" panose="02040503050406030204" pitchFamily="18" charset="0"/>
                <a:sym typeface="Wingdings" panose="05000000000000000000" pitchFamily="2" charset="2"/>
              </a:rPr>
              <a:t>chấu</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Ếch</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Rắn</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hổ</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mang</a:t>
            </a:r>
            <a:endParaRPr lang="en-US" sz="3500" dirty="0">
              <a:latin typeface="Cambria" panose="02040503050406030204" pitchFamily="18" charset="0"/>
              <a:ea typeface="Cambria" panose="02040503050406030204" pitchFamily="18" charset="0"/>
              <a:sym typeface="Wingdings" panose="05000000000000000000" pitchFamily="2" charset="2"/>
            </a:endParaRPr>
          </a:p>
          <a:p>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7348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ceUponATime-KevinKern-4587732">
            <a:hlinkClick r:id="" action="ppaction://media"/>
            <a:extLst>
              <a:ext uri="{FF2B5EF4-FFF2-40B4-BE49-F238E27FC236}">
                <a16:creationId xmlns:a16="http://schemas.microsoft.com/office/drawing/2014/main" id="{ADA73AC6-53A2-3879-0413-1EDEFF466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11050364" y="6169446"/>
            <a:ext cx="688554" cy="688554"/>
          </a:xfrm>
          <a:prstGeom prst="rect">
            <a:avLst/>
          </a:prstGeom>
        </p:spPr>
      </p:pic>
      <p:sp>
        <p:nvSpPr>
          <p:cNvPr id="7" name="TextBox 6">
            <a:extLst>
              <a:ext uri="{FF2B5EF4-FFF2-40B4-BE49-F238E27FC236}">
                <a16:creationId xmlns:a16="http://schemas.microsoft.com/office/drawing/2014/main" id="{0E86225B-9F3F-1A14-2DF6-7FF5F54024CF}"/>
              </a:ext>
            </a:extLst>
          </p:cNvPr>
          <p:cNvSpPr txBox="1"/>
          <p:nvPr/>
        </p:nvSpPr>
        <p:spPr>
          <a:xfrm>
            <a:off x="851337" y="1126518"/>
            <a:ext cx="1019902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chẽ</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nhau</a:t>
            </a:r>
            <a:r>
              <a:rPr lang="en-US" sz="3200" b="1" dirty="0">
                <a:solidFill>
                  <a:prstClr val="black"/>
                </a:solidFill>
                <a:latin typeface="Cambria" panose="02040503050406030204" pitchFamily="18" charset="0"/>
                <a:ea typeface="Cambria" panose="02040503050406030204" pitchFamily="18" charset="0"/>
              </a:rPr>
              <a:t>. Trong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lượng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tương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ổn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định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trạng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bằng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thức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ăn</a:t>
            </a:r>
            <a:r>
              <a:rPr lang="en-US" sz="3200" b="1" dirty="0">
                <a:solidFill>
                  <a:prstClr val="black"/>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6D5FAC9-BE97-64B0-907D-34707C854586}"/>
              </a:ext>
            </a:extLst>
          </p:cNvPr>
          <p:cNvPicPr>
            <a:picLocks noChangeAspect="1"/>
          </p:cNvPicPr>
          <p:nvPr/>
        </p:nvPicPr>
        <p:blipFill>
          <a:blip r:embed="rId5"/>
          <a:stretch>
            <a:fillRect/>
          </a:stretch>
        </p:blipFill>
        <p:spPr>
          <a:xfrm>
            <a:off x="691571" y="419321"/>
            <a:ext cx="9638611" cy="707197"/>
          </a:xfrm>
          <a:prstGeom prst="rect">
            <a:avLst/>
          </a:prstGeom>
        </p:spPr>
      </p:pic>
    </p:spTree>
    <p:extLst>
      <p:ext uri="{BB962C8B-B14F-4D97-AF65-F5344CB8AC3E}">
        <p14:creationId xmlns:p14="http://schemas.microsoft.com/office/powerpoint/2010/main" val="17778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7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ceUponATime-KevinKern-4587732">
            <a:hlinkClick r:id="" action="ppaction://media"/>
            <a:extLst>
              <a:ext uri="{FF2B5EF4-FFF2-40B4-BE49-F238E27FC236}">
                <a16:creationId xmlns:a16="http://schemas.microsoft.com/office/drawing/2014/main" id="{ADA73AC6-53A2-3879-0413-1EDEFF466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11050364" y="6169446"/>
            <a:ext cx="688554" cy="688554"/>
          </a:xfrm>
          <a:prstGeom prst="rect">
            <a:avLst/>
          </a:prstGeom>
        </p:spPr>
      </p:pic>
      <p:sp>
        <p:nvSpPr>
          <p:cNvPr id="7" name="TextBox 6">
            <a:extLst>
              <a:ext uri="{FF2B5EF4-FFF2-40B4-BE49-F238E27FC236}">
                <a16:creationId xmlns:a16="http://schemas.microsoft.com/office/drawing/2014/main" id="{0E86225B-9F3F-1A14-2DF6-7FF5F54024CF}"/>
              </a:ext>
            </a:extLst>
          </p:cNvPr>
          <p:cNvSpPr txBox="1"/>
          <p:nvPr/>
        </p:nvSpPr>
        <p:spPr>
          <a:xfrm>
            <a:off x="493986" y="1126518"/>
            <a:ext cx="1100644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khoai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chuột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rắn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tạo</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chuỗi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179388" marR="0" lvl="0" indent="273050" algn="just" defTabSz="914400" rtl="0" eaLnBrk="1" fontAlgn="auto" latinLnBrk="0" hangingPunct="1">
              <a:lnSpc>
                <a:spcPct val="100000"/>
              </a:lnSpc>
              <a:spcBef>
                <a:spcPts val="0"/>
              </a:spcBef>
              <a:spcAft>
                <a:spcPts val="0"/>
              </a:spcAft>
              <a:buClrTx/>
              <a:buSzTx/>
              <a:buFontTx/>
              <a:buChar char="-"/>
              <a:tabLst/>
              <a:defRPr/>
            </a:pPr>
            <a:r>
              <a:rPr lang="en-US" sz="3000" b="1" dirty="0" err="1">
                <a:solidFill>
                  <a:prstClr val="black"/>
                </a:solidFill>
                <a:latin typeface="Cambria" panose="02040503050406030204" pitchFamily="18" charset="0"/>
                <a:ea typeface="Cambria" panose="02040503050406030204" pitchFamily="18" charset="0"/>
              </a:rPr>
              <a:t>Nếu</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khoai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tây</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bị</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mất</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mùa</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số</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lượng</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chuột</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và</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rắn</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sẽ</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thay</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đổi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như</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thế</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nào</a:t>
            </a:r>
            <a:r>
              <a:rPr lang="en-US" sz="3000" b="1" dirty="0">
                <a:solidFill>
                  <a:prstClr val="black"/>
                </a:solidFill>
                <a:latin typeface="Cambria" panose="02040503050406030204" pitchFamily="18" charset="0"/>
                <a:ea typeface="Cambria" panose="02040503050406030204" pitchFamily="18" charset="0"/>
              </a:rPr>
              <a:t>?</a:t>
            </a:r>
          </a:p>
          <a:p>
            <a:pPr marL="179388" marR="0" lvl="0" indent="273050" algn="just" defTabSz="914400" rtl="0" eaLnBrk="1" fontAlgn="auto" latinLnBrk="0" hangingPunct="1">
              <a:lnSpc>
                <a:spcPct val="100000"/>
              </a:lnSpc>
              <a:spcBef>
                <a:spcPts val="0"/>
              </a:spcBef>
              <a:spcAft>
                <a:spcPts val="0"/>
              </a:spcAft>
              <a:buClrTx/>
              <a:buSzTx/>
              <a:buFontTx/>
              <a:buChar char="-"/>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Nếu</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rắn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mạnh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con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thuốc</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làm</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thức</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ăn</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thì</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điều</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gì</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xảy</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ra</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với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chuột</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và</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khoai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tây</a:t>
            </a:r>
            <a:r>
              <a:rPr lang="en-US" sz="3000" b="1" dirty="0">
                <a:solidFill>
                  <a:prstClr val="black"/>
                </a:solidFill>
                <a:latin typeface="Cambria" panose="02040503050406030204" pitchFamily="18" charset="0"/>
                <a:ea typeface="Cambria" panose="02040503050406030204" pitchFamily="18" charset="0"/>
              </a:rPr>
              <a:t>?</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6D5FAC9-BE97-64B0-907D-34707C854586}"/>
              </a:ext>
            </a:extLst>
          </p:cNvPr>
          <p:cNvPicPr>
            <a:picLocks noChangeAspect="1"/>
          </p:cNvPicPr>
          <p:nvPr/>
        </p:nvPicPr>
        <p:blipFill>
          <a:blip r:embed="rId5"/>
          <a:stretch>
            <a:fillRect/>
          </a:stretch>
        </p:blipFill>
        <p:spPr>
          <a:xfrm>
            <a:off x="691571" y="419321"/>
            <a:ext cx="9638611" cy="707197"/>
          </a:xfrm>
          <a:prstGeom prst="rect">
            <a:avLst/>
          </a:prstGeom>
        </p:spPr>
      </p:pic>
      <p:pic>
        <p:nvPicPr>
          <p:cNvPr id="2" name="Picture 1" descr="A group of kids sitting at a table&#10;&#10;Description automatically generated">
            <a:extLst>
              <a:ext uri="{FF2B5EF4-FFF2-40B4-BE49-F238E27FC236}">
                <a16:creationId xmlns:a16="http://schemas.microsoft.com/office/drawing/2014/main" id="{3BF5E361-F09F-ED0E-F0E5-408C8C0730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5528" y="4261501"/>
            <a:ext cx="2396359" cy="1635284"/>
          </a:xfrm>
          <a:prstGeom prst="rect">
            <a:avLst/>
          </a:prstGeom>
        </p:spPr>
      </p:pic>
      <p:pic>
        <p:nvPicPr>
          <p:cNvPr id="5" name="Picture 4">
            <a:extLst>
              <a:ext uri="{FF2B5EF4-FFF2-40B4-BE49-F238E27FC236}">
                <a16:creationId xmlns:a16="http://schemas.microsoft.com/office/drawing/2014/main" id="{1BB1E4CB-B8ED-EEBB-2F07-9C308122017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91571" y="4113854"/>
            <a:ext cx="7185481" cy="242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8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433</Words>
  <Application>Microsoft Office PowerPoint</Application>
  <PresentationFormat>Widescreen</PresentationFormat>
  <Paragraphs>22</Paragraphs>
  <Slides>13</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#9Slide03 AllRoundGothic</vt:lpstr>
      <vt:lpstr>Arial</vt:lpstr>
      <vt:lpstr>Calibri</vt:lpstr>
      <vt:lpstr>Calibri Light</vt:lpstr>
      <vt:lpstr>Cambria</vt:lpstr>
      <vt:lpstr>Wingdings</vt:lpstr>
      <vt:lpstr>字魂161号-江户川招牌体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2024-04-17T05:30:56Z</dcterms:created>
  <dcterms:modified xsi:type="dcterms:W3CDTF">2024-04-17T05:32:17Z</dcterms:modified>
</cp:coreProperties>
</file>