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4" r:id="rId2"/>
    <p:sldId id="274" r:id="rId3"/>
    <p:sldId id="266" r:id="rId4"/>
    <p:sldId id="257" r:id="rId5"/>
    <p:sldId id="262" r:id="rId6"/>
    <p:sldId id="258" r:id="rId7"/>
    <p:sldId id="264" r:id="rId8"/>
    <p:sldId id="259"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3" d="100"/>
          <a:sy n="73" d="100"/>
        </p:scale>
        <p:origin x="3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3AD4E-7CD9-4EC7-A4CD-DF5564584FFB}"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E53DE-2541-4498-B9CF-C8A0A8A68A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t>3/20/2023</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5"/>
            <a:ext cx="12191998" cy="60032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086" y="756920"/>
            <a:ext cx="9648825" cy="4906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808096"/>
            <a:ext cx="12191998" cy="3049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0000000我图PPT\00001PNG素材\儿童卡通\454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22882" y="3207905"/>
            <a:ext cx="4617066" cy="28895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5" descr="E:\0000000我图PPT\00001PNG素材\儿童卡通\卡通人物.png"/>
          <p:cNvPicPr>
            <a:picLocks noChangeAspect="1" noChangeArrowheads="1"/>
          </p:cNvPicPr>
          <p:nvPr/>
        </p:nvPicPr>
        <p:blipFill rotWithShape="1">
          <a:blip r:embed="rId7">
            <a:extLst>
              <a:ext uri="{28A0092B-C50C-407E-A947-70E740481C1C}">
                <a14:useLocalDpi xmlns:a14="http://schemas.microsoft.com/office/drawing/2010/main" val="0"/>
              </a:ext>
            </a:extLst>
          </a:blip>
          <a:srcRect l="-2084" t="-2572" r="59431" b="58435"/>
          <a:stretch>
            <a:fillRect/>
          </a:stretch>
        </p:blipFill>
        <p:spPr bwMode="auto">
          <a:xfrm flipH="1">
            <a:off x="1653482" y="595635"/>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3482" y="4365105"/>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3" name="Tiêu đề 1"/>
          <p:cNvSpPr>
            <a:spLocks noGrp="1"/>
          </p:cNvSpPr>
          <p:nvPr/>
        </p:nvSpPr>
        <p:spPr>
          <a:xfrm>
            <a:off x="1188085" y="3208020"/>
            <a:ext cx="9546590" cy="1664970"/>
          </a:xfrm>
          <a:prstGeom prst="rect">
            <a:avLst/>
          </a:prstGeom>
        </p:spPr>
        <p:txBody>
          <a:bodyPr spcFirstLastPara="1" vert="horz" lIns="91440" tIns="45720" rIns="91440" bIns="45720" numCol="1" rtlCol="0" anchor="b">
            <a:prstTxWarp prst="textArchUp">
              <a:avLst/>
            </a:prstTxWarp>
            <a:normAutofit fontScale="25000" lnSpcReduction="20000"/>
          </a:bodyPr>
          <a:lstStyle>
            <a:lvl1pPr algn="l" defTabSz="914400" rtl="0" eaLnBrk="1" latinLnBrk="0" hangingPunct="1">
              <a:lnSpc>
                <a:spcPct val="90000"/>
              </a:lnSpc>
              <a:spcBef>
                <a:spcPct val="0"/>
              </a:spcBef>
              <a:buNone/>
              <a:defRPr lang="vi-VN" sz="44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1pPr>
          </a:lstStyle>
          <a:p>
            <a:pPr algn="ct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t/>
            </a:r>
            <a:b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b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t/>
            </a:r>
            <a:b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b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t/>
            </a:r>
            <a:b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b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t/>
            </a:r>
            <a:b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b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sym typeface="+mn-ea"/>
              </a:rPr>
              <a:t>CHÀO MỪNG CÁC EM ĐẾN VỚI TIẾT</a:t>
            </a:r>
            <a: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rPr>
              <a:t/>
            </a:r>
            <a:br>
              <a:rPr lang="en-US"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rPr>
            </a:br>
            <a:endParaRPr lang="en-US" altLang="vi-VN" sz="14400" b="1"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endParaRPr>
          </a:p>
        </p:txBody>
      </p:sp>
      <p:sp>
        <p:nvSpPr>
          <p:cNvPr id="13" name="圆角矩形 1"/>
          <p:cNvSpPr/>
          <p:nvPr/>
        </p:nvSpPr>
        <p:spPr>
          <a:xfrm>
            <a:off x="2262873" y="3313110"/>
            <a:ext cx="7228953" cy="14552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268" tIns="81133" rIns="162268" bIns="81133" anchor="ctr">
            <a:scene3d>
              <a:camera prst="orthographicFront"/>
              <a:lightRig rig="soft" dir="t">
                <a:rot lat="0" lon="0" rev="15600000"/>
              </a:lightRig>
            </a:scene3d>
            <a:sp3d extrusionH="57150" prstMaterial="softEdge">
              <a:bevelT w="25400" h="38100"/>
            </a:sp3d>
          </a:bodyPr>
          <a:lstStyle/>
          <a:p>
            <a:pPr algn="ctr" defTabSz="1622425">
              <a:defRPr/>
            </a:pPr>
            <a:r>
              <a:rPr lang="en-US" altLang="zh-CN" sz="3200" b="1" dirty="0">
                <a:solidFill>
                  <a:srgbClr val="FF0000"/>
                </a:solidFill>
                <a:latin typeface="Times New Roman" panose="02020603050405020304" pitchFamily="18" charset="0"/>
                <a:cs typeface="Times New Roman" panose="02020603050405020304" pitchFamily="18" charset="0"/>
              </a:rPr>
              <a:t>Đạo đức</a:t>
            </a:r>
          </a:p>
          <a:p>
            <a:pPr algn="ctr" defTabSz="1622425">
              <a:defRPr/>
            </a:pPr>
            <a:r>
              <a:rPr lang="en-US" altLang="zh-CN" sz="3200" b="1" dirty="0">
                <a:solidFill>
                  <a:srgbClr val="FF0000"/>
                </a:solidFill>
                <a:latin typeface="Times New Roman" panose="02020603050405020304" pitchFamily="18" charset="0"/>
                <a:cs typeface="Times New Roman" panose="02020603050405020304" pitchFamily="18" charset="0"/>
              </a:rPr>
              <a:t> LỚP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80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750" fill="hold"/>
                                        <p:tgtEl>
                                          <p:spTgt spid="1026"/>
                                        </p:tgtEl>
                                        <p:attrNameLst>
                                          <p:attrName>ppt_x</p:attrName>
                                        </p:attrNameLst>
                                      </p:cBhvr>
                                      <p:tavLst>
                                        <p:tav tm="0">
                                          <p:val>
                                            <p:strVal val="1+#ppt_w/2"/>
                                          </p:val>
                                        </p:tav>
                                        <p:tav tm="100000">
                                          <p:val>
                                            <p:strVal val="#ppt_x"/>
                                          </p:val>
                                        </p:tav>
                                      </p:tavLst>
                                    </p:anim>
                                    <p:anim calcmode="lin" valueType="num">
                                      <p:cBhvr additive="base">
                                        <p:cTn id="16" dur="750" fill="hold"/>
                                        <p:tgtEl>
                                          <p:spTgt spid="102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heel(1)">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45870b86012c47.jpg"/>
          <p:cNvPicPr>
            <a:picLocks noChangeAspect="1"/>
          </p:cNvPicPr>
          <p:nvPr/>
        </p:nvPicPr>
        <p:blipFill>
          <a:blip r:embed="rId2"/>
          <a:stretch>
            <a:fillRect/>
          </a:stretch>
        </p:blipFill>
        <p:spPr>
          <a:xfrm>
            <a:off x="1524000" y="0"/>
            <a:ext cx="9144000" cy="6858000"/>
          </a:xfrm>
          <a:prstGeom prst="rect">
            <a:avLst/>
          </a:prstGeom>
        </p:spPr>
      </p:pic>
      <p:sp>
        <p:nvSpPr>
          <p:cNvPr id="7" name="Rectangle 6"/>
          <p:cNvSpPr/>
          <p:nvPr/>
        </p:nvSpPr>
        <p:spPr>
          <a:xfrm>
            <a:off x="4220789" y="2971800"/>
            <a:ext cx="3198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cố</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srcRect/>
          <a:stretch>
            <a:fillRect/>
          </a:stretch>
        </p:blipFill>
        <p:spPr>
          <a:xfrm>
            <a:off x="239694" y="704055"/>
            <a:ext cx="2661644" cy="891500"/>
          </a:xfrm>
          <a:prstGeom prst="rect">
            <a:avLst/>
          </a:prstGeom>
          <a:noFill/>
          <a:ln>
            <a:noFill/>
          </a:ln>
        </p:spPr>
      </p:pic>
      <p:pic>
        <p:nvPicPr>
          <p:cNvPr id="117" name="Google Shape;117;p1"/>
          <p:cNvPicPr preferRelativeResize="0"/>
          <p:nvPr/>
        </p:nvPicPr>
        <p:blipFill rotWithShape="1">
          <a:blip r:embed="rId4"/>
          <a:srcRect l="135" t="36970" r="-1"/>
          <a:stretch>
            <a:fillRect/>
          </a:stretch>
        </p:blipFill>
        <p:spPr>
          <a:xfrm>
            <a:off x="2" y="2438400"/>
            <a:ext cx="12191997" cy="4005651"/>
          </a:xfrm>
          <a:prstGeom prst="rect">
            <a:avLst/>
          </a:prstGeom>
          <a:noFill/>
          <a:ln>
            <a:noFill/>
          </a:ln>
        </p:spPr>
      </p:pic>
      <p:pic>
        <p:nvPicPr>
          <p:cNvPr id="118" name="Google Shape;118;p1"/>
          <p:cNvPicPr preferRelativeResize="0"/>
          <p:nvPr/>
        </p:nvPicPr>
        <p:blipFill rotWithShape="1">
          <a:blip r:embed="rId5"/>
          <a:srcRect/>
          <a:stretch>
            <a:fillRect/>
          </a:stretch>
        </p:blipFill>
        <p:spPr>
          <a:xfrm>
            <a:off x="-1" y="4577330"/>
            <a:ext cx="12818077" cy="2010708"/>
          </a:xfrm>
          <a:prstGeom prst="rect">
            <a:avLst/>
          </a:prstGeom>
          <a:noFill/>
          <a:ln>
            <a:noFill/>
          </a:ln>
        </p:spPr>
      </p:pic>
      <p:pic>
        <p:nvPicPr>
          <p:cNvPr id="119" name="Google Shape;119;p1"/>
          <p:cNvPicPr preferRelativeResize="0"/>
          <p:nvPr/>
        </p:nvPicPr>
        <p:blipFill rotWithShape="1">
          <a:blip r:embed="rId6"/>
          <a:srcRect/>
          <a:stretch>
            <a:fillRect/>
          </a:stretch>
        </p:blipFill>
        <p:spPr>
          <a:xfrm>
            <a:off x="-139429" y="428363"/>
            <a:ext cx="12331428" cy="10693183"/>
          </a:xfrm>
          <a:prstGeom prst="rect">
            <a:avLst/>
          </a:prstGeom>
          <a:noFill/>
          <a:ln>
            <a:noFill/>
          </a:ln>
        </p:spPr>
      </p:pic>
      <p:sp>
        <p:nvSpPr>
          <p:cNvPr id="120" name="Google Shape;120;p1"/>
          <p:cNvSpPr/>
          <p:nvPr/>
        </p:nvSpPr>
        <p:spPr>
          <a:xfrm>
            <a:off x="1915887" y="1868278"/>
            <a:ext cx="8338236" cy="4592245"/>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121900" tIns="60933" rIns="121900" bIns="60933" anchor="ctr" anchorCtr="0">
            <a:noAutofit/>
          </a:bodyPr>
          <a:lstStyle/>
          <a:p>
            <a:pPr lvl="0" algn="ctr"/>
            <a:endParaRPr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24" name="Google Shape;124;p1"/>
          <p:cNvSpPr/>
          <p:nvPr/>
        </p:nvSpPr>
        <p:spPr>
          <a:xfrm>
            <a:off x="4564142" y="2394985"/>
            <a:ext cx="3063716" cy="1231052"/>
          </a:xfrm>
          <a:prstGeom prst="rect">
            <a:avLst/>
          </a:prstGeom>
          <a:noFill/>
          <a:ln>
            <a:noFill/>
          </a:ln>
        </p:spPr>
        <p:txBody>
          <a:bodyPr spcFirstLastPara="1" wrap="square" lIns="121900" tIns="60933" rIns="121900" bIns="60933" anchor="t" anchorCtr="0">
            <a:spAutoFit/>
          </a:bodyPr>
          <a:lstStyle/>
          <a:p>
            <a:r>
              <a:rPr lang="en-US" sz="7200" b="1" dirty="0" err="1">
                <a:solidFill>
                  <a:srgbClr val="FF6600"/>
                </a:solidFill>
                <a:latin typeface="Arial Rounded"/>
                <a:ea typeface="Arial Rounded"/>
                <a:cs typeface="Arial Rounded"/>
                <a:sym typeface="Arial Rounded"/>
              </a:rPr>
              <a:t>Bài</a:t>
            </a:r>
            <a:r>
              <a:rPr lang="en-US" sz="7200" b="1" dirty="0">
                <a:solidFill>
                  <a:srgbClr val="FF6600"/>
                </a:solidFill>
                <a:latin typeface="Arial Rounded"/>
                <a:ea typeface="Arial Rounded"/>
                <a:cs typeface="Arial Rounded"/>
                <a:sym typeface="Arial Rounded"/>
              </a:rPr>
              <a:t> 22</a:t>
            </a:r>
            <a:endParaRPr sz="6400" b="1" dirty="0">
              <a:solidFill>
                <a:srgbClr val="FF6600"/>
              </a:solidFill>
              <a:latin typeface="Arial Rounded"/>
              <a:ea typeface="Arial Rounded"/>
              <a:cs typeface="Arial Rounded"/>
              <a:sym typeface="Arial Rounded"/>
            </a:endParaRPr>
          </a:p>
        </p:txBody>
      </p:sp>
      <p:pic>
        <p:nvPicPr>
          <p:cNvPr id="125" name="Google Shape;125;p1"/>
          <p:cNvPicPr preferRelativeResize="0"/>
          <p:nvPr/>
        </p:nvPicPr>
        <p:blipFill rotWithShape="1">
          <a:blip r:embed="rId7"/>
          <a:srcRect l="30888" t="27748" r="21866"/>
          <a:stretch>
            <a:fillRect/>
          </a:stretch>
        </p:blipFill>
        <p:spPr>
          <a:xfrm>
            <a:off x="8798010" y="-32952"/>
            <a:ext cx="3393991" cy="3285056"/>
          </a:xfrm>
          <a:prstGeom prst="rect">
            <a:avLst/>
          </a:prstGeom>
          <a:noFill/>
          <a:ln>
            <a:noFill/>
          </a:ln>
        </p:spPr>
      </p:pic>
      <p:pic>
        <p:nvPicPr>
          <p:cNvPr id="126" name="Google Shape;126;p1"/>
          <p:cNvPicPr preferRelativeResize="0"/>
          <p:nvPr/>
        </p:nvPicPr>
        <p:blipFill rotWithShape="1">
          <a:blip r:embed="rId8"/>
          <a:srcRect l="1" r="77432"/>
          <a:stretch>
            <a:fillRect/>
          </a:stretch>
        </p:blipFill>
        <p:spPr>
          <a:xfrm>
            <a:off x="0" y="4840823"/>
            <a:ext cx="2751437" cy="1620820"/>
          </a:xfrm>
          <a:prstGeom prst="rect">
            <a:avLst/>
          </a:prstGeom>
          <a:noFill/>
          <a:ln>
            <a:noFill/>
          </a:ln>
        </p:spPr>
      </p:pic>
      <p:grpSp>
        <p:nvGrpSpPr>
          <p:cNvPr id="127" name="Google Shape;127;p1"/>
          <p:cNvGrpSpPr/>
          <p:nvPr/>
        </p:nvGrpSpPr>
        <p:grpSpPr>
          <a:xfrm>
            <a:off x="639707" y="3481240"/>
            <a:ext cx="1405279" cy="2687453"/>
            <a:chOff x="181346" y="1761375"/>
            <a:chExt cx="1517253" cy="2901593"/>
          </a:xfrm>
        </p:grpSpPr>
        <p:pic>
          <p:nvPicPr>
            <p:cNvPr id="128" name="Google Shape;128;p1"/>
            <p:cNvPicPr preferRelativeResize="0"/>
            <p:nvPr/>
          </p:nvPicPr>
          <p:blipFill rotWithShape="1">
            <a:blip r:embed="rId9"/>
            <a:srcRect/>
            <a:stretch>
              <a:fill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0"/>
            <a:srcRect/>
            <a:stretch>
              <a:fill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1"/>
            <a:srcRect/>
            <a:stretch>
              <a:fill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8"/>
          <a:srcRect l="77162"/>
          <a:stretch>
            <a:fillRect/>
          </a:stretch>
        </p:blipFill>
        <p:spPr>
          <a:xfrm>
            <a:off x="9407611" y="4800725"/>
            <a:ext cx="2784389" cy="1620820"/>
          </a:xfrm>
          <a:prstGeom prst="rect">
            <a:avLst/>
          </a:prstGeom>
          <a:noFill/>
          <a:ln>
            <a:noFill/>
          </a:ln>
        </p:spPr>
      </p:pic>
      <p:pic>
        <p:nvPicPr>
          <p:cNvPr id="132" name="Google Shape;132;p1"/>
          <p:cNvPicPr preferRelativeResize="0"/>
          <p:nvPr/>
        </p:nvPicPr>
        <p:blipFill rotWithShape="1">
          <a:blip r:embed="rId12"/>
          <a:srcRect r="45910"/>
          <a:stretch>
            <a:fillRect/>
          </a:stretch>
        </p:blipFill>
        <p:spPr>
          <a:xfrm>
            <a:off x="9670239" y="3330309"/>
            <a:ext cx="2176557" cy="3377231"/>
          </a:xfrm>
          <a:prstGeom prst="rect">
            <a:avLst/>
          </a:prstGeom>
          <a:noFill/>
          <a:ln>
            <a:noFill/>
          </a:ln>
        </p:spPr>
      </p:pic>
      <p:sp>
        <p:nvSpPr>
          <p:cNvPr id="133" name="Google Shape;133;p1"/>
          <p:cNvSpPr/>
          <p:nvPr/>
        </p:nvSpPr>
        <p:spPr>
          <a:xfrm>
            <a:off x="-6577" y="6168693"/>
            <a:ext cx="12192000" cy="686217"/>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34" name="Google Shape;134;p1"/>
          <p:cNvSpPr/>
          <p:nvPr/>
        </p:nvSpPr>
        <p:spPr>
          <a:xfrm>
            <a:off x="-6577" y="6291730"/>
            <a:ext cx="12192000" cy="569031"/>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35" name="Google Shape;135;p1"/>
          <p:cNvSpPr/>
          <p:nvPr/>
        </p:nvSpPr>
        <p:spPr>
          <a:xfrm>
            <a:off x="-6577" y="6487466"/>
            <a:ext cx="12192000" cy="36563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pic>
        <p:nvPicPr>
          <p:cNvPr id="136" name="Google Shape;136;p1"/>
          <p:cNvPicPr preferRelativeResize="0"/>
          <p:nvPr/>
        </p:nvPicPr>
        <p:blipFill rotWithShape="1">
          <a:blip r:embed="rId13"/>
          <a:srcRect/>
          <a:stretch>
            <a:fillRect/>
          </a:stretch>
        </p:blipFill>
        <p:spPr>
          <a:xfrm>
            <a:off x="12411676" y="-1022275"/>
            <a:ext cx="812800" cy="812800"/>
          </a:xfrm>
          <a:prstGeom prst="rect">
            <a:avLst/>
          </a:prstGeom>
          <a:noFill/>
          <a:ln>
            <a:noFill/>
          </a:ln>
        </p:spPr>
      </p:pic>
      <p:sp>
        <p:nvSpPr>
          <p:cNvPr id="137" name="Google Shape;137;p1"/>
          <p:cNvSpPr/>
          <p:nvPr/>
        </p:nvSpPr>
        <p:spPr>
          <a:xfrm>
            <a:off x="4100301" y="5431464"/>
            <a:ext cx="3860459" cy="554072"/>
          </a:xfrm>
          <a:prstGeom prst="rect">
            <a:avLst/>
          </a:prstGeom>
          <a:noFill/>
          <a:ln>
            <a:noFill/>
          </a:ln>
        </p:spPr>
        <p:txBody>
          <a:bodyPr spcFirstLastPara="1" wrap="square" lIns="121900" tIns="60933" rIns="121900" bIns="60933" anchor="t" anchorCtr="0">
            <a:spAutoFit/>
          </a:bodyPr>
          <a:lstStyle/>
          <a:p>
            <a:pPr>
              <a:lnSpc>
                <a:spcPct val="150000"/>
              </a:lnSpc>
            </a:pPr>
            <a:r>
              <a:rPr lang="en-US" sz="1865"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Giáo</a:t>
            </a:r>
            <a:r>
              <a:rPr lang="en-US" sz="1865"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1865" b="1"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viên</a:t>
            </a:r>
            <a:r>
              <a:rPr lang="en-US" sz="1865" b="1">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1465"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 name="Text Box 1"/>
          <p:cNvSpPr txBox="1"/>
          <p:nvPr/>
        </p:nvSpPr>
        <p:spPr>
          <a:xfrm>
            <a:off x="2276190" y="4189307"/>
            <a:ext cx="7217080" cy="584775"/>
          </a:xfrm>
          <a:prstGeom prst="rect">
            <a:avLst/>
          </a:prstGeom>
          <a:noFill/>
        </p:spPr>
        <p:txBody>
          <a:bodyPr wrap="square" rtlCol="0" anchor="t">
            <a:spAutoFit/>
          </a:bodyPr>
          <a:lstStyle/>
          <a:p>
            <a:pPr algn="ct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Nhặt</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đ</a:t>
            </a:r>
            <a:r>
              <a:rPr lang="vi-VN"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ư</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ợc</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của</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r</a:t>
            </a:r>
            <a:r>
              <a:rPr lang="vi-VN"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ơ</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i</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trả</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ng</a:t>
            </a:r>
            <a:r>
              <a:rPr lang="vi-VN"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ư</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ời</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đánh</a:t>
            </a:r>
            <a:r>
              <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 </a:t>
            </a:r>
            <a:r>
              <a:rPr lang="en-US" altLang="ko-KR" sz="3200" b="1" dirty="0" err="1">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rPr>
              <a:t>mất</a:t>
            </a:r>
            <a:endParaRPr lang="en-US" altLang="ko-K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Malgun Gothic" panose="020B0503020000020004" pitchFamily="50" charset="-127"/>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fltVal val="0"/>
                                          </p:val>
                                        </p:tav>
                                        <p:tav tm="100000">
                                          <p:val>
                                            <p:strVal val="#ppt_w"/>
                                          </p:val>
                                        </p:tav>
                                      </p:tavLst>
                                    </p:anim>
                                    <p:anim calcmode="lin" valueType="num">
                                      <p:cBhvr additive="base">
                                        <p:cTn id="47" dur="1250"/>
                                        <p:tgtEl>
                                          <p:spTgt spid="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flower&#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t="8559" b="10811"/>
          <a:stretch>
            <a:fillRect/>
          </a:stretch>
        </p:blipFill>
        <p:spPr>
          <a:xfrm>
            <a:off x="20" y="1282"/>
            <a:ext cx="12191980" cy="6856718"/>
          </a:xfrm>
          <a:prstGeom prst="rect">
            <a:avLst/>
          </a:prstGeom>
        </p:spPr>
      </p:pic>
      <p:sp>
        <p:nvSpPr>
          <p:cNvPr id="7" name="TextBox 6"/>
          <p:cNvSpPr txBox="1"/>
          <p:nvPr/>
        </p:nvSpPr>
        <p:spPr>
          <a:xfrm>
            <a:off x="1076446" y="821803"/>
            <a:ext cx="9537539" cy="4893647"/>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Nhặt được của rơi đem trả người mất là một nét đẹp của cuộc sống mà chúng ta đã được nghe kể từ lúc nhỏ qua câu chuyện cổ tích của bà, lớn lên thì điều đó được đưa vào môn học Đạo đức ở trường.  </a:t>
            </a:r>
            <a:endParaRPr lang="en-US"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Vừa qua, Trường Tiểu học Lê Quý Đôn có nhận được một lá thư cảm ơn của một phụ nữ khi nhận lại được chiếc điện thoại di động bị mất từ học sinh Nguyễn Trung Kiên (lớp 3A1). Ngày chủ nhật, Trung Kiên cùng gia đình đi chơi ở Công Viên Bách Thảo. Bất ngờ con nhặt được chiếc điện thoại di động có giá trị. Ngay lập tức Trung Kiên đã tìm người bị mất để trả lại điện thoại. Nhờ có những hành động như của học sinh Nguyễn Trung Kiên mà câu chuyện nhặt được của rơi đem trả người mất không phải chỉ có trong cổ tích.</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592730" y="567160"/>
            <a:ext cx="7407798" cy="6016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vi-VN" altLang="en-US" sz="4800">
                <a:solidFill>
                  <a:srgbClr val="FF0000"/>
                </a:solidFill>
                <a:latin typeface="Times New Roman" panose="02020603050405020304" pitchFamily="18" charset="0"/>
                <a:cs typeface="Times New Roman" panose="02020603050405020304" pitchFamily="18" charset="0"/>
              </a:rPr>
              <a:t>Em có nhận xét gì về hành động của Tôm và Tép?</a:t>
            </a:r>
          </a:p>
          <a:p>
            <a:pPr marL="0" indent="0">
              <a:buNone/>
            </a:pPr>
            <a:r>
              <a:rPr lang="vi-VN" altLang="en-US" sz="480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Theo em, vì sao nhặt được của rơi cần trả lại người đánh mất?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f0c2b20207bdf25866a"/>
          <p:cNvPicPr>
            <a:picLocks noGrp="1" noChangeAspect="1"/>
          </p:cNvPicPr>
          <p:nvPr>
            <p:ph idx="1"/>
          </p:nvPr>
        </p:nvPicPr>
        <p:blipFill>
          <a:blip r:embed="rId2"/>
          <a:stretch>
            <a:fillRect/>
          </a:stretch>
        </p:blipFill>
        <p:spPr>
          <a:xfrm>
            <a:off x="325120" y="205740"/>
            <a:ext cx="11470005" cy="6348730"/>
          </a:xfrm>
          <a:prstGeom prst="rect">
            <a:avLst/>
          </a:prstGeom>
        </p:spPr>
      </p:pic>
      <p:pic>
        <p:nvPicPr>
          <p:cNvPr id="11"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090" y="5222240"/>
            <a:ext cx="1155065" cy="1075690"/>
          </a:xfrm>
          <a:prstGeom prst="rect">
            <a:avLst/>
          </a:prstGeom>
        </p:spPr>
      </p:pic>
      <p:pic>
        <p:nvPicPr>
          <p:cNvPr id="7" name="Content Placeholder 4"/>
          <p:cNvPicPr>
            <a:picLocks noChangeAspect="1"/>
          </p:cNvPicPr>
          <p:nvPr/>
        </p:nvPicPr>
        <p:blipFill>
          <a:blip r:embed="rId4"/>
          <a:stretch>
            <a:fillRect/>
          </a:stretch>
        </p:blipFill>
        <p:spPr>
          <a:xfrm>
            <a:off x="10177145" y="341630"/>
            <a:ext cx="1216025" cy="1076325"/>
          </a:xfrm>
          <a:prstGeom prst="rect">
            <a:avLst/>
          </a:prstGeom>
        </p:spPr>
      </p:pic>
      <p:pic>
        <p:nvPicPr>
          <p:cNvPr id="6" name="Content Placeholder 4"/>
          <p:cNvPicPr>
            <a:picLocks noChangeAspect="1"/>
          </p:cNvPicPr>
          <p:nvPr/>
        </p:nvPicPr>
        <p:blipFill>
          <a:blip r:embed="rId4"/>
          <a:stretch>
            <a:fillRect/>
          </a:stretch>
        </p:blipFill>
        <p:spPr>
          <a:xfrm>
            <a:off x="10177145" y="2841625"/>
            <a:ext cx="1216025" cy="1076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vi-VN" altLang="en-US" sz="4800">
                <a:solidFill>
                  <a:srgbClr val="FF0000"/>
                </a:solidFill>
                <a:latin typeface="Times New Roman" panose="02020603050405020304" pitchFamily="18" charset="0"/>
                <a:cs typeface="Times New Roman" panose="02020603050405020304" pitchFamily="18" charset="0"/>
              </a:rPr>
              <a:t>Em đã bao giờ nhặt được đồ của người khác chưa? Lúc đó em đã làm gì?</a:t>
            </a:r>
          </a:p>
          <a:p>
            <a:pPr marL="0" indent="0">
              <a:buNone/>
            </a:pPr>
            <a:endParaRPr lang="vi-VN" altLang="en-US" sz="4800">
              <a:gradFill>
                <a:gsLst>
                  <a:gs pos="0">
                    <a:srgbClr val="14CD68"/>
                  </a:gs>
                  <a:gs pos="100000">
                    <a:srgbClr val="035C7D"/>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1274445" y="274955"/>
            <a:ext cx="9411335" cy="4521835"/>
          </a:xfrm>
          <a:prstGeom prst="rect">
            <a:avLst/>
          </a:prstGeom>
        </p:spPr>
      </p:pic>
      <p:sp>
        <p:nvSpPr>
          <p:cNvPr id="6" name="Rounded Rectangle 5"/>
          <p:cNvSpPr/>
          <p:nvPr/>
        </p:nvSpPr>
        <p:spPr>
          <a:xfrm>
            <a:off x="1201420" y="4994910"/>
            <a:ext cx="3206115" cy="886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Đưa cho bố mẹ</a:t>
            </a:r>
          </a:p>
        </p:txBody>
      </p:sp>
      <p:sp>
        <p:nvSpPr>
          <p:cNvPr id="9" name="Rounded Rectangle 8"/>
          <p:cNvSpPr/>
          <p:nvPr/>
        </p:nvSpPr>
        <p:spPr>
          <a:xfrm>
            <a:off x="4764405" y="4995545"/>
            <a:ext cx="2429510" cy="8858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Đưa cho thầy cô</a:t>
            </a:r>
          </a:p>
        </p:txBody>
      </p:sp>
      <p:sp>
        <p:nvSpPr>
          <p:cNvPr id="10" name="Rounded Rectangle 9"/>
          <p:cNvSpPr/>
          <p:nvPr/>
        </p:nvSpPr>
        <p:spPr>
          <a:xfrm>
            <a:off x="7635875" y="5074285"/>
            <a:ext cx="2429510"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Báo với các chú công 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8c6e38be8d0178e4ec1"/>
          <p:cNvPicPr>
            <a:picLocks noGrp="1" noChangeAspect="1"/>
          </p:cNvPicPr>
          <p:nvPr>
            <p:ph idx="1"/>
          </p:nvPr>
        </p:nvPicPr>
        <p:blipFill>
          <a:blip r:embed="rId2"/>
          <a:stretch>
            <a:fillRect/>
          </a:stretch>
        </p:blipFill>
        <p:spPr>
          <a:xfrm>
            <a:off x="890270" y="1193165"/>
            <a:ext cx="10521315" cy="448754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Widescreen</PresentationFormat>
  <Paragraphs>19</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Malgun Gothic</vt:lpstr>
      <vt:lpstr>Arial</vt:lpstr>
      <vt:lpstr>Arial Rounded</vt:lpstr>
      <vt:lpstr>Calibri</vt:lpstr>
      <vt:lpstr>等线</vt:lpstr>
      <vt:lpstr>Segoe UI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dc:creator>
  <cp:lastModifiedBy>MyPC</cp:lastModifiedBy>
  <cp:revision>5</cp:revision>
  <dcterms:created xsi:type="dcterms:W3CDTF">2020-08-30T09:43:00Z</dcterms:created>
  <dcterms:modified xsi:type="dcterms:W3CDTF">2023-03-20T08:03:15Z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