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9" r:id="rId2"/>
    <p:sldId id="258" r:id="rId3"/>
    <p:sldId id="262" r:id="rId4"/>
    <p:sldId id="265" r:id="rId5"/>
    <p:sldId id="266" r:id="rId6"/>
    <p:sldId id="268" r:id="rId7"/>
    <p:sldId id="263" r:id="rId8"/>
    <p:sldId id="267" r:id="rId9"/>
    <p:sldId id="269" r:id="rId10"/>
    <p:sldId id="270" r:id="rId11"/>
    <p:sldId id="271" r:id="rId12"/>
    <p:sldId id="272" r:id="rId13"/>
    <p:sldId id="274" r:id="rId14"/>
    <p:sldId id="275" r:id="rId15"/>
    <p:sldId id="278" r:id="rId16"/>
    <p:sldId id="273" r:id="rId17"/>
    <p:sldId id="264" r:id="rId18"/>
    <p:sldId id="260" r:id="rId19"/>
    <p:sldId id="276" r:id="rId20"/>
    <p:sldId id="261" r:id="rId21"/>
  </p:sldIdLst>
  <p:sldSz cx="12192000" cy="6858000"/>
  <p:notesSz cx="6858000" cy="9144000"/>
  <p:embeddedFontLst>
    <p:embeddedFont>
      <p:font typeface="#9Slide05 SVNAngellife" charset="0"/>
      <p:regular r:id="rId23"/>
    </p:embeddedFont>
    <p:embeddedFont>
      <p:font typeface="#9Slide05 Awesome Display" charset="-93"/>
      <p:regular r:id="rId24"/>
    </p:embeddedFont>
    <p:embeddedFont>
      <p:font typeface="Calibri" pitchFamily="34" charset="0"/>
      <p:regular r:id="rId25"/>
      <p:bold r:id="rId26"/>
      <p:italic r:id="rId27"/>
      <p:boldItalic r:id="rId28"/>
    </p:embeddedFont>
    <p:embeddedFont>
      <p:font typeface="#9Slide07 HoneyCream" charset="-93"/>
      <p:regular r:id="rId29"/>
    </p:embeddedFont>
    <p:embeddedFont>
      <p:font typeface="Cambria"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CC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0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28E87-4A7C-47F9-BFE3-4EE1DBF97304}"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C9154-A139-4BCB-9840-0AFA3633855B}" type="slidenum">
              <a:rPr lang="en-US" smtClean="0"/>
              <a:t>‹#›</a:t>
            </a:fld>
            <a:endParaRPr lang="en-US"/>
          </a:p>
        </p:txBody>
      </p:sp>
    </p:spTree>
    <p:extLst>
      <p:ext uri="{BB962C8B-B14F-4D97-AF65-F5344CB8AC3E}">
        <p14:creationId xmlns:p14="http://schemas.microsoft.com/office/powerpoint/2010/main" val="363327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707DBE8-4656-3645-9036-E2EE1DB118C0}"/>
              </a:ext>
            </a:extLst>
          </p:cNvPr>
          <p:cNvSpPr/>
          <p:nvPr userDrawn="1"/>
        </p:nvSpPr>
        <p:spPr>
          <a:xfrm>
            <a:off x="257578" y="173865"/>
            <a:ext cx="11706896" cy="6458755"/>
          </a:xfrm>
          <a:prstGeom prst="rect">
            <a:avLst/>
          </a:prstGeom>
          <a:solidFill>
            <a:schemeClr val="bg1"/>
          </a:solidFill>
          <a:ln>
            <a:solidFill>
              <a:srgbClr val="00CC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图片 5">
            <a:extLst>
              <a:ext uri="{FF2B5EF4-FFF2-40B4-BE49-F238E27FC236}">
                <a16:creationId xmlns:a16="http://schemas.microsoft.com/office/drawing/2014/main" xmlns="" id="{9F9F7895-FB87-CB4C-A84F-C5BA25C176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869039" flipH="1">
            <a:off x="10963381" y="-100540"/>
            <a:ext cx="1320573" cy="1320573"/>
          </a:xfrm>
          <a:prstGeom prst="rect">
            <a:avLst/>
          </a:prstGeom>
        </p:spPr>
      </p:pic>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870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6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8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3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41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 name="TextBox 8">
            <a:extLst>
              <a:ext uri="{FF2B5EF4-FFF2-40B4-BE49-F238E27FC236}">
                <a16:creationId xmlns:a16="http://schemas.microsoft.com/office/drawing/2014/main" xmlns=""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521238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2.wdp"/><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hyperlink" Target="https://www.facebook.com/groups/629898828017053"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9.wdp"/><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www.facebook.com/groups/629898828017053"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672"/>
            <a:ext cx="12192000" cy="6854653"/>
          </a:xfrm>
          <a:prstGeom prst="rect">
            <a:avLst/>
          </a:prstGeom>
        </p:spPr>
      </p:pic>
      <p:pic>
        <p:nvPicPr>
          <p:cNvPr id="3" name="图片 4">
            <a:extLst>
              <a:ext uri="{FF2B5EF4-FFF2-40B4-BE49-F238E27FC236}">
                <a16:creationId xmlns:a16="http://schemas.microsoft.com/office/drawing/2014/main" xmlns=""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8239199" y="3917428"/>
            <a:ext cx="2837569" cy="2837569"/>
          </a:xfrm>
          <a:prstGeom prst="rect">
            <a:avLst/>
          </a:prstGeom>
        </p:spPr>
      </p:pic>
      <p:pic>
        <p:nvPicPr>
          <p:cNvPr id="4" name="图片 6">
            <a:extLst>
              <a:ext uri="{FF2B5EF4-FFF2-40B4-BE49-F238E27FC236}">
                <a16:creationId xmlns:a16="http://schemas.microsoft.com/office/drawing/2014/main" xmlns=""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5" name="图片 10">
            <a:extLst>
              <a:ext uri="{FF2B5EF4-FFF2-40B4-BE49-F238E27FC236}">
                <a16:creationId xmlns:a16="http://schemas.microsoft.com/office/drawing/2014/main" xmlns="" id="{D1E2E562-D963-364E-86D6-1CE683970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6" y="30557"/>
            <a:ext cx="1555844" cy="1555844"/>
          </a:xfrm>
          <a:prstGeom prst="rect">
            <a:avLst/>
          </a:prstGeom>
        </p:spPr>
      </p:pic>
      <p:pic>
        <p:nvPicPr>
          <p:cNvPr id="6" name="图片 12">
            <a:extLst>
              <a:ext uri="{FF2B5EF4-FFF2-40B4-BE49-F238E27FC236}">
                <a16:creationId xmlns:a16="http://schemas.microsoft.com/office/drawing/2014/main" xmlns="" id="{02FAD900-EBE2-6A4F-84BF-3E5F620271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1770" y="-2140"/>
            <a:ext cx="2136820" cy="2136820"/>
          </a:xfrm>
          <a:prstGeom prst="rect">
            <a:avLst/>
          </a:prstGeom>
        </p:spPr>
      </p:pic>
      <p:pic>
        <p:nvPicPr>
          <p:cNvPr id="7" name="图片 14">
            <a:extLst>
              <a:ext uri="{FF2B5EF4-FFF2-40B4-BE49-F238E27FC236}">
                <a16:creationId xmlns:a16="http://schemas.microsoft.com/office/drawing/2014/main" xmlns="" id="{7DDC26E8-7BCB-4646-9ED3-5117E69A42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0499" y="-1243"/>
            <a:ext cx="1237408" cy="1237408"/>
          </a:xfrm>
          <a:prstGeom prst="rect">
            <a:avLst/>
          </a:prstGeom>
        </p:spPr>
      </p:pic>
      <p:pic>
        <p:nvPicPr>
          <p:cNvPr id="9" name="Picture 8" descr="Logo, company name&#10;&#10;Description automatically generated">
            <a:extLst>
              <a:ext uri="{FF2B5EF4-FFF2-40B4-BE49-F238E27FC236}">
                <a16:creationId xmlns:a16="http://schemas.microsoft.com/office/drawing/2014/main" xmlns=""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0741" y="-133227"/>
            <a:ext cx="1787914" cy="1787914"/>
          </a:xfrm>
          <a:prstGeom prst="rect">
            <a:avLst/>
          </a:prstGeom>
        </p:spPr>
      </p:pic>
      <p:grpSp>
        <p:nvGrpSpPr>
          <p:cNvPr id="13" name="Group 12"/>
          <p:cNvGrpSpPr/>
          <p:nvPr/>
        </p:nvGrpSpPr>
        <p:grpSpPr>
          <a:xfrm>
            <a:off x="1798690" y="1843611"/>
            <a:ext cx="7992281" cy="2359990"/>
            <a:chOff x="1812023" y="1679814"/>
            <a:chExt cx="7992281" cy="2359990"/>
          </a:xfrm>
        </p:grpSpPr>
        <p:sp>
          <p:nvSpPr>
            <p:cNvPr id="11" name="TextBox 10"/>
            <p:cNvSpPr txBox="1"/>
            <p:nvPr/>
          </p:nvSpPr>
          <p:spPr>
            <a:xfrm>
              <a:off x="1812023" y="1679814"/>
              <a:ext cx="7992281" cy="2326791"/>
            </a:xfrm>
            <a:prstGeom prst="rect">
              <a:avLst/>
            </a:prstGeom>
            <a:noFill/>
          </p:spPr>
          <p:txBody>
            <a:bodyPr wrap="square" rtlCol="0">
              <a:spAutoFit/>
            </a:bodyPr>
            <a:lstStyle/>
            <a:p>
              <a:pPr algn="ctr">
                <a:lnSpc>
                  <a:spcPct val="80000"/>
                </a:lnSpc>
              </a:pPr>
              <a:r>
                <a:rPr lang="en-US" sz="8800">
                  <a:ln w="276225">
                    <a:solidFill>
                      <a:srgbClr val="00CC00"/>
                    </a:solidFill>
                  </a:ln>
                  <a:solidFill>
                    <a:schemeClr val="bg1"/>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sp>
          <p:nvSpPr>
            <p:cNvPr id="12" name="TextBox 11"/>
            <p:cNvSpPr txBox="1"/>
            <p:nvPr/>
          </p:nvSpPr>
          <p:spPr>
            <a:xfrm>
              <a:off x="1812023" y="1713013"/>
              <a:ext cx="7992281" cy="2326791"/>
            </a:xfrm>
            <a:prstGeom prst="rect">
              <a:avLst/>
            </a:prstGeom>
            <a:noFill/>
          </p:spPr>
          <p:txBody>
            <a:bodyPr wrap="square" rtlCol="0">
              <a:spAutoFit/>
            </a:bodyPr>
            <a:lstStyle/>
            <a:p>
              <a:pPr algn="ctr">
                <a:lnSpc>
                  <a:spcPct val="80000"/>
                </a:lnSpc>
              </a:pP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grpSp>
      <p:sp>
        <p:nvSpPr>
          <p:cNvPr id="14" name="Rounded Rectangle 13"/>
          <p:cNvSpPr/>
          <p:nvPr/>
        </p:nvSpPr>
        <p:spPr>
          <a:xfrm>
            <a:off x="3936996" y="325852"/>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SVN-Harabaras" panose="02040603050506020204" pitchFamily="18" charset="0"/>
                <a:cs typeface="#9Slide03 Arima Madurai Light" panose="00000400000000000000" pitchFamily="2" charset="0"/>
              </a:rPr>
              <a:t>Tự nhiên và Xã hội</a:t>
            </a:r>
          </a:p>
        </p:txBody>
      </p:sp>
      <p:sp>
        <p:nvSpPr>
          <p:cNvPr id="15" name="TextBox 14"/>
          <p:cNvSpPr txBox="1"/>
          <p:nvPr/>
        </p:nvSpPr>
        <p:spPr>
          <a:xfrm>
            <a:off x="5167755" y="4170402"/>
            <a:ext cx="1969946" cy="830997"/>
          </a:xfrm>
          <a:prstGeom prst="rect">
            <a:avLst/>
          </a:prstGeom>
          <a:noFill/>
        </p:spPr>
        <p:txBody>
          <a:bodyPr wrap="square" rtlCol="0">
            <a:spAutoFit/>
          </a:bodyPr>
          <a:lstStyle/>
          <a:p>
            <a:r>
              <a:rPr lang="en-US" sz="4800">
                <a:effectLst>
                  <a:outerShdw blurRad="38100" dist="38100" dir="2700000" algn="tl">
                    <a:srgbClr val="000000">
                      <a:alpha val="43137"/>
                    </a:srgbClr>
                  </a:outerShdw>
                </a:effectLst>
                <a:latin typeface="SVN-Olivier" panose="02040603050506020204" pitchFamily="18" charset="0"/>
              </a:rPr>
              <a:t>(Tiết 2)</a:t>
            </a:r>
          </a:p>
        </p:txBody>
      </p:sp>
      <p:pic>
        <p:nvPicPr>
          <p:cNvPr id="16" name="Picture 15">
            <a:extLst>
              <a:ext uri="{FF2B5EF4-FFF2-40B4-BE49-F238E27FC236}">
                <a16:creationId xmlns:a16="http://schemas.microsoft.com/office/drawing/2014/main" xmlns="" id="{DC41725A-66FC-ECC9-D741-C488264DA5C5}"/>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7" name="Picture 16">
            <a:extLst>
              <a:ext uri="{FF2B5EF4-FFF2-40B4-BE49-F238E27FC236}">
                <a16:creationId xmlns:a16="http://schemas.microsoft.com/office/drawing/2014/main" xmlns="" id="{10ECB967-163D-97A1-9542-86B164988C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8"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xmlns="" id="{839CB496-B064-1976-8A73-F5C96C8179F1}"/>
              </a:ext>
            </a:extLst>
          </p:cNvPr>
          <p:cNvSpPr txBox="1">
            <a:spLocks/>
          </p:cNvSpPr>
          <p:nvPr/>
        </p:nvSpPr>
        <p:spPr>
          <a:xfrm>
            <a:off x="9861738" y="112975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6933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1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3000"/>
                            </p:stCondLst>
                            <p:childTnLst>
                              <p:par>
                                <p:cTn id="37" presetID="16" presetClass="entr" presetSubtype="37"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outVertical)">
                                      <p:cBhvr>
                                        <p:cTn id="39" dur="500"/>
                                        <p:tgtEl>
                                          <p:spTgt spid="15"/>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750" fill="hold"/>
                                        <p:tgtEl>
                                          <p:spTgt spid="22"/>
                                        </p:tgtEl>
                                        <p:attrNameLst>
                                          <p:attrName>ppt_w</p:attrName>
                                        </p:attrNameLst>
                                      </p:cBhvr>
                                      <p:tavLst>
                                        <p:tav tm="0">
                                          <p:val>
                                            <p:fltVal val="0"/>
                                          </p:val>
                                        </p:tav>
                                        <p:tav tm="100000">
                                          <p:val>
                                            <p:strVal val="#ppt_w"/>
                                          </p:val>
                                        </p:tav>
                                      </p:tavLst>
                                    </p:anim>
                                    <p:anim calcmode="lin" valueType="num">
                                      <p:cBhvr>
                                        <p:cTn id="43" dur="1750" fill="hold"/>
                                        <p:tgtEl>
                                          <p:spTgt spid="22"/>
                                        </p:tgtEl>
                                        <p:attrNameLst>
                                          <p:attrName>ppt_h</p:attrName>
                                        </p:attrNameLst>
                                      </p:cBhvr>
                                      <p:tavLst>
                                        <p:tav tm="0">
                                          <p:val>
                                            <p:fltVal val="0"/>
                                          </p:val>
                                        </p:tav>
                                        <p:tav tm="100000">
                                          <p:val>
                                            <p:strVal val="#ppt_h"/>
                                          </p:val>
                                        </p:tav>
                                      </p:tavLst>
                                    </p:anim>
                                    <p:animEffect transition="in" filter="fade">
                                      <p:cBhvr>
                                        <p:cTn id="44" dur="1750"/>
                                        <p:tgtEl>
                                          <p:spTgt spid="22"/>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93" y="1565211"/>
            <a:ext cx="10830641" cy="497928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43083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267491" y="471888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xmlns=""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673451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xmlns=""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9845631" y="475383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9"/>
            <a:ext cx="9836513" cy="976258"/>
            <a:chOff x="-1364358" y="461975"/>
            <a:chExt cx="8600682" cy="693351"/>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5"/>
              <a:ext cx="8600680" cy="693351"/>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432351"/>
            <a:ext cx="4873980" cy="3514988"/>
          </a:xfrm>
          <a:prstGeom prst="rect">
            <a:avLst/>
          </a:prstGeom>
          <a:ln>
            <a:noFill/>
          </a:ln>
          <a:effectLst>
            <a:softEdge rad="112500"/>
          </a:effectLst>
        </p:spPr>
      </p:pic>
      <p:grpSp>
        <p:nvGrpSpPr>
          <p:cNvPr id="7" name="Group 6">
            <a:extLst>
              <a:ext uri="{FF2B5EF4-FFF2-40B4-BE49-F238E27FC236}">
                <a16:creationId xmlns:a16="http://schemas.microsoft.com/office/drawing/2014/main" xmlns="" id="{21647756-8E6E-CBE3-C210-C6A6E344E150}"/>
              </a:ext>
            </a:extLst>
          </p:cNvPr>
          <p:cNvGrpSpPr/>
          <p:nvPr/>
        </p:nvGrpSpPr>
        <p:grpSpPr>
          <a:xfrm>
            <a:off x="5873841" y="2731984"/>
            <a:ext cx="5634535" cy="2572502"/>
            <a:chOff x="496667" y="1234395"/>
            <a:chExt cx="4408210" cy="102572"/>
          </a:xfrm>
        </p:grpSpPr>
        <p:sp>
          <p:nvSpPr>
            <p:cNvPr id="8"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02572"/>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9" name="TextBox 8">
              <a:extLst>
                <a:ext uri="{FF2B5EF4-FFF2-40B4-BE49-F238E27FC236}">
                  <a16:creationId xmlns:a16="http://schemas.microsoft.com/office/drawing/2014/main" xmlns="" id="{0E003A0E-03A2-5BED-4FAA-CF3A453B3B8D}"/>
                </a:ext>
              </a:extLst>
            </p:cNvPr>
            <p:cNvSpPr txBox="1"/>
            <p:nvPr/>
          </p:nvSpPr>
          <p:spPr>
            <a:xfrm>
              <a:off x="728581" y="1246923"/>
              <a:ext cx="3961680" cy="8222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ngồi</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bàn học nên ngồi thẳng lưng, mắt cách vở 30 cm, hai tay để lên bàn.</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3"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37807"/>
            <a:ext cx="4972263" cy="4441370"/>
          </a:xfrm>
          <a:prstGeom prst="rect">
            <a:avLst/>
          </a:prstGeom>
        </p:spPr>
      </p:pic>
      <p:grpSp>
        <p:nvGrpSpPr>
          <p:cNvPr id="14" name="Group 13">
            <a:extLst>
              <a:ext uri="{FF2B5EF4-FFF2-40B4-BE49-F238E27FC236}">
                <a16:creationId xmlns:a16="http://schemas.microsoft.com/office/drawing/2014/main" xmlns="" id="{21647756-8E6E-CBE3-C210-C6A6E344E150}"/>
              </a:ext>
            </a:extLst>
          </p:cNvPr>
          <p:cNvGrpSpPr/>
          <p:nvPr/>
        </p:nvGrpSpPr>
        <p:grpSpPr>
          <a:xfrm>
            <a:off x="5873841" y="2005695"/>
            <a:ext cx="5634535" cy="4233548"/>
            <a:chOff x="496667" y="1234395"/>
            <a:chExt cx="4408210" cy="168802"/>
          </a:xfrm>
        </p:grpSpPr>
        <p:sp>
          <p:nvSpPr>
            <p:cNvPr id="1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xmlns="" id="{0E003A0E-03A2-5BED-4FAA-CF3A453B3B8D}"/>
                </a:ext>
              </a:extLst>
            </p:cNvPr>
            <p:cNvSpPr txBox="1"/>
            <p:nvPr/>
          </p:nvSpPr>
          <p:spPr>
            <a:xfrm>
              <a:off x="749566" y="1242436"/>
              <a:ext cx="3940695" cy="16076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  Khi nhấc</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ta cần ngồi xuống như tư thế trong hình. Như thế ta có thể nhấc vật nặng dễ dàng mà không tổn thương hay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7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73366"/>
            <a:ext cx="5030735" cy="4170680"/>
          </a:xfrm>
          <a:prstGeom prst="rect">
            <a:avLst/>
          </a:prstGeom>
        </p:spPr>
      </p:pic>
      <p:grpSp>
        <p:nvGrpSpPr>
          <p:cNvPr id="11" name="Group 10">
            <a:extLst>
              <a:ext uri="{FF2B5EF4-FFF2-40B4-BE49-F238E27FC236}">
                <a16:creationId xmlns:a16="http://schemas.microsoft.com/office/drawing/2014/main" xmlns="" id="{21647756-8E6E-CBE3-C210-C6A6E344E150}"/>
              </a:ext>
            </a:extLst>
          </p:cNvPr>
          <p:cNvGrpSpPr/>
          <p:nvPr/>
        </p:nvGrpSpPr>
        <p:grpSpPr>
          <a:xfrm>
            <a:off x="5873841" y="2005693"/>
            <a:ext cx="5634535" cy="2794911"/>
            <a:chOff x="496667" y="1234395"/>
            <a:chExt cx="4408210" cy="111440"/>
          </a:xfrm>
        </p:grpSpPr>
        <p:sp>
          <p:nvSpPr>
            <p:cNvPr id="12"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1144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3" name="TextBox 12">
              <a:extLst>
                <a:ext uri="{FF2B5EF4-FFF2-40B4-BE49-F238E27FC236}">
                  <a16:creationId xmlns:a16="http://schemas.microsoft.com/office/drawing/2014/main" xmlns="" id="{0E003A0E-03A2-5BED-4FAA-CF3A453B3B8D}"/>
                </a:ext>
              </a:extLst>
            </p:cNvPr>
            <p:cNvSpPr txBox="1"/>
            <p:nvPr/>
          </p:nvSpPr>
          <p:spPr>
            <a:xfrm>
              <a:off x="745058" y="1238027"/>
              <a:ext cx="3961680" cy="10185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bê</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cần thẳng lưng và bê thật ngay ngắn để không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1830748"/>
            <a:ext cx="4246963" cy="4686304"/>
          </a:xfrm>
          <a:prstGeom prst="rect">
            <a:avLst/>
          </a:prstGeom>
        </p:spPr>
      </p:pic>
      <p:grpSp>
        <p:nvGrpSpPr>
          <p:cNvPr id="14" name="Group 13">
            <a:extLst>
              <a:ext uri="{FF2B5EF4-FFF2-40B4-BE49-F238E27FC236}">
                <a16:creationId xmlns:a16="http://schemas.microsoft.com/office/drawing/2014/main" xmlns="" id="{21647756-8E6E-CBE3-C210-C6A6E344E150}"/>
              </a:ext>
            </a:extLst>
          </p:cNvPr>
          <p:cNvGrpSpPr/>
          <p:nvPr/>
        </p:nvGrpSpPr>
        <p:grpSpPr>
          <a:xfrm>
            <a:off x="5873841" y="2005695"/>
            <a:ext cx="5634535" cy="3332776"/>
            <a:chOff x="496667" y="1234395"/>
            <a:chExt cx="4408210" cy="132886"/>
          </a:xfrm>
        </p:grpSpPr>
        <p:sp>
          <p:nvSpPr>
            <p:cNvPr id="1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32886"/>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xmlns="" id="{0E003A0E-03A2-5BED-4FAA-CF3A453B3B8D}"/>
                </a:ext>
              </a:extLst>
            </p:cNvPr>
            <p:cNvSpPr txBox="1"/>
            <p:nvPr/>
          </p:nvSpPr>
          <p:spPr>
            <a:xfrm>
              <a:off x="761650" y="1238027"/>
              <a:ext cx="3945087" cy="12121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đeo</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cặp, cần đeo cả 2 quai cặp cân đối, không nên đeo một bên vai sẽ làm cho cột sống bị lệch, bị cong vẹo.</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56905"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3351921"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2048182"/>
            <a:chOff x="-1364358" y="461974"/>
            <a:chExt cx="8600682" cy="1454645"/>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1443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2</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 Nếu</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thực hiện tư thế sai như mỗi hình trên sẽ gây tác hại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850776"/>
            <a:ext cx="3085394" cy="37248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457" y="3288648"/>
            <a:ext cx="2963715" cy="331858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8991" y="2312828"/>
            <a:ext cx="2111188" cy="426147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817" y="2416630"/>
            <a:ext cx="1635327" cy="4053869"/>
          </a:xfrm>
          <a:prstGeom prst="rect">
            <a:avLst/>
          </a:prstGeom>
        </p:spPr>
      </p:pic>
      <p:sp>
        <p:nvSpPr>
          <p:cNvPr id="19" name="TextBox 18">
            <a:extLst>
              <a:ext uri="{FF2B5EF4-FFF2-40B4-BE49-F238E27FC236}">
                <a16:creationId xmlns:a16="http://schemas.microsoft.com/office/drawing/2014/main" xmlns="" id="{0E003A0E-03A2-5BED-4FAA-CF3A453B3B8D}"/>
              </a:ext>
            </a:extLst>
          </p:cNvPr>
          <p:cNvSpPr txBox="1"/>
          <p:nvPr/>
        </p:nvSpPr>
        <p:spPr>
          <a:xfrm>
            <a:off x="1085081" y="1756541"/>
            <a:ext cx="9255707"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思源黑体 CN"/>
                <a:cs typeface="Arial" panose="020B0604020202020204" pitchFamily="34" charset="0"/>
              </a:rPr>
              <a:t>-&gt; Sẽ</a:t>
            </a:r>
            <a:r>
              <a:rPr kumimoji="0" lang="en-US" sz="3200" b="1" i="0" u="none" strike="noStrike" kern="1200" cap="none" spc="0" normalizeH="0" noProof="0">
                <a:ln>
                  <a:noFill/>
                </a:ln>
                <a:solidFill>
                  <a:srgbClr val="FF0000"/>
                </a:solidFill>
                <a:effectLst/>
                <a:uLnTx/>
                <a:uFillTx/>
                <a:latin typeface="UTM Avo" panose="02040603050506020204" pitchFamily="18" charset="0"/>
                <a:ea typeface="思源黑体 CN"/>
                <a:cs typeface="Arial" panose="020B0604020202020204" pitchFamily="34" charset="0"/>
              </a:rPr>
              <a:t> gây đau hoặc cong vẹo cột sống.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spTree>
    <p:extLst>
      <p:ext uri="{BB962C8B-B14F-4D97-AF65-F5344CB8AC3E}">
        <p14:creationId xmlns:p14="http://schemas.microsoft.com/office/powerpoint/2010/main" val="41214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847" y="1930385"/>
            <a:ext cx="2797290" cy="46794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99" y="2087243"/>
            <a:ext cx="3720048" cy="44049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137" y="1332411"/>
            <a:ext cx="2575222" cy="52773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359" y="1111527"/>
            <a:ext cx="2141709" cy="5421931"/>
          </a:xfrm>
          <a:prstGeom prst="rect">
            <a:avLst/>
          </a:prstGeom>
        </p:spPr>
      </p:pic>
      <p:pic>
        <p:nvPicPr>
          <p:cNvPr id="7" name="Picture 2" descr="20210409092016_wm_shs-tu-nhien-va-xa-hoi-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89612877-29AA-4194-DA3C-0F9C00133913}"/>
              </a:ext>
            </a:extLst>
          </p:cNvPr>
          <p:cNvGrpSpPr/>
          <p:nvPr/>
        </p:nvGrpSpPr>
        <p:grpSpPr>
          <a:xfrm>
            <a:off x="1397544" y="368448"/>
            <a:ext cx="9836511" cy="743079"/>
            <a:chOff x="-1364358" y="461974"/>
            <a:chExt cx="8600680" cy="527744"/>
          </a:xfrm>
        </p:grpSpPr>
        <p:sp>
          <p:nvSpPr>
            <p:cNvPr id="9" name="Rectangle: Rounded Corners 4">
              <a:extLst>
                <a:ext uri="{FF2B5EF4-FFF2-40B4-BE49-F238E27FC236}">
                  <a16:creationId xmlns:a16="http://schemas.microsoft.com/office/drawing/2014/main" xmlns="" id="{1A4E7B5F-DB4C-9403-A925-332570A5824E}"/>
                </a:ext>
              </a:extLst>
            </p:cNvPr>
            <p:cNvSpPr/>
            <p:nvPr/>
          </p:nvSpPr>
          <p:spPr>
            <a:xfrm>
              <a:off x="-1364356" y="461974"/>
              <a:ext cx="8280873" cy="527744"/>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10" name="TextBox 9">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3. Thực hành tư thế đúng ở mỗi hình trên.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5153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vận dụng</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59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7" y="274317"/>
            <a:ext cx="956582" cy="1021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0E003F4-75B1-4F73-8ACD-DDFCC9CBE6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70966" y="636582"/>
            <a:ext cx="7697287" cy="5950595"/>
          </a:xfrm>
          <a:prstGeom prst="rect">
            <a:avLst/>
          </a:prstGeom>
        </p:spPr>
      </p:pic>
      <p:grpSp>
        <p:nvGrpSpPr>
          <p:cNvPr id="4" name="Group 3">
            <a:extLst>
              <a:ext uri="{FF2B5EF4-FFF2-40B4-BE49-F238E27FC236}">
                <a16:creationId xmlns:a16="http://schemas.microsoft.com/office/drawing/2014/main" xmlns="" id="{21647756-8E6E-CBE3-C210-C6A6E344E150}"/>
              </a:ext>
            </a:extLst>
          </p:cNvPr>
          <p:cNvGrpSpPr/>
          <p:nvPr/>
        </p:nvGrpSpPr>
        <p:grpSpPr>
          <a:xfrm>
            <a:off x="622572" y="1598791"/>
            <a:ext cx="3692085" cy="4026175"/>
            <a:chOff x="496667" y="1234395"/>
            <a:chExt cx="4408210" cy="166910"/>
          </a:xfrm>
        </p:grpSpPr>
        <p:sp>
          <p:nvSpPr>
            <p:cNvPr id="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xmlns="" id="{0E003A0E-03A2-5BED-4FAA-CF3A453B3B8D}"/>
                </a:ext>
              </a:extLst>
            </p:cNvPr>
            <p:cNvSpPr txBox="1"/>
            <p:nvPr/>
          </p:nvSpPr>
          <p:spPr>
            <a:xfrm>
              <a:off x="745059" y="1238027"/>
              <a:ext cx="3796425" cy="15094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Chia sẻ</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với bạn cách em đã làm để phòng tránh cong vẹo cột sống.</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4491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8086" y="866208"/>
            <a:ext cx="8787537" cy="5718522"/>
            <a:chOff x="278086" y="866208"/>
            <a:chExt cx="8787537" cy="571852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86" y="866208"/>
              <a:ext cx="8787537" cy="5718522"/>
            </a:xfrm>
            <a:prstGeom prst="rect">
              <a:avLst/>
            </a:prstGeom>
          </p:spPr>
        </p:pic>
        <p:sp>
          <p:nvSpPr>
            <p:cNvPr id="3" name="Oval 2"/>
            <p:cNvSpPr/>
            <p:nvPr/>
          </p:nvSpPr>
          <p:spPr>
            <a:xfrm>
              <a:off x="8112034" y="5891349"/>
              <a:ext cx="692332" cy="693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4">
            <a:extLst>
              <a:ext uri="{FF2B5EF4-FFF2-40B4-BE49-F238E27FC236}">
                <a16:creationId xmlns:a16="http://schemas.microsoft.com/office/drawing/2014/main" xmlns="" id="{1A4E7B5F-DB4C-9403-A925-332570A5824E}"/>
              </a:ext>
            </a:extLst>
          </p:cNvPr>
          <p:cNvSpPr/>
          <p:nvPr/>
        </p:nvSpPr>
        <p:spPr>
          <a:xfrm>
            <a:off x="4061038" y="372923"/>
            <a:ext cx="5644666" cy="937837"/>
          </a:xfrm>
          <a:prstGeom prst="roundRect">
            <a:avLst/>
          </a:prstGeom>
          <a:no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xmlns="" id="{E3C86090-9994-F064-BFC7-835E7C7F5375}"/>
              </a:ext>
            </a:extLst>
          </p:cNvPr>
          <p:cNvSpPr txBox="1"/>
          <p:nvPr/>
        </p:nvSpPr>
        <p:spPr>
          <a:xfrm>
            <a:off x="4061037" y="568514"/>
            <a:ext cx="674194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9Slide05 Awesome Display" pitchFamily="2" charset="0"/>
                <a:ea typeface="思源黑体 CN"/>
                <a:cs typeface="Arial" panose="020B0604020202020204" pitchFamily="34" charset="0"/>
              </a:rPr>
              <a:t>Chúng mình nhớ nhé!</a:t>
            </a:r>
            <a:endParaRPr kumimoji="0" lang="vi-VN" sz="4800" b="1" i="0" u="none" strike="noStrike" kern="1200" cap="none" spc="0" normalizeH="0" baseline="0" noProof="0" dirty="0">
              <a:ln>
                <a:noFill/>
              </a:ln>
              <a:solidFill>
                <a:srgbClr val="FF0000"/>
              </a:solidFill>
              <a:effectLst/>
              <a:uLnTx/>
              <a:uFillTx/>
              <a:latin typeface="#9Slide05 Awesome Display" pitchFamily="2" charset="0"/>
              <a:ea typeface="思源黑体 CN"/>
              <a:cs typeface="Arial" panose="020B0604020202020204" pitchFamily="34"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6489" b="95452" l="9932" r="89917">
                        <a14:foregroundMark x1="35102" y1="44027" x2="62017" y2="48211"/>
                        <a14:foregroundMark x1="34572" y1="45361" x2="53904" y2="50637"/>
                        <a14:foregroundMark x1="37453" y1="77744" x2="32676" y2="87629"/>
                        <a14:foregroundMark x1="52919" y1="77926" x2="59591" y2="88357"/>
                        <a14:foregroundMark x1="52237" y1="87447" x2="57240" y2="88781"/>
                        <a14:foregroundMark x1="26005" y1="85506" x2="35102" y2="86841"/>
                        <a14:foregroundMark x1="30553" y1="89691" x2="26535" y2="88175"/>
                      </a14:backgroundRemoval>
                    </a14:imgEffect>
                  </a14:imgLayer>
                </a14:imgProps>
              </a:ext>
              <a:ext uri="{28A0092B-C50C-407E-A947-70E740481C1C}">
                <a14:useLocalDpi xmlns:a14="http://schemas.microsoft.com/office/drawing/2010/main" val="0"/>
              </a:ext>
            </a:extLst>
          </a:blip>
          <a:stretch>
            <a:fillRect/>
          </a:stretch>
        </p:blipFill>
        <p:spPr>
          <a:xfrm>
            <a:off x="8094534" y="1135466"/>
            <a:ext cx="4754040" cy="5942549"/>
          </a:xfrm>
          <a:prstGeom prst="rect">
            <a:avLst/>
          </a:prstGeom>
        </p:spPr>
      </p:pic>
    </p:spTree>
    <p:extLst>
      <p:ext uri="{BB962C8B-B14F-4D97-AF65-F5344CB8AC3E}">
        <p14:creationId xmlns:p14="http://schemas.microsoft.com/office/powerpoint/2010/main" val="17763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pic>
        <p:nvPicPr>
          <p:cNvPr id="3" name="图片 2">
            <a:extLst>
              <a:ext uri="{FF2B5EF4-FFF2-40B4-BE49-F238E27FC236}">
                <a16:creationId xmlns:a16="http://schemas.microsoft.com/office/drawing/2014/main" xmlns="" id="{078E89FD-8EBA-4F63-AECE-25AE7C1CDEBA}"/>
              </a:ext>
            </a:extLst>
          </p:cNvPr>
          <p:cNvPicPr>
            <a:picLocks noChangeAspect="1"/>
          </p:cNvPicPr>
          <p:nvPr/>
        </p:nvPicPr>
        <p:blipFill>
          <a:blip r:embed="rId4"/>
          <a:stretch>
            <a:fillRect/>
          </a:stretch>
        </p:blipFill>
        <p:spPr>
          <a:xfrm>
            <a:off x="696708" y="576534"/>
            <a:ext cx="10795606" cy="6052867"/>
          </a:xfrm>
          <a:prstGeom prst="rect">
            <a:avLst/>
          </a:prstGeom>
        </p:spPr>
      </p:pic>
      <p:pic>
        <p:nvPicPr>
          <p:cNvPr id="4" name="Picture 3">
            <a:extLst>
              <a:ext uri="{FF2B5EF4-FFF2-40B4-BE49-F238E27FC236}">
                <a16:creationId xmlns:a16="http://schemas.microsoft.com/office/drawing/2014/main" xmlns="" id="{B1813281-B5E4-000F-62E2-0AB1340CBAD2}"/>
              </a:ext>
            </a:extLst>
          </p:cNvPr>
          <p:cNvPicPr>
            <a:picLocks noChangeAspect="1"/>
          </p:cNvPicPr>
          <p:nvPr/>
        </p:nvPicPr>
        <p:blipFill>
          <a:blip r:embed="rId5"/>
          <a:stretch>
            <a:fillRect/>
          </a:stretch>
        </p:blipFill>
        <p:spPr>
          <a:xfrm>
            <a:off x="2289253" y="330828"/>
            <a:ext cx="6742126" cy="1958906"/>
          </a:xfrm>
          <a:prstGeom prst="rect">
            <a:avLst/>
          </a:prstGeom>
        </p:spPr>
      </p:pic>
      <p:sp>
        <p:nvSpPr>
          <p:cNvPr id="5" name="TextBox 4">
            <a:extLst>
              <a:ext uri="{FF2B5EF4-FFF2-40B4-BE49-F238E27FC236}">
                <a16:creationId xmlns:a16="http://schemas.microsoft.com/office/drawing/2014/main" xmlns="" id="{29881DEC-9F01-9FC2-6649-C308FD65DEFB}"/>
              </a:ext>
            </a:extLst>
          </p:cNvPr>
          <p:cNvSpPr txBox="1"/>
          <p:nvPr/>
        </p:nvSpPr>
        <p:spPr>
          <a:xfrm>
            <a:off x="1551214" y="1860553"/>
            <a:ext cx="9201300" cy="3970318"/>
          </a:xfrm>
          <a:prstGeom prst="rect">
            <a:avLst/>
          </a:prstGeom>
          <a:noFill/>
        </p:spPr>
        <p:txBody>
          <a:bodyPr wrap="square">
            <a:spAutoFit/>
          </a:bodyPr>
          <a:lstStyle/>
          <a:p>
            <a:pPr algn="just"/>
            <a:r>
              <a:rPr lang="en-US" sz="2800" b="1">
                <a:solidFill>
                  <a:srgbClr val="006666"/>
                </a:solidFill>
                <a:latin typeface="UTM Avo" panose="02040603050506020204" pitchFamily="18" charset="0"/>
              </a:rPr>
              <a:t>*Kiến thức, kĩ năng:</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HS nêu được các yêu cầu về tư thế ngồi học đúng chống cong vẹo cột sống.</a:t>
            </a:r>
          </a:p>
          <a:p>
            <a:pPr algn="just"/>
            <a:r>
              <a:rPr lang="en-US" sz="2800">
                <a:solidFill>
                  <a:srgbClr val="006666"/>
                </a:solidFill>
                <a:latin typeface="UTM Avo" panose="02040603050506020204" pitchFamily="18" charset="0"/>
              </a:rPr>
              <a:t>- HS ngồi học đúng tư thế.</a:t>
            </a:r>
          </a:p>
          <a:p>
            <a:pPr algn="just"/>
            <a:r>
              <a:rPr lang="en-US" sz="2800">
                <a:solidFill>
                  <a:srgbClr val="006666"/>
                </a:solidFill>
                <a:latin typeface="UTM Avo" panose="02040603050506020204" pitchFamily="18" charset="0"/>
              </a:rPr>
              <a:t>- HS nêu được một số cách chống cong vẹo cột sống.</a:t>
            </a:r>
          </a:p>
          <a:p>
            <a:pPr algn="just"/>
            <a:r>
              <a:rPr lang="en-US" sz="2800" b="1">
                <a:solidFill>
                  <a:srgbClr val="006666"/>
                </a:solidFill>
                <a:latin typeface="UTM Avo" panose="02040603050506020204" pitchFamily="18" charset="0"/>
              </a:rPr>
              <a:t>*Phát triển năng lực và phẩm chất:</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Có ý thức bảo vệ các cơ quan vận động, ngồi, làm việc đúng tư thế.</a:t>
            </a:r>
          </a:p>
        </p:txBody>
      </p:sp>
      <p:pic>
        <p:nvPicPr>
          <p:cNvPr id="6" name="图片 10">
            <a:extLst>
              <a:ext uri="{FF2B5EF4-FFF2-40B4-BE49-F238E27FC236}">
                <a16:creationId xmlns:a16="http://schemas.microsoft.com/office/drawing/2014/main" xmlns="" id="{D1E2E562-D963-364E-86D6-1CE683970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6" y="30557"/>
            <a:ext cx="1555844" cy="1555844"/>
          </a:xfrm>
          <a:prstGeom prst="rect">
            <a:avLst/>
          </a:prstGeom>
        </p:spPr>
      </p:pic>
      <p:pic>
        <p:nvPicPr>
          <p:cNvPr id="7" name="Picture 6">
            <a:extLst>
              <a:ext uri="{FF2B5EF4-FFF2-40B4-BE49-F238E27FC236}">
                <a16:creationId xmlns:a16="http://schemas.microsoft.com/office/drawing/2014/main" xmlns="" id="{DC41725A-66FC-ECC9-D741-C488264DA5C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5028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53" presetClass="entr" presetSubtype="16" fill="hold" grpId="1"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750" fill="hold"/>
                                        <p:tgtEl>
                                          <p:spTgt spid="13"/>
                                        </p:tgtEl>
                                        <p:attrNameLst>
                                          <p:attrName>ppt_w</p:attrName>
                                        </p:attrNameLst>
                                      </p:cBhvr>
                                      <p:tavLst>
                                        <p:tav tm="0">
                                          <p:val>
                                            <p:fltVal val="0"/>
                                          </p:val>
                                        </p:tav>
                                        <p:tav tm="100000">
                                          <p:val>
                                            <p:strVal val="#ppt_w"/>
                                          </p:val>
                                        </p:tav>
                                      </p:tavLst>
                                    </p:anim>
                                    <p:anim calcmode="lin" valueType="num">
                                      <p:cBhvr>
                                        <p:cTn id="19" dur="1750" fill="hold"/>
                                        <p:tgtEl>
                                          <p:spTgt spid="13"/>
                                        </p:tgtEl>
                                        <p:attrNameLst>
                                          <p:attrName>ppt_h</p:attrName>
                                        </p:attrNameLst>
                                      </p:cBhvr>
                                      <p:tavLst>
                                        <p:tav tm="0">
                                          <p:val>
                                            <p:fltVal val="0"/>
                                          </p:val>
                                        </p:tav>
                                        <p:tav tm="100000">
                                          <p:val>
                                            <p:strVal val="#ppt_h"/>
                                          </p:val>
                                        </p:tav>
                                      </p:tavLst>
                                    </p:anim>
                                    <p:animEffect transition="in" filter="fade">
                                      <p:cBhvr>
                                        <p:cTn id="20" dur="1750"/>
                                        <p:tgtEl>
                                          <p:spTgt spid="13"/>
                                        </p:tgtEl>
                                      </p:cBhvr>
                                    </p:animEffect>
                                  </p:childTnLst>
                                </p:cTn>
                              </p:par>
                              <p:par>
                                <p:cTn id="21" presetID="6" presetClass="emph" presetSubtype="0" repeatCount="indefinite" accel="7000" decel="14000" autoRev="1" fill="hold" grpId="0" nodeType="withEffect">
                                  <p:stCondLst>
                                    <p:cond delay="0"/>
                                  </p:stCondLst>
                                  <p:childTnLst>
                                    <p:animScale>
                                      <p:cBhvr>
                                        <p:cTn id="22"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672"/>
            <a:ext cx="12194977" cy="6856327"/>
          </a:xfrm>
          <a:prstGeom prst="rect">
            <a:avLst/>
          </a:prstGeom>
        </p:spPr>
      </p:pic>
      <p:pic>
        <p:nvPicPr>
          <p:cNvPr id="3" name="图片 4">
            <a:extLst>
              <a:ext uri="{FF2B5EF4-FFF2-40B4-BE49-F238E27FC236}">
                <a16:creationId xmlns:a16="http://schemas.microsoft.com/office/drawing/2014/main" xmlns=""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7749986" y="1526235"/>
            <a:ext cx="3316942" cy="3316942"/>
          </a:xfrm>
          <a:prstGeom prst="rect">
            <a:avLst/>
          </a:prstGeom>
        </p:spPr>
      </p:pic>
      <p:pic>
        <p:nvPicPr>
          <p:cNvPr id="4" name="图片 6">
            <a:extLst>
              <a:ext uri="{FF2B5EF4-FFF2-40B4-BE49-F238E27FC236}">
                <a16:creationId xmlns:a16="http://schemas.microsoft.com/office/drawing/2014/main" xmlns=""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3701">
            <a:off x="1376082" y="1593471"/>
            <a:ext cx="2926976" cy="2926976"/>
          </a:xfrm>
          <a:prstGeom prst="rect">
            <a:avLst/>
          </a:prstGeom>
        </p:spPr>
      </p:pic>
      <p:pic>
        <p:nvPicPr>
          <p:cNvPr id="5" name="Picture 4">
            <a:extLst>
              <a:ext uri="{FF2B5EF4-FFF2-40B4-BE49-F238E27FC236}">
                <a16:creationId xmlns:a16="http://schemas.microsoft.com/office/drawing/2014/main" xmlns="" id="{1D3A87FF-C857-1D60-7395-6723E607D688}"/>
              </a:ext>
            </a:extLst>
          </p:cNvPr>
          <p:cNvPicPr>
            <a:picLocks noChangeAspect="1"/>
          </p:cNvPicPr>
          <p:nvPr/>
        </p:nvPicPr>
        <p:blipFill>
          <a:blip r:embed="rId6"/>
          <a:stretch>
            <a:fillRect/>
          </a:stretch>
        </p:blipFill>
        <p:spPr>
          <a:xfrm>
            <a:off x="1885933" y="3429835"/>
            <a:ext cx="7785267" cy="3304318"/>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692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750" fill="hold"/>
                                        <p:tgtEl>
                                          <p:spTgt spid="12"/>
                                        </p:tgtEl>
                                        <p:attrNameLst>
                                          <p:attrName>ppt_w</p:attrName>
                                        </p:attrNameLst>
                                      </p:cBhvr>
                                      <p:tavLst>
                                        <p:tav tm="0">
                                          <p:val>
                                            <p:fltVal val="0"/>
                                          </p:val>
                                        </p:tav>
                                        <p:tav tm="100000">
                                          <p:val>
                                            <p:strVal val="#ppt_w"/>
                                          </p:val>
                                        </p:tav>
                                      </p:tavLst>
                                    </p:anim>
                                    <p:anim calcmode="lin" valueType="num">
                                      <p:cBhvr>
                                        <p:cTn id="13" dur="1750" fill="hold"/>
                                        <p:tgtEl>
                                          <p:spTgt spid="12"/>
                                        </p:tgtEl>
                                        <p:attrNameLst>
                                          <p:attrName>ppt_h</p:attrName>
                                        </p:attrNameLst>
                                      </p:cBhvr>
                                      <p:tavLst>
                                        <p:tav tm="0">
                                          <p:val>
                                            <p:fltVal val="0"/>
                                          </p:val>
                                        </p:tav>
                                        <p:tav tm="100000">
                                          <p:val>
                                            <p:strVal val="#ppt_h"/>
                                          </p:val>
                                        </p:tav>
                                      </p:tavLst>
                                    </p:anim>
                                    <p:animEffect transition="in" filter="fade">
                                      <p:cBhvr>
                                        <p:cTn id="14" dur="1750"/>
                                        <p:tgtEl>
                                          <p:spTgt spid="12"/>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khám phá</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604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26012"/>
              <a:ext cx="8600680" cy="1308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Nêu</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các yêu cầu về tư thế ngồi học để cột sống không bị cong vẹo.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p:cNvGrpSpPr/>
          <p:nvPr/>
        </p:nvGrpSpPr>
        <p:grpSpPr>
          <a:xfrm>
            <a:off x="4190109" y="1951375"/>
            <a:ext cx="7715250" cy="4615012"/>
            <a:chOff x="4190109" y="1951375"/>
            <a:chExt cx="7715250" cy="4615012"/>
          </a:xfrm>
        </p:grpSpPr>
        <p:pic>
          <p:nvPicPr>
            <p:cNvPr id="6" name="Picture 5">
              <a:extLst>
                <a:ext uri="{FF2B5EF4-FFF2-40B4-BE49-F238E27FC236}">
                  <a16:creationId xmlns:a16="http://schemas.microsoft.com/office/drawing/2014/main" xmlns="" id="{036E86ED-758D-4106-911E-8732418D3C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90109" y="1951375"/>
              <a:ext cx="7715250" cy="4615012"/>
            </a:xfrm>
            <a:prstGeom prst="rect">
              <a:avLst/>
            </a:prstGeom>
          </p:spPr>
        </p:pic>
        <p:sp>
          <p:nvSpPr>
            <p:cNvPr id="7" name="Rounded Rectangle 6"/>
            <p:cNvSpPr/>
            <p:nvPr/>
          </p:nvSpPr>
          <p:spPr>
            <a:xfrm>
              <a:off x="4284617" y="2547257"/>
              <a:ext cx="2730137" cy="2560320"/>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21647756-8E6E-CBE3-C210-C6A6E344E150}"/>
              </a:ext>
            </a:extLst>
          </p:cNvPr>
          <p:cNvGrpSpPr/>
          <p:nvPr/>
        </p:nvGrpSpPr>
        <p:grpSpPr>
          <a:xfrm>
            <a:off x="600586" y="2547257"/>
            <a:ext cx="3367802" cy="2411879"/>
            <a:chOff x="496667" y="1218441"/>
            <a:chExt cx="4408210" cy="256468"/>
          </a:xfrm>
        </p:grpSpPr>
        <p:sp>
          <p:nvSpPr>
            <p:cNvPr id="11" name="Rectangle: Rounded Corners 4">
              <a:extLst>
                <a:ext uri="{FF2B5EF4-FFF2-40B4-BE49-F238E27FC236}">
                  <a16:creationId xmlns:a16="http://schemas.microsoft.com/office/drawing/2014/main" xmlns=""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2" name="TextBox 11">
              <a:extLst>
                <a:ext uri="{FF2B5EF4-FFF2-40B4-BE49-F238E27FC236}">
                  <a16:creationId xmlns:a16="http://schemas.microsoft.com/office/drawing/2014/main" xmlns="" id="{0E003A0E-03A2-5BED-4FAA-CF3A453B3B8D}"/>
                </a:ext>
              </a:extLst>
            </p:cNvPr>
            <p:cNvSpPr txBox="1"/>
            <p:nvPr/>
          </p:nvSpPr>
          <p:spPr>
            <a:xfrm>
              <a:off x="664092" y="1242925"/>
              <a:ext cx="4073361" cy="21927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tranh sgk/tr 84 và nêu tư thế ngồi học đúng.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3" name="TextBox 12"/>
          <p:cNvSpPr txBox="1"/>
          <p:nvPr/>
        </p:nvSpPr>
        <p:spPr>
          <a:xfrm>
            <a:off x="4294611" y="2730137"/>
            <a:ext cx="2723210" cy="2246769"/>
          </a:xfrm>
          <a:prstGeom prst="rect">
            <a:avLst/>
          </a:prstGeom>
          <a:noFill/>
        </p:spPr>
        <p:txBody>
          <a:bodyPr wrap="square" rtlCol="0">
            <a:spAutoFit/>
          </a:bodyPr>
          <a:lstStyle/>
          <a:p>
            <a:pPr marL="285750" indent="-285750">
              <a:buFont typeface="Arial" panose="020B0604020202020204" pitchFamily="34" charset="0"/>
              <a:buChar char="•"/>
            </a:pPr>
            <a:r>
              <a:rPr lang="en-US" sz="2800"/>
              <a:t>Mắt cách vở khoảng 30 cm</a:t>
            </a:r>
          </a:p>
          <a:p>
            <a:pPr marL="285750" indent="-285750">
              <a:buFont typeface="Arial" panose="020B0604020202020204" pitchFamily="34" charset="0"/>
              <a:buChar char="•"/>
            </a:pPr>
            <a:r>
              <a:rPr lang="en-US" sz="2800"/>
              <a:t>Lưng thẳng</a:t>
            </a:r>
          </a:p>
          <a:p>
            <a:pPr marL="285750" indent="-285750">
              <a:buFont typeface="Arial" panose="020B0604020202020204" pitchFamily="34" charset="0"/>
              <a:buChar char="•"/>
            </a:pPr>
            <a:r>
              <a:rPr lang="en-US" sz="2800"/>
              <a:t>Hai tay đặt trên bàn</a:t>
            </a:r>
          </a:p>
        </p:txBody>
      </p:sp>
    </p:spTree>
    <p:extLst>
      <p:ext uri="{BB962C8B-B14F-4D97-AF65-F5344CB8AC3E}">
        <p14:creationId xmlns:p14="http://schemas.microsoft.com/office/powerpoint/2010/main" val="1022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26012"/>
              <a:ext cx="8600680" cy="15915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2. Em hãy</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tự nhận xét tư thế ngồi học của mình và điều chỉnh cho đúng.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7"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6720" y="1763484"/>
            <a:ext cx="5094516" cy="5094516"/>
          </a:xfrm>
          <a:prstGeom prst="rect">
            <a:avLst/>
          </a:prstGeom>
        </p:spPr>
      </p:pic>
      <p:pic>
        <p:nvPicPr>
          <p:cNvPr id="8" name="图片 7">
            <a:extLst>
              <a:ext uri="{FF2B5EF4-FFF2-40B4-BE49-F238E27FC236}">
                <a16:creationId xmlns:a16="http://schemas.microsoft.com/office/drawing/2014/main" xmlns=""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87" y="2066120"/>
            <a:ext cx="3686061" cy="4791880"/>
          </a:xfrm>
          <a:prstGeom prst="rect">
            <a:avLst/>
          </a:prstGeom>
        </p:spPr>
      </p:pic>
      <p:grpSp>
        <p:nvGrpSpPr>
          <p:cNvPr id="11" name="Group 10"/>
          <p:cNvGrpSpPr/>
          <p:nvPr/>
        </p:nvGrpSpPr>
        <p:grpSpPr>
          <a:xfrm>
            <a:off x="3526971" y="2111055"/>
            <a:ext cx="4519749" cy="2539321"/>
            <a:chOff x="3526971" y="2111055"/>
            <a:chExt cx="4519749" cy="2539321"/>
          </a:xfrm>
        </p:grpSpPr>
        <p:sp>
          <p:nvSpPr>
            <p:cNvPr id="9" name="Rounded Rectangular Callout 8"/>
            <p:cNvSpPr/>
            <p:nvPr/>
          </p:nvSpPr>
          <p:spPr>
            <a:xfrm>
              <a:off x="3526971" y="2111055"/>
              <a:ext cx="4519749" cy="2539321"/>
            </a:xfrm>
            <a:prstGeom prst="wedgeRoundRectCallout">
              <a:avLst>
                <a:gd name="adj1" fmla="val -67943"/>
                <a:gd name="adj2" fmla="val 34816"/>
                <a:gd name="adj3" fmla="val 16667"/>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44537" y="2285999"/>
              <a:ext cx="4271554" cy="2246769"/>
            </a:xfrm>
            <a:prstGeom prst="rect">
              <a:avLst/>
            </a:prstGeom>
            <a:noFill/>
          </p:spPr>
          <p:txBody>
            <a:bodyPr wrap="square" rtlCol="0">
              <a:spAutoFit/>
            </a:bodyPr>
            <a:lstStyle/>
            <a:p>
              <a:pPr algn="just"/>
              <a:r>
                <a:rPr lang="en-US" sz="2800" b="1">
                  <a:latin typeface="UTM Aptima" panose="02040603050506020204" pitchFamily="18" charset="0"/>
                </a:rPr>
                <a:t>Em hãy thực hiện tư thế ngồi đúng. Quan sát tư thế ngồi của bạn và nhận xét xem bạn ngồi như vậy đúng hay chưa?</a:t>
              </a:r>
            </a:p>
          </p:txBody>
        </p:sp>
      </p:grpSp>
    </p:spTree>
    <p:extLst>
      <p:ext uri="{BB962C8B-B14F-4D97-AF65-F5344CB8AC3E}">
        <p14:creationId xmlns:p14="http://schemas.microsoft.com/office/powerpoint/2010/main" val="39165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Tư thế ngồi viết và cách cầm bút-(108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450" y="195942"/>
            <a:ext cx="11727541" cy="6596742"/>
          </a:xfrm>
          <a:prstGeom prst="rect">
            <a:avLst/>
          </a:prstGeom>
        </p:spPr>
      </p:pic>
    </p:spTree>
    <p:extLst>
      <p:ext uri="{BB962C8B-B14F-4D97-AF65-F5344CB8AC3E}">
        <p14:creationId xmlns:p14="http://schemas.microsoft.com/office/powerpoint/2010/main" val="5903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thực hành</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466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698" y="1252001"/>
            <a:ext cx="7171801" cy="28412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945" y="4188493"/>
            <a:ext cx="5806554" cy="2669507"/>
          </a:xfrm>
          <a:prstGeom prst="rect">
            <a:avLst/>
          </a:prstGeom>
        </p:spPr>
      </p:pic>
      <p:sp>
        <p:nvSpPr>
          <p:cNvPr id="11" name="TextBox 10"/>
          <p:cNvSpPr txBox="1"/>
          <p:nvPr/>
        </p:nvSpPr>
        <p:spPr>
          <a:xfrm>
            <a:off x="518070" y="1460110"/>
            <a:ext cx="4184628" cy="584775"/>
          </a:xfrm>
          <a:prstGeom prst="rect">
            <a:avLst/>
          </a:prstGeom>
          <a:noFill/>
        </p:spPr>
        <p:txBody>
          <a:bodyPr wrap="square" rtlCol="0">
            <a:spAutoFit/>
          </a:bodyPr>
          <a:lstStyle/>
          <a:p>
            <a:r>
              <a:rPr lang="en-US" sz="3200" b="1">
                <a:solidFill>
                  <a:srgbClr val="FF0000"/>
                </a:solidFill>
                <a:latin typeface="UTM Avo" panose="02040603050506020204" pitchFamily="18" charset="0"/>
              </a:rPr>
              <a:t>Thảo luận nhóm 2</a:t>
            </a:r>
          </a:p>
        </p:txBody>
      </p:sp>
      <p:grpSp>
        <p:nvGrpSpPr>
          <p:cNvPr id="12" name="Group 11">
            <a:extLst>
              <a:ext uri="{FF2B5EF4-FFF2-40B4-BE49-F238E27FC236}">
                <a16:creationId xmlns:a16="http://schemas.microsoft.com/office/drawing/2014/main" xmlns="" id="{21647756-8E6E-CBE3-C210-C6A6E344E150}"/>
              </a:ext>
            </a:extLst>
          </p:cNvPr>
          <p:cNvGrpSpPr/>
          <p:nvPr/>
        </p:nvGrpSpPr>
        <p:grpSpPr>
          <a:xfrm>
            <a:off x="518070" y="2044885"/>
            <a:ext cx="4053930" cy="1569657"/>
            <a:chOff x="496667" y="1234395"/>
            <a:chExt cx="4408210" cy="166910"/>
          </a:xfrm>
        </p:grpSpPr>
        <p:sp>
          <p:nvSpPr>
            <p:cNvPr id="13"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4" name="TextBox 13">
              <a:extLst>
                <a:ext uri="{FF2B5EF4-FFF2-40B4-BE49-F238E27FC236}">
                  <a16:creationId xmlns:a16="http://schemas.microsoft.com/office/drawing/2014/main" xmlns="" id="{0E003A0E-03A2-5BED-4FAA-CF3A453B3B8D}"/>
                </a:ext>
              </a:extLst>
            </p:cNvPr>
            <p:cNvSpPr txBox="1"/>
            <p:nvPr/>
          </p:nvSpPr>
          <p:spPr>
            <a:xfrm>
              <a:off x="790991" y="1234395"/>
              <a:ext cx="3961680" cy="1669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tranh 1,2,3,4 T/84 và trả lời câu hỏi</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
        <p:nvSpPr>
          <p:cNvPr id="15" name="TextBox 14"/>
          <p:cNvSpPr txBox="1"/>
          <p:nvPr/>
        </p:nvSpPr>
        <p:spPr>
          <a:xfrm>
            <a:off x="518070" y="4093288"/>
            <a:ext cx="5144793" cy="2062103"/>
          </a:xfrm>
          <a:prstGeom prst="rect">
            <a:avLst/>
          </a:prstGeom>
          <a:noFill/>
        </p:spPr>
        <p:txBody>
          <a:bodyPr wrap="square" rtlCol="0">
            <a:spAutoFit/>
          </a:bodyPr>
          <a:lstStyle/>
          <a:p>
            <a:pPr algn="just"/>
            <a:r>
              <a:rPr lang="en-US" sz="3200" b="1">
                <a:latin typeface="UTM Aptima" panose="02040603050506020204" pitchFamily="18" charset="0"/>
              </a:rPr>
              <a:t>+ Chọn tư thế ngồi đúng.</a:t>
            </a:r>
          </a:p>
          <a:p>
            <a:pPr algn="just"/>
            <a:r>
              <a:rPr lang="en-US" sz="3200" b="1">
                <a:latin typeface="UTM Aptima" panose="02040603050506020204" pitchFamily="18" charset="0"/>
              </a:rPr>
              <a:t>+ Vì sao chọn tư thế đó?</a:t>
            </a:r>
          </a:p>
          <a:p>
            <a:pPr algn="just"/>
            <a:r>
              <a:rPr lang="en-US" sz="3200" b="1">
                <a:latin typeface="UTM Aptima" panose="02040603050506020204" pitchFamily="18" charset="0"/>
              </a:rPr>
              <a:t>+ Tác hại của việc làm sai tư thế?</a:t>
            </a:r>
          </a:p>
        </p:txBody>
      </p:sp>
    </p:spTree>
    <p:extLst>
      <p:ext uri="{BB962C8B-B14F-4D97-AF65-F5344CB8AC3E}">
        <p14:creationId xmlns:p14="http://schemas.microsoft.com/office/powerpoint/2010/main" val="643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4" y="1937877"/>
            <a:ext cx="10826060" cy="428901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107243" y="444871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955129"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xmlns=""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10240410"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xmlns=""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6732449" y="447330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866</Words>
  <Application>Microsoft Office PowerPoint</Application>
  <PresentationFormat>Custom</PresentationFormat>
  <Paragraphs>101</Paragraphs>
  <Slides>20</Slides>
  <Notes>0</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20</vt:i4>
      </vt:variant>
    </vt:vector>
  </HeadingPairs>
  <TitlesOfParts>
    <vt:vector size="41" baseType="lpstr">
      <vt:lpstr>Arial</vt:lpstr>
      <vt:lpstr>UTM Aptima</vt:lpstr>
      <vt:lpstr>#9Slide05 SVNAngellife</vt:lpstr>
      <vt:lpstr>#9Slide05 Bodega Script</vt:lpstr>
      <vt:lpstr>SVN-Olivier</vt:lpstr>
      <vt:lpstr>思源黑体 CN</vt:lpstr>
      <vt:lpstr>#9Slide05 Awesome Display</vt:lpstr>
      <vt:lpstr>思源黑体 CN Bold</vt:lpstr>
      <vt:lpstr>Calibri</vt:lpstr>
      <vt:lpstr>Times New Roman</vt:lpstr>
      <vt:lpstr>UTM Alberta Heavy</vt:lpstr>
      <vt:lpstr>思源黑体 CN Regular</vt:lpstr>
      <vt:lpstr>UTM Guanine</vt:lpstr>
      <vt:lpstr>字魂64号-萌趣软糖体</vt:lpstr>
      <vt:lpstr>SVN-Harabaras</vt:lpstr>
      <vt:lpstr>#9Slide07 HoneyCream</vt:lpstr>
      <vt:lpstr>Cambria</vt:lpstr>
      <vt:lpstr>#9Slide03 Arima Madurai Light</vt:lpstr>
      <vt:lpstr>UTM Avo</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cp:lastModifiedBy>
  <cp:revision>37</cp:revision>
  <dcterms:created xsi:type="dcterms:W3CDTF">2023-02-20T15:00:59Z</dcterms:created>
  <dcterms:modified xsi:type="dcterms:W3CDTF">2024-02-29T08:00:48Z</dcterms:modified>
</cp:coreProperties>
</file>