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4" r:id="rId2"/>
    <p:sldId id="319" r:id="rId3"/>
    <p:sldId id="332" r:id="rId4"/>
    <p:sldId id="333" r:id="rId5"/>
    <p:sldId id="334" r:id="rId6"/>
    <p:sldId id="335" r:id="rId7"/>
    <p:sldId id="336" r:id="rId8"/>
    <p:sldId id="338" r:id="rId9"/>
    <p:sldId id="337"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D68"/>
    <a:srgbClr val="DB3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3"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232B-C5AF-4D69-892E-B57EE23C5E8D}" type="datetimeFigureOut">
              <a:rPr lang="vi-VN" smtClean="0"/>
              <a:t>22/02/2024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547C-6CB6-42E2-88CE-DD392326B7C2}" type="slidenum">
              <a:rPr lang="vi-VN" smtClean="0"/>
              <a:t>‹#›</a:t>
            </a:fld>
            <a:endParaRPr lang="vi-VN"/>
          </a:p>
        </p:txBody>
      </p:sp>
    </p:spTree>
    <p:extLst>
      <p:ext uri="{BB962C8B-B14F-4D97-AF65-F5344CB8AC3E}">
        <p14:creationId xmlns:p14="http://schemas.microsoft.com/office/powerpoint/2010/main" val="315552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CE4-BF96-4336-B9EA-DE48DF43F5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0328F-2A48-455E-BD72-E8B5567F1E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80DF0-9C51-4D5D-9CDC-E7730E72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24E70E-614C-470A-AA65-64F52DFC75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E6454-CDC3-4705-BD45-643248A36C8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9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964F-F6FB-4138-8C62-0D8DF8C60D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98DBA-E0C7-488B-98B5-02B8DFCFB97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96870-98BC-4A82-B535-14CEB56CCE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B19707-D234-4E7E-9589-2456E893B26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3929F2-A8E0-4949-A145-BD6D1CC0EF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91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0ACA-75A3-488C-A8A0-D5AB00A411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70B24-2821-4B2C-BF57-6613334AE2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B79F2-F600-45DD-AA41-6F2EDA3BA5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575A54-AA13-4A3A-A9A9-C675F00670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A1C3D4-FEE5-4962-AD0B-B60FDEE72D2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32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B478-B70F-44E6-A79A-C043B2DDB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674D57-864F-48AD-9ADE-31FE326A48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11010-1806-483E-902D-0D0338E818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D4BFC2-4D6A-40B4-B564-9B820654999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55EBE7-8469-4AB7-8290-F491F62AD47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4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3B41-0EB7-4531-84C4-AC5C313D5C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C5828-8816-4705-8734-CE59A3DADA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A9D2C-FDD4-4257-BC61-F47C34952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65C1B4-FF95-4962-810F-B9B1528F64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C2F034-89FD-4D09-929A-B175F2788A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850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72D6-54FC-41A0-BB77-1A6DD5744A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167978-7D07-4316-826A-5052DB63D1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A7DEC-CD42-4301-A227-69F42B252F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331F-43CD-4929-814A-EC6C0F45295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149DEB6-07CA-4956-B567-11B6125DA41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BA7F2C4-B3EC-4CE5-B365-2EB902FE449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16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0320-D8EF-4EAE-B668-412F89F09C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5A2095-61CE-46F5-A554-9108A8A659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78DE8-10E4-4C7B-8107-D8040B95E6B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E2689-CAA7-4487-AA8F-A7C7878936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039E3-310A-4AA7-8D6D-BACC6366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0EE0E-54BA-4F89-B23D-B3CFF007988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5A1B466-BF5C-4F33-9CDB-AE71ECA024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37CEA0D-4F1B-4E22-883D-6FB5ADE86C7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D43-2C1A-4B05-8EAE-1FBE8B8A6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9081DC-BF52-4208-9252-0BA4496794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6329B49-3FB4-4F0A-98F0-9811896F8D5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D12E1-5A48-41E7-9D64-B8DB593C53E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1323-867A-4262-966B-EE163E5976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4CBFBFF-6510-49AA-B3A6-A5FCB1055B3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4B2167-870B-4687-8BC8-3EBBF5FF8C7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5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226-E666-47D9-8F4A-6AA47D6A9B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8A292-E8E6-4A82-8A60-79D0EA55C0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2AC72-5543-4B30-A6AE-6B5188D135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75C06-1BD1-4A99-BB20-BAB78F3D21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7DA6CBE-1652-48B6-B630-29654CB2D14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1B0E06-C7BE-4E9C-B4D6-723E87ECB4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98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E58D-7D67-45BE-9A4B-653AC8366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5BF9A-7611-48FF-927A-F6C4F3BE3B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87648-8C35-4C2E-B48A-50201467B3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66BD1-536F-429D-80C3-BEDF616AB1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5C620C-E144-4A72-99BE-59977C6C4B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E04469E-42C7-4573-8375-C04784454B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2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785FD-1824-40EA-FAB6-4A34469EF9F0}"/>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92B4054E-96E1-BCBC-757B-4FD2D687729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797248" y="7132320"/>
            <a:ext cx="1824009" cy="1838655"/>
          </a:xfrm>
          <a:prstGeom prst="rect">
            <a:avLst/>
          </a:prstGeom>
        </p:spPr>
      </p:pic>
      <p:sp>
        <p:nvSpPr>
          <p:cNvPr id="14" name="TextBox 3">
            <a:extLst>
              <a:ext uri="{FF2B5EF4-FFF2-40B4-BE49-F238E27FC236}">
                <a16:creationId xmlns:a16="http://schemas.microsoft.com/office/drawing/2014/main" id="{8FDD2191-4654-1C67-3C88-3ABBF1E6489A}"/>
              </a:ext>
            </a:extLst>
          </p:cNvPr>
          <p:cNvSpPr txBox="1"/>
          <p:nvPr userDrawn="1"/>
        </p:nvSpPr>
        <p:spPr>
          <a:xfrm>
            <a:off x="3229118" y="827565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EB582096-73EA-97C9-C069-D333D4868016}"/>
              </a:ext>
            </a:extLst>
          </p:cNvPr>
          <p:cNvSpPr txBox="1">
            <a:spLocks/>
          </p:cNvSpPr>
          <p:nvPr userDrawn="1"/>
        </p:nvSpPr>
        <p:spPr>
          <a:xfrm>
            <a:off x="1616130" y="863960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69A31BA4-FAB4-19E3-129B-7DD5BCE3841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7" name="Picture 16">
            <a:extLst>
              <a:ext uri="{FF2B5EF4-FFF2-40B4-BE49-F238E27FC236}">
                <a16:creationId xmlns:a16="http://schemas.microsoft.com/office/drawing/2014/main" id="{D67BDCD0-BC38-1538-4B5A-0BD38029A99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9" name="Title 1">
            <a:extLst>
              <a:ext uri="{FF2B5EF4-FFF2-40B4-BE49-F238E27FC236}">
                <a16:creationId xmlns:a16="http://schemas.microsoft.com/office/drawing/2014/main" id="{8EB6AB50-9B5E-EFA6-4B42-8A6CDBC18C7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extBox 19">
            <a:extLst>
              <a:ext uri="{FF2B5EF4-FFF2-40B4-BE49-F238E27FC236}">
                <a16:creationId xmlns:a16="http://schemas.microsoft.com/office/drawing/2014/main" id="{B10302CF-1F73-FB89-B618-A9BA0B8F4328}"/>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6569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p:blipFill>
        <p:spPr>
          <a:xfrm>
            <a:off x="20" y="0"/>
            <a:ext cx="12191980" cy="6856718"/>
          </a:xfrm>
          <a:prstGeom prst="rect">
            <a:avLst/>
          </a:prstGeom>
        </p:spPr>
      </p:pic>
      <p:pic>
        <p:nvPicPr>
          <p:cNvPr id="9" name="Picture 8">
            <a:extLst>
              <a:ext uri="{FF2B5EF4-FFF2-40B4-BE49-F238E27FC236}">
                <a16:creationId xmlns:a16="http://schemas.microsoft.com/office/drawing/2014/main" id="{8AECFA3D-2A60-65B2-4759-56858646EC5D}"/>
              </a:ext>
            </a:extLst>
          </p:cNvPr>
          <p:cNvPicPr>
            <a:picLocks noChangeAspect="1"/>
          </p:cNvPicPr>
          <p:nvPr/>
        </p:nvPicPr>
        <p:blipFill>
          <a:blip r:embed="rId3"/>
          <a:stretch>
            <a:fillRect/>
          </a:stretch>
        </p:blipFill>
        <p:spPr>
          <a:xfrm>
            <a:off x="885554" y="2396249"/>
            <a:ext cx="10295383" cy="2405395"/>
          </a:xfrm>
          <a:prstGeom prst="rect">
            <a:avLst/>
          </a:prstGeom>
        </p:spPr>
      </p:pic>
      <p:pic>
        <p:nvPicPr>
          <p:cNvPr id="12" name="Picture 11">
            <a:extLst>
              <a:ext uri="{FF2B5EF4-FFF2-40B4-BE49-F238E27FC236}">
                <a16:creationId xmlns:a16="http://schemas.microsoft.com/office/drawing/2014/main" id="{D177A03B-8707-4233-5DED-C2377D101A48}"/>
              </a:ext>
            </a:extLst>
          </p:cNvPr>
          <p:cNvPicPr>
            <a:picLocks noChangeAspect="1"/>
          </p:cNvPicPr>
          <p:nvPr/>
        </p:nvPicPr>
        <p:blipFill>
          <a:blip r:embed="rId4"/>
          <a:stretch>
            <a:fillRect/>
          </a:stretch>
        </p:blipFill>
        <p:spPr>
          <a:xfrm>
            <a:off x="0" y="4825386"/>
            <a:ext cx="3975696" cy="2031332"/>
          </a:xfrm>
          <a:prstGeom prst="rect">
            <a:avLst/>
          </a:prstGeom>
        </p:spPr>
      </p:pic>
      <p:sp>
        <p:nvSpPr>
          <p:cNvPr id="14" name="Rectangle: Rounded Corners 13">
            <a:extLst>
              <a:ext uri="{FF2B5EF4-FFF2-40B4-BE49-F238E27FC236}">
                <a16:creationId xmlns:a16="http://schemas.microsoft.com/office/drawing/2014/main" id="{BF4838D5-D8DE-E2B3-CDC4-8E78E6563CDD}"/>
              </a:ext>
            </a:extLst>
          </p:cNvPr>
          <p:cNvSpPr/>
          <p:nvPr/>
        </p:nvSpPr>
        <p:spPr>
          <a:xfrm>
            <a:off x="4914579" y="370114"/>
            <a:ext cx="2906486" cy="598714"/>
          </a:xfrm>
          <a:prstGeom prst="roundRect">
            <a:avLst>
              <a:gd name="adj" fmla="val 50000"/>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Tiếng Việt</a:t>
            </a:r>
            <a:endParaRPr lang="vi-VN" sz="3200" b="1" dirty="0">
              <a:solidFill>
                <a:schemeClr val="tx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55D72AF4-2561-6218-292F-529ACFDA1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304" y="-47483"/>
            <a:ext cx="1568696" cy="1568696"/>
          </a:xfrm>
          <a:prstGeom prst="rect">
            <a:avLst/>
          </a:prstGeom>
        </p:spPr>
      </p:pic>
      <p:pic>
        <p:nvPicPr>
          <p:cNvPr id="18" name="Picture 17">
            <a:extLst>
              <a:ext uri="{FF2B5EF4-FFF2-40B4-BE49-F238E27FC236}">
                <a16:creationId xmlns:a16="http://schemas.microsoft.com/office/drawing/2014/main" id="{B3B0A06F-B2D2-DDAD-78BD-82FEABCE98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1" b="89769" l="26100" r="57216">
                        <a14:foregroundMark x1="28147" y1="68977" x2="41249" y2="63696"/>
                        <a14:foregroundMark x1="47390" y1="25083" x2="54043" y2="54455"/>
                        <a14:foregroundMark x1="54043" y1="54455" x2="53122" y2="70297"/>
                        <a14:foregroundMark x1="53122" y1="70297" x2="54555" y2="82508"/>
                        <a14:foregroundMark x1="48311" y1="46205" x2="42886" y2="66997"/>
                        <a14:foregroundMark x1="52405" y1="33003" x2="56602" y2="36304"/>
                        <a14:foregroundMark x1="54145" y1="66667" x2="57216" y2="78878"/>
                        <a14:foregroundMark x1="57216" y1="78878" x2="57216" y2="80528"/>
                        <a14:foregroundMark x1="26612" y1="56766" x2="26100" y2="76898"/>
                      </a14:backgroundRemoval>
                    </a14:imgEffect>
                    <a14:imgEffect>
                      <a14:saturation sat="300000"/>
                    </a14:imgEffect>
                  </a14:imgLayer>
                </a14:imgProps>
              </a:ext>
            </a:extLst>
          </a:blip>
          <a:srcRect l="23156" r="40924"/>
          <a:stretch/>
        </p:blipFill>
        <p:spPr>
          <a:xfrm>
            <a:off x="6033246" y="4486312"/>
            <a:ext cx="2218859" cy="2349251"/>
          </a:xfrm>
          <a:prstGeom prst="rect">
            <a:avLst/>
          </a:prstGeom>
        </p:spPr>
      </p:pic>
      <p:pic>
        <p:nvPicPr>
          <p:cNvPr id="19" name="Picture 18">
            <a:extLst>
              <a:ext uri="{FF2B5EF4-FFF2-40B4-BE49-F238E27FC236}">
                <a16:creationId xmlns:a16="http://schemas.microsoft.com/office/drawing/2014/main" id="{78A0C9E5-53D8-3BEE-175A-9777BDAAFA2E}"/>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901" b="91089" l="60901" r="95599">
                        <a14:foregroundMark x1="61310" y1="21782" x2="61003" y2="71617"/>
                        <a14:foregroundMark x1="93859" y1="22772" x2="95701" y2="38284"/>
                        <a14:foregroundMark x1="95701" y1="38284" x2="94678" y2="74917"/>
                        <a14:foregroundMark x1="71034" y1="88119" x2="85159" y2="91089"/>
                        <a14:foregroundMark x1="70317" y1="89769" x2="80553" y2="83168"/>
                        <a14:foregroundMark x1="80553" y1="83168" x2="87410" y2="89769"/>
                      </a14:backgroundRemoval>
                    </a14:imgEffect>
                    <a14:imgEffect>
                      <a14:saturation sat="300000"/>
                    </a14:imgEffect>
                  </a14:imgLayer>
                </a14:imgProps>
              </a:ext>
            </a:extLst>
          </a:blip>
          <a:srcRect l="59353" r="2366"/>
          <a:stretch/>
        </p:blipFill>
        <p:spPr>
          <a:xfrm>
            <a:off x="9045296" y="4151418"/>
            <a:ext cx="2778387" cy="2373501"/>
          </a:xfrm>
          <a:prstGeom prst="rect">
            <a:avLst/>
          </a:prstGeom>
        </p:spPr>
      </p:pic>
    </p:spTree>
    <p:extLst>
      <p:ext uri="{BB962C8B-B14F-4D97-AF65-F5344CB8AC3E}">
        <p14:creationId xmlns:p14="http://schemas.microsoft.com/office/powerpoint/2010/main" val="189406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ctangular frame with objects on it&#10;&#10;Description automatically generated">
            <a:extLst>
              <a:ext uri="{FF2B5EF4-FFF2-40B4-BE49-F238E27FC236}">
                <a16:creationId xmlns:a16="http://schemas.microsoft.com/office/drawing/2014/main" id="{6450170B-98A5-B477-6DC9-89C91D2AB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9" y="0"/>
            <a:ext cx="12322629" cy="6858000"/>
          </a:xfrm>
          <a:prstGeom prst="rect">
            <a:avLst/>
          </a:prstGeom>
        </p:spPr>
      </p:pic>
      <p:sp>
        <p:nvSpPr>
          <p:cNvPr id="14" name="Rectangle: Rounded Corners 13">
            <a:extLst>
              <a:ext uri="{FF2B5EF4-FFF2-40B4-BE49-F238E27FC236}">
                <a16:creationId xmlns:a16="http://schemas.microsoft.com/office/drawing/2014/main" id="{1B527A31-D8D4-0D62-CE3C-52EE924A9FDC}"/>
              </a:ext>
            </a:extLst>
          </p:cNvPr>
          <p:cNvSpPr/>
          <p:nvPr/>
        </p:nvSpPr>
        <p:spPr>
          <a:xfrm>
            <a:off x="947773" y="1559340"/>
            <a:ext cx="9749078" cy="41729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914E2C9F-FA07-62E5-11C9-16F1EC3C91C3}"/>
              </a:ext>
            </a:extLst>
          </p:cNvPr>
          <p:cNvSpPr txBox="1"/>
          <p:nvPr/>
        </p:nvSpPr>
        <p:spPr>
          <a:xfrm>
            <a:off x="1041013" y="1974554"/>
            <a:ext cx="9506326"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Xác </a:t>
            </a:r>
            <a:r>
              <a:rPr lang="en-US" sz="2800" b="1" dirty="0">
                <a:latin typeface="Cambria" panose="02040503050406030204" pitchFamily="18" charset="0"/>
                <a:ea typeface="Cambria" panose="02040503050406030204" pitchFamily="18" charset="0"/>
              </a:rPr>
              <a:t>định nội dung hướng dẫn:</a:t>
            </a:r>
          </a:p>
          <a:p>
            <a:pPr algn="just"/>
            <a:r>
              <a:rPr lang="en-US" sz="2800" b="1">
                <a:latin typeface="Cambria" panose="02040503050406030204" pitchFamily="18" charset="0"/>
                <a:ea typeface="Cambria" panose="02040503050406030204" pitchFamily="18" charset="0"/>
              </a:rPr>
              <a:t>	</a:t>
            </a:r>
            <a:r>
              <a:rPr lang="en-US" sz="2800">
                <a:latin typeface="Cambria" panose="02040503050406030204" pitchFamily="18" charset="0"/>
                <a:ea typeface="Cambria" panose="02040503050406030204" pitchFamily="18" charset="0"/>
              </a:rPr>
              <a:t>- Trước </a:t>
            </a:r>
            <a:r>
              <a:rPr lang="en-US" sz="2800" dirty="0">
                <a:latin typeface="Cambria" panose="02040503050406030204" pitchFamily="18" charset="0"/>
                <a:ea typeface="Cambria" panose="02040503050406030204" pitchFamily="18" charset="0"/>
              </a:rPr>
              <a:t>khi sử dụng sản phẩm: Hướng dẫn kiểm tra sản phẩm trước khi sử dụng (để đảm bảo an toàn và hiệu quả)</a:t>
            </a:r>
          </a:p>
          <a:p>
            <a:pPr algn="just"/>
            <a:r>
              <a:rPr lang="en-US" sz="2800">
                <a:latin typeface="Cambria" panose="02040503050406030204" pitchFamily="18" charset="0"/>
                <a:ea typeface="Cambria" panose="02040503050406030204" pitchFamily="18" charset="0"/>
              </a:rPr>
              <a:t>	- Khi </a:t>
            </a:r>
            <a:r>
              <a:rPr lang="en-US" sz="2800" dirty="0">
                <a:latin typeface="Cambria" panose="02040503050406030204" pitchFamily="18" charset="0"/>
                <a:ea typeface="Cambria" panose="02040503050406030204" pitchFamily="18" charset="0"/>
              </a:rPr>
              <a:t>sử dụng sản phẩm: Chỉ ra các bước sử dụng sản phẩm theo đúng trình tự </a:t>
            </a:r>
          </a:p>
          <a:p>
            <a:pPr algn="just"/>
            <a:r>
              <a:rPr lang="en-US" sz="2800">
                <a:latin typeface="Cambria" panose="02040503050406030204" pitchFamily="18" charset="0"/>
                <a:ea typeface="Cambria" panose="02040503050406030204" pitchFamily="18" charset="0"/>
              </a:rPr>
              <a:t>	- Sau </a:t>
            </a:r>
            <a:r>
              <a:rPr lang="en-US" sz="2800" dirty="0">
                <a:latin typeface="Cambria" panose="02040503050406030204" pitchFamily="18" charset="0"/>
                <a:ea typeface="Cambria" panose="02040503050406030204" pitchFamily="18" charset="0"/>
              </a:rPr>
              <a:t>khi sử dụng sản phẩm: Hướng dẫn cách cất giữ, bảo quản sản phẩm.  </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2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4000" b="0" i="0" dirty="0">
              <a:solidFill>
                <a:srgbClr val="000000"/>
              </a:solidFill>
              <a:effectLst/>
              <a:latin typeface="Cambria" panose="02040503050406030204" pitchFamily="18" charset="0"/>
              <a:ea typeface="Cambria" panose="02040503050406030204" pitchFamily="18" charset="0"/>
            </a:endParaRPr>
          </a:p>
          <a:p>
            <a:pPr algn="just"/>
            <a:r>
              <a:rPr lang="vi-VN" sz="3600" b="0" i="0">
                <a:solidFill>
                  <a:srgbClr val="000000"/>
                </a:solidFill>
                <a:effectLst/>
                <a:latin typeface="Cambria" panose="02040503050406030204" pitchFamily="18" charset="0"/>
                <a:ea typeface="Cambria" panose="02040503050406030204" pitchFamily="18" charset="0"/>
              </a:rPr>
              <a:t>Chọn </a:t>
            </a:r>
            <a:r>
              <a:rPr lang="vi-VN" sz="3600" b="0" i="0" dirty="0">
                <a:solidFill>
                  <a:srgbClr val="000000"/>
                </a:solidFill>
                <a:effectLst/>
                <a:latin typeface="Cambria" panose="02040503050406030204" pitchFamily="18" charset="0"/>
                <a:ea typeface="Cambria" panose="02040503050406030204" pitchFamily="18" charset="0"/>
              </a:rPr>
              <a:t>một đồ dùng: máy sấy tóc</a:t>
            </a:r>
          </a:p>
          <a:p>
            <a:pPr algn="just"/>
            <a:r>
              <a:rPr lang="vi-VN" sz="3600" b="0" i="0" dirty="0">
                <a:solidFill>
                  <a:srgbClr val="000000"/>
                </a:solidFill>
                <a:effectLst/>
                <a:latin typeface="Cambria" panose="02040503050406030204" pitchFamily="18" charset="0"/>
                <a:ea typeface="Cambria" panose="02040503050406030204" pitchFamily="18" charset="0"/>
              </a:rPr>
              <a:t>- </a:t>
            </a:r>
            <a:r>
              <a:rPr lang="vi-VN" sz="3600" b="0" i="0">
                <a:solidFill>
                  <a:srgbClr val="000000"/>
                </a:solidFill>
                <a:effectLst/>
                <a:latin typeface="Cambria" panose="02040503050406030204" pitchFamily="18" charset="0"/>
                <a:ea typeface="Cambria" panose="02040503050406030204" pitchFamily="18" charset="0"/>
              </a:rPr>
              <a:t>Xác </a:t>
            </a:r>
            <a:r>
              <a:rPr lang="en-US" sz="3600">
                <a:solidFill>
                  <a:srgbClr val="000000"/>
                </a:solidFill>
                <a:latin typeface="Cambria" panose="02040503050406030204" pitchFamily="18" charset="0"/>
                <a:ea typeface="Cambria" panose="02040503050406030204" pitchFamily="18" charset="0"/>
              </a:rPr>
              <a:t>đ</a:t>
            </a:r>
            <a:r>
              <a:rPr lang="vi-VN" sz="3600" b="0" i="0">
                <a:solidFill>
                  <a:srgbClr val="000000"/>
                </a:solidFill>
                <a:effectLst/>
                <a:latin typeface="Cambria" panose="02040503050406030204" pitchFamily="18" charset="0"/>
                <a:ea typeface="Cambria" panose="02040503050406030204" pitchFamily="18" charset="0"/>
              </a:rPr>
              <a:t>ịnh </a:t>
            </a:r>
            <a:r>
              <a:rPr lang="vi-VN" sz="3600" b="0" i="0" dirty="0">
                <a:solidFill>
                  <a:srgbClr val="000000"/>
                </a:solidFill>
                <a:effectLst/>
                <a:latin typeface="Cambria" panose="02040503050406030204" pitchFamily="18" charset="0"/>
                <a:ea typeface="Cambria" panose="02040503050406030204" pitchFamily="18" charset="0"/>
              </a:rPr>
              <a:t>nội dung hướng dẫn:</a:t>
            </a:r>
          </a:p>
          <a:p>
            <a:pPr algn="just"/>
            <a:r>
              <a:rPr lang="vi-VN" sz="36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a:t>
            </a:r>
            <a:r>
              <a:rPr lang="vi-VN" sz="3600" b="0" i="0">
                <a:solidFill>
                  <a:srgbClr val="000000"/>
                </a:solidFill>
                <a:effectLst/>
                <a:latin typeface="Cambria" panose="02040503050406030204" pitchFamily="18" charset="0"/>
                <a:ea typeface="Cambria" panose="02040503050406030204" pitchFamily="18" charset="0"/>
              </a:rPr>
              <a:t>hở,....</a:t>
            </a:r>
            <a:endParaRPr lang="vi-VN" sz="36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17565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a:t>
            </a:r>
            <a:r>
              <a:rPr lang="en-US" sz="3600" b="1">
                <a:solidFill>
                  <a:srgbClr val="DB3422"/>
                </a:solidFill>
                <a:latin typeface="Cambria" panose="02040503050406030204" pitchFamily="18" charset="0"/>
                <a:ea typeface="Cambria" panose="02040503050406030204" pitchFamily="18" charset="0"/>
              </a:rPr>
              <a:t>: </a:t>
            </a:r>
          </a:p>
          <a:p>
            <a:pPr algn="ctr"/>
            <a:r>
              <a:rPr lang="en-US" sz="3600" b="1">
                <a:solidFill>
                  <a:srgbClr val="DB3422"/>
                </a:solidFill>
                <a:latin typeface="Cambria" panose="02040503050406030204" pitchFamily="18" charset="0"/>
                <a:ea typeface="Cambria" panose="02040503050406030204" pitchFamily="18" charset="0"/>
              </a:rPr>
              <a:t>Máy </a:t>
            </a:r>
            <a:r>
              <a:rPr lang="en-US" sz="3600" b="1" dirty="0">
                <a:solidFill>
                  <a:srgbClr val="DB3422"/>
                </a:solidFill>
                <a:latin typeface="Cambria" panose="02040503050406030204" pitchFamily="18" charset="0"/>
                <a:ea typeface="Cambria" panose="02040503050406030204" pitchFamily="18" charset="0"/>
              </a:rPr>
              <a:t>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724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endParaRPr lang="en-US" sz="3600">
              <a:solidFill>
                <a:srgbClr val="000000"/>
              </a:solidFill>
              <a:latin typeface="Cambria" panose="02040503050406030204" pitchFamily="18" charset="0"/>
              <a:ea typeface="Cambria" panose="02040503050406030204" pitchFamily="18" charset="0"/>
            </a:endParaRPr>
          </a:p>
          <a:p>
            <a:pPr algn="just"/>
            <a:r>
              <a:rPr lang="vi-VN" sz="3600">
                <a:solidFill>
                  <a:srgbClr val="000000"/>
                </a:solidFill>
                <a:latin typeface="Cambria" panose="02040503050406030204" pitchFamily="18" charset="0"/>
                <a:ea typeface="Cambria" panose="02040503050406030204" pitchFamily="18" charset="0"/>
              </a:rPr>
              <a:t>+ Trong khi sử dụng:</a:t>
            </a:r>
          </a:p>
          <a:p>
            <a:pPr algn="just"/>
            <a:r>
              <a:rPr lang="vi-VN" sz="3600">
                <a:solidFill>
                  <a:srgbClr val="000000"/>
                </a:solidFill>
                <a:latin typeface="Cambria" panose="02040503050406030204" pitchFamily="18" charset="0"/>
                <a:ea typeface="Cambria" panose="02040503050406030204" pitchFamily="18" charset="0"/>
              </a:rPr>
              <a:t>Bước 1: Bật máy sấy, lựa chọn chế độ sấy vừa phải.</a:t>
            </a:r>
          </a:p>
          <a:p>
            <a:pPr algn="just"/>
            <a:r>
              <a:rPr lang="vi-VN" sz="3600" b="0" i="0">
                <a:solidFill>
                  <a:srgbClr val="000000"/>
                </a:solidFill>
                <a:effectLst/>
                <a:latin typeface="Cambria" panose="02040503050406030204" pitchFamily="18" charset="0"/>
                <a:ea typeface="Cambria" panose="02040503050406030204" pitchFamily="18" charset="0"/>
              </a:rPr>
              <a:t>Bước </a:t>
            </a:r>
            <a:r>
              <a:rPr lang="vi-VN" sz="3600" b="0" i="0" dirty="0">
                <a:solidFill>
                  <a:srgbClr val="000000"/>
                </a:solidFill>
                <a:effectLst/>
                <a:latin typeface="Cambria" panose="02040503050406030204" pitchFamily="18" charset="0"/>
                <a:ea typeface="Cambria" panose="02040503050406030204" pitchFamily="18" charset="0"/>
              </a:rPr>
              <a:t>2: Duy trì khoảng cách giữa máy sấy và tóc.</a:t>
            </a:r>
          </a:p>
          <a:p>
            <a:pPr algn="just"/>
            <a:r>
              <a:rPr lang="vi-VN" sz="3600" b="0"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3600" b="0"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6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1047750" y="128813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a:t>
            </a:r>
            <a:r>
              <a:rPr lang="en-US" sz="3600" b="1">
                <a:solidFill>
                  <a:srgbClr val="DB3422"/>
                </a:solidFill>
                <a:latin typeface="Cambria" panose="02040503050406030204" pitchFamily="18" charset="0"/>
                <a:ea typeface="Cambria" panose="02040503050406030204" pitchFamily="18" charset="0"/>
              </a:rPr>
              <a:t>: </a:t>
            </a:r>
          </a:p>
          <a:p>
            <a:pPr algn="ctr"/>
            <a:r>
              <a:rPr lang="en-US" sz="3600" b="1">
                <a:solidFill>
                  <a:srgbClr val="DB3422"/>
                </a:solidFill>
                <a:latin typeface="Cambria" panose="02040503050406030204" pitchFamily="18" charset="0"/>
                <a:ea typeface="Cambria" panose="02040503050406030204" pitchFamily="18" charset="0"/>
              </a:rPr>
              <a:t>Máy sấy </a:t>
            </a:r>
            <a:r>
              <a:rPr lang="en-US" sz="3600" b="1" dirty="0">
                <a:solidFill>
                  <a:srgbClr val="DB3422"/>
                </a:solidFill>
                <a:latin typeface="Cambria" panose="02040503050406030204" pitchFamily="18" charset="0"/>
                <a:ea typeface="Cambria" panose="02040503050406030204" pitchFamily="18" charset="0"/>
              </a:rPr>
              <a:t>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019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3529" y="270860"/>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Hướng dẫn sử dụng máy sấy tóc</a:t>
            </a:r>
          </a:p>
          <a:p>
            <a:pPr algn="just"/>
            <a:r>
              <a:rPr lang="vi-VN" sz="28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2800" b="0" i="0" dirty="0">
                <a:solidFill>
                  <a:srgbClr val="000000"/>
                </a:solidFill>
                <a:effectLst/>
                <a:latin typeface="Cambria" panose="02040503050406030204" pitchFamily="18" charset="0"/>
                <a:ea typeface="Cambria" panose="02040503050406030204" pitchFamily="18" charset="0"/>
              </a:rPr>
              <a:t>- Trong khi sử dụng:</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a:p>
            <a:pPr algn="just"/>
            <a:r>
              <a:rPr lang="vi-VN" sz="2800" b="0" i="0" dirty="0">
                <a:solidFill>
                  <a:srgbClr val="000000"/>
                </a:solidFill>
                <a:effectLst/>
                <a:latin typeface="Cambria" panose="02040503050406030204" pitchFamily="18" charset="0"/>
                <a:ea typeface="Cambria" panose="02040503050406030204" pitchFamily="18" charset="0"/>
              </a:rPr>
              <a:t>+ Thông thường máy sấy thường có 3 chế độ nhiệt: sấy mát, sấy ấm, sấy nóng. Và 3 chế độ gió: nhẹ, vừa, mạnh. Sử dụng các nút bấm trên thân máy để lựa chọn chế độ sấy phù hợp.</a:t>
            </a:r>
          </a:p>
          <a:p>
            <a:pPr algn="just"/>
            <a:r>
              <a:rPr lang="vi-VN" sz="2800" b="0" i="0" dirty="0">
                <a:solidFill>
                  <a:srgbClr val="000000"/>
                </a:solidFill>
                <a:effectLst/>
                <a:latin typeface="Cambria" panose="02040503050406030204" pitchFamily="18" charset="0"/>
                <a:ea typeface="Cambria" panose="02040503050406030204" pitchFamily="18" charset="0"/>
              </a:rPr>
              <a:t>+ Không nên sấy tóc ngay sau khi vừa gội đầu xong. Tốt nhất nên lau khô tóc bằng khăn mềm trước rồi mới sấy.</a:t>
            </a:r>
          </a:p>
          <a:p>
            <a:pPr algn="just"/>
            <a:r>
              <a:rPr lang="vi-VN" sz="2800" b="0" i="0" dirty="0">
                <a:solidFill>
                  <a:srgbClr val="000000"/>
                </a:solidFill>
                <a:effectLst/>
                <a:latin typeface="Cambria" panose="02040503050406030204" pitchFamily="18" charset="0"/>
                <a:ea typeface="Cambria" panose="02040503050406030204" pitchFamily="18"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ED7D31">
                    <a:lumMod val="50000"/>
                  </a:srgbClr>
                </a:solidFill>
                <a:latin typeface="#9Slide07 Cadena" panose="02000503000000020004" pitchFamily="2" charset="0"/>
              </a:rPr>
              <a:t>2</a:t>
            </a:r>
            <a:r>
              <a:rPr kumimoji="0" lang="en-US" sz="3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3524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2800" b="0" i="0" dirty="0">
                <a:solidFill>
                  <a:srgbClr val="000000"/>
                </a:solidFill>
                <a:effectLst/>
                <a:latin typeface="Cambria" panose="02040503050406030204" pitchFamily="18" charset="0"/>
                <a:ea typeface="Cambria" panose="02040503050406030204" pitchFamily="18" charset="0"/>
              </a:rPr>
              <a:t>Nên để máy cách xa tóc từ 15-20cm và để máy nghiêng một góc từ 30-45 độ để tránh luồng hơi nóng từ máy trực tiếp tác động đến tóc.</a:t>
            </a:r>
          </a:p>
          <a:p>
            <a:pPr algn="just"/>
            <a:r>
              <a:rPr lang="vi-VN" sz="2800" b="1"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2800" b="0" i="0" dirty="0">
                <a:solidFill>
                  <a:srgbClr val="000000"/>
                </a:solidFill>
                <a:effectLst/>
                <a:latin typeface="Cambria" panose="02040503050406030204" pitchFamily="18" charset="0"/>
                <a:ea typeface="Cambria" panose="02040503050406030204" pitchFamily="18" charset="0"/>
              </a:rPr>
              <a:t>Để tóc luôn thẳng mềm và óng mượt, tốt nhất không nên tập trung sấy một chổ quá lâu mà nên sấy đều xung quanh theo từng phần (đoạn) tóc.</a:t>
            </a:r>
          </a:p>
          <a:p>
            <a:pPr algn="just"/>
            <a:r>
              <a:rPr lang="vi-VN" sz="2800" b="0" i="0" dirty="0">
                <a:solidFill>
                  <a:srgbClr val="000000"/>
                </a:solidFill>
                <a:effectLst/>
                <a:latin typeface="Cambria" panose="02040503050406030204" pitchFamily="18" charset="0"/>
                <a:ea typeface="Cambria" panose="02040503050406030204" pitchFamily="18" charset="0"/>
              </a:rPr>
              <a:t>Lưu ý:</a:t>
            </a:r>
          </a:p>
          <a:p>
            <a:pPr algn="just"/>
            <a:r>
              <a:rPr lang="vi-VN" sz="2800" b="0" i="0" dirty="0">
                <a:solidFill>
                  <a:srgbClr val="000000"/>
                </a:solidFill>
                <a:effectLst/>
                <a:latin typeface="Cambria" panose="02040503050406030204" pitchFamily="18" charset="0"/>
                <a:ea typeface="Cambria" panose="02040503050406030204" pitchFamily="18"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ED7D31">
                    <a:lumMod val="50000"/>
                  </a:srgbClr>
                </a:solidFill>
                <a:latin typeface="#9Slide07 Cadena" panose="02000503000000020004" pitchFamily="2" charset="0"/>
              </a:rPr>
              <a:t>2</a:t>
            </a:r>
            <a:r>
              <a:rPr kumimoji="0" lang="en-US" sz="3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28199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200" b="0" i="0" dirty="0">
                <a:solidFill>
                  <a:srgbClr val="000000"/>
                </a:solidFill>
                <a:effectLst/>
                <a:latin typeface="Cambria" panose="02040503050406030204" pitchFamily="18" charset="0"/>
                <a:ea typeface="Cambria" panose="02040503050406030204" pitchFamily="18" charset="0"/>
              </a:rPr>
              <a:t>Bấm các nút bấm về vị trí ban đầu.</a:t>
            </a:r>
          </a:p>
          <a:p>
            <a:pPr algn="just"/>
            <a:r>
              <a:rPr lang="vi-VN" sz="32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r>
              <a:rPr lang="vi-VN" sz="3200" b="0" i="0" dirty="0">
                <a:solidFill>
                  <a:srgbClr val="000000"/>
                </a:solidFill>
                <a:effectLst/>
                <a:latin typeface="Cambria" panose="02040503050406030204" pitchFamily="18" charset="0"/>
                <a:ea typeface="Cambria" panose="02040503050406030204" pitchFamily="18" charset="0"/>
              </a:rPr>
              <a:t>Dùng bàn chải vệ sinh bộ phận thổi khí và bộ phận hút khí mỗi tháng một lần vì bụi bẩn hay tóc mắc kẹt lại sẽ làm giảm hiệu suất làm khô hay sấy, dễ gây hư hỏng máy.</a:t>
            </a:r>
          </a:p>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347267" y="513436"/>
            <a:ext cx="2077250"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50000"/>
                  </a:srgbClr>
                </a:solidFill>
                <a:latin typeface="#9Slide07 Cadena" panose="02000503000000020004" pitchFamily="2" charset="0"/>
              </a:rPr>
              <a:t>2</a:t>
            </a:r>
            <a:r>
              <a:rPr kumimoji="0" lang="en-US" sz="4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4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79201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253218" y="261257"/>
            <a:ext cx="11690253"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431024" y="1016646"/>
            <a:ext cx="11329952"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Đề bài: Viết hướng dẫn sử dụng một đồ dùng quen thuộc với em</a:t>
            </a:r>
          </a:p>
        </p:txBody>
      </p:sp>
      <p:pic>
        <p:nvPicPr>
          <p:cNvPr id="7" name="Picture 6">
            <a:extLst>
              <a:ext uri="{FF2B5EF4-FFF2-40B4-BE49-F238E27FC236}">
                <a16:creationId xmlns:a16="http://schemas.microsoft.com/office/drawing/2014/main" id="{AF857C78-2C56-26A3-7634-998DC194C707}"/>
              </a:ext>
            </a:extLst>
          </p:cNvPr>
          <p:cNvPicPr>
            <a:picLocks noChangeAspect="1"/>
          </p:cNvPicPr>
          <p:nvPr/>
        </p:nvPicPr>
        <p:blipFill>
          <a:blip r:embed="rId3"/>
          <a:stretch>
            <a:fillRect/>
          </a:stretch>
        </p:blipFill>
        <p:spPr>
          <a:xfrm>
            <a:off x="2740394" y="2814918"/>
            <a:ext cx="7359126" cy="3760053"/>
          </a:xfrm>
          <a:prstGeom prst="rect">
            <a:avLst/>
          </a:prstGeom>
        </p:spPr>
      </p:pic>
    </p:spTree>
    <p:extLst>
      <p:ext uri="{BB962C8B-B14F-4D97-AF65-F5344CB8AC3E}">
        <p14:creationId xmlns:p14="http://schemas.microsoft.com/office/powerpoint/2010/main" val="2488782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cartoon of a child holding a pencil and a notebook&#10;&#10;Description automatically generated">
            <a:extLst>
              <a:ext uri="{FF2B5EF4-FFF2-40B4-BE49-F238E27FC236}">
                <a16:creationId xmlns:a16="http://schemas.microsoft.com/office/drawing/2014/main" id="{A43B4F69-8C13-7C1A-B6ED-8726CF35D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646" y="4436160"/>
            <a:ext cx="2015353" cy="2421840"/>
          </a:xfrm>
          <a:prstGeom prst="rect">
            <a:avLst/>
          </a:prstGeom>
        </p:spPr>
      </p:pic>
      <p:pic>
        <p:nvPicPr>
          <p:cNvPr id="10" name="Picture 9" descr="A cartoon of a child holding a pencil and paper&#10;&#10;Description automatically generated">
            <a:extLst>
              <a:ext uri="{FF2B5EF4-FFF2-40B4-BE49-F238E27FC236}">
                <a16:creationId xmlns:a16="http://schemas.microsoft.com/office/drawing/2014/main" id="{7F508BFA-3A86-E9BF-1233-782DDFE331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443" y="3214311"/>
            <a:ext cx="1399323" cy="3108990"/>
          </a:xfrm>
          <a:prstGeom prst="rect">
            <a:avLst/>
          </a:prstGeom>
        </p:spPr>
      </p:pic>
      <p:grpSp>
        <p:nvGrpSpPr>
          <p:cNvPr id="11" name="Group 10">
            <a:extLst>
              <a:ext uri="{FF2B5EF4-FFF2-40B4-BE49-F238E27FC236}">
                <a16:creationId xmlns:a16="http://schemas.microsoft.com/office/drawing/2014/main" id="{D30F382F-0F2D-4E7E-2973-88144BAAB926}"/>
              </a:ext>
            </a:extLst>
          </p:cNvPr>
          <p:cNvGrpSpPr/>
          <p:nvPr/>
        </p:nvGrpSpPr>
        <p:grpSpPr>
          <a:xfrm>
            <a:off x="1871003" y="1587371"/>
            <a:ext cx="5045611" cy="1509566"/>
            <a:chOff x="990846" y="1504008"/>
            <a:chExt cx="2321313" cy="1330631"/>
          </a:xfrm>
        </p:grpSpPr>
        <p:sp>
          <p:nvSpPr>
            <p:cNvPr id="12" name="Freeform 673">
              <a:extLst>
                <a:ext uri="{FF2B5EF4-FFF2-40B4-BE49-F238E27FC236}">
                  <a16:creationId xmlns:a16="http://schemas.microsoft.com/office/drawing/2014/main" id="{348F1A26-BAA1-A44F-72DF-A67E5D0AE3B3}"/>
                </a:ext>
              </a:extLst>
            </p:cNvPr>
            <p:cNvSpPr>
              <a:spLocks/>
            </p:cNvSpPr>
            <p:nvPr/>
          </p:nvSpPr>
          <p:spPr bwMode="auto">
            <a:xfrm>
              <a:off x="990846" y="1504008"/>
              <a:ext cx="2321313" cy="1330631"/>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3" name="TextBox 12">
              <a:extLst>
                <a:ext uri="{FF2B5EF4-FFF2-40B4-BE49-F238E27FC236}">
                  <a16:creationId xmlns:a16="http://schemas.microsoft.com/office/drawing/2014/main" id="{EF614E58-C37C-06F1-9D0A-06F96792282A}"/>
                </a:ext>
              </a:extLst>
            </p:cNvPr>
            <p:cNvSpPr txBox="1"/>
            <p:nvPr/>
          </p:nvSpPr>
          <p:spPr>
            <a:xfrm>
              <a:off x="1417927" y="1912856"/>
              <a:ext cx="1544319" cy="515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Trình</a:t>
              </a: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 tự các bước</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4" name="Group 13">
            <a:extLst>
              <a:ext uri="{FF2B5EF4-FFF2-40B4-BE49-F238E27FC236}">
                <a16:creationId xmlns:a16="http://schemas.microsoft.com/office/drawing/2014/main" id="{FC9148AF-2A81-5632-9966-A99F7BD2B93D}"/>
              </a:ext>
            </a:extLst>
          </p:cNvPr>
          <p:cNvGrpSpPr/>
          <p:nvPr/>
        </p:nvGrpSpPr>
        <p:grpSpPr>
          <a:xfrm>
            <a:off x="2625894" y="3289129"/>
            <a:ext cx="4290719" cy="1794063"/>
            <a:chOff x="1338146" y="1638012"/>
            <a:chExt cx="1974013" cy="1581405"/>
          </a:xfrm>
        </p:grpSpPr>
        <p:sp>
          <p:nvSpPr>
            <p:cNvPr id="15" name="Freeform 673">
              <a:extLst>
                <a:ext uri="{FF2B5EF4-FFF2-40B4-BE49-F238E27FC236}">
                  <a16:creationId xmlns:a16="http://schemas.microsoft.com/office/drawing/2014/main" id="{3E2C2DC7-65D0-EE28-8A07-331A84E366FF}"/>
                </a:ext>
              </a:extLst>
            </p:cNvPr>
            <p:cNvSpPr>
              <a:spLocks/>
            </p:cNvSpPr>
            <p:nvPr/>
          </p:nvSpPr>
          <p:spPr bwMode="auto">
            <a:xfrm>
              <a:off x="1338146" y="1638012"/>
              <a:ext cx="1974013" cy="1581405"/>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6" name="TextBox 15">
              <a:extLst>
                <a:ext uri="{FF2B5EF4-FFF2-40B4-BE49-F238E27FC236}">
                  <a16:creationId xmlns:a16="http://schemas.microsoft.com/office/drawing/2014/main" id="{FBE5007D-F6A1-E622-1B9C-256BC1A1F2E9}"/>
                </a:ext>
              </a:extLst>
            </p:cNvPr>
            <p:cNvSpPr txBox="1"/>
            <p:nvPr/>
          </p:nvSpPr>
          <p:spPr>
            <a:xfrm>
              <a:off x="1714515" y="1992766"/>
              <a:ext cx="1221275" cy="949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Cách</a:t>
              </a: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 dùng từ,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viết câu</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7" name="Group 16">
            <a:extLst>
              <a:ext uri="{FF2B5EF4-FFF2-40B4-BE49-F238E27FC236}">
                <a16:creationId xmlns:a16="http://schemas.microsoft.com/office/drawing/2014/main" id="{6BED2220-B0ED-02B5-2081-B8761DC2EFBE}"/>
              </a:ext>
            </a:extLst>
          </p:cNvPr>
          <p:cNvGrpSpPr/>
          <p:nvPr/>
        </p:nvGrpSpPr>
        <p:grpSpPr>
          <a:xfrm>
            <a:off x="6541476" y="1410662"/>
            <a:ext cx="4811151" cy="1596813"/>
            <a:chOff x="996819" y="1427104"/>
            <a:chExt cx="2213446" cy="1407536"/>
          </a:xfrm>
        </p:grpSpPr>
        <p:sp>
          <p:nvSpPr>
            <p:cNvPr id="18" name="Freeform 673">
              <a:extLst>
                <a:ext uri="{FF2B5EF4-FFF2-40B4-BE49-F238E27FC236}">
                  <a16:creationId xmlns:a16="http://schemas.microsoft.com/office/drawing/2014/main" id="{C43A9055-BDF9-97F1-C19E-26DB37D10388}"/>
                </a:ext>
              </a:extLst>
            </p:cNvPr>
            <p:cNvSpPr>
              <a:spLocks/>
            </p:cNvSpPr>
            <p:nvPr/>
          </p:nvSpPr>
          <p:spPr bwMode="auto">
            <a:xfrm>
              <a:off x="996819" y="1427104"/>
              <a:ext cx="2213446" cy="1407536"/>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9" name="TextBox 18">
              <a:extLst>
                <a:ext uri="{FF2B5EF4-FFF2-40B4-BE49-F238E27FC236}">
                  <a16:creationId xmlns:a16="http://schemas.microsoft.com/office/drawing/2014/main" id="{102367F7-DC73-8401-FDBC-B2620EE030AF}"/>
                </a:ext>
              </a:extLst>
            </p:cNvPr>
            <p:cNvSpPr txBox="1"/>
            <p:nvPr/>
          </p:nvSpPr>
          <p:spPr>
            <a:xfrm>
              <a:off x="1396618" y="1720889"/>
              <a:ext cx="1382419" cy="949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latin typeface="Cambria" panose="02040503050406030204" pitchFamily="18" charset="0"/>
                  <a:ea typeface="Cambria" panose="02040503050406030204" pitchFamily="18" charset="0"/>
                  <a:cs typeface="Vogue-ExtraBold" panose="020B0500000000000000" pitchFamily="34" charset="0"/>
                </a:rPr>
                <a:t>Cách hướng dẫn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Cambria" panose="02040503050406030204" pitchFamily="18" charset="0"/>
                  <a:ea typeface="Cambria" panose="02040503050406030204" pitchFamily="18" charset="0"/>
                  <a:cs typeface="Vogue-ExtraBold" panose="020B0500000000000000" pitchFamily="34" charset="0"/>
                </a:rPr>
                <a:t> sử dụng</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0" name="Group 19">
            <a:extLst>
              <a:ext uri="{FF2B5EF4-FFF2-40B4-BE49-F238E27FC236}">
                <a16:creationId xmlns:a16="http://schemas.microsoft.com/office/drawing/2014/main" id="{E3C1A4D9-39D7-0D83-1D2D-B40B998123CD}"/>
              </a:ext>
            </a:extLst>
          </p:cNvPr>
          <p:cNvGrpSpPr/>
          <p:nvPr/>
        </p:nvGrpSpPr>
        <p:grpSpPr>
          <a:xfrm>
            <a:off x="6485204" y="3526557"/>
            <a:ext cx="4497667" cy="1357542"/>
            <a:chOff x="1338146" y="1638012"/>
            <a:chExt cx="2069223" cy="1196627"/>
          </a:xfrm>
        </p:grpSpPr>
        <p:sp>
          <p:nvSpPr>
            <p:cNvPr id="21" name="Freeform 673">
              <a:extLst>
                <a:ext uri="{FF2B5EF4-FFF2-40B4-BE49-F238E27FC236}">
                  <a16:creationId xmlns:a16="http://schemas.microsoft.com/office/drawing/2014/main" id="{D4A6F0F8-CB3E-3878-331F-FDE980C43C99}"/>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2" name="TextBox 21">
              <a:extLst>
                <a:ext uri="{FF2B5EF4-FFF2-40B4-BE49-F238E27FC236}">
                  <a16:creationId xmlns:a16="http://schemas.microsoft.com/office/drawing/2014/main" id="{0719625C-1D78-8958-16BE-77DC1358BE1B}"/>
                </a:ext>
              </a:extLst>
            </p:cNvPr>
            <p:cNvSpPr txBox="1"/>
            <p:nvPr/>
          </p:nvSpPr>
          <p:spPr>
            <a:xfrm>
              <a:off x="1863050" y="1924337"/>
              <a:ext cx="1544319" cy="515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Chính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tả</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sp>
        <p:nvSpPr>
          <p:cNvPr id="26" name="Rectangle: Diagonal Corners Rounded 4">
            <a:extLst>
              <a:ext uri="{FF2B5EF4-FFF2-40B4-BE49-F238E27FC236}">
                <a16:creationId xmlns:a16="http://schemas.microsoft.com/office/drawing/2014/main" id="{77A9AD8D-B75E-F3CB-63C3-077924D4F96E}"/>
              </a:ext>
            </a:extLst>
          </p:cNvPr>
          <p:cNvSpPr/>
          <p:nvPr/>
        </p:nvSpPr>
        <p:spPr>
          <a:xfrm>
            <a:off x="1347266" y="513436"/>
            <a:ext cx="7149619"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ED7D31">
                    <a:lumMod val="50000"/>
                  </a:srgbClr>
                </a:solidFill>
                <a:latin typeface="#9Slide07 Cadena" panose="02000503000000020004" pitchFamily="2" charset="0"/>
              </a:rPr>
              <a:t>3. Đọc soát và chỉnh sửa</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101979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586</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#9Slide07 Cadena</vt:lpstr>
      <vt:lpstr>#9Slide07 HoneyCream</vt:lpstr>
      <vt:lpstr>Arial</vt:lpstr>
      <vt:lpstr>Calibri</vt:lpstr>
      <vt:lpstr>Calibri Light</vt:lpstr>
      <vt:lpstr>Cambria</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cp:lastModifiedBy>
  <cp:revision>11</cp:revision>
  <dcterms:created xsi:type="dcterms:W3CDTF">2023-12-23T08:43:50Z</dcterms:created>
  <dcterms:modified xsi:type="dcterms:W3CDTF">2024-02-22T11:42:57Z</dcterms:modified>
</cp:coreProperties>
</file>