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1" r:id="rId3"/>
    <p:sldId id="270" r:id="rId4"/>
    <p:sldId id="315" r:id="rId5"/>
    <p:sldId id="316" r:id="rId6"/>
    <p:sldId id="317" r:id="rId7"/>
    <p:sldId id="268" r:id="rId8"/>
    <p:sldId id="324" r:id="rId9"/>
    <p:sldId id="325" r:id="rId10"/>
    <p:sldId id="326" r:id="rId11"/>
    <p:sldId id="327" r:id="rId12"/>
    <p:sldId id="328" r:id="rId13"/>
    <p:sldId id="329"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7"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29DB-0D4C-4FCC-B7E5-2B27E99297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E856E-499F-402A-AF17-0E2BBCFFA9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0543B-F3DA-4256-891D-9E066498BEC2}"/>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5" name="Footer Placeholder 4">
            <a:extLst>
              <a:ext uri="{FF2B5EF4-FFF2-40B4-BE49-F238E27FC236}">
                <a16:creationId xmlns:a16="http://schemas.microsoft.com/office/drawing/2014/main" id="{442AD153-0790-42FD-A2D1-6E1CCB9B9C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B079A0-0A04-4674-A9B0-FE6301322B3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80658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0FF-CB8B-484D-AAA4-652A8ABC8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2C072-1DE8-4E58-B033-D606141B4B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3EF8F-EE6B-4B7E-B6BD-52DB9F206EAA}"/>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5" name="Footer Placeholder 4">
            <a:extLst>
              <a:ext uri="{FF2B5EF4-FFF2-40B4-BE49-F238E27FC236}">
                <a16:creationId xmlns:a16="http://schemas.microsoft.com/office/drawing/2014/main" id="{851E9ECE-EDB7-474B-A339-6082F3DF78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A24E30-CB83-4631-BAB7-594DAE93282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06457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0FDB-17A8-40F2-9A2A-B5B6B515E47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CF59F-EE93-44A7-8EFE-18A9A5FD0E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11B7C-9353-4C3B-A7D7-116598EE17E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5" name="Footer Placeholder 4">
            <a:extLst>
              <a:ext uri="{FF2B5EF4-FFF2-40B4-BE49-F238E27FC236}">
                <a16:creationId xmlns:a16="http://schemas.microsoft.com/office/drawing/2014/main" id="{95997DBD-92C0-4744-AA56-327FA37BF7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70FF-C326-4F4A-8804-B80AD4A3330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423518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30951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69322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940294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13876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568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275233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80911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17486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3B4C-45A2-4212-9710-4CF2639E6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832116-5264-40C2-A662-81EBABDD1F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06550-C4DE-473C-93DA-D32CFE8CCD2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5" name="Footer Placeholder 4">
            <a:extLst>
              <a:ext uri="{FF2B5EF4-FFF2-40B4-BE49-F238E27FC236}">
                <a16:creationId xmlns:a16="http://schemas.microsoft.com/office/drawing/2014/main" id="{41021831-5FA8-4DC6-AC53-36541854E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4E68F3-F322-4BBE-8916-165B1256AD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903778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01597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4210195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22/02/2024</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88761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DA3-A08B-4878-91ED-4A92332A76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B0BE6-266D-4EB9-8910-99170C6375C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EA689-DB39-4AC3-AD6D-4155CC1F93AC}"/>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5" name="Footer Placeholder 4">
            <a:extLst>
              <a:ext uri="{FF2B5EF4-FFF2-40B4-BE49-F238E27FC236}">
                <a16:creationId xmlns:a16="http://schemas.microsoft.com/office/drawing/2014/main" id="{30759132-DE11-4766-9FC2-FCC6040DD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7A6EB8-F572-47CF-A563-FB1EAFD6B922}"/>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81974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B0E2-146E-4CEB-8B2F-35C2E6C5FD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2019A9-EC37-42E6-8961-008DB10832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6043-04B2-46C3-9FC0-D97F1B178DF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53F26-55DD-461E-915B-937AEB41E00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6" name="Footer Placeholder 5">
            <a:extLst>
              <a:ext uri="{FF2B5EF4-FFF2-40B4-BE49-F238E27FC236}">
                <a16:creationId xmlns:a16="http://schemas.microsoft.com/office/drawing/2014/main" id="{31B08F93-7AB7-4D8D-8A77-21C790B95B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1A5971-21D6-4D9B-9010-68A3C96B5B46}"/>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10789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766E-B729-478F-9184-DE38A77D4FF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9D74BD-5A1C-4A42-8AFB-5F29EC29C3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1FFD9-B002-4296-8A02-DB606240E4E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8FC10-5880-46F2-8991-5014EEC0A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AE28C-C6C9-4652-887F-781576FD89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C6B1-13BC-4D86-A740-3C1E3DEA1296}"/>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8" name="Footer Placeholder 7">
            <a:extLst>
              <a:ext uri="{FF2B5EF4-FFF2-40B4-BE49-F238E27FC236}">
                <a16:creationId xmlns:a16="http://schemas.microsoft.com/office/drawing/2014/main" id="{2FD96ACF-C087-487A-9763-BDB655D43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D08F51-AF9D-4AC6-8A37-01D8C817C99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06631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4D14-8DB5-4186-9AB8-DD5A697F2D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144FFA-1233-404C-A80D-706DAA54B6A1}"/>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4" name="Footer Placeholder 3">
            <a:extLst>
              <a:ext uri="{FF2B5EF4-FFF2-40B4-BE49-F238E27FC236}">
                <a16:creationId xmlns:a16="http://schemas.microsoft.com/office/drawing/2014/main" id="{3266BCF1-9340-44A7-8891-AEA021696C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07F11D-E93C-4279-9943-5D0C562EFAD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9214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A8572-82D8-46C8-81DD-53B6D606530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3" name="Footer Placeholder 2">
            <a:extLst>
              <a:ext uri="{FF2B5EF4-FFF2-40B4-BE49-F238E27FC236}">
                <a16:creationId xmlns:a16="http://schemas.microsoft.com/office/drawing/2014/main" id="{92F88F93-B158-4B9E-82EE-6A58AAE81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8687D8-796F-4BE9-9F62-C8CFF63A6E69}"/>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3779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2071-B000-4E99-9E02-8C24EAA2C5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2F3C7-F44C-46B5-8BEC-CEC8515865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B2F20-280F-4B32-94F1-C422433FC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0263-8266-40D5-A003-74BCC51426B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6" name="Footer Placeholder 5">
            <a:extLst>
              <a:ext uri="{FF2B5EF4-FFF2-40B4-BE49-F238E27FC236}">
                <a16:creationId xmlns:a16="http://schemas.microsoft.com/office/drawing/2014/main" id="{A0A92B62-148A-4734-AC01-B192888286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3AEE3-22EB-4C8C-9F3E-77B171849ACF}"/>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78789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92A-101B-46ED-B4F8-CFB9381FE5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ED867-31EE-4180-B74B-E8E9E32C2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94923-8923-487E-9D46-B281B8C734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53991-0F9B-4EAE-8362-93299321080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22/02/2024</a:t>
            </a:fld>
            <a:endParaRPr lang="en-US"/>
          </a:p>
        </p:txBody>
      </p:sp>
      <p:sp>
        <p:nvSpPr>
          <p:cNvPr id="6" name="Footer Placeholder 5">
            <a:extLst>
              <a:ext uri="{FF2B5EF4-FFF2-40B4-BE49-F238E27FC236}">
                <a16:creationId xmlns:a16="http://schemas.microsoft.com/office/drawing/2014/main" id="{04C39D7F-3846-426A-A155-ADCD91A30B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A49805-74CB-4F68-83E5-E4D592D012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90761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CE1C959-195B-52FF-93F2-35F806867F4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23448" y="218191"/>
            <a:ext cx="1275171" cy="1275171"/>
          </a:xfrm>
          <a:prstGeom prst="rect">
            <a:avLst/>
          </a:prstGeom>
        </p:spPr>
      </p:pic>
    </p:spTree>
    <p:extLst>
      <p:ext uri="{BB962C8B-B14F-4D97-AF65-F5344CB8AC3E}">
        <p14:creationId xmlns:p14="http://schemas.microsoft.com/office/powerpoint/2010/main" val="36811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3A6D3FD-9F5D-FDD2-D54A-C0EAA549F5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22/02/2024</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DECB491D-DDE0-467D-B13C-63B868B66AD0}"/>
              </a:ext>
            </a:extLst>
          </p:cNvPr>
          <p:cNvGrpSpPr/>
          <p:nvPr userDrawn="1"/>
        </p:nvGrpSpPr>
        <p:grpSpPr>
          <a:xfrm>
            <a:off x="-3613467" y="604818"/>
            <a:ext cx="3958661" cy="2171739"/>
            <a:chOff x="6278216" y="1917262"/>
            <a:chExt cx="4339742" cy="2928084"/>
          </a:xfrm>
        </p:grpSpPr>
        <p:pic>
          <p:nvPicPr>
            <p:cNvPr id="9" name="Picture 8">
              <a:extLst>
                <a:ext uri="{FF2B5EF4-FFF2-40B4-BE49-F238E27FC236}">
                  <a16:creationId xmlns:a16="http://schemas.microsoft.com/office/drawing/2014/main" id="{FBD2E504-EA59-9FED-95D3-9E0A017B5F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C38BC9B1-B2E4-1F0B-1649-4D7B09AB25F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7D53686-4762-A60B-5E18-F11249DCC0F0}"/>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A13E34D2-BD53-A519-274C-4452519688A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96950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B34D2D7-CC09-FCA6-4648-C328ED09D588}"/>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Rounded Corners 9">
            <a:extLst>
              <a:ext uri="{FF2B5EF4-FFF2-40B4-BE49-F238E27FC236}">
                <a16:creationId xmlns:a16="http://schemas.microsoft.com/office/drawing/2014/main" id="{14B4F635-1BBE-A8FA-8954-919D8C129CA6}"/>
              </a:ext>
            </a:extLst>
          </p:cNvPr>
          <p:cNvSpPr/>
          <p:nvPr/>
        </p:nvSpPr>
        <p:spPr>
          <a:xfrm>
            <a:off x="1078612" y="2245910"/>
            <a:ext cx="10025409" cy="4451812"/>
          </a:xfrm>
          <a:custGeom>
            <a:avLst/>
            <a:gdLst>
              <a:gd name="connsiteX0" fmla="*/ 0 w 11741426"/>
              <a:gd name="connsiteY0" fmla="*/ 631680 h 6334540"/>
              <a:gd name="connsiteX1" fmla="*/ 631680 w 11741426"/>
              <a:gd name="connsiteY1" fmla="*/ 0 h 6334540"/>
              <a:gd name="connsiteX2" fmla="*/ 11109746 w 11741426"/>
              <a:gd name="connsiteY2" fmla="*/ 0 h 6334540"/>
              <a:gd name="connsiteX3" fmla="*/ 11741426 w 11741426"/>
              <a:gd name="connsiteY3" fmla="*/ 631680 h 6334540"/>
              <a:gd name="connsiteX4" fmla="*/ 11741426 w 11741426"/>
              <a:gd name="connsiteY4" fmla="*/ 5702860 h 6334540"/>
              <a:gd name="connsiteX5" fmla="*/ 11109746 w 11741426"/>
              <a:gd name="connsiteY5" fmla="*/ 6334540 h 6334540"/>
              <a:gd name="connsiteX6" fmla="*/ 631680 w 11741426"/>
              <a:gd name="connsiteY6" fmla="*/ 6334540 h 6334540"/>
              <a:gd name="connsiteX7" fmla="*/ 0 w 11741426"/>
              <a:gd name="connsiteY7" fmla="*/ 5702860 h 6334540"/>
              <a:gd name="connsiteX8" fmla="*/ 0 w 11741426"/>
              <a:gd name="connsiteY8" fmla="*/ 631680 h 63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41426" h="6334540" fill="none" extrusionOk="0">
                <a:moveTo>
                  <a:pt x="0" y="631680"/>
                </a:moveTo>
                <a:cubicBezTo>
                  <a:pt x="251" y="289618"/>
                  <a:pt x="291065" y="13850"/>
                  <a:pt x="631680" y="0"/>
                </a:cubicBezTo>
                <a:cubicBezTo>
                  <a:pt x="5529293" y="72427"/>
                  <a:pt x="7969009" y="61419"/>
                  <a:pt x="11109746" y="0"/>
                </a:cubicBezTo>
                <a:cubicBezTo>
                  <a:pt x="11457803" y="-5576"/>
                  <a:pt x="11684146" y="265487"/>
                  <a:pt x="11741426" y="631680"/>
                </a:cubicBezTo>
                <a:cubicBezTo>
                  <a:pt x="11842302" y="2745327"/>
                  <a:pt x="11634113" y="4973581"/>
                  <a:pt x="11741426" y="5702860"/>
                </a:cubicBezTo>
                <a:cubicBezTo>
                  <a:pt x="11746688" y="6025022"/>
                  <a:pt x="11422634" y="6294207"/>
                  <a:pt x="11109746" y="6334540"/>
                </a:cubicBezTo>
                <a:cubicBezTo>
                  <a:pt x="6215220" y="6364367"/>
                  <a:pt x="4598091" y="6255234"/>
                  <a:pt x="631680" y="6334540"/>
                </a:cubicBezTo>
                <a:cubicBezTo>
                  <a:pt x="297511" y="6332878"/>
                  <a:pt x="-65958" y="6064770"/>
                  <a:pt x="0" y="5702860"/>
                </a:cubicBezTo>
                <a:cubicBezTo>
                  <a:pt x="50037" y="3324879"/>
                  <a:pt x="770" y="1489092"/>
                  <a:pt x="0" y="631680"/>
                </a:cubicBezTo>
                <a:close/>
              </a:path>
              <a:path w="11741426" h="6334540" stroke="0" extrusionOk="0">
                <a:moveTo>
                  <a:pt x="0" y="631680"/>
                </a:moveTo>
                <a:cubicBezTo>
                  <a:pt x="28206" y="290501"/>
                  <a:pt x="307110" y="50621"/>
                  <a:pt x="631680" y="0"/>
                </a:cubicBezTo>
                <a:cubicBezTo>
                  <a:pt x="3881382" y="123000"/>
                  <a:pt x="8371828" y="-96860"/>
                  <a:pt x="11109746" y="0"/>
                </a:cubicBezTo>
                <a:cubicBezTo>
                  <a:pt x="11439049" y="-14910"/>
                  <a:pt x="11750910" y="263693"/>
                  <a:pt x="11741426" y="631680"/>
                </a:cubicBezTo>
                <a:cubicBezTo>
                  <a:pt x="11744599" y="1836606"/>
                  <a:pt x="11835693" y="4085033"/>
                  <a:pt x="11741426" y="5702860"/>
                </a:cubicBezTo>
                <a:cubicBezTo>
                  <a:pt x="11734113" y="6054376"/>
                  <a:pt x="11405910" y="6325915"/>
                  <a:pt x="11109746" y="6334540"/>
                </a:cubicBezTo>
                <a:cubicBezTo>
                  <a:pt x="7547506" y="6173833"/>
                  <a:pt x="3613832" y="6374207"/>
                  <a:pt x="631680" y="6334540"/>
                </a:cubicBezTo>
                <a:cubicBezTo>
                  <a:pt x="277128" y="6333392"/>
                  <a:pt x="-19742" y="6042783"/>
                  <a:pt x="0" y="5702860"/>
                </a:cubicBezTo>
                <a:cubicBezTo>
                  <a:pt x="32216" y="3425202"/>
                  <a:pt x="57206" y="1583993"/>
                  <a:pt x="0" y="631680"/>
                </a:cubicBezTo>
                <a:close/>
              </a:path>
            </a:pathLst>
          </a:custGeom>
          <a:solidFill>
            <a:schemeClr val="bg1">
              <a:alpha val="95000"/>
            </a:schemeClr>
          </a:solidFill>
          <a:ln w="57150">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Hộp Văn bản 1">
            <a:extLst>
              <a:ext uri="{FF2B5EF4-FFF2-40B4-BE49-F238E27FC236}">
                <a16:creationId xmlns:a16="http://schemas.microsoft.com/office/drawing/2014/main" id="{F8297D14-F5C2-ECE6-17DF-D7B9D4806BEB}"/>
              </a:ext>
            </a:extLst>
          </p:cNvPr>
          <p:cNvSpPr txBox="1"/>
          <p:nvPr/>
        </p:nvSpPr>
        <p:spPr>
          <a:xfrm>
            <a:off x="2333859" y="2748025"/>
            <a:ext cx="75149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ED7D31">
                    <a:lumMod val="75000"/>
                  </a:srgbClr>
                </a:solidFill>
                <a:effectLst/>
                <a:uLnTx/>
                <a:uFillTx/>
                <a:ea typeface="+mn-ea"/>
                <a:cs typeface="Arial"/>
                <a:sym typeface="Arial"/>
              </a:rPr>
              <a:t>Thứ</a:t>
            </a:r>
            <a:r>
              <a:rPr kumimoji="0" lang="en-US" sz="4000" b="0" i="0" u="none" strike="noStrike" kern="0" cap="none" spc="0" normalizeH="0" baseline="0" noProof="0" dirty="0">
                <a:ln>
                  <a:noFill/>
                </a:ln>
                <a:solidFill>
                  <a:srgbClr val="ED7D31">
                    <a:lumMod val="75000"/>
                  </a:srgbClr>
                </a:solidFill>
                <a:effectLst/>
                <a:uLnTx/>
                <a:uFillTx/>
                <a:ea typeface="+mn-ea"/>
                <a:cs typeface="Arial"/>
                <a:sym typeface="Arial"/>
              </a:rPr>
              <a:t> … </a:t>
            </a:r>
            <a:r>
              <a:rPr kumimoji="0" lang="en-US" sz="4000" b="0" i="0" u="none" strike="noStrike" kern="0" cap="none" spc="0" normalizeH="0" baseline="0" noProof="0" dirty="0" err="1">
                <a:ln>
                  <a:noFill/>
                </a:ln>
                <a:solidFill>
                  <a:srgbClr val="ED7D31">
                    <a:lumMod val="75000"/>
                  </a:srgbClr>
                </a:solidFill>
                <a:effectLst/>
                <a:uLnTx/>
                <a:uFillTx/>
                <a:ea typeface="+mn-ea"/>
                <a:cs typeface="Arial"/>
                <a:sym typeface="Arial"/>
              </a:rPr>
              <a:t>ngày</a:t>
            </a:r>
            <a:r>
              <a:rPr kumimoji="0" lang="en-US" sz="4000" b="0" i="0" u="none" strike="noStrike" kern="0" cap="none" spc="0" normalizeH="0" baseline="0" noProof="0" dirty="0">
                <a:ln>
                  <a:noFill/>
                </a:ln>
                <a:solidFill>
                  <a:srgbClr val="ED7D31">
                    <a:lumMod val="75000"/>
                  </a:srgbClr>
                </a:solidFill>
                <a:effectLst/>
                <a:uLnTx/>
                <a:uFillTx/>
                <a:ea typeface="+mn-ea"/>
                <a:cs typeface="Arial"/>
                <a:sym typeface="Arial"/>
              </a:rPr>
              <a:t> … </a:t>
            </a:r>
            <a:r>
              <a:rPr kumimoji="0" lang="en-US" sz="4000" b="0" i="0" u="none" strike="noStrike" kern="0" cap="none" spc="0" normalizeH="0" baseline="0" noProof="0" dirty="0" err="1">
                <a:ln>
                  <a:noFill/>
                </a:ln>
                <a:solidFill>
                  <a:srgbClr val="ED7D31">
                    <a:lumMod val="75000"/>
                  </a:srgbClr>
                </a:solidFill>
                <a:effectLst/>
                <a:uLnTx/>
                <a:uFillTx/>
                <a:ea typeface="+mn-ea"/>
                <a:cs typeface="Arial"/>
                <a:sym typeface="Arial"/>
              </a:rPr>
              <a:t>tháng</a:t>
            </a:r>
            <a:r>
              <a:rPr kumimoji="0" lang="en-US" sz="4000" b="0" i="0" u="none" strike="noStrike" kern="0" cap="none" spc="0" normalizeH="0" baseline="0" noProof="0" dirty="0">
                <a:ln>
                  <a:noFill/>
                </a:ln>
                <a:solidFill>
                  <a:srgbClr val="ED7D31">
                    <a:lumMod val="75000"/>
                  </a:srgbClr>
                </a:solidFill>
                <a:effectLst/>
                <a:uLnTx/>
                <a:uFillTx/>
                <a:ea typeface="+mn-ea"/>
                <a:cs typeface="Arial"/>
                <a:sym typeface="Arial"/>
              </a:rPr>
              <a:t> … </a:t>
            </a:r>
            <a:r>
              <a:rPr kumimoji="0" lang="en-US" sz="4000" b="0" i="0" u="none" strike="noStrike" kern="0" cap="none" spc="0" normalizeH="0" baseline="0" noProof="0" dirty="0" err="1">
                <a:ln>
                  <a:noFill/>
                </a:ln>
                <a:solidFill>
                  <a:srgbClr val="ED7D31">
                    <a:lumMod val="75000"/>
                  </a:srgbClr>
                </a:solidFill>
                <a:effectLst/>
                <a:uLnTx/>
                <a:uFillTx/>
                <a:ea typeface="+mn-ea"/>
                <a:cs typeface="Arial"/>
                <a:sym typeface="Arial"/>
              </a:rPr>
              <a:t>năm</a:t>
            </a:r>
            <a:r>
              <a:rPr kumimoji="0" lang="en-US" sz="4000" b="0" i="0" u="none" strike="noStrike" kern="0" cap="none" spc="0" normalizeH="0" baseline="0" noProof="0" dirty="0">
                <a:ln>
                  <a:noFill/>
                </a:ln>
                <a:solidFill>
                  <a:srgbClr val="ED7D31">
                    <a:lumMod val="75000"/>
                  </a:srgbClr>
                </a:solidFill>
                <a:effectLst/>
                <a:uLnTx/>
                <a:uFillTx/>
                <a:ea typeface="+mn-ea"/>
                <a:cs typeface="Arial"/>
                <a:sym typeface="Arial"/>
              </a:rPr>
              <a:t> …</a:t>
            </a:r>
          </a:p>
        </p:txBody>
      </p:sp>
      <p:pic>
        <p:nvPicPr>
          <p:cNvPr id="22" name="Picture 21">
            <a:extLst>
              <a:ext uri="{FF2B5EF4-FFF2-40B4-BE49-F238E27FC236}">
                <a16:creationId xmlns:a16="http://schemas.microsoft.com/office/drawing/2014/main" id="{9C051A83-F753-B035-7C2A-4027333EB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8" y="157465"/>
            <a:ext cx="3110778" cy="2782092"/>
          </a:xfrm>
          <a:prstGeom prst="rect">
            <a:avLst/>
          </a:prstGeom>
        </p:spPr>
      </p:pic>
      <p:pic>
        <p:nvPicPr>
          <p:cNvPr id="6" name="Picture 5">
            <a:extLst>
              <a:ext uri="{FF2B5EF4-FFF2-40B4-BE49-F238E27FC236}">
                <a16:creationId xmlns:a16="http://schemas.microsoft.com/office/drawing/2014/main" id="{5169CD79-876D-0C15-1EB8-BC985219879A}"/>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48097" r="38018"/>
          <a:stretch/>
        </p:blipFill>
        <p:spPr>
          <a:xfrm>
            <a:off x="9243037" y="732245"/>
            <a:ext cx="2030032" cy="2290296"/>
          </a:xfrm>
          <a:prstGeom prst="rect">
            <a:avLst/>
          </a:prstGeom>
        </p:spPr>
      </p:pic>
      <p:pic>
        <p:nvPicPr>
          <p:cNvPr id="26" name="Picture 25">
            <a:extLst>
              <a:ext uri="{FF2B5EF4-FFF2-40B4-BE49-F238E27FC236}">
                <a16:creationId xmlns:a16="http://schemas.microsoft.com/office/drawing/2014/main" id="{6B5194E1-36D4-78D8-D510-D096C0A7ED12}"/>
              </a:ext>
            </a:extLst>
          </p:cNvPr>
          <p:cNvPicPr>
            <a:picLocks noChangeAspect="1"/>
          </p:cNvPicPr>
          <p:nvPr/>
        </p:nvPicPr>
        <p:blipFill rotWithShape="1">
          <a:blip r:embed="rId6">
            <a:extLst>
              <a:ext uri="{28A0092B-C50C-407E-A947-70E740481C1C}">
                <a14:useLocalDpi xmlns:a14="http://schemas.microsoft.com/office/drawing/2010/main" val="0"/>
              </a:ext>
            </a:extLst>
          </a:blip>
          <a:srcRect l="8579" t="15355" r="72774" b="49306"/>
          <a:stretch/>
        </p:blipFill>
        <p:spPr>
          <a:xfrm rot="20420542">
            <a:off x="3746542" y="-471037"/>
            <a:ext cx="2534839" cy="2718955"/>
          </a:xfrm>
          <a:prstGeom prst="rect">
            <a:avLst/>
          </a:prstGeom>
        </p:spPr>
      </p:pic>
      <p:pic>
        <p:nvPicPr>
          <p:cNvPr id="28" name="Picture 27">
            <a:extLst>
              <a:ext uri="{FF2B5EF4-FFF2-40B4-BE49-F238E27FC236}">
                <a16:creationId xmlns:a16="http://schemas.microsoft.com/office/drawing/2014/main" id="{82CE5F85-4850-CDA9-DB9C-F4EFC50E1EA1}"/>
              </a:ext>
            </a:extLst>
          </p:cNvPr>
          <p:cNvPicPr>
            <a:picLocks noChangeAspect="1"/>
          </p:cNvPicPr>
          <p:nvPr/>
        </p:nvPicPr>
        <p:blipFill rotWithShape="1">
          <a:blip r:embed="rId6">
            <a:extLst>
              <a:ext uri="{28A0092B-C50C-407E-A947-70E740481C1C}">
                <a14:useLocalDpi xmlns:a14="http://schemas.microsoft.com/office/drawing/2010/main" val="0"/>
              </a:ext>
            </a:extLst>
          </a:blip>
          <a:srcRect l="69412" t="52744" r="11766" b="11917"/>
          <a:stretch/>
        </p:blipFill>
        <p:spPr>
          <a:xfrm rot="2316792">
            <a:off x="6177818" y="-280567"/>
            <a:ext cx="2558673" cy="2718955"/>
          </a:xfrm>
          <a:prstGeom prst="rect">
            <a:avLst/>
          </a:prstGeom>
        </p:spPr>
      </p:pic>
      <p:pic>
        <p:nvPicPr>
          <p:cNvPr id="29" name="Picture 28">
            <a:extLst>
              <a:ext uri="{FF2B5EF4-FFF2-40B4-BE49-F238E27FC236}">
                <a16:creationId xmlns:a16="http://schemas.microsoft.com/office/drawing/2014/main" id="{FAA436ED-D3F1-8AD9-2C5D-2536F76BE83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48097" r="38018"/>
          <a:stretch/>
        </p:blipFill>
        <p:spPr>
          <a:xfrm rot="3738235">
            <a:off x="8905069" y="-142950"/>
            <a:ext cx="1343835" cy="1683926"/>
          </a:xfrm>
          <a:prstGeom prst="rect">
            <a:avLst/>
          </a:prstGeom>
        </p:spPr>
      </p:pic>
      <p:pic>
        <p:nvPicPr>
          <p:cNvPr id="5" name="Picture 4">
            <a:extLst>
              <a:ext uri="{FF2B5EF4-FFF2-40B4-BE49-F238E27FC236}">
                <a16:creationId xmlns:a16="http://schemas.microsoft.com/office/drawing/2014/main" id="{93397BC1-928F-438B-9B16-6B41FF471FFA}"/>
              </a:ext>
            </a:extLst>
          </p:cNvPr>
          <p:cNvPicPr>
            <a:picLocks noChangeAspect="1"/>
          </p:cNvPicPr>
          <p:nvPr/>
        </p:nvPicPr>
        <p:blipFill>
          <a:blip r:embed="rId7"/>
          <a:stretch>
            <a:fillRect/>
          </a:stretch>
        </p:blipFill>
        <p:spPr>
          <a:xfrm>
            <a:off x="4745619" y="3466260"/>
            <a:ext cx="2700762" cy="1792379"/>
          </a:xfrm>
          <a:prstGeom prst="rect">
            <a:avLst/>
          </a:prstGeom>
        </p:spPr>
      </p:pic>
      <p:pic>
        <p:nvPicPr>
          <p:cNvPr id="7" name="Picture 6">
            <a:extLst>
              <a:ext uri="{FF2B5EF4-FFF2-40B4-BE49-F238E27FC236}">
                <a16:creationId xmlns:a16="http://schemas.microsoft.com/office/drawing/2014/main" id="{9A989F25-9174-E78F-7B95-04750698FE61}"/>
              </a:ext>
            </a:extLst>
          </p:cNvPr>
          <p:cNvPicPr>
            <a:picLocks noChangeAspect="1"/>
          </p:cNvPicPr>
          <p:nvPr/>
        </p:nvPicPr>
        <p:blipFill>
          <a:blip r:embed="rId8"/>
          <a:stretch>
            <a:fillRect/>
          </a:stretch>
        </p:blipFill>
        <p:spPr>
          <a:xfrm>
            <a:off x="1150955" y="4460282"/>
            <a:ext cx="9851990" cy="1956986"/>
          </a:xfrm>
          <a:prstGeom prst="rect">
            <a:avLst/>
          </a:prstGeom>
        </p:spPr>
      </p:pic>
      <p:pic>
        <p:nvPicPr>
          <p:cNvPr id="8" name="Picture 7">
            <a:extLst>
              <a:ext uri="{FF2B5EF4-FFF2-40B4-BE49-F238E27FC236}">
                <a16:creationId xmlns:a16="http://schemas.microsoft.com/office/drawing/2014/main" id="{0D43235C-BFCB-B225-3DEB-A41BC982B6DA}"/>
              </a:ext>
            </a:extLst>
          </p:cNvPr>
          <p:cNvPicPr>
            <a:picLocks noChangeAspect="1"/>
          </p:cNvPicPr>
          <p:nvPr/>
        </p:nvPicPr>
        <p:blipFill>
          <a:blip r:embed="rId9"/>
          <a:stretch>
            <a:fillRect/>
          </a:stretch>
        </p:blipFill>
        <p:spPr>
          <a:xfrm>
            <a:off x="1056402" y="3889989"/>
            <a:ext cx="2554445" cy="487722"/>
          </a:xfrm>
          <a:prstGeom prst="rect">
            <a:avLst/>
          </a:prstGeom>
        </p:spPr>
      </p:pic>
    </p:spTree>
    <p:extLst>
      <p:ext uri="{BB962C8B-B14F-4D97-AF65-F5344CB8AC3E}">
        <p14:creationId xmlns:p14="http://schemas.microsoft.com/office/powerpoint/2010/main" val="3069705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B0E014B3-317F-C07E-1F73-E279E432893A}"/>
              </a:ext>
            </a:extLst>
          </p:cNvPr>
          <p:cNvSpPr txBox="1"/>
          <p:nvPr/>
        </p:nvSpPr>
        <p:spPr>
          <a:xfrm>
            <a:off x="638176" y="533400"/>
            <a:ext cx="11315700"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Dựa vào cách ước lượng của Rô-bốt, em hãy cho biết các khẳng định sau đúng hay sai.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89 x 26 &gt; 2 700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9 170 : 30 &lt; 300     </a:t>
            </a:r>
          </a:p>
        </p:txBody>
      </p:sp>
      <p:pic>
        <p:nvPicPr>
          <p:cNvPr id="2" name="Picture 1">
            <a:extLst>
              <a:ext uri="{FF2B5EF4-FFF2-40B4-BE49-F238E27FC236}">
                <a16:creationId xmlns:a16="http://schemas.microsoft.com/office/drawing/2014/main" id="{002CBA52-8547-997F-705C-641C64DFBF0C}"/>
              </a:ext>
            </a:extLst>
          </p:cNvPr>
          <p:cNvPicPr>
            <a:picLocks noChangeAspect="1"/>
          </p:cNvPicPr>
          <p:nvPr/>
        </p:nvPicPr>
        <p:blipFill>
          <a:blip r:embed="rId3"/>
          <a:stretch>
            <a:fillRect/>
          </a:stretch>
        </p:blipFill>
        <p:spPr>
          <a:xfrm>
            <a:off x="217319" y="2677651"/>
            <a:ext cx="3831823" cy="3870924"/>
          </a:xfrm>
          <a:prstGeom prst="rect">
            <a:avLst/>
          </a:prstGeom>
        </p:spPr>
      </p:pic>
      <p:sp>
        <p:nvSpPr>
          <p:cNvPr id="6" name="Speech Bubble: Rectangle with Corners Rounded 5">
            <a:extLst>
              <a:ext uri="{FF2B5EF4-FFF2-40B4-BE49-F238E27FC236}">
                <a16:creationId xmlns:a16="http://schemas.microsoft.com/office/drawing/2014/main" id="{8E9BA6E6-CAEE-31C8-4170-22789C2BF694}"/>
              </a:ext>
            </a:extLst>
          </p:cNvPr>
          <p:cNvSpPr/>
          <p:nvPr/>
        </p:nvSpPr>
        <p:spPr>
          <a:xfrm flipH="1">
            <a:off x="4110363" y="1647825"/>
            <a:ext cx="6024235" cy="2184663"/>
          </a:xfrm>
          <a:prstGeom prst="wedgeRoundRectCallout">
            <a:avLst>
              <a:gd name="adj1" fmla="val 59540"/>
              <a:gd name="adj2" fmla="val 38557"/>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prstClr val="black"/>
                </a:solidFill>
                <a:latin typeface="Calibri" panose="020F0502020204030204"/>
              </a:rPr>
              <a:t>a. </a:t>
            </a:r>
            <a:r>
              <a:rPr lang="vi-VN" sz="2800" dirty="0">
                <a:solidFill>
                  <a:prstClr val="black"/>
                </a:solidFill>
                <a:latin typeface="Calibri" panose="020F0502020204030204"/>
              </a:rPr>
              <a:t>Làm tròn 89 lên thành 90; làm tròn 26 lên thành 30.</a:t>
            </a:r>
          </a:p>
          <a:p>
            <a:pPr lvl="0" algn="just"/>
            <a:r>
              <a:rPr lang="vi-VN" sz="2800" dirty="0">
                <a:solidFill>
                  <a:prstClr val="black"/>
                </a:solidFill>
                <a:latin typeface="Calibri" panose="020F0502020204030204"/>
              </a:rPr>
              <a:t>Phép tính 89 x 26 không thể lớn hơn 90 x 30 = 2700.</a:t>
            </a:r>
            <a:endParaRPr lang="en-US" sz="2800" dirty="0">
              <a:solidFill>
                <a:prstClr val="black"/>
              </a:solidFill>
              <a:latin typeface="Calibri" panose="020F0502020204030204"/>
            </a:endParaRPr>
          </a:p>
          <a:p>
            <a:pPr lvl="0" algn="just"/>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Vậy</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khẳng</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định</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prstClr val="black"/>
                </a:solidFill>
                <a:effectLst/>
                <a:uLnTx/>
                <a:uFillTx/>
                <a:latin typeface="Calibri" panose="020F0502020204030204"/>
                <a:ea typeface="+mn-ea"/>
                <a:cs typeface="+mn-cs"/>
              </a:rPr>
              <a:t>sai</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Speech Bubble: Rectangle with Corners Rounded 7">
            <a:extLst>
              <a:ext uri="{FF2B5EF4-FFF2-40B4-BE49-F238E27FC236}">
                <a16:creationId xmlns:a16="http://schemas.microsoft.com/office/drawing/2014/main" id="{8465EB91-2907-EBA3-8AC5-D6B420382FEB}"/>
              </a:ext>
            </a:extLst>
          </p:cNvPr>
          <p:cNvSpPr/>
          <p:nvPr/>
        </p:nvSpPr>
        <p:spPr>
          <a:xfrm flipH="1">
            <a:off x="4605664" y="4120887"/>
            <a:ext cx="6024235" cy="1988076"/>
          </a:xfrm>
          <a:prstGeom prst="wedgeRoundRectCallout">
            <a:avLst>
              <a:gd name="adj1" fmla="val 67129"/>
              <a:gd name="adj2" fmla="val -14145"/>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prstClr val="black"/>
                </a:solidFill>
                <a:latin typeface="Calibri" panose="020F0502020204030204"/>
              </a:rPr>
              <a:t>Làm tròn 9 170 xuống thành 9 000. Phép tính 9 170 : 30 không thể bé hơn 9 000 : 30 = 300.</a:t>
            </a:r>
          </a:p>
          <a:p>
            <a:pPr lvl="0" algn="just"/>
            <a:r>
              <a:rPr lang="vi-VN" sz="2800" b="1" dirty="0">
                <a:solidFill>
                  <a:prstClr val="black"/>
                </a:solidFill>
                <a:latin typeface="Calibri" panose="020F0502020204030204"/>
              </a:rPr>
              <a:t>Vậy khẳng định b là sai.</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381869953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1BC03C2-E71A-63B5-B346-AC77CCB51173}"/>
              </a:ext>
            </a:extLst>
          </p:cNvPr>
          <p:cNvSpPr txBox="1"/>
          <p:nvPr/>
        </p:nvSpPr>
        <p:spPr>
          <a:xfrm>
            <a:off x="1047749" y="428625"/>
            <a:ext cx="1018222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lang="en-US" sz="3200" dirty="0" err="1">
                <a:solidFill>
                  <a:srgbClr val="1F2000"/>
                </a:solidFill>
                <a:latin typeface="Calibri" panose="020F0502020204030204" pitchFamily="34" charset="0"/>
                <a:cs typeface="Calibri" panose="020F0502020204030204" pitchFamily="34" charset="0"/>
              </a:rPr>
              <a:t>Đến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khu</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đất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rộng</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Rô-bốt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tổ</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chức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trò</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chơi</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Em</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và</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các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bạn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cùng</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tham</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gia</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trò</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chơi</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này</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nhé</a:t>
            </a:r>
            <a:r>
              <a:rPr lang="en-US" sz="3200" dirty="0">
                <a:solidFill>
                  <a:srgbClr val="1F2000"/>
                </a:solidFill>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solidFill>
                <a:srgbClr val="1F2000"/>
              </a:solidFill>
              <a:effectLst/>
              <a:uLnTx/>
              <a:uFillTx/>
              <a:latin typeface="Calibri" panose="020F0502020204030204" pitchFamily="34" charset="0"/>
              <a:ea typeface="+mn-ea"/>
              <a:cs typeface="Calibri" panose="020F0502020204030204" pitchFamily="34" charset="0"/>
            </a:endParaRPr>
          </a:p>
        </p:txBody>
      </p:sp>
      <p:sp>
        <p:nvSpPr>
          <p:cNvPr id="7" name="Oval 6">
            <a:extLst>
              <a:ext uri="{FF2B5EF4-FFF2-40B4-BE49-F238E27FC236}">
                <a16:creationId xmlns:a16="http://schemas.microsoft.com/office/drawing/2014/main" id="{8AFB06CC-E191-7806-FD8C-3076D2CC0074}"/>
              </a:ext>
            </a:extLst>
          </p:cNvPr>
          <p:cNvSpPr/>
          <p:nvPr/>
        </p:nvSpPr>
        <p:spPr>
          <a:xfrm>
            <a:off x="514350" y="504826"/>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6" name="Picture 5">
            <a:extLst>
              <a:ext uri="{FF2B5EF4-FFF2-40B4-BE49-F238E27FC236}">
                <a16:creationId xmlns:a16="http://schemas.microsoft.com/office/drawing/2014/main" id="{4FE0928F-31E4-3C66-C17E-176FDC68B807}"/>
              </a:ext>
            </a:extLst>
          </p:cNvPr>
          <p:cNvPicPr>
            <a:picLocks noChangeAspect="1"/>
          </p:cNvPicPr>
          <p:nvPr/>
        </p:nvPicPr>
        <p:blipFill>
          <a:blip r:embed="rId3"/>
          <a:stretch>
            <a:fillRect/>
          </a:stretch>
        </p:blipFill>
        <p:spPr>
          <a:xfrm>
            <a:off x="657224" y="2728912"/>
            <a:ext cx="3267075" cy="1785816"/>
          </a:xfrm>
          <a:prstGeom prst="rect">
            <a:avLst/>
          </a:prstGeom>
        </p:spPr>
      </p:pic>
      <p:pic>
        <p:nvPicPr>
          <p:cNvPr id="4098" name="Picture 2" descr="Cuộc Đua Đường Công Thưc 1 - Ảnh miễn phí trên Pixabay - Pixabay">
            <a:extLst>
              <a:ext uri="{FF2B5EF4-FFF2-40B4-BE49-F238E27FC236}">
                <a16:creationId xmlns:a16="http://schemas.microsoft.com/office/drawing/2014/main" id="{B8DCF5F4-E4A7-252F-3498-D3BDF8E73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131" y="1762125"/>
            <a:ext cx="6649493" cy="417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16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1000"/>
                                        <p:tgtEl>
                                          <p:spTgt spid="4098"/>
                                        </p:tgtEl>
                                      </p:cBhvr>
                                    </p:animEffect>
                                    <p:anim calcmode="lin" valueType="num">
                                      <p:cBhvr>
                                        <p:cTn id="21" dur="1000" fill="hold"/>
                                        <p:tgtEl>
                                          <p:spTgt spid="4098"/>
                                        </p:tgtEl>
                                        <p:attrNameLst>
                                          <p:attrName>ppt_x</p:attrName>
                                        </p:attrNameLst>
                                      </p:cBhvr>
                                      <p:tavLst>
                                        <p:tav tm="0">
                                          <p:val>
                                            <p:strVal val="#ppt_x"/>
                                          </p:val>
                                        </p:tav>
                                        <p:tav tm="100000">
                                          <p:val>
                                            <p:strVal val="#ppt_x"/>
                                          </p:val>
                                        </p:tav>
                                      </p:tavLst>
                                    </p:anim>
                                    <p:anim calcmode="lin" valueType="num">
                                      <p:cBhvr>
                                        <p:cTn id="2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7EA1311-3628-E9E5-1E6C-669AE734D7D3}"/>
              </a:ext>
            </a:extLst>
          </p:cNvPr>
          <p:cNvSpPr txBox="1"/>
          <p:nvPr/>
        </p:nvSpPr>
        <p:spPr>
          <a:xfrm>
            <a:off x="581025" y="428625"/>
            <a:ext cx="10810875" cy="6204263"/>
          </a:xfrm>
          <a:prstGeom prst="rect">
            <a:avLst/>
          </a:prstGeom>
          <a:noFill/>
        </p:spPr>
        <p:txBody>
          <a:bodyPr wrap="square" rtlCol="0">
            <a:spAutoFit/>
          </a:bodyPr>
          <a:lstStyle/>
          <a:p>
            <a:pPr algn="just" rtl="0">
              <a:spcBef>
                <a:spcPts val="0"/>
              </a:spcBef>
              <a:spcAft>
                <a:spcPts val="500"/>
              </a:spcAft>
            </a:pPr>
            <a:r>
              <a:rPr lang="vi-VN" sz="2800" b="1" i="1" u="none" strike="noStrike" dirty="0">
                <a:solidFill>
                  <a:srgbClr val="002060"/>
                </a:solidFill>
                <a:effectLst/>
                <a:latin typeface="Calibri" panose="020F0502020204030204" pitchFamily="34" charset="0"/>
                <a:cs typeface="Calibri" panose="020F0502020204030204" pitchFamily="34" charset="0"/>
              </a:rPr>
              <a:t>Chuẩn bị:</a:t>
            </a:r>
            <a:endParaRPr lang="vi-VN" sz="2800" b="1" i="1"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Kẻ đường đua như hình vẽ.</a:t>
            </a:r>
            <a:endParaRPr lang="vi-VN" sz="240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Các tấm bìa ghi sẵn các phép tính: 3 970 + 4 980 = 9 850; 15 × 4 = 60; 7900-2000=5900; 821:39 = 19; 5 120+30107 130; 51 x 103 = 4973, 8 920-1 1708 750; 20 x 5 = 100; 4 980 +2 970 = 8 350; 8 000: 2 = 4000.</a:t>
            </a:r>
            <a:endParaRPr lang="en-US" sz="2400" i="0" u="none" strike="noStrike"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i="0" u="none" strike="noStrike" dirty="0">
                <a:solidFill>
                  <a:srgbClr val="002060"/>
                </a:solidFill>
                <a:effectLst/>
                <a:latin typeface="Calibri" panose="020F0502020204030204" pitchFamily="34" charset="0"/>
                <a:cs typeface="Calibri" panose="020F0502020204030204" pitchFamily="34" charset="0"/>
              </a:rPr>
              <a:t>2 cờ hiệu màu xanh, 2 cờ hiệu màu đỏ.</a:t>
            </a:r>
            <a:endParaRPr lang="vi-VN" sz="2400"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1" u="none" strike="noStrike" dirty="0">
                <a:solidFill>
                  <a:srgbClr val="002060"/>
                </a:solidFill>
                <a:effectLst/>
                <a:latin typeface="Calibri" panose="020F0502020204030204" pitchFamily="34" charset="0"/>
                <a:cs typeface="Calibri" panose="020F0502020204030204" pitchFamily="34" charset="0"/>
              </a:rPr>
              <a:t>Cách chơi:</a:t>
            </a:r>
            <a:endParaRPr lang="vi-VN" sz="2800" b="1" i="1"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Hai đội chơi, mỗi đội cử một người đóng vai ngựa đua và đứng ở ô xuất phát trên đường đua của đội mình.</a:t>
            </a:r>
            <a:endParaRPr lang="vi-VN" sz="2400" b="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Mỗi lượt chơi, trọng tài giơ một phép tính rồi hô khẩu lệnh “Đúng hay sai?”. Nếu kết quả phép tính đó là đúng thì đội trưởng của mỗi đội giơ cờ hiệu màu xanh, nếu sai thì giơ cờ hiệu màu đỏ.</a:t>
            </a:r>
            <a:endParaRPr lang="vi-VN" sz="2400" b="0" dirty="0">
              <a:solidFill>
                <a:srgbClr val="002060"/>
              </a:solidFill>
              <a:effectLst/>
              <a:latin typeface="Calibri" panose="020F0502020204030204" pitchFamily="34" charset="0"/>
              <a:cs typeface="Calibri" panose="020F0502020204030204" pitchFamily="34"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libri" panose="020F0502020204030204" pitchFamily="34" charset="0"/>
                <a:cs typeface="Calibri" panose="020F0502020204030204" pitchFamily="34" charset="0"/>
              </a:rPr>
              <a:t>Trọng tài xác định đội giơ cờ hiệu chính xác thì chú ngựa đua của đội đó tiến một ô trên đường đua, ngược lại thì đứng yên. Chú</a:t>
            </a:r>
            <a:r>
              <a:rPr lang="en-US" sz="2400" dirty="0">
                <a:solidFill>
                  <a:srgbClr val="002060"/>
                </a:solidFill>
                <a:latin typeface="Calibri" panose="020F0502020204030204" pitchFamily="34" charset="0"/>
                <a:cs typeface="Calibri" panose="020F0502020204030204" pitchFamily="34" charset="0"/>
              </a:rPr>
              <a:t> </a:t>
            </a:r>
            <a:r>
              <a:rPr lang="vi-VN" sz="2400" b="0" i="0" u="none" strike="noStrike" dirty="0">
                <a:solidFill>
                  <a:srgbClr val="002060"/>
                </a:solidFill>
                <a:effectLst/>
                <a:latin typeface="Calibri" panose="020F0502020204030204" pitchFamily="34" charset="0"/>
                <a:cs typeface="Calibri" panose="020F0502020204030204" pitchFamily="34" charset="0"/>
              </a:rPr>
              <a:t>ngựa đua của đội nào về đến ô đích trước thì</a:t>
            </a:r>
            <a:r>
              <a:rPr lang="en-US" sz="2400" dirty="0">
                <a:solidFill>
                  <a:srgbClr val="002060"/>
                </a:solidFill>
                <a:latin typeface="Calibri" panose="020F0502020204030204" pitchFamily="34" charset="0"/>
                <a:cs typeface="Calibri" panose="020F0502020204030204" pitchFamily="34" charset="0"/>
              </a:rPr>
              <a:t> </a:t>
            </a:r>
            <a:r>
              <a:rPr lang="vi-VN" sz="2400" b="0" i="0" u="none" strike="noStrike" dirty="0">
                <a:solidFill>
                  <a:srgbClr val="002060"/>
                </a:solidFill>
                <a:effectLst/>
                <a:latin typeface="Calibri" panose="020F0502020204030204" pitchFamily="34" charset="0"/>
                <a:cs typeface="Calibri" panose="020F0502020204030204" pitchFamily="34" charset="0"/>
              </a:rPr>
              <a:t>đội đó giành chiến thắng.</a:t>
            </a:r>
            <a:endParaRPr lang="vi-VN"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278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CD6E7B01-E6EB-E721-C6FB-B082B3ED5D5A}"/>
              </a:ext>
            </a:extLst>
          </p:cNvPr>
          <p:cNvPicPr>
            <a:picLocks noChangeAspect="1"/>
          </p:cNvPicPr>
          <p:nvPr/>
        </p:nvPicPr>
        <p:blipFill>
          <a:blip r:embed="rId3"/>
          <a:stretch>
            <a:fillRect/>
          </a:stretch>
        </p:blipFill>
        <p:spPr>
          <a:xfrm>
            <a:off x="1114015" y="471430"/>
            <a:ext cx="9449619" cy="5724640"/>
          </a:xfrm>
          <a:prstGeom prst="rect">
            <a:avLst/>
          </a:prstGeom>
        </p:spPr>
      </p:pic>
    </p:spTree>
    <p:extLst>
      <p:ext uri="{BB962C8B-B14F-4D97-AF65-F5344CB8AC3E}">
        <p14:creationId xmlns:p14="http://schemas.microsoft.com/office/powerpoint/2010/main" val="646464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descr="A child pointing at a pond with flamingos&#10;&#10;Description automatically generated">
            <a:extLst>
              <a:ext uri="{FF2B5EF4-FFF2-40B4-BE49-F238E27FC236}">
                <a16:creationId xmlns:a16="http://schemas.microsoft.com/office/drawing/2014/main" id="{02F9FA35-A8EA-E5C4-0347-DE1259B7D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912" y="585787"/>
            <a:ext cx="8041790" cy="3776663"/>
          </a:xfrm>
          <a:prstGeom prst="rect">
            <a:avLst/>
          </a:prstGeom>
        </p:spPr>
      </p:pic>
      <p:sp>
        <p:nvSpPr>
          <p:cNvPr id="8" name="TextBox 7">
            <a:extLst>
              <a:ext uri="{FF2B5EF4-FFF2-40B4-BE49-F238E27FC236}">
                <a16:creationId xmlns:a16="http://schemas.microsoft.com/office/drawing/2014/main" id="{9B42C783-D4E0-9976-7812-D3280A5428D6}"/>
              </a:ext>
            </a:extLst>
          </p:cNvPr>
          <p:cNvSpPr txBox="1"/>
          <p:nvPr/>
        </p:nvSpPr>
        <p:spPr>
          <a:xfrm>
            <a:off x="457199" y="1914525"/>
            <a:ext cx="6353176" cy="1077218"/>
          </a:xfrm>
          <a:prstGeom prst="rect">
            <a:avLst/>
          </a:prstGeom>
          <a:noFill/>
        </p:spPr>
        <p:txBody>
          <a:bodyPr wrap="square" rtlCol="0">
            <a:spAutoFit/>
          </a:bodyPr>
          <a:lstStyle/>
          <a:p>
            <a:pPr algn="just" rtl="0">
              <a:spcBef>
                <a:spcPts val="0"/>
              </a:spcBef>
              <a:spcAft>
                <a:spcPts val="500"/>
              </a:spcAft>
            </a:pPr>
            <a:r>
              <a:rPr lang="vi-VN" sz="3200" b="1" i="0" u="none" strike="noStrike" dirty="0">
                <a:solidFill>
                  <a:srgbClr val="1F2000"/>
                </a:solidFill>
                <a:effectLst/>
                <a:latin typeface="Calibri" panose="020F0502020204030204" pitchFamily="34" charset="0"/>
                <a:cs typeface="Calibri" panose="020F0502020204030204" pitchFamily="34" charset="0"/>
              </a:rPr>
              <a:t>Trong một ngày Chủ nhật, Rô-bốt cùng các bạn tham quan công viên. </a:t>
            </a:r>
            <a:endParaRPr lang="en-US" sz="32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2678EC0-83B3-99CD-1DA1-4964AEBB4769}"/>
              </a:ext>
            </a:extLst>
          </p:cNvPr>
          <p:cNvSpPr txBox="1"/>
          <p:nvPr/>
        </p:nvSpPr>
        <p:spPr>
          <a:xfrm>
            <a:off x="971549" y="3238500"/>
            <a:ext cx="6600825" cy="2062103"/>
          </a:xfrm>
          <a:prstGeom prst="rect">
            <a:avLst/>
          </a:prstGeom>
          <a:noFill/>
        </p:spPr>
        <p:txBody>
          <a:bodyPr wrap="square" rtlCol="0">
            <a:spAutoFit/>
          </a:bodyPr>
          <a:lstStyle/>
          <a:p>
            <a:pPr algn="just">
              <a:spcAft>
                <a:spcPts val="500"/>
              </a:spcAft>
            </a:pPr>
            <a:r>
              <a:rPr lang="vi-VN" sz="3200" dirty="0">
                <a:solidFill>
                  <a:srgbClr val="1F2000"/>
                </a:solidFill>
                <a:latin typeface="Calibri" panose="020F0502020204030204" pitchFamily="34" charset="0"/>
                <a:cs typeface="Calibri" panose="020F0502020204030204" pitchFamily="34" charset="0"/>
              </a:rPr>
              <a:t>Vừa đến cổng, hướng dẫn viên cho biết trong ngày hôm qua, buổi sáng và buổi chiều lần lượt có 5 978 và 2 967 lượt khách tham quan.</a:t>
            </a:r>
          </a:p>
        </p:txBody>
      </p:sp>
      <p:sp>
        <p:nvSpPr>
          <p:cNvPr id="20" name="Oval 19">
            <a:extLst>
              <a:ext uri="{FF2B5EF4-FFF2-40B4-BE49-F238E27FC236}">
                <a16:creationId xmlns:a16="http://schemas.microsoft.com/office/drawing/2014/main" id="{FFEAA879-D066-D30F-8F06-4352F79118C3}"/>
              </a:ext>
            </a:extLst>
          </p:cNvPr>
          <p:cNvSpPr/>
          <p:nvPr/>
        </p:nvSpPr>
        <p:spPr>
          <a:xfrm>
            <a:off x="438150" y="3314701"/>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Tree>
    <p:extLst>
      <p:ext uri="{BB962C8B-B14F-4D97-AF65-F5344CB8AC3E}">
        <p14:creationId xmlns:p14="http://schemas.microsoft.com/office/powerpoint/2010/main" val="3261962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Rounded Corners 1">
            <a:extLst>
              <a:ext uri="{FF2B5EF4-FFF2-40B4-BE49-F238E27FC236}">
                <a16:creationId xmlns:a16="http://schemas.microsoft.com/office/drawing/2014/main" id="{DF686A65-01DE-6086-41A9-62405A61C71A}"/>
              </a:ext>
            </a:extLst>
          </p:cNvPr>
          <p:cNvSpPr/>
          <p:nvPr/>
        </p:nvSpPr>
        <p:spPr>
          <a:xfrm>
            <a:off x="1152525" y="1247776"/>
            <a:ext cx="9858375" cy="3971924"/>
          </a:xfrm>
          <a:prstGeom prst="roundRect">
            <a:avLst/>
          </a:prstGeom>
          <a:solidFill>
            <a:srgbClr val="FBD5ED"/>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dirty="0">
                <a:solidFill>
                  <a:srgbClr val="002060"/>
                </a:solidFill>
                <a:latin typeface="Calibri" panose="020F0502020204030204" pitchFamily="34" charset="0"/>
                <a:cs typeface="Calibri" panose="020F0502020204030204" pitchFamily="34" charset="0"/>
              </a:rPr>
              <a:t>Rô-bốt ước lượng như sau: Làm tròn 5</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978 thành 6</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000, làm tròn 2</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967 thành 3</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000. Vậy cả ngày hôm qua có khoảng 9</a:t>
            </a:r>
            <a:r>
              <a:rPr lang="en-US" sz="4800" dirty="0">
                <a:solidFill>
                  <a:srgbClr val="002060"/>
                </a:solidFill>
                <a:latin typeface="Calibri" panose="020F0502020204030204" pitchFamily="34" charset="0"/>
                <a:cs typeface="Calibri" panose="020F0502020204030204" pitchFamily="34" charset="0"/>
              </a:rPr>
              <a:t> </a:t>
            </a:r>
            <a:r>
              <a:rPr lang="vi-VN" sz="4800" dirty="0">
                <a:solidFill>
                  <a:srgbClr val="002060"/>
                </a:solidFill>
                <a:latin typeface="Calibri" panose="020F0502020204030204" pitchFamily="34" charset="0"/>
                <a:cs typeface="Calibri" panose="020F0502020204030204" pitchFamily="34" charset="0"/>
              </a:rPr>
              <a:t>000 lượt khách tham quan công viên.</a:t>
            </a:r>
            <a:endParaRPr lang="en-US" sz="4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69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3"/>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8D43AEE6-230E-422D-B9B6-EA4767B9FFAC}"/>
              </a:ext>
            </a:extLst>
          </p:cNvPr>
          <p:cNvSpPr txBox="1"/>
          <p:nvPr/>
        </p:nvSpPr>
        <p:spPr>
          <a:xfrm>
            <a:off x="1972970" y="442460"/>
            <a:ext cx="776157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dirty="0" err="1">
                <a:solidFill>
                  <a:srgbClr val="C00000"/>
                </a:solidFill>
                <a:latin typeface="Calibri" panose="020F0502020204030204"/>
              </a:rPr>
              <a:t>Cách</a:t>
            </a:r>
            <a:r>
              <a:rPr lang="en-US" sz="4000" b="1" noProof="0" dirty="0">
                <a:solidFill>
                  <a:srgbClr val="C00000"/>
                </a:solidFill>
                <a:latin typeface="Calibri" panose="020F0502020204030204"/>
              </a:rPr>
              <a:t> </a:t>
            </a:r>
            <a:r>
              <a:rPr kumimoji="0" lang="vi-VN" sz="4000" b="1" i="0" u="none" strike="noStrike" kern="1200" cap="none" spc="0" normalizeH="0" baseline="0" noProof="0" dirty="0">
                <a:ln>
                  <a:noFill/>
                </a:ln>
                <a:solidFill>
                  <a:srgbClr val="C00000"/>
                </a:solidFill>
                <a:effectLst/>
                <a:uLnTx/>
                <a:uFillTx/>
                <a:latin typeface="Calibri" panose="020F0502020204030204"/>
                <a:ea typeface="+mn-ea"/>
                <a:cs typeface="+mn-cs"/>
              </a:rPr>
              <a:t>làm bao gồm trong hai bước:</a:t>
            </a:r>
            <a:endPar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956F035-2CC1-824F-079D-BB92EEB9C7BE}"/>
              </a:ext>
            </a:extLst>
          </p:cNvPr>
          <p:cNvPicPr>
            <a:picLocks noChangeAspect="1"/>
          </p:cNvPicPr>
          <p:nvPr/>
        </p:nvPicPr>
        <p:blipFill>
          <a:blip r:embed="rId4"/>
          <a:stretch>
            <a:fillRect/>
          </a:stretch>
        </p:blipFill>
        <p:spPr>
          <a:xfrm flipH="1">
            <a:off x="7788399" y="2528025"/>
            <a:ext cx="3831823" cy="3870924"/>
          </a:xfrm>
          <a:prstGeom prst="rect">
            <a:avLst/>
          </a:prstGeom>
        </p:spPr>
      </p:pic>
      <p:sp>
        <p:nvSpPr>
          <p:cNvPr id="5" name="Speech Bubble: Rectangle with Corners Rounded 4">
            <a:extLst>
              <a:ext uri="{FF2B5EF4-FFF2-40B4-BE49-F238E27FC236}">
                <a16:creationId xmlns:a16="http://schemas.microsoft.com/office/drawing/2014/main" id="{0A2C522B-9E1C-12FB-B762-0B5A73BC17F5}"/>
              </a:ext>
            </a:extLst>
          </p:cNvPr>
          <p:cNvSpPr/>
          <p:nvPr/>
        </p:nvSpPr>
        <p:spPr>
          <a:xfrm>
            <a:off x="676275" y="2038350"/>
            <a:ext cx="6905487" cy="1680104"/>
          </a:xfrm>
          <a:prstGeom prst="wedgeRoundRectCallout">
            <a:avLst>
              <a:gd name="adj1" fmla="val 59540"/>
              <a:gd name="adj2" fmla="val 38557"/>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a:rPr>
              <a:t>Bước 1: </a:t>
            </a:r>
            <a:r>
              <a:rPr lang="vi-VN" sz="3600" dirty="0">
                <a:solidFill>
                  <a:prstClr val="black"/>
                </a:solidFill>
                <a:latin typeface="Calibri" panose="020F0502020204030204"/>
              </a:rPr>
              <a:t>Là làm tròn các số có mặt trong phép tính đến </a:t>
            </a:r>
            <a:r>
              <a:rPr lang="vi-VN" sz="4000" dirty="0">
                <a:solidFill>
                  <a:prstClr val="black"/>
                </a:solidFill>
                <a:latin typeface="Calibri" panose="020F0502020204030204"/>
              </a:rPr>
              <a:t>chữ</a:t>
            </a:r>
            <a:r>
              <a:rPr lang="vi-VN" sz="3600" dirty="0">
                <a:solidFill>
                  <a:prstClr val="black"/>
                </a:solidFill>
                <a:latin typeface="Calibri" panose="020F0502020204030204"/>
              </a:rPr>
              <a:t> số ở hàng cao nhất.</a:t>
            </a:r>
            <a:endPar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peech Bubble: Rectangle with Corners Rounded 5">
            <a:extLst>
              <a:ext uri="{FF2B5EF4-FFF2-40B4-BE49-F238E27FC236}">
                <a16:creationId xmlns:a16="http://schemas.microsoft.com/office/drawing/2014/main" id="{9D88F588-301D-226B-95BE-09B427682487}"/>
              </a:ext>
            </a:extLst>
          </p:cNvPr>
          <p:cNvSpPr/>
          <p:nvPr/>
        </p:nvSpPr>
        <p:spPr>
          <a:xfrm>
            <a:off x="504825" y="4229100"/>
            <a:ext cx="6905487" cy="1476375"/>
          </a:xfrm>
          <a:prstGeom prst="wedgeRoundRectCallout">
            <a:avLst>
              <a:gd name="adj1" fmla="val 65195"/>
              <a:gd name="adj2" fmla="val -17569"/>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a:rPr>
              <a:t>Bước 2: </a:t>
            </a:r>
            <a:r>
              <a:rPr lang="vi-VN" sz="3600" dirty="0">
                <a:solidFill>
                  <a:prstClr val="black"/>
                </a:solidFill>
                <a:latin typeface="Calibri" panose="020F0502020204030204"/>
              </a:rPr>
              <a:t>Là thực hiện phép tính với các số đã làm tròn.</a:t>
            </a:r>
            <a:endParaRPr kumimoji="0" lang="vi-VN" sz="540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709652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8D43AEE6-230E-422D-B9B6-EA4767B9FFAC}"/>
              </a:ext>
            </a:extLst>
          </p:cNvPr>
          <p:cNvSpPr txBox="1"/>
          <p:nvPr/>
        </p:nvSpPr>
        <p:spPr>
          <a:xfrm>
            <a:off x="647700" y="442460"/>
            <a:ext cx="1110615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ước</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lượng</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kết</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quả</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tính</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00000"/>
                </a:solidFill>
                <a:effectLst/>
                <a:uLnTx/>
                <a:uFillTx/>
                <a:latin typeface="Calibri" panose="020F0502020204030204"/>
                <a:ea typeface="+mn-ea"/>
                <a:cs typeface="+mn-cs"/>
              </a:rPr>
              <a:t>sau</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2" name="Rectangle 1">
            <a:extLst>
              <a:ext uri="{FF2B5EF4-FFF2-40B4-BE49-F238E27FC236}">
                <a16:creationId xmlns:a16="http://schemas.microsoft.com/office/drawing/2014/main" id="{68A911C0-8C36-5D12-7969-F00EC692A3FC}"/>
              </a:ext>
            </a:extLst>
          </p:cNvPr>
          <p:cNvSpPr/>
          <p:nvPr/>
        </p:nvSpPr>
        <p:spPr>
          <a:xfrm>
            <a:off x="933450" y="1990725"/>
            <a:ext cx="3476625"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rPr>
              <a:t>Khoảng</a:t>
            </a:r>
            <a:r>
              <a:rPr lang="en-US" sz="3200" dirty="0">
                <a:solidFill>
                  <a:srgbClr val="002060"/>
                </a:solidFill>
              </a:rPr>
              <a:t> </a:t>
            </a:r>
            <a:r>
              <a:rPr lang="en-US" sz="3200" dirty="0" err="1">
                <a:solidFill>
                  <a:srgbClr val="002060"/>
                </a:solidFill>
              </a:rPr>
              <a:t>mấy</a:t>
            </a:r>
            <a:r>
              <a:rPr lang="en-US" sz="3200" dirty="0">
                <a:solidFill>
                  <a:srgbClr val="002060"/>
                </a:solidFill>
              </a:rPr>
              <a:t> </a:t>
            </a:r>
            <a:r>
              <a:rPr lang="en-US" sz="3200" dirty="0" err="1">
                <a:solidFill>
                  <a:srgbClr val="002060"/>
                </a:solidFill>
              </a:rPr>
              <a:t>nghìn</a:t>
            </a:r>
            <a:r>
              <a:rPr lang="en-US" sz="3200" dirty="0">
                <a:solidFill>
                  <a:srgbClr val="002060"/>
                </a:solidFill>
              </a:rPr>
              <a:t>?</a:t>
            </a:r>
          </a:p>
          <a:p>
            <a:pPr algn="just"/>
            <a:r>
              <a:rPr lang="en-US" sz="3200" dirty="0">
                <a:solidFill>
                  <a:srgbClr val="002060"/>
                </a:solidFill>
              </a:rPr>
              <a:t>7 960 + 1 980</a:t>
            </a:r>
          </a:p>
          <a:p>
            <a:pPr algn="just"/>
            <a:r>
              <a:rPr lang="en-US" sz="3200" dirty="0">
                <a:solidFill>
                  <a:srgbClr val="002060"/>
                </a:solidFill>
              </a:rPr>
              <a:t>5 985 – 3 897</a:t>
            </a:r>
          </a:p>
        </p:txBody>
      </p:sp>
      <p:sp>
        <p:nvSpPr>
          <p:cNvPr id="5" name="Rectangle 4">
            <a:extLst>
              <a:ext uri="{FF2B5EF4-FFF2-40B4-BE49-F238E27FC236}">
                <a16:creationId xmlns:a16="http://schemas.microsoft.com/office/drawing/2014/main" id="{2E8D89C2-39F0-3E05-C949-BAF430BBADB7}"/>
              </a:ext>
            </a:extLst>
          </p:cNvPr>
          <p:cNvSpPr/>
          <p:nvPr/>
        </p:nvSpPr>
        <p:spPr>
          <a:xfrm>
            <a:off x="6515100" y="1905000"/>
            <a:ext cx="4419600"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rPr>
              <a:t>Khoảng</a:t>
            </a:r>
            <a:r>
              <a:rPr lang="en-US" sz="3200" dirty="0">
                <a:solidFill>
                  <a:srgbClr val="002060"/>
                </a:solidFill>
              </a:rPr>
              <a:t> </a:t>
            </a:r>
            <a:r>
              <a:rPr lang="en-US" sz="3200" dirty="0" err="1">
                <a:solidFill>
                  <a:srgbClr val="002060"/>
                </a:solidFill>
              </a:rPr>
              <a:t>mấy</a:t>
            </a:r>
            <a:r>
              <a:rPr lang="en-US" sz="3200" dirty="0">
                <a:solidFill>
                  <a:srgbClr val="002060"/>
                </a:solidFill>
              </a:rPr>
              <a:t> </a:t>
            </a:r>
            <a:r>
              <a:rPr lang="en-US" sz="3200" dirty="0" err="1">
                <a:solidFill>
                  <a:srgbClr val="002060"/>
                </a:solidFill>
              </a:rPr>
              <a:t>chục</a:t>
            </a:r>
            <a:r>
              <a:rPr lang="en-US" sz="3200" dirty="0">
                <a:solidFill>
                  <a:srgbClr val="002060"/>
                </a:solidFill>
              </a:rPr>
              <a:t> </a:t>
            </a:r>
            <a:r>
              <a:rPr lang="en-US" sz="3200" dirty="0" err="1">
                <a:solidFill>
                  <a:srgbClr val="002060"/>
                </a:solidFill>
              </a:rPr>
              <a:t>nghìn</a:t>
            </a:r>
            <a:r>
              <a:rPr lang="en-US" sz="3200" dirty="0">
                <a:solidFill>
                  <a:srgbClr val="002060"/>
                </a:solidFill>
              </a:rPr>
              <a:t>?</a:t>
            </a:r>
          </a:p>
          <a:p>
            <a:pPr algn="just"/>
            <a:r>
              <a:rPr lang="en-US" sz="3200" dirty="0">
                <a:solidFill>
                  <a:srgbClr val="002060"/>
                </a:solidFill>
              </a:rPr>
              <a:t>19 870 + 30 480</a:t>
            </a:r>
          </a:p>
          <a:p>
            <a:pPr algn="just"/>
            <a:r>
              <a:rPr lang="en-US" sz="3200" dirty="0">
                <a:solidFill>
                  <a:srgbClr val="002060"/>
                </a:solidFill>
              </a:rPr>
              <a:t>50 217 – 21 052</a:t>
            </a:r>
          </a:p>
        </p:txBody>
      </p:sp>
    </p:spTree>
    <p:extLst>
      <p:ext uri="{BB962C8B-B14F-4D97-AF65-F5344CB8AC3E}">
        <p14:creationId xmlns:p14="http://schemas.microsoft.com/office/powerpoint/2010/main" val="203649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62EA7F-E873-43DB-383B-8D0BA7F1EC2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92690255-EE49-5546-FE86-D502BDF914B9}"/>
              </a:ext>
            </a:extLst>
          </p:cNvPr>
          <p:cNvPicPr>
            <a:picLocks noChangeAspect="1"/>
          </p:cNvPicPr>
          <p:nvPr/>
        </p:nvPicPr>
        <p:blipFill>
          <a:blip r:embed="rId3"/>
          <a:stretch>
            <a:fillRect/>
          </a:stretch>
        </p:blipFill>
        <p:spPr>
          <a:xfrm>
            <a:off x="766146" y="878528"/>
            <a:ext cx="9821507" cy="1329043"/>
          </a:xfrm>
          <a:prstGeom prst="rect">
            <a:avLst/>
          </a:prstGeom>
        </p:spPr>
      </p:pic>
    </p:spTree>
    <p:extLst>
      <p:ext uri="{BB962C8B-B14F-4D97-AF65-F5344CB8AC3E}">
        <p14:creationId xmlns:p14="http://schemas.microsoft.com/office/powerpoint/2010/main" val="4216131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68A911C0-8C36-5D12-7969-F00EC692A3FC}"/>
              </a:ext>
            </a:extLst>
          </p:cNvPr>
          <p:cNvSpPr/>
          <p:nvPr/>
        </p:nvSpPr>
        <p:spPr>
          <a:xfrm>
            <a:off x="4438650" y="523875"/>
            <a:ext cx="3476625"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mấy</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nghìn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7 960 + 1 980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5 985 – 3 897</a:t>
            </a:r>
          </a:p>
        </p:txBody>
      </p:sp>
      <p:sp>
        <p:nvSpPr>
          <p:cNvPr id="6" name="TextBox 5">
            <a:extLst>
              <a:ext uri="{FF2B5EF4-FFF2-40B4-BE49-F238E27FC236}">
                <a16:creationId xmlns:a16="http://schemas.microsoft.com/office/drawing/2014/main" id="{D807E3F8-B4A8-48D7-F824-2BD0929AFA5B}"/>
              </a:ext>
            </a:extLst>
          </p:cNvPr>
          <p:cNvSpPr txBox="1"/>
          <p:nvPr/>
        </p:nvSpPr>
        <p:spPr>
          <a:xfrm>
            <a:off x="1038225" y="2505075"/>
            <a:ext cx="10267950" cy="2970685"/>
          </a:xfrm>
          <a:prstGeom prst="rect">
            <a:avLst/>
          </a:prstGeom>
          <a:noFill/>
        </p:spPr>
        <p:txBody>
          <a:bodyPr wrap="square" rtlCol="0">
            <a:spAutoFit/>
          </a:bodyPr>
          <a:lstStyle/>
          <a:p>
            <a:pPr>
              <a:lnSpc>
                <a:spcPct val="150000"/>
              </a:lnSpc>
            </a:pPr>
            <a:r>
              <a:rPr lang="en-US" sz="3200" dirty="0">
                <a:solidFill>
                  <a:srgbClr val="002060"/>
                </a:solidFill>
              </a:rPr>
              <a:t>7 960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8 000, 1 980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2 000</a:t>
            </a:r>
          </a:p>
          <a:p>
            <a:pPr marL="457200" indent="-457200">
              <a:lnSpc>
                <a:spcPct val="150000"/>
              </a:lnSpc>
              <a:buFont typeface="Arial" panose="020B0604020202020204" pitchFamily="34" charset="0"/>
              <a:buChar char="•"/>
            </a:pPr>
            <a:r>
              <a:rPr lang="en-US" sz="3200" b="1" dirty="0" err="1">
                <a:solidFill>
                  <a:srgbClr val="FF0000"/>
                </a:solidFill>
              </a:rPr>
              <a:t>Ước</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tổng</a:t>
            </a:r>
            <a:r>
              <a:rPr lang="en-US" sz="3200" b="1" dirty="0">
                <a:solidFill>
                  <a:srgbClr val="FF0000"/>
                </a:solidFill>
              </a:rPr>
              <a:t> 7 960 + 1 980 </a:t>
            </a:r>
            <a:r>
              <a:rPr lang="en-US" sz="3200" b="1" dirty="0" err="1">
                <a:solidFill>
                  <a:srgbClr val="FF0000"/>
                </a:solidFill>
              </a:rPr>
              <a:t>khoảng</a:t>
            </a:r>
            <a:r>
              <a:rPr lang="en-US" sz="3200" b="1" dirty="0">
                <a:solidFill>
                  <a:srgbClr val="FF0000"/>
                </a:solidFill>
              </a:rPr>
              <a:t> 10 000</a:t>
            </a:r>
          </a:p>
          <a:p>
            <a:pPr>
              <a:lnSpc>
                <a:spcPct val="150000"/>
              </a:lnSpc>
            </a:pPr>
            <a:r>
              <a:rPr lang="en-US" sz="3200" dirty="0">
                <a:solidFill>
                  <a:srgbClr val="002060"/>
                </a:solidFill>
              </a:rPr>
              <a:t>5 985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6 000, 3 897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thành</a:t>
            </a:r>
            <a:r>
              <a:rPr lang="en-US" sz="3200" dirty="0">
                <a:solidFill>
                  <a:srgbClr val="002060"/>
                </a:solidFill>
              </a:rPr>
              <a:t> 4 000</a:t>
            </a:r>
          </a:p>
          <a:p>
            <a:pPr marL="457200" indent="-457200">
              <a:lnSpc>
                <a:spcPct val="150000"/>
              </a:lnSpc>
              <a:buFont typeface="Arial" panose="020B0604020202020204" pitchFamily="34" charset="0"/>
              <a:buChar char="•"/>
            </a:pPr>
            <a:r>
              <a:rPr lang="en-US" sz="3200" b="1" dirty="0" err="1">
                <a:solidFill>
                  <a:srgbClr val="FF0000"/>
                </a:solidFill>
              </a:rPr>
              <a:t>Ước</a:t>
            </a:r>
            <a:r>
              <a:rPr lang="en-US" sz="3200" b="1" dirty="0">
                <a:solidFill>
                  <a:srgbClr val="FF0000"/>
                </a:solidFill>
              </a:rPr>
              <a:t> </a:t>
            </a:r>
            <a:r>
              <a:rPr lang="en-US" sz="3200" b="1" dirty="0" err="1">
                <a:solidFill>
                  <a:srgbClr val="FF0000"/>
                </a:solidFill>
              </a:rPr>
              <a:t>lượng</a:t>
            </a:r>
            <a:r>
              <a:rPr lang="en-US" sz="3200" b="1" dirty="0">
                <a:solidFill>
                  <a:srgbClr val="FF0000"/>
                </a:solidFill>
              </a:rPr>
              <a:t> </a:t>
            </a:r>
            <a:r>
              <a:rPr lang="en-US" sz="3200" b="1" dirty="0" err="1">
                <a:solidFill>
                  <a:srgbClr val="FF0000"/>
                </a:solidFill>
              </a:rPr>
              <a:t>hiệu</a:t>
            </a:r>
            <a:r>
              <a:rPr lang="en-US" sz="3200" b="1" dirty="0">
                <a:solidFill>
                  <a:srgbClr val="FF0000"/>
                </a:solidFill>
              </a:rPr>
              <a:t> 5 985 – 3 897 </a:t>
            </a:r>
            <a:r>
              <a:rPr lang="en-US" sz="3200" b="1" dirty="0" err="1">
                <a:solidFill>
                  <a:srgbClr val="FF0000"/>
                </a:solidFill>
              </a:rPr>
              <a:t>khoảng</a:t>
            </a:r>
            <a:r>
              <a:rPr lang="en-US" sz="3200" b="1" dirty="0">
                <a:solidFill>
                  <a:srgbClr val="FF0000"/>
                </a:solidFill>
              </a:rPr>
              <a:t> 2 000.</a:t>
            </a:r>
          </a:p>
        </p:txBody>
      </p:sp>
    </p:spTree>
    <p:extLst>
      <p:ext uri="{BB962C8B-B14F-4D97-AF65-F5344CB8AC3E}">
        <p14:creationId xmlns:p14="http://schemas.microsoft.com/office/powerpoint/2010/main" val="833259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68A911C0-8C36-5D12-7969-F00EC692A3FC}"/>
              </a:ext>
            </a:extLst>
          </p:cNvPr>
          <p:cNvSpPr/>
          <p:nvPr/>
        </p:nvSpPr>
        <p:spPr>
          <a:xfrm>
            <a:off x="4038600" y="523875"/>
            <a:ext cx="4800600" cy="1781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Khoảng mấy chục nghìn?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19 870 + 30 480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50 217 – 21 052</a:t>
            </a:r>
            <a:endPar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07E3F8-B4A8-48D7-F824-2BD0929AFA5B}"/>
              </a:ext>
            </a:extLst>
          </p:cNvPr>
          <p:cNvSpPr txBox="1"/>
          <p:nvPr/>
        </p:nvSpPr>
        <p:spPr>
          <a:xfrm>
            <a:off x="1038225" y="2505075"/>
            <a:ext cx="10267950" cy="29706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19</a:t>
            </a:r>
            <a:r>
              <a:rPr kumimoji="0" lang="en-US" sz="3200" b="0" i="0" u="none" strike="noStrike" kern="1200" cap="none" spc="0" normalizeH="0" noProof="0" dirty="0">
                <a:ln>
                  <a:noFill/>
                </a:ln>
                <a:solidFill>
                  <a:srgbClr val="002060"/>
                </a:solidFill>
                <a:effectLst/>
                <a:uLnTx/>
                <a:uFillTx/>
                <a:latin typeface="Calibri" panose="020F0502020204030204"/>
                <a:ea typeface="+mn-ea"/>
                <a:cs typeface="+mn-cs"/>
              </a:rPr>
              <a:t> 870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20 000, 30 480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30 000</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lượng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tổng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19 870 + 30 480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khoảng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50 000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50 217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50 000, 21 052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tròn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20</a:t>
            </a:r>
            <a:r>
              <a:rPr kumimoji="0" lang="en-US" sz="3200" b="0" i="0" u="none" strike="noStrike" kern="1200" cap="none" spc="0" normalizeH="0" noProof="0" dirty="0">
                <a:ln>
                  <a:noFill/>
                </a:ln>
                <a:solidFill>
                  <a:srgbClr val="002060"/>
                </a:solidFill>
                <a:effectLst/>
                <a:uLnTx/>
                <a:uFillTx/>
                <a:latin typeface="Calibri" panose="020F0502020204030204"/>
                <a:ea typeface="+mn-ea"/>
                <a:cs typeface="+mn-cs"/>
              </a:rPr>
              <a:t> 000</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Ước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lượng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hiệu</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50 217 – 21 052</a:t>
            </a:r>
            <a:r>
              <a:rPr kumimoji="0" lang="en-US" sz="32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khoảng</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30 000.</a:t>
            </a:r>
          </a:p>
        </p:txBody>
      </p:sp>
    </p:spTree>
    <p:extLst>
      <p:ext uri="{BB962C8B-B14F-4D97-AF65-F5344CB8AC3E}">
        <p14:creationId xmlns:p14="http://schemas.microsoft.com/office/powerpoint/2010/main" val="1579762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1BC03C2-E71A-63B5-B346-AC77CCB51173}"/>
              </a:ext>
            </a:extLst>
          </p:cNvPr>
          <p:cNvSpPr txBox="1"/>
          <p:nvPr/>
        </p:nvSpPr>
        <p:spPr>
          <a:xfrm>
            <a:off x="1047749" y="428625"/>
            <a:ext cx="10182226" cy="584775"/>
          </a:xfrm>
          <a:prstGeom prst="rect">
            <a:avLst/>
          </a:prstGeom>
          <a:noFill/>
        </p:spPr>
        <p:txBody>
          <a:bodyPr wrap="square" rtlCol="0">
            <a:spAutoFit/>
          </a:bodyPr>
          <a:lstStyle/>
          <a:p>
            <a:pPr algn="just">
              <a:spcAft>
                <a:spcPts val="500"/>
              </a:spcAft>
            </a:pPr>
            <a:r>
              <a:rPr lang="en-US" sz="3200" dirty="0">
                <a:solidFill>
                  <a:srgbClr val="1F2000"/>
                </a:solidFill>
                <a:latin typeface="Calibri" panose="020F0502020204030204" pitchFamily="34" charset="0"/>
                <a:cs typeface="Calibri" panose="020F0502020204030204" pitchFamily="34" charset="0"/>
              </a:rPr>
              <a:t>Sau </a:t>
            </a:r>
            <a:r>
              <a:rPr lang="en-US" sz="3200" dirty="0" err="1">
                <a:solidFill>
                  <a:srgbClr val="1F2000"/>
                </a:solidFill>
                <a:latin typeface="Calibri" panose="020F0502020204030204" pitchFamily="34" charset="0"/>
                <a:cs typeface="Calibri" panose="020F0502020204030204" pitchFamily="34" charset="0"/>
              </a:rPr>
              <a:t>đó</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Rô-bốt</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và</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các</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bạn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đến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vườn</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thảo</a:t>
            </a:r>
            <a:r>
              <a:rPr lang="en-US" sz="3200" dirty="0">
                <a:solidFill>
                  <a:srgbClr val="1F2000"/>
                </a:solidFill>
                <a:latin typeface="Calibri" panose="020F0502020204030204" pitchFamily="34" charset="0"/>
                <a:cs typeface="Calibri" panose="020F0502020204030204" pitchFamily="34" charset="0"/>
              </a:rPr>
              <a:t> </a:t>
            </a:r>
            <a:r>
              <a:rPr lang="en-US" sz="3200" dirty="0" err="1">
                <a:solidFill>
                  <a:srgbClr val="1F2000"/>
                </a:solidFill>
                <a:latin typeface="Calibri" panose="020F0502020204030204" pitchFamily="34" charset="0"/>
                <a:cs typeface="Calibri" panose="020F0502020204030204" pitchFamily="34" charset="0"/>
              </a:rPr>
              <a:t>mộc</a:t>
            </a:r>
            <a:endParaRPr lang="vi-VN" sz="3200" dirty="0">
              <a:solidFill>
                <a:srgbClr val="1F2000"/>
              </a:solidFill>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8AFB06CC-E191-7806-FD8C-3076D2CC0074}"/>
              </a:ext>
            </a:extLst>
          </p:cNvPr>
          <p:cNvSpPr/>
          <p:nvPr/>
        </p:nvSpPr>
        <p:spPr>
          <a:xfrm>
            <a:off x="514350" y="504826"/>
            <a:ext cx="581025" cy="5524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pic>
        <p:nvPicPr>
          <p:cNvPr id="11" name="Picture 10">
            <a:extLst>
              <a:ext uri="{FF2B5EF4-FFF2-40B4-BE49-F238E27FC236}">
                <a16:creationId xmlns:a16="http://schemas.microsoft.com/office/drawing/2014/main" id="{ECC10DF1-0F09-4A2D-87C8-593781FCD975}"/>
              </a:ext>
            </a:extLst>
          </p:cNvPr>
          <p:cNvPicPr>
            <a:picLocks noChangeAspect="1"/>
          </p:cNvPicPr>
          <p:nvPr/>
        </p:nvPicPr>
        <p:blipFill>
          <a:blip r:embed="rId3"/>
          <a:stretch>
            <a:fillRect/>
          </a:stretch>
        </p:blipFill>
        <p:spPr>
          <a:xfrm>
            <a:off x="1485900" y="981075"/>
            <a:ext cx="8986837" cy="3933506"/>
          </a:xfrm>
          <a:prstGeom prst="rect">
            <a:avLst/>
          </a:prstGeom>
        </p:spPr>
      </p:pic>
      <p:sp>
        <p:nvSpPr>
          <p:cNvPr id="12" name="TextBox 11">
            <a:extLst>
              <a:ext uri="{FF2B5EF4-FFF2-40B4-BE49-F238E27FC236}">
                <a16:creationId xmlns:a16="http://schemas.microsoft.com/office/drawing/2014/main" id="{B0E014B3-317F-C07E-1F73-E279E432893A}"/>
              </a:ext>
            </a:extLst>
          </p:cNvPr>
          <p:cNvSpPr txBox="1"/>
          <p:nvPr/>
        </p:nvSpPr>
        <p:spPr>
          <a:xfrm>
            <a:off x="561976" y="5029200"/>
            <a:ext cx="11315700" cy="1446550"/>
          </a:xfrm>
          <a:prstGeom prst="rect">
            <a:avLst/>
          </a:prstGeom>
          <a:noFill/>
        </p:spPr>
        <p:txBody>
          <a:bodyPr wrap="square" rtlCol="0">
            <a:spAutoFit/>
          </a:bodyPr>
          <a:lstStyle/>
          <a:p>
            <a:pPr algn="just" latinLnBrk="0"/>
            <a:r>
              <a:rPr lang="vi-VN" sz="2400" b="1" i="0" dirty="0">
                <a:solidFill>
                  <a:srgbClr val="000000"/>
                </a:solidFill>
                <a:effectLst/>
                <a:latin typeface="Calibri" panose="020F0502020204030204" pitchFamily="34" charset="0"/>
                <a:cs typeface="Calibri" panose="020F0502020204030204" pitchFamily="34" charset="0"/>
              </a:rPr>
              <a:t>Dựa vào cách ước lượng của Rô-bốt, em hãy cho biết các khẳng định sau đúng hay sai.</a:t>
            </a:r>
          </a:p>
          <a:p>
            <a:pPr algn="just" latinLnBrk="0"/>
            <a:r>
              <a:rPr lang="vi-VN" sz="3200" b="0" i="0" dirty="0">
                <a:solidFill>
                  <a:srgbClr val="000000"/>
                </a:solidFill>
                <a:effectLst/>
                <a:latin typeface="Calibri" panose="020F0502020204030204" pitchFamily="34" charset="0"/>
                <a:cs typeface="Calibri" panose="020F0502020204030204" pitchFamily="34" charset="0"/>
              </a:rPr>
              <a:t>a) 89 x 26 &gt; 2 700                              </a:t>
            </a:r>
          </a:p>
          <a:p>
            <a:pPr algn="just" latinLnBrk="0"/>
            <a:r>
              <a:rPr lang="vi-VN" sz="3200" b="0" i="0" dirty="0">
                <a:solidFill>
                  <a:srgbClr val="000000"/>
                </a:solidFill>
                <a:effectLst/>
                <a:latin typeface="Calibri" panose="020F0502020204030204" pitchFamily="34" charset="0"/>
                <a:cs typeface="Calibri" panose="020F0502020204030204" pitchFamily="34" charset="0"/>
              </a:rPr>
              <a:t>b) 9 170 : 30 &lt; 300     </a:t>
            </a:r>
          </a:p>
        </p:txBody>
      </p:sp>
    </p:spTree>
    <p:extLst>
      <p:ext uri="{BB962C8B-B14F-4D97-AF65-F5344CB8AC3E}">
        <p14:creationId xmlns:p14="http://schemas.microsoft.com/office/powerpoint/2010/main" val="2413588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690</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2023-12-05T02:02:04Z</dcterms:created>
  <dcterms:modified xsi:type="dcterms:W3CDTF">2024-02-22T11:31:28Z</dcterms:modified>
</cp:coreProperties>
</file>