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61" r:id="rId5"/>
    <p:sldId id="262" r:id="rId6"/>
    <p:sldId id="263" r:id="rId7"/>
    <p:sldId id="264" r:id="rId8"/>
    <p:sldId id="265" r:id="rId9"/>
    <p:sldId id="267" r:id="rId10"/>
    <p:sldId id="268" r:id="rId11"/>
    <p:sldId id="269" r:id="rId12"/>
    <p:sldId id="270" r:id="rId13"/>
    <p:sldId id="273" r:id="rId14"/>
    <p:sldId id="27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D07B"/>
    <a:srgbClr val="C2E5CF"/>
    <a:srgbClr val="FFEBDB"/>
    <a:srgbClr val="4FBABC"/>
    <a:srgbClr val="F05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101" y="27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C276F-F155-DC8B-8F76-CB8B1405A9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27796B-3D68-0B56-6938-7445212FE6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8CF1B-A470-47B9-5C02-6BD12A78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22/02/2024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1487BC-50D1-2338-E2ED-F74E3EFB5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3BA02-B71E-552F-3D4C-0CE12F257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633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CF913-2F5D-5B84-6DD1-6091A7784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38C521-7509-E461-3048-54B6814A1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BB051-6A6C-E9C9-BA54-0A04028BD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22/02/2024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A4B8A-6DC7-7AED-3F4F-97626777B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3D907-5F40-6481-26E0-20809B89B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5372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5E5AF9-C847-1F50-30E3-3E199652C1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07932B-06E2-BADD-5790-FA5469071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566582-25F5-0CE1-F253-48D62B1F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22/02/2024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15E23-CE99-EB6C-5B0E-3A71B3BE3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3BEA9-039A-8341-C57E-0C66FE3D9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293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35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958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2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3081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4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497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750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41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7D499-9A0E-B43B-6308-BA5809C11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242CE-A4CB-6D3E-EEEB-D65E48785C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924C60-1201-24CF-D337-AE7093B59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22/02/2024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B6DA4-7095-9CD5-C8E7-033E45FB4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E0025-5D6D-C47A-345E-BEF4FAA8C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29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13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70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021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2CA56-0889-89F2-245F-5819D8896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E22735-374B-37EA-E629-5449A377C1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129EE-3BC9-55C3-2403-DE6F9CFD2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22/02/2024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A422E-3499-A2FA-47F9-50998AC23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DCBF7-5ECF-6DDD-1011-F9A445D10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313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9BB61-6B88-0A2B-467C-414008FA7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56E49-093D-0B4D-613B-6EF246AD5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AD2E9E-2936-91DF-8B39-ABEB8F696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A0743E-4F51-030F-053B-20E4D30CD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22/02/2024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F2D94-C854-2FDD-7C09-570128C45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793E7B-7CC2-4980-B437-D107D865A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44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715DB-5639-6DAC-B0D2-2B5C963B2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0EABD9-B72F-C73D-AEE3-2539CAE33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18C82A-1135-4236-A57A-C14273C62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DE69B9-3849-822E-2254-80225176EB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3BA5F7-9DD4-CD7F-E77D-0C8946EFD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89BEA3-3C11-B77A-ABDC-F1CB6A189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22/02/2024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417F3E-48EE-4D8A-6301-2B7385CAD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E467C4-4327-329A-4AAC-6EE710EC9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469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2F024-08C0-3A58-563C-44A67E7DB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185033-207E-9A3D-E0D6-A88F203A7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22/02/2024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6D81F5-B146-8101-6699-3C34B7559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E506EE-B0C8-76FD-ADE2-48EAA2E97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26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266750-48F2-339D-912F-3AF28B3BB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22/02/2024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388AE6-F766-9695-B255-AAF50E299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259AA-40A3-6F7D-7C3E-1EE5DD6E0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8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B7652-3732-640F-46F6-F2E1E13F4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C8DDB-3AED-4E4B-EFD0-1F2C2D9C3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13EF1E-7B9C-31F4-C2D5-159C6EF27F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F75911-260C-3E7F-2F76-377E8EE3D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22/02/2024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83485-5601-5BC9-26C7-1EBF27E71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97EDFA-1D4F-30DE-146F-17B1B286A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456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F6F5F-A876-671B-EA61-8767C7F15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402B8B-7F05-B85F-CCCD-0A21BC5A0B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FE00A0-3838-302E-3856-B414A52E46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345CCE-DF80-3F73-B0FE-975FD98E9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22/02/2024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77E78-D5AB-FCF6-ACA3-C2E0D3583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2C4FFE-04CA-BD5B-35E8-502C366DD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595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E4A05C-CC54-FC17-3E8F-9CAF05DF3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3B7C2F-E29C-B6D3-1047-12A474AFDA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B6784-E630-3330-1548-ED3B1F6955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B388E-8F36-480A-A3E1-18D9B845660B}" type="datetimeFigureOut">
              <a:rPr lang="en-US" smtClean="0"/>
              <a:t>22/02/2024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2CEF3-F8DA-183E-E563-EE2059579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F9B18-2295-7334-B73C-008DB2AAFB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1764BB2-3891-1E54-1BDE-7C0B0C60DBC5}"/>
              </a:ext>
            </a:extLst>
          </p:cNvPr>
          <p:cNvSpPr txBox="1"/>
          <p:nvPr userDrawn="1"/>
        </p:nvSpPr>
        <p:spPr>
          <a:xfrm>
            <a:off x="1575846" y="8424282"/>
            <a:ext cx="1051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170308E-CA52-6E29-F739-02DC2438260F}"/>
              </a:ext>
            </a:extLst>
          </p:cNvPr>
          <p:cNvSpPr txBox="1">
            <a:spLocks/>
          </p:cNvSpPr>
          <p:nvPr userDrawn="1"/>
        </p:nvSpPr>
        <p:spPr>
          <a:xfrm>
            <a:off x="11509198" y="-139635"/>
            <a:ext cx="682802" cy="36512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EA219B-4A61-D208-FFD4-9935CCC0CEB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CF3B03-F69B-EB2E-4BB2-EF703CDBD10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40FF74-2FE7-58FE-6649-40E81DA84A2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32CFFE-B304-E186-9F93-1F1633EA3C0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452C1A0-A139-8868-C016-D5FFAE1E7B97}"/>
              </a:ext>
            </a:extLst>
          </p:cNvPr>
          <p:cNvSpPr txBox="1">
            <a:spLocks/>
          </p:cNvSpPr>
          <p:nvPr userDrawn="1"/>
        </p:nvSpPr>
        <p:spPr>
          <a:xfrm>
            <a:off x="11113455" y="-322447"/>
            <a:ext cx="1078545" cy="164075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1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C116A0C-3347-884D-74CC-75623264D05B}"/>
              </a:ext>
            </a:extLst>
          </p:cNvPr>
          <p:cNvSpPr txBox="1">
            <a:spLocks/>
          </p:cNvSpPr>
          <p:nvPr userDrawn="1"/>
        </p:nvSpPr>
        <p:spPr>
          <a:xfrm>
            <a:off x="-51740" y="653891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88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63437BC-0C46-8F3E-CE6A-B37AE2018F1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09600" y="7967092"/>
            <a:ext cx="1741239" cy="21147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64537B-001E-D6BE-6F76-DC984A9F60F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12583" y="333861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34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74C118B0-517F-F7C6-2C81-49E3FDABA457}"/>
              </a:ext>
            </a:extLst>
          </p:cNvPr>
          <p:cNvSpPr txBox="1"/>
          <p:nvPr userDrawn="1"/>
        </p:nvSpPr>
        <p:spPr>
          <a:xfrm>
            <a:off x="1575846" y="8424282"/>
            <a:ext cx="1051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8ABB5FE-F83F-B612-0851-2A051DFE0868}"/>
              </a:ext>
            </a:extLst>
          </p:cNvPr>
          <p:cNvSpPr txBox="1">
            <a:spLocks/>
          </p:cNvSpPr>
          <p:nvPr userDrawn="1"/>
        </p:nvSpPr>
        <p:spPr>
          <a:xfrm>
            <a:off x="11509198" y="-139635"/>
            <a:ext cx="682802" cy="36512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8E7348-76A5-581C-C4A0-EE3F2303F66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F5897A-B0BC-0627-07E7-E62A60836D7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FDCB38-DE37-FD15-123E-EDDF1186D13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9D7EED-B527-B0A5-D145-0BB8C5F4A91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523783E-1C05-73FF-D5B3-703959CD0B93}"/>
              </a:ext>
            </a:extLst>
          </p:cNvPr>
          <p:cNvSpPr txBox="1">
            <a:spLocks/>
          </p:cNvSpPr>
          <p:nvPr userDrawn="1"/>
        </p:nvSpPr>
        <p:spPr>
          <a:xfrm>
            <a:off x="11113455" y="-322447"/>
            <a:ext cx="1078545" cy="164075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1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6B1ADE7-B63B-4104-E8DF-A85ABB7C9D1E}"/>
              </a:ext>
            </a:extLst>
          </p:cNvPr>
          <p:cNvSpPr txBox="1">
            <a:spLocks/>
          </p:cNvSpPr>
          <p:nvPr userDrawn="1"/>
        </p:nvSpPr>
        <p:spPr>
          <a:xfrm>
            <a:off x="-51740" y="653891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88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74B4E7-B445-7BA4-FA3A-22B584BA2EF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09600" y="7967092"/>
            <a:ext cx="1741239" cy="21147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0B723C1-3A6E-E1D0-CCE0-0673F18905F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12583" y="333861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14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image" Target="../media/image4.svg"/><Relationship Id="rId21" Type="http://schemas.openxmlformats.org/officeDocument/2006/relationships/image" Target="../media/image22.pn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4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4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3.png"/><Relationship Id="rId7" Type="http://schemas.openxmlformats.org/officeDocument/2006/relationships/image" Target="../media/image37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38.png"/><Relationship Id="rId10" Type="http://schemas.openxmlformats.org/officeDocument/2006/relationships/image" Target="../media/image50.png"/><Relationship Id="rId4" Type="http://schemas.openxmlformats.org/officeDocument/2006/relationships/image" Target="../media/image34.svg"/><Relationship Id="rId9" Type="http://schemas.openxmlformats.org/officeDocument/2006/relationships/image" Target="../media/image4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8.png"/><Relationship Id="rId7" Type="http://schemas.openxmlformats.org/officeDocument/2006/relationships/image" Target="../media/image4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3.png"/><Relationship Id="rId7" Type="http://schemas.openxmlformats.org/officeDocument/2006/relationships/image" Target="../media/image5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31.png"/><Relationship Id="rId7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96519">
            <a:off x="-1711006" y="7114505"/>
            <a:ext cx="13828918" cy="10057395"/>
          </a:xfrm>
          <a:custGeom>
            <a:avLst/>
            <a:gdLst/>
            <a:ahLst/>
            <a:cxnLst/>
            <a:rect l="l" t="t" r="r" b="b"/>
            <a:pathLst>
              <a:path w="20743377" h="15086093">
                <a:moveTo>
                  <a:pt x="0" y="0"/>
                </a:moveTo>
                <a:lnTo>
                  <a:pt x="20743378" y="0"/>
                </a:lnTo>
                <a:lnTo>
                  <a:pt x="20743378" y="15086092"/>
                </a:lnTo>
                <a:lnTo>
                  <a:pt x="0" y="150860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15981" y="5199888"/>
            <a:ext cx="5092781" cy="1731545"/>
          </a:xfrm>
          <a:custGeom>
            <a:avLst/>
            <a:gdLst/>
            <a:ahLst/>
            <a:cxnLst/>
            <a:rect l="l" t="t" r="r" b="b"/>
            <a:pathLst>
              <a:path w="7639171" h="2597318">
                <a:moveTo>
                  <a:pt x="0" y="0"/>
                </a:moveTo>
                <a:lnTo>
                  <a:pt x="7639171" y="0"/>
                </a:lnTo>
                <a:lnTo>
                  <a:pt x="7639171" y="2597318"/>
                </a:lnTo>
                <a:lnTo>
                  <a:pt x="0" y="25973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4800022" y="5314916"/>
            <a:ext cx="5035544" cy="1712085"/>
          </a:xfrm>
          <a:custGeom>
            <a:avLst/>
            <a:gdLst/>
            <a:ahLst/>
            <a:cxnLst/>
            <a:rect l="l" t="t" r="r" b="b"/>
            <a:pathLst>
              <a:path w="7553316" h="2568128">
                <a:moveTo>
                  <a:pt x="7553316" y="0"/>
                </a:moveTo>
                <a:lnTo>
                  <a:pt x="0" y="0"/>
                </a:lnTo>
                <a:lnTo>
                  <a:pt x="0" y="2568127"/>
                </a:lnTo>
                <a:lnTo>
                  <a:pt x="7553316" y="2568127"/>
                </a:lnTo>
                <a:lnTo>
                  <a:pt x="75533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191216" y="3060688"/>
            <a:ext cx="757370" cy="561613"/>
          </a:xfrm>
          <a:custGeom>
            <a:avLst/>
            <a:gdLst/>
            <a:ahLst/>
            <a:cxnLst/>
            <a:rect l="l" t="t" r="r" b="b"/>
            <a:pathLst>
              <a:path w="1136055" h="842420">
                <a:moveTo>
                  <a:pt x="0" y="0"/>
                </a:moveTo>
                <a:lnTo>
                  <a:pt x="1136056" y="0"/>
                </a:lnTo>
                <a:lnTo>
                  <a:pt x="1136056" y="842421"/>
                </a:lnTo>
                <a:lnTo>
                  <a:pt x="0" y="8424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8525977" y="3189008"/>
            <a:ext cx="750664" cy="556641"/>
          </a:xfrm>
          <a:custGeom>
            <a:avLst/>
            <a:gdLst/>
            <a:ahLst/>
            <a:cxnLst/>
            <a:rect l="l" t="t" r="r" b="b"/>
            <a:pathLst>
              <a:path w="1125996" h="834961">
                <a:moveTo>
                  <a:pt x="1125996" y="0"/>
                </a:moveTo>
                <a:lnTo>
                  <a:pt x="0" y="0"/>
                </a:lnTo>
                <a:lnTo>
                  <a:pt x="0" y="834960"/>
                </a:lnTo>
                <a:lnTo>
                  <a:pt x="1125996" y="834960"/>
                </a:lnTo>
                <a:lnTo>
                  <a:pt x="112599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494201">
            <a:off x="1894129" y="3866773"/>
            <a:ext cx="1708574" cy="899563"/>
          </a:xfrm>
          <a:custGeom>
            <a:avLst/>
            <a:gdLst/>
            <a:ahLst/>
            <a:cxnLst/>
            <a:rect l="l" t="t" r="r" b="b"/>
            <a:pathLst>
              <a:path w="2562861" h="1349345">
                <a:moveTo>
                  <a:pt x="0" y="0"/>
                </a:moveTo>
                <a:lnTo>
                  <a:pt x="2562860" y="0"/>
                </a:lnTo>
                <a:lnTo>
                  <a:pt x="2562860" y="1349346"/>
                </a:lnTo>
                <a:lnTo>
                  <a:pt x="0" y="13493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82462" b="-501"/>
            </a:stretch>
          </a:blipFill>
        </p:spPr>
      </p:sp>
      <p:sp>
        <p:nvSpPr>
          <p:cNvPr id="8" name="Freeform 8"/>
          <p:cNvSpPr/>
          <p:nvPr/>
        </p:nvSpPr>
        <p:spPr>
          <a:xfrm rot="-8191150" flipH="1">
            <a:off x="8852612" y="3968094"/>
            <a:ext cx="1495661" cy="787465"/>
          </a:xfrm>
          <a:custGeom>
            <a:avLst/>
            <a:gdLst/>
            <a:ahLst/>
            <a:cxnLst/>
            <a:rect l="l" t="t" r="r" b="b"/>
            <a:pathLst>
              <a:path w="2243491" h="1181197">
                <a:moveTo>
                  <a:pt x="2243491" y="0"/>
                </a:moveTo>
                <a:lnTo>
                  <a:pt x="0" y="0"/>
                </a:lnTo>
                <a:lnTo>
                  <a:pt x="0" y="1181197"/>
                </a:lnTo>
                <a:lnTo>
                  <a:pt x="2243491" y="1181197"/>
                </a:lnTo>
                <a:lnTo>
                  <a:pt x="224349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82462" b="-501"/>
            </a:stretch>
          </a:blipFill>
        </p:spPr>
      </p:sp>
      <p:sp>
        <p:nvSpPr>
          <p:cNvPr id="9" name="Freeform 9"/>
          <p:cNvSpPr/>
          <p:nvPr/>
        </p:nvSpPr>
        <p:spPr>
          <a:xfrm rot="474444">
            <a:off x="1182069" y="1050868"/>
            <a:ext cx="1015048" cy="845258"/>
          </a:xfrm>
          <a:custGeom>
            <a:avLst/>
            <a:gdLst/>
            <a:ahLst/>
            <a:cxnLst/>
            <a:rect l="l" t="t" r="r" b="b"/>
            <a:pathLst>
              <a:path w="1522572" h="1267887">
                <a:moveTo>
                  <a:pt x="0" y="0"/>
                </a:moveTo>
                <a:lnTo>
                  <a:pt x="1522572" y="0"/>
                </a:lnTo>
                <a:lnTo>
                  <a:pt x="1522572" y="1267887"/>
                </a:lnTo>
                <a:lnTo>
                  <a:pt x="0" y="12678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8976678">
            <a:off x="9820887" y="1104890"/>
            <a:ext cx="1015048" cy="845258"/>
          </a:xfrm>
          <a:custGeom>
            <a:avLst/>
            <a:gdLst/>
            <a:ahLst/>
            <a:cxnLst/>
            <a:rect l="l" t="t" r="r" b="b"/>
            <a:pathLst>
              <a:path w="1522572" h="1267887">
                <a:moveTo>
                  <a:pt x="0" y="0"/>
                </a:moveTo>
                <a:lnTo>
                  <a:pt x="1522572" y="0"/>
                </a:lnTo>
                <a:lnTo>
                  <a:pt x="1522572" y="1267888"/>
                </a:lnTo>
                <a:lnTo>
                  <a:pt x="0" y="12678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638722" y="5267622"/>
            <a:ext cx="5388449" cy="1832073"/>
          </a:xfrm>
          <a:custGeom>
            <a:avLst/>
            <a:gdLst/>
            <a:ahLst/>
            <a:cxnLst/>
            <a:rect l="l" t="t" r="r" b="b"/>
            <a:pathLst>
              <a:path w="8082674" h="2748109">
                <a:moveTo>
                  <a:pt x="0" y="0"/>
                </a:moveTo>
                <a:lnTo>
                  <a:pt x="8082674" y="0"/>
                </a:lnTo>
                <a:lnTo>
                  <a:pt x="8082674" y="2748109"/>
                </a:lnTo>
                <a:lnTo>
                  <a:pt x="0" y="27481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39566" y="3189008"/>
            <a:ext cx="189186" cy="189186"/>
          </a:xfrm>
          <a:custGeom>
            <a:avLst/>
            <a:gdLst/>
            <a:ahLst/>
            <a:cxnLst/>
            <a:rect l="l" t="t" r="r" b="b"/>
            <a:pathLst>
              <a:path w="283779" h="283779">
                <a:moveTo>
                  <a:pt x="0" y="0"/>
                </a:moveTo>
                <a:lnTo>
                  <a:pt x="283779" y="0"/>
                </a:lnTo>
                <a:lnTo>
                  <a:pt x="283779" y="283779"/>
                </a:lnTo>
                <a:lnTo>
                  <a:pt x="0" y="2837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790815" y="2537774"/>
            <a:ext cx="189186" cy="189186"/>
          </a:xfrm>
          <a:custGeom>
            <a:avLst/>
            <a:gdLst/>
            <a:ahLst/>
            <a:cxnLst/>
            <a:rect l="l" t="t" r="r" b="b"/>
            <a:pathLst>
              <a:path w="283779" h="283779">
                <a:moveTo>
                  <a:pt x="0" y="0"/>
                </a:moveTo>
                <a:lnTo>
                  <a:pt x="283780" y="0"/>
                </a:lnTo>
                <a:lnTo>
                  <a:pt x="283780" y="283780"/>
                </a:lnTo>
                <a:lnTo>
                  <a:pt x="0" y="2837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354450" y="985064"/>
            <a:ext cx="189186" cy="189186"/>
          </a:xfrm>
          <a:custGeom>
            <a:avLst/>
            <a:gdLst/>
            <a:ahLst/>
            <a:cxnLst/>
            <a:rect l="l" t="t" r="r" b="b"/>
            <a:pathLst>
              <a:path w="283779" h="283779">
                <a:moveTo>
                  <a:pt x="0" y="0"/>
                </a:moveTo>
                <a:lnTo>
                  <a:pt x="283779" y="0"/>
                </a:lnTo>
                <a:lnTo>
                  <a:pt x="283779" y="283780"/>
                </a:lnTo>
                <a:lnTo>
                  <a:pt x="0" y="2837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74868" y="4814732"/>
            <a:ext cx="189186" cy="189186"/>
          </a:xfrm>
          <a:custGeom>
            <a:avLst/>
            <a:gdLst/>
            <a:ahLst/>
            <a:cxnLst/>
            <a:rect l="l" t="t" r="r" b="b"/>
            <a:pathLst>
              <a:path w="283779" h="283779">
                <a:moveTo>
                  <a:pt x="0" y="0"/>
                </a:moveTo>
                <a:lnTo>
                  <a:pt x="283779" y="0"/>
                </a:lnTo>
                <a:lnTo>
                  <a:pt x="283779" y="283779"/>
                </a:lnTo>
                <a:lnTo>
                  <a:pt x="0" y="28377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720363" y="4407597"/>
            <a:ext cx="4445181" cy="2272599"/>
          </a:xfrm>
          <a:custGeom>
            <a:avLst/>
            <a:gdLst/>
            <a:ahLst/>
            <a:cxnLst/>
            <a:rect l="l" t="t" r="r" b="b"/>
            <a:pathLst>
              <a:path w="6667771" h="3408898">
                <a:moveTo>
                  <a:pt x="0" y="0"/>
                </a:moveTo>
                <a:lnTo>
                  <a:pt x="6667771" y="0"/>
                </a:lnTo>
                <a:lnTo>
                  <a:pt x="6667771" y="3408899"/>
                </a:lnTo>
                <a:lnTo>
                  <a:pt x="0" y="340889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7A889E-B28C-55A1-887F-57375E26766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00110" y="-35382"/>
            <a:ext cx="2725148" cy="14570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78EA5FE-7E9B-0F95-8E41-584164DBE52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18344" y="611037"/>
            <a:ext cx="8583912" cy="25666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0F26D59-26F9-1A9E-C058-539CF3A8E44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0919" y="2151622"/>
            <a:ext cx="12010161" cy="25910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0D9C9F5-3501-FBB9-638D-146E69DD69F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87317" y="3813382"/>
            <a:ext cx="3426249" cy="12863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E7C7B7-B657-775A-DBCF-E53F2F605AE5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500" y="5435790"/>
            <a:ext cx="1379356" cy="14222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4E4919F-2E66-27D2-1BB7-A3C922BE86C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6" y="0"/>
            <a:ext cx="1204784" cy="12047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685800" y="422435"/>
            <a:ext cx="1065095" cy="1004739"/>
          </a:xfrm>
          <a:custGeom>
            <a:avLst/>
            <a:gdLst/>
            <a:ahLst/>
            <a:cxnLst/>
            <a:rect l="l" t="t" r="r" b="b"/>
            <a:pathLst>
              <a:path w="1597642" h="1507109">
                <a:moveTo>
                  <a:pt x="0" y="0"/>
                </a:moveTo>
                <a:lnTo>
                  <a:pt x="1597642" y="0"/>
                </a:lnTo>
                <a:lnTo>
                  <a:pt x="1597642" y="1507109"/>
                </a:lnTo>
                <a:lnTo>
                  <a:pt x="0" y="15071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181742" y="388397"/>
            <a:ext cx="8892539" cy="1006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136"/>
              </a:lnSpc>
              <a:spcBef>
                <a:spcPct val="0"/>
              </a:spcBef>
            </a:pPr>
            <a:r>
              <a:rPr lang="en-US" sz="2955">
                <a:solidFill>
                  <a:srgbClr val="000000"/>
                </a:solidFill>
                <a:latin typeface="Cambria Bold"/>
              </a:rPr>
              <a:t>Cửa hàng có 18 bao ngô, mỗi bao cân nặng 35 kg. Hỏi cửa hàng đó có tất cả bao nhiêu ki-lô-gam ngô?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2430852" y="4059463"/>
            <a:ext cx="1865569" cy="607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54"/>
              </a:lnSpc>
              <a:spcBef>
                <a:spcPct val="0"/>
              </a:spcBef>
            </a:pPr>
            <a:r>
              <a:rPr lang="en-US" sz="3682">
                <a:solidFill>
                  <a:srgbClr val="000000"/>
                </a:solidFill>
                <a:latin typeface="Cambria Bold"/>
              </a:rPr>
              <a:t>35 kg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6096001" y="5792689"/>
            <a:ext cx="4572963" cy="607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54"/>
              </a:lnSpc>
              <a:spcBef>
                <a:spcPct val="0"/>
              </a:spcBef>
            </a:pPr>
            <a:r>
              <a:rPr lang="en-US" sz="3682">
                <a:solidFill>
                  <a:srgbClr val="000000"/>
                </a:solidFill>
                <a:latin typeface="Cambria Bold"/>
              </a:rPr>
              <a:t>18 bao ngô: ... kg?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F9552C18-92EF-D601-785B-5E5EF4374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193" y="1394698"/>
            <a:ext cx="4206605" cy="454191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E60A985-6C33-2790-B8C0-186A1863D2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8220" y="2429253"/>
            <a:ext cx="1847248" cy="15607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5" grpId="0"/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685800" y="422435"/>
            <a:ext cx="1065095" cy="1004739"/>
          </a:xfrm>
          <a:custGeom>
            <a:avLst/>
            <a:gdLst/>
            <a:ahLst/>
            <a:cxnLst/>
            <a:rect l="l" t="t" r="r" b="b"/>
            <a:pathLst>
              <a:path w="1597642" h="1507109">
                <a:moveTo>
                  <a:pt x="0" y="0"/>
                </a:moveTo>
                <a:lnTo>
                  <a:pt x="1597642" y="0"/>
                </a:lnTo>
                <a:lnTo>
                  <a:pt x="1597642" y="1507109"/>
                </a:lnTo>
                <a:lnTo>
                  <a:pt x="0" y="15071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4293322" y="2602559"/>
            <a:ext cx="7247122" cy="2836961"/>
            <a:chOff x="0" y="0"/>
            <a:chExt cx="2710590" cy="11207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710590" cy="1120775"/>
            </a:xfrm>
            <a:custGeom>
              <a:avLst/>
              <a:gdLst/>
              <a:ahLst/>
              <a:cxnLst/>
              <a:rect l="l" t="t" r="r" b="b"/>
              <a:pathLst>
                <a:path w="2710590" h="1120775">
                  <a:moveTo>
                    <a:pt x="38364" y="0"/>
                  </a:moveTo>
                  <a:lnTo>
                    <a:pt x="2672226" y="0"/>
                  </a:lnTo>
                  <a:cubicBezTo>
                    <a:pt x="2693414" y="0"/>
                    <a:pt x="2710590" y="17176"/>
                    <a:pt x="2710590" y="38364"/>
                  </a:cubicBezTo>
                  <a:lnTo>
                    <a:pt x="2710590" y="1082410"/>
                  </a:lnTo>
                  <a:cubicBezTo>
                    <a:pt x="2710590" y="1103598"/>
                    <a:pt x="2693414" y="1120775"/>
                    <a:pt x="2672226" y="1120775"/>
                  </a:cubicBezTo>
                  <a:lnTo>
                    <a:pt x="38364" y="1120775"/>
                  </a:lnTo>
                  <a:cubicBezTo>
                    <a:pt x="17176" y="1120775"/>
                    <a:pt x="0" y="1103598"/>
                    <a:pt x="0" y="1082410"/>
                  </a:cubicBezTo>
                  <a:lnTo>
                    <a:pt x="0" y="38364"/>
                  </a:lnTo>
                  <a:cubicBezTo>
                    <a:pt x="0" y="17176"/>
                    <a:pt x="17176" y="0"/>
                    <a:pt x="38364" y="0"/>
                  </a:cubicBezTo>
                  <a:close/>
                </a:path>
              </a:pathLst>
            </a:custGeom>
            <a:solidFill>
              <a:srgbClr val="FFDD8B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710590" cy="11588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6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366157" y="2767361"/>
            <a:ext cx="6929916" cy="2410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741"/>
              </a:lnSpc>
            </a:pPr>
            <a:r>
              <a:rPr lang="en-US" sz="4000" u="sng" dirty="0" err="1">
                <a:solidFill>
                  <a:srgbClr val="000000"/>
                </a:solidFill>
                <a:latin typeface="Cambria Bold"/>
              </a:rPr>
              <a:t>Bài</a:t>
            </a:r>
            <a:r>
              <a:rPr lang="en-US" sz="4000" u="sng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u="sng" dirty="0" err="1">
                <a:solidFill>
                  <a:srgbClr val="000000"/>
                </a:solidFill>
                <a:latin typeface="Cambria Bold"/>
              </a:rPr>
              <a:t>giải</a:t>
            </a:r>
            <a:endParaRPr lang="en-US" sz="4000" u="sng" dirty="0">
              <a:solidFill>
                <a:srgbClr val="000000"/>
              </a:solidFill>
              <a:latin typeface="Cambria Bold"/>
            </a:endParaRPr>
          </a:p>
          <a:p>
            <a:pPr algn="ctr" defTabSz="609630">
              <a:lnSpc>
                <a:spcPts val="4741"/>
              </a:lnSpc>
            </a:pP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kg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ngô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cửa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hàng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:</a:t>
            </a:r>
          </a:p>
          <a:p>
            <a:pPr algn="ctr" defTabSz="609630">
              <a:lnSpc>
                <a:spcPts val="4741"/>
              </a:lnSpc>
            </a:pPr>
            <a:r>
              <a:rPr lang="en-US" sz="4000" dirty="0">
                <a:solidFill>
                  <a:srgbClr val="000000"/>
                </a:solidFill>
                <a:latin typeface="Cambria Bold"/>
              </a:rPr>
              <a:t>35 x 18 = 630 (kg)</a:t>
            </a:r>
          </a:p>
          <a:p>
            <a:pPr algn="ctr" defTabSz="609630">
              <a:lnSpc>
                <a:spcPts val="4741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630 kg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endParaRPr lang="en-US" sz="4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750895" y="403853"/>
            <a:ext cx="9923868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4400" dirty="0" err="1">
                <a:solidFill>
                  <a:srgbClr val="000000"/>
                </a:solidFill>
                <a:latin typeface="Cambria Bold"/>
              </a:rPr>
              <a:t>Cửa</a:t>
            </a:r>
            <a:r>
              <a:rPr lang="en-US" sz="44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 Bold"/>
              </a:rPr>
              <a:t>hàng</a:t>
            </a:r>
            <a:r>
              <a:rPr lang="en-US" sz="44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4400" dirty="0">
                <a:solidFill>
                  <a:srgbClr val="000000"/>
                </a:solidFill>
                <a:latin typeface="Cambria Bold"/>
              </a:rPr>
              <a:t> 18 </a:t>
            </a:r>
            <a:r>
              <a:rPr lang="en-US" sz="4400" dirty="0" err="1">
                <a:solidFill>
                  <a:srgbClr val="000000"/>
                </a:solidFill>
                <a:latin typeface="Cambria Bold"/>
              </a:rPr>
              <a:t>bao</a:t>
            </a:r>
            <a:r>
              <a:rPr lang="en-US" sz="44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 Bold"/>
              </a:rPr>
              <a:t>ngô</a:t>
            </a:r>
            <a:r>
              <a:rPr lang="en-US" sz="4400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Cambria Bold"/>
              </a:rPr>
              <a:t>mỗi</a:t>
            </a:r>
            <a:r>
              <a:rPr lang="en-US" sz="44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 Bold"/>
              </a:rPr>
              <a:t>bao</a:t>
            </a:r>
            <a:r>
              <a:rPr lang="en-US" sz="44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 Bold"/>
              </a:rPr>
              <a:t>cân</a:t>
            </a:r>
            <a:r>
              <a:rPr lang="en-US" sz="44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 Bold"/>
              </a:rPr>
              <a:t>nặng</a:t>
            </a:r>
            <a:r>
              <a:rPr lang="en-US" sz="4400" dirty="0">
                <a:solidFill>
                  <a:srgbClr val="000000"/>
                </a:solidFill>
                <a:latin typeface="Cambria Bold"/>
              </a:rPr>
              <a:t> 35 kg. </a:t>
            </a:r>
            <a:r>
              <a:rPr lang="en-US" sz="4400" dirty="0" err="1">
                <a:solidFill>
                  <a:srgbClr val="000000"/>
                </a:solidFill>
                <a:latin typeface="Cambria Bold"/>
              </a:rPr>
              <a:t>Hỏi</a:t>
            </a:r>
            <a:r>
              <a:rPr lang="en-US" sz="44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 Bold"/>
              </a:rPr>
              <a:t>cửa</a:t>
            </a:r>
            <a:r>
              <a:rPr lang="en-US" sz="44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 Bold"/>
              </a:rPr>
              <a:t>hàng</a:t>
            </a:r>
            <a:r>
              <a:rPr lang="en-US" sz="44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 Bold"/>
              </a:rPr>
              <a:t>đó</a:t>
            </a:r>
            <a:r>
              <a:rPr lang="en-US" sz="44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44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 Bold"/>
              </a:rPr>
              <a:t>tất</a:t>
            </a:r>
            <a:r>
              <a:rPr lang="en-US" sz="44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 Bold"/>
              </a:rPr>
              <a:t>cả</a:t>
            </a:r>
            <a:r>
              <a:rPr lang="en-US" sz="44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 Bold"/>
              </a:rPr>
              <a:t>bao</a:t>
            </a:r>
            <a:r>
              <a:rPr lang="en-US" sz="44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 Bold"/>
              </a:rPr>
              <a:t>nhiêu</a:t>
            </a:r>
            <a:r>
              <a:rPr lang="en-US" sz="44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 Bold"/>
              </a:rPr>
              <a:t>ki</a:t>
            </a:r>
            <a:r>
              <a:rPr lang="en-US" sz="4400" dirty="0">
                <a:solidFill>
                  <a:srgbClr val="000000"/>
                </a:solidFill>
                <a:latin typeface="Cambria Bold"/>
              </a:rPr>
              <a:t>-</a:t>
            </a:r>
            <a:r>
              <a:rPr lang="en-US" sz="4400" dirty="0" err="1">
                <a:solidFill>
                  <a:srgbClr val="000000"/>
                </a:solidFill>
                <a:latin typeface="Cambria Bold"/>
              </a:rPr>
              <a:t>lô</a:t>
            </a:r>
            <a:r>
              <a:rPr lang="en-US" sz="4400" dirty="0">
                <a:solidFill>
                  <a:srgbClr val="000000"/>
                </a:solidFill>
                <a:latin typeface="Cambria Bold"/>
              </a:rPr>
              <a:t>-gam </a:t>
            </a:r>
            <a:r>
              <a:rPr lang="en-US" sz="4400" dirty="0" err="1">
                <a:solidFill>
                  <a:srgbClr val="000000"/>
                </a:solidFill>
                <a:latin typeface="Cambria Bold"/>
              </a:rPr>
              <a:t>ngô</a:t>
            </a:r>
            <a:r>
              <a:rPr lang="en-US" sz="4400" dirty="0">
                <a:solidFill>
                  <a:srgbClr val="000000"/>
                </a:solidFill>
                <a:latin typeface="Cambria Bold"/>
              </a:rPr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7C43686-AFF4-B632-2C15-F6E9563E6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518" y="5061851"/>
            <a:ext cx="4029805" cy="15607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555" y="5199888"/>
            <a:ext cx="5051355" cy="1717461"/>
          </a:xfrm>
          <a:custGeom>
            <a:avLst/>
            <a:gdLst/>
            <a:ahLst/>
            <a:cxnLst/>
            <a:rect l="l" t="t" r="r" b="b"/>
            <a:pathLst>
              <a:path w="7577033" h="2576191">
                <a:moveTo>
                  <a:pt x="0" y="0"/>
                </a:moveTo>
                <a:lnTo>
                  <a:pt x="7577033" y="0"/>
                </a:lnTo>
                <a:lnTo>
                  <a:pt x="7577033" y="2576191"/>
                </a:lnTo>
                <a:lnTo>
                  <a:pt x="0" y="25761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638722" y="5307838"/>
            <a:ext cx="4876800" cy="1658112"/>
          </a:xfrm>
          <a:custGeom>
            <a:avLst/>
            <a:gdLst/>
            <a:ahLst/>
            <a:cxnLst/>
            <a:rect l="l" t="t" r="r" b="b"/>
            <a:pathLst>
              <a:path w="7315200" h="2487168">
                <a:moveTo>
                  <a:pt x="0" y="0"/>
                </a:moveTo>
                <a:lnTo>
                  <a:pt x="7315200" y="0"/>
                </a:lnTo>
                <a:lnTo>
                  <a:pt x="7315200" y="2487168"/>
                </a:lnTo>
                <a:lnTo>
                  <a:pt x="0" y="24871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1465" y="685800"/>
            <a:ext cx="10690535" cy="11871562"/>
          </a:xfrm>
          <a:custGeom>
            <a:avLst/>
            <a:gdLst/>
            <a:ahLst/>
            <a:cxnLst/>
            <a:rect l="l" t="t" r="r" b="b"/>
            <a:pathLst>
              <a:path w="16035803" h="17807343">
                <a:moveTo>
                  <a:pt x="0" y="0"/>
                </a:moveTo>
                <a:lnTo>
                  <a:pt x="16035803" y="0"/>
                </a:lnTo>
                <a:lnTo>
                  <a:pt x="16035803" y="17807343"/>
                </a:lnTo>
                <a:lnTo>
                  <a:pt x="0" y="178073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79" t="-1396" b="-2593"/>
            </a:stretch>
          </a:blipFill>
        </p:spPr>
      </p:sp>
      <p:sp>
        <p:nvSpPr>
          <p:cNvPr id="6" name="Freeform 6"/>
          <p:cNvSpPr/>
          <p:nvPr/>
        </p:nvSpPr>
        <p:spPr>
          <a:xfrm rot="-1057972">
            <a:off x="5001662" y="4669353"/>
            <a:ext cx="1522665" cy="1398948"/>
          </a:xfrm>
          <a:custGeom>
            <a:avLst/>
            <a:gdLst/>
            <a:ahLst/>
            <a:cxnLst/>
            <a:rect l="l" t="t" r="r" b="b"/>
            <a:pathLst>
              <a:path w="2283997" h="2098422">
                <a:moveTo>
                  <a:pt x="0" y="0"/>
                </a:moveTo>
                <a:lnTo>
                  <a:pt x="2283997" y="0"/>
                </a:lnTo>
                <a:lnTo>
                  <a:pt x="2283997" y="2098422"/>
                </a:lnTo>
                <a:lnTo>
                  <a:pt x="0" y="2098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96519">
            <a:off x="-1711006" y="7114505"/>
            <a:ext cx="13828918" cy="10057395"/>
          </a:xfrm>
          <a:custGeom>
            <a:avLst/>
            <a:gdLst/>
            <a:ahLst/>
            <a:cxnLst/>
            <a:rect l="l" t="t" r="r" b="b"/>
            <a:pathLst>
              <a:path w="20743377" h="15086093">
                <a:moveTo>
                  <a:pt x="0" y="0"/>
                </a:moveTo>
                <a:lnTo>
                  <a:pt x="20743378" y="0"/>
                </a:lnTo>
                <a:lnTo>
                  <a:pt x="20743378" y="15086092"/>
                </a:lnTo>
                <a:lnTo>
                  <a:pt x="0" y="150860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94A9F4-3103-2DD3-A02F-9B708AF02B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7928" y="763929"/>
            <a:ext cx="5891271" cy="454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596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49955" y="235437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B2FBBFB-D151-5B07-546A-834C93ACFB6C}"/>
              </a:ext>
            </a:extLst>
          </p:cNvPr>
          <p:cNvGrpSpPr/>
          <p:nvPr/>
        </p:nvGrpSpPr>
        <p:grpSpPr>
          <a:xfrm>
            <a:off x="263518" y="2044386"/>
            <a:ext cx="5994414" cy="3594414"/>
            <a:chOff x="263518" y="2044386"/>
            <a:chExt cx="5994414" cy="3594414"/>
          </a:xfrm>
        </p:grpSpPr>
        <p:grpSp>
          <p:nvGrpSpPr>
            <p:cNvPr id="7" name="Group 7"/>
            <p:cNvGrpSpPr/>
            <p:nvPr/>
          </p:nvGrpSpPr>
          <p:grpSpPr>
            <a:xfrm>
              <a:off x="461959" y="2044386"/>
              <a:ext cx="5795973" cy="3594414"/>
              <a:chOff x="0" y="0"/>
              <a:chExt cx="2710590" cy="112077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710590" cy="1120775"/>
              </a:xfrm>
              <a:custGeom>
                <a:avLst/>
                <a:gdLst/>
                <a:ahLst/>
                <a:cxnLst/>
                <a:rect l="l" t="t" r="r" b="b"/>
                <a:pathLst>
                  <a:path w="2710590" h="1120775">
                    <a:moveTo>
                      <a:pt x="38364" y="0"/>
                    </a:moveTo>
                    <a:lnTo>
                      <a:pt x="2672226" y="0"/>
                    </a:lnTo>
                    <a:cubicBezTo>
                      <a:pt x="2693414" y="0"/>
                      <a:pt x="2710590" y="17176"/>
                      <a:pt x="2710590" y="38364"/>
                    </a:cubicBezTo>
                    <a:lnTo>
                      <a:pt x="2710590" y="1082410"/>
                    </a:lnTo>
                    <a:cubicBezTo>
                      <a:pt x="2710590" y="1103598"/>
                      <a:pt x="2693414" y="1120775"/>
                      <a:pt x="2672226" y="1120775"/>
                    </a:cubicBezTo>
                    <a:lnTo>
                      <a:pt x="38364" y="1120775"/>
                    </a:lnTo>
                    <a:cubicBezTo>
                      <a:pt x="17176" y="1120775"/>
                      <a:pt x="0" y="1103598"/>
                      <a:pt x="0" y="1082410"/>
                    </a:cubicBezTo>
                    <a:lnTo>
                      <a:pt x="0" y="38364"/>
                    </a:lnTo>
                    <a:cubicBezTo>
                      <a:pt x="0" y="17176"/>
                      <a:pt x="17176" y="0"/>
                      <a:pt x="38364" y="0"/>
                    </a:cubicBezTo>
                    <a:close/>
                  </a:path>
                </a:pathLst>
              </a:custGeom>
              <a:solidFill>
                <a:srgbClr val="FFDD8B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2710590" cy="11588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263518" y="2360739"/>
              <a:ext cx="5994414" cy="29617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 defTabSz="609630">
                <a:lnSpc>
                  <a:spcPts val="4741"/>
                </a:lnSpc>
              </a:pPr>
              <a:r>
                <a:rPr lang="vi-VN" sz="3386" dirty="0">
                  <a:solidFill>
                    <a:srgbClr val="000000"/>
                  </a:solidFill>
                  <a:latin typeface="Cambria Bold"/>
                </a:rPr>
                <a:t>Số lần đập của tim người đó </a:t>
              </a:r>
              <a:r>
                <a:rPr lang="en-US" sz="3386" dirty="0" err="1">
                  <a:solidFill>
                    <a:srgbClr val="000000"/>
                  </a:solidFill>
                  <a:latin typeface="Cambria Bold"/>
                </a:rPr>
                <a:t>mỗi</a:t>
              </a:r>
              <a:r>
                <a:rPr lang="en-US" sz="338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86" dirty="0" err="1">
                  <a:solidFill>
                    <a:srgbClr val="000000"/>
                  </a:solidFill>
                  <a:latin typeface="Cambria Bold"/>
                </a:rPr>
                <a:t>ngày</a:t>
              </a:r>
              <a:r>
                <a:rPr lang="en-US" sz="338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vi-VN" sz="3386" dirty="0">
                  <a:solidFill>
                    <a:srgbClr val="000000"/>
                  </a:solidFill>
                  <a:latin typeface="Cambria Bold"/>
                </a:rPr>
                <a:t>là:</a:t>
              </a:r>
            </a:p>
            <a:p>
              <a:pPr lvl="0" algn="ctr" defTabSz="609630">
                <a:lnSpc>
                  <a:spcPts val="4741"/>
                </a:lnSpc>
              </a:pPr>
              <a:r>
                <a:rPr lang="vi-VN" sz="3386" dirty="0">
                  <a:solidFill>
                    <a:srgbClr val="000000"/>
                  </a:solidFill>
                  <a:latin typeface="Cambria Bold"/>
                </a:rPr>
                <a:t>75 × 60 × 24 = 4 500 × 24 </a:t>
              </a:r>
              <a:endParaRPr lang="en-US" sz="3386" dirty="0">
                <a:solidFill>
                  <a:srgbClr val="000000"/>
                </a:solidFill>
                <a:latin typeface="Cambria Bold"/>
              </a:endParaRPr>
            </a:p>
            <a:p>
              <a:pPr lvl="0" algn="ctr" defTabSz="609630">
                <a:lnSpc>
                  <a:spcPts val="4741"/>
                </a:lnSpc>
              </a:pPr>
              <a:r>
                <a:rPr lang="vi-VN" sz="3386" dirty="0">
                  <a:solidFill>
                    <a:srgbClr val="000000"/>
                  </a:solidFill>
                  <a:latin typeface="Cambria Bold"/>
                </a:rPr>
                <a:t>= 108 000 (lần)</a:t>
              </a:r>
            </a:p>
            <a:p>
              <a:pPr lvl="0" algn="ctr" defTabSz="609630">
                <a:lnSpc>
                  <a:spcPts val="4741"/>
                </a:lnSpc>
              </a:pPr>
              <a:r>
                <a:rPr lang="vi-VN" sz="3386" dirty="0">
                  <a:solidFill>
                    <a:srgbClr val="000000"/>
                  </a:solidFill>
                  <a:latin typeface="Cambria Bold"/>
                </a:rPr>
                <a:t>Đáp số: 108 000 lần</a:t>
              </a:r>
              <a:endParaRPr kumimoji="0" lang="en-US" sz="3386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61959" y="334172"/>
            <a:ext cx="11268082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Tim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khoẻ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phút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khoảng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75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lần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Vậy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nhiêu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lần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D76E9BD-E68B-0BAE-D00C-BBBC31BA69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21406" r="22500" b="11729"/>
          <a:stretch/>
        </p:blipFill>
        <p:spPr>
          <a:xfrm>
            <a:off x="6257932" y="2044386"/>
            <a:ext cx="5584113" cy="342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325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87071" y="-2958162"/>
            <a:ext cx="12984761" cy="10006391"/>
          </a:xfrm>
          <a:custGeom>
            <a:avLst/>
            <a:gdLst/>
            <a:ahLst/>
            <a:cxnLst/>
            <a:rect l="l" t="t" r="r" b="b"/>
            <a:pathLst>
              <a:path w="19477142" h="15009586">
                <a:moveTo>
                  <a:pt x="0" y="0"/>
                </a:moveTo>
                <a:lnTo>
                  <a:pt x="19477142" y="0"/>
                </a:lnTo>
                <a:lnTo>
                  <a:pt x="19477142" y="15009586"/>
                </a:lnTo>
                <a:lnTo>
                  <a:pt x="0" y="150095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0476" r="-23413" b="-530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11130" y="4632286"/>
            <a:ext cx="10820400" cy="2394013"/>
          </a:xfrm>
          <a:custGeom>
            <a:avLst/>
            <a:gdLst/>
            <a:ahLst/>
            <a:cxnLst/>
            <a:rect l="l" t="t" r="r" b="b"/>
            <a:pathLst>
              <a:path w="16230600" h="3591020">
                <a:moveTo>
                  <a:pt x="0" y="0"/>
                </a:moveTo>
                <a:lnTo>
                  <a:pt x="16230600" y="0"/>
                </a:lnTo>
                <a:lnTo>
                  <a:pt x="16230600" y="3591020"/>
                </a:lnTo>
                <a:lnTo>
                  <a:pt x="0" y="3591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291624">
            <a:off x="-1067603" y="-4563698"/>
            <a:ext cx="18363297" cy="12900216"/>
          </a:xfrm>
          <a:custGeom>
            <a:avLst/>
            <a:gdLst/>
            <a:ahLst/>
            <a:cxnLst/>
            <a:rect l="l" t="t" r="r" b="b"/>
            <a:pathLst>
              <a:path w="27544945" h="19350324">
                <a:moveTo>
                  <a:pt x="0" y="0"/>
                </a:moveTo>
                <a:lnTo>
                  <a:pt x="27544945" y="0"/>
                </a:lnTo>
                <a:lnTo>
                  <a:pt x="27544945" y="19350323"/>
                </a:lnTo>
                <a:lnTo>
                  <a:pt x="0" y="193503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849483" y="2299035"/>
            <a:ext cx="6160253" cy="4858900"/>
          </a:xfrm>
          <a:custGeom>
            <a:avLst/>
            <a:gdLst/>
            <a:ahLst/>
            <a:cxnLst/>
            <a:rect l="l" t="t" r="r" b="b"/>
            <a:pathLst>
              <a:path w="9240380" h="7288350">
                <a:moveTo>
                  <a:pt x="0" y="0"/>
                </a:moveTo>
                <a:lnTo>
                  <a:pt x="9240380" y="0"/>
                </a:lnTo>
                <a:lnTo>
                  <a:pt x="9240380" y="7288349"/>
                </a:lnTo>
                <a:lnTo>
                  <a:pt x="0" y="72883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FCB16-F13C-C3FE-0E84-77FA77CCF2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0692" y="826735"/>
            <a:ext cx="6486706" cy="14570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119258-378B-3C83-EDCD-37F440515D21}"/>
              </a:ext>
            </a:extLst>
          </p:cNvPr>
          <p:cNvSpPr txBox="1"/>
          <p:nvPr/>
        </p:nvSpPr>
        <p:spPr>
          <a:xfrm>
            <a:off x="4310770" y="1886410"/>
            <a:ext cx="735629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 thực hiện cách nhân với số có 2 chữ số. Vận dụng vào giải các bài tập và bài toán thực tế liên quan đến nhân với số có 2 chữ số.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 biết được 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ác tích riêng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</a:t>
            </a:r>
            <a:r>
              <a:rPr lang="vi-VN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rong phép nhân với số có 2 chữ số.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960669" y="328570"/>
            <a:ext cx="10270661" cy="4840257"/>
          </a:xfrm>
          <a:custGeom>
            <a:avLst/>
            <a:gdLst/>
            <a:ahLst/>
            <a:cxnLst/>
            <a:rect l="l" t="t" r="r" b="b"/>
            <a:pathLst>
              <a:path w="13946381" h="6259462">
                <a:moveTo>
                  <a:pt x="0" y="0"/>
                </a:moveTo>
                <a:lnTo>
                  <a:pt x="13946382" y="0"/>
                </a:lnTo>
                <a:lnTo>
                  <a:pt x="13946382" y="6259462"/>
                </a:lnTo>
                <a:lnTo>
                  <a:pt x="0" y="62594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484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3885226" y="4963007"/>
            <a:ext cx="4876800" cy="1865376"/>
            <a:chOff x="0" y="0"/>
            <a:chExt cx="9753600" cy="37307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753600" cy="3730752"/>
            </a:xfrm>
            <a:custGeom>
              <a:avLst/>
              <a:gdLst/>
              <a:ahLst/>
              <a:cxnLst/>
              <a:rect l="l" t="t" r="r" b="b"/>
              <a:pathLst>
                <a:path w="9753600" h="3730752">
                  <a:moveTo>
                    <a:pt x="0" y="0"/>
                  </a:moveTo>
                  <a:lnTo>
                    <a:pt x="9753600" y="0"/>
                  </a:lnTo>
                  <a:lnTo>
                    <a:pt x="9753600" y="3730752"/>
                  </a:lnTo>
                  <a:lnTo>
                    <a:pt x="0" y="37307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257392" y="1027178"/>
              <a:ext cx="7885202" cy="14982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411"/>
                </a:lnSpc>
                <a:spcBef>
                  <a:spcPct val="0"/>
                </a:spcBef>
              </a:pPr>
              <a:r>
                <a:rPr lang="en-US" sz="4579" dirty="0">
                  <a:solidFill>
                    <a:srgbClr val="000000"/>
                  </a:solidFill>
                  <a:latin typeface="Cambria Bold"/>
                </a:rPr>
                <a:t>34 x 12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685800" y="3429000"/>
            <a:ext cx="1770239" cy="3045572"/>
          </a:xfrm>
          <a:custGeom>
            <a:avLst/>
            <a:gdLst/>
            <a:ahLst/>
            <a:cxnLst/>
            <a:rect l="l" t="t" r="r" b="b"/>
            <a:pathLst>
              <a:path w="2655358" h="4568358">
                <a:moveTo>
                  <a:pt x="0" y="0"/>
                </a:moveTo>
                <a:lnTo>
                  <a:pt x="2655358" y="0"/>
                </a:lnTo>
                <a:lnTo>
                  <a:pt x="2655358" y="4568358"/>
                </a:lnTo>
                <a:lnTo>
                  <a:pt x="0" y="45683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84630" y="1783500"/>
            <a:ext cx="2424446" cy="1782978"/>
            <a:chOff x="0" y="0"/>
            <a:chExt cx="4848892" cy="356595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48892" cy="3565956"/>
            </a:xfrm>
            <a:custGeom>
              <a:avLst/>
              <a:gdLst/>
              <a:ahLst/>
              <a:cxnLst/>
              <a:rect l="l" t="t" r="r" b="b"/>
              <a:pathLst>
                <a:path w="4848892" h="3565956">
                  <a:moveTo>
                    <a:pt x="0" y="0"/>
                  </a:moveTo>
                  <a:lnTo>
                    <a:pt x="4848892" y="0"/>
                  </a:lnTo>
                  <a:lnTo>
                    <a:pt x="4848892" y="3565956"/>
                  </a:lnTo>
                  <a:lnTo>
                    <a:pt x="0" y="3565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397976" y="755868"/>
              <a:ext cx="4305774" cy="1716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500"/>
                </a:lnSpc>
                <a:spcBef>
                  <a:spcPct val="0"/>
                </a:spcBef>
              </a:pPr>
              <a:r>
                <a:rPr lang="en-US" sz="2500" dirty="0">
                  <a:solidFill>
                    <a:srgbClr val="000000"/>
                  </a:solidFill>
                  <a:latin typeface="Cambria Bold"/>
                </a:rPr>
                <a:t>Ta </a:t>
              </a:r>
              <a:r>
                <a:rPr lang="en-US" sz="2500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25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latin typeface="Cambria Bold"/>
                </a:rPr>
                <a:t>thể</a:t>
              </a:r>
              <a:r>
                <a:rPr lang="en-US" sz="25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latin typeface="Cambria Bold"/>
                </a:rPr>
                <a:t>tính</a:t>
              </a:r>
              <a:r>
                <a:rPr lang="en-US" sz="25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latin typeface="Cambria Bold"/>
                </a:rPr>
                <a:t>như</a:t>
              </a:r>
              <a:r>
                <a:rPr lang="en-US" sz="25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latin typeface="Cambria Bold"/>
                </a:rPr>
                <a:t>sau</a:t>
              </a:r>
              <a:r>
                <a:rPr lang="en-US" sz="2500" dirty="0">
                  <a:solidFill>
                    <a:srgbClr val="000000"/>
                  </a:solidFill>
                  <a:latin typeface="Cambria Bold"/>
                </a:rPr>
                <a:t>: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267819" y="327773"/>
            <a:ext cx="4876800" cy="1865376"/>
            <a:chOff x="0" y="0"/>
            <a:chExt cx="9753600" cy="373075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753600" cy="3730752"/>
            </a:xfrm>
            <a:custGeom>
              <a:avLst/>
              <a:gdLst/>
              <a:ahLst/>
              <a:cxnLst/>
              <a:rect l="l" t="t" r="r" b="b"/>
              <a:pathLst>
                <a:path w="9753600" h="3730752">
                  <a:moveTo>
                    <a:pt x="0" y="0"/>
                  </a:moveTo>
                  <a:lnTo>
                    <a:pt x="9753600" y="0"/>
                  </a:lnTo>
                  <a:lnTo>
                    <a:pt x="9753600" y="3730752"/>
                  </a:lnTo>
                  <a:lnTo>
                    <a:pt x="0" y="37307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1257392" y="1027178"/>
              <a:ext cx="7885202" cy="14982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411"/>
                </a:lnSpc>
                <a:spcBef>
                  <a:spcPct val="0"/>
                </a:spcBef>
              </a:pPr>
              <a:r>
                <a:rPr lang="en-US" sz="4579">
                  <a:solidFill>
                    <a:srgbClr val="000000"/>
                  </a:solidFill>
                  <a:latin typeface="Cambria Bold"/>
                </a:rPr>
                <a:t>34 x 12 = 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E20E3E5-606E-F6D1-ED55-11C2D1958889}"/>
              </a:ext>
            </a:extLst>
          </p:cNvPr>
          <p:cNvGrpSpPr/>
          <p:nvPr/>
        </p:nvGrpSpPr>
        <p:grpSpPr>
          <a:xfrm>
            <a:off x="2801903" y="2387065"/>
            <a:ext cx="8535072" cy="3301839"/>
            <a:chOff x="2801903" y="2387065"/>
            <a:chExt cx="8535072" cy="3301839"/>
          </a:xfrm>
        </p:grpSpPr>
        <p:grpSp>
          <p:nvGrpSpPr>
            <p:cNvPr id="13" name="Group 13"/>
            <p:cNvGrpSpPr/>
            <p:nvPr/>
          </p:nvGrpSpPr>
          <p:grpSpPr>
            <a:xfrm>
              <a:off x="4129048" y="2387065"/>
              <a:ext cx="7207927" cy="3301839"/>
              <a:chOff x="0" y="0"/>
              <a:chExt cx="2847576" cy="130443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847576" cy="1304430"/>
              </a:xfrm>
              <a:custGeom>
                <a:avLst/>
                <a:gdLst/>
                <a:ahLst/>
                <a:cxnLst/>
                <a:rect l="l" t="t" r="r" b="b"/>
                <a:pathLst>
                  <a:path w="2847576" h="1304430">
                    <a:moveTo>
                      <a:pt x="36519" y="0"/>
                    </a:moveTo>
                    <a:lnTo>
                      <a:pt x="2811057" y="0"/>
                    </a:lnTo>
                    <a:cubicBezTo>
                      <a:pt x="2831226" y="0"/>
                      <a:pt x="2847576" y="16350"/>
                      <a:pt x="2847576" y="36519"/>
                    </a:cubicBezTo>
                    <a:lnTo>
                      <a:pt x="2847576" y="1267911"/>
                    </a:lnTo>
                    <a:cubicBezTo>
                      <a:pt x="2847576" y="1277597"/>
                      <a:pt x="2843729" y="1286886"/>
                      <a:pt x="2836880" y="1293734"/>
                    </a:cubicBezTo>
                    <a:cubicBezTo>
                      <a:pt x="2830031" y="1300583"/>
                      <a:pt x="2820743" y="1304430"/>
                      <a:pt x="2811057" y="1304430"/>
                    </a:cubicBezTo>
                    <a:lnTo>
                      <a:pt x="36519" y="1304430"/>
                    </a:lnTo>
                    <a:cubicBezTo>
                      <a:pt x="26833" y="1304430"/>
                      <a:pt x="17545" y="1300583"/>
                      <a:pt x="10696" y="1293734"/>
                    </a:cubicBezTo>
                    <a:cubicBezTo>
                      <a:pt x="3848" y="1286886"/>
                      <a:pt x="0" y="1277597"/>
                      <a:pt x="0" y="1267911"/>
                    </a:cubicBezTo>
                    <a:lnTo>
                      <a:pt x="0" y="36519"/>
                    </a:lnTo>
                    <a:cubicBezTo>
                      <a:pt x="0" y="16350"/>
                      <a:pt x="16350" y="0"/>
                      <a:pt x="36519" y="0"/>
                    </a:cubicBezTo>
                    <a:close/>
                  </a:path>
                </a:pathLst>
              </a:custGeom>
              <a:solidFill>
                <a:srgbClr val="C2E5CF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2847576" cy="134253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2801903" y="2442000"/>
              <a:ext cx="8450795" cy="30615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147"/>
                </a:lnSpc>
              </a:pPr>
              <a:r>
                <a:rPr lang="en-US" sz="4391" dirty="0">
                  <a:solidFill>
                    <a:srgbClr val="000000"/>
                  </a:solidFill>
                  <a:latin typeface="Cambria Bold"/>
                </a:rPr>
                <a:t>        34 x 12 = 34 x (10 + 2)</a:t>
              </a:r>
            </a:p>
            <a:p>
              <a:pPr algn="ctr" defTabSz="609630">
                <a:lnSpc>
                  <a:spcPts val="6147"/>
                </a:lnSpc>
              </a:pPr>
              <a:r>
                <a:rPr lang="en-US" sz="4391" dirty="0">
                  <a:solidFill>
                    <a:srgbClr val="000000"/>
                  </a:solidFill>
                  <a:latin typeface="Cambria Bold"/>
                </a:rPr>
                <a:t>                             = 34 x 10 + 34 x 2</a:t>
              </a:r>
            </a:p>
            <a:p>
              <a:pPr algn="ctr" defTabSz="609630">
                <a:lnSpc>
                  <a:spcPts val="6147"/>
                </a:lnSpc>
              </a:pPr>
              <a:r>
                <a:rPr lang="en-US" sz="4391" dirty="0">
                  <a:solidFill>
                    <a:srgbClr val="000000"/>
                  </a:solidFill>
                  <a:latin typeface="Cambria Bold"/>
                </a:rPr>
                <a:t>               = 340 + 68 </a:t>
              </a:r>
            </a:p>
            <a:p>
              <a:pPr algn="ctr" defTabSz="609630">
                <a:lnSpc>
                  <a:spcPts val="6147"/>
                </a:lnSpc>
                <a:spcBef>
                  <a:spcPct val="0"/>
                </a:spcBef>
              </a:pPr>
              <a:r>
                <a:rPr lang="en-US" sz="4391" dirty="0">
                  <a:solidFill>
                    <a:srgbClr val="000000"/>
                  </a:solidFill>
                  <a:latin typeface="Cambria Bold"/>
                </a:rPr>
                <a:t>      = 408.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973638" y="235439"/>
            <a:ext cx="3941781" cy="1507731"/>
            <a:chOff x="0" y="0"/>
            <a:chExt cx="7883563" cy="301546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883563" cy="3015463"/>
            </a:xfrm>
            <a:custGeom>
              <a:avLst/>
              <a:gdLst/>
              <a:ahLst/>
              <a:cxnLst/>
              <a:rect l="l" t="t" r="r" b="b"/>
              <a:pathLst>
                <a:path w="7883563" h="3015463">
                  <a:moveTo>
                    <a:pt x="0" y="0"/>
                  </a:moveTo>
                  <a:lnTo>
                    <a:pt x="7883563" y="0"/>
                  </a:lnTo>
                  <a:lnTo>
                    <a:pt x="7883563" y="3015463"/>
                  </a:lnTo>
                  <a:lnTo>
                    <a:pt x="0" y="3015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1016314" y="831420"/>
              <a:ext cx="6373389" cy="12161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82"/>
                </a:lnSpc>
                <a:spcBef>
                  <a:spcPct val="0"/>
                </a:spcBef>
              </a:pPr>
              <a:r>
                <a:rPr lang="en-US" sz="3701">
                  <a:solidFill>
                    <a:srgbClr val="000000"/>
                  </a:solidFill>
                  <a:latin typeface="Cambria Bold"/>
                </a:rPr>
                <a:t>34 x 12 = ?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404230" y="3913580"/>
            <a:ext cx="1590375" cy="2490382"/>
          </a:xfrm>
          <a:custGeom>
            <a:avLst/>
            <a:gdLst/>
            <a:ahLst/>
            <a:cxnLst/>
            <a:rect l="l" t="t" r="r" b="b"/>
            <a:pathLst>
              <a:path w="2385562" h="3735573">
                <a:moveTo>
                  <a:pt x="0" y="0"/>
                </a:moveTo>
                <a:lnTo>
                  <a:pt x="2385562" y="0"/>
                </a:lnTo>
                <a:lnTo>
                  <a:pt x="2385562" y="3735573"/>
                </a:lnTo>
                <a:lnTo>
                  <a:pt x="0" y="37355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569022" y="2326819"/>
            <a:ext cx="2424446" cy="1782978"/>
            <a:chOff x="0" y="0"/>
            <a:chExt cx="4848892" cy="356595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48892" cy="3565956"/>
            </a:xfrm>
            <a:custGeom>
              <a:avLst/>
              <a:gdLst/>
              <a:ahLst/>
              <a:cxnLst/>
              <a:rect l="l" t="t" r="r" b="b"/>
              <a:pathLst>
                <a:path w="4848892" h="3565956">
                  <a:moveTo>
                    <a:pt x="0" y="0"/>
                  </a:moveTo>
                  <a:lnTo>
                    <a:pt x="4848892" y="0"/>
                  </a:lnTo>
                  <a:lnTo>
                    <a:pt x="4848892" y="3565956"/>
                  </a:lnTo>
                  <a:lnTo>
                    <a:pt x="0" y="3565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281424" y="443296"/>
              <a:ext cx="4305774" cy="23083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025"/>
                </a:lnSpc>
              </a:pP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Ta </a:t>
              </a:r>
              <a:r>
                <a:rPr lang="en-US" sz="2500" spc="-107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spc="-107" dirty="0" err="1">
                  <a:solidFill>
                    <a:srgbClr val="000000"/>
                  </a:solidFill>
                  <a:latin typeface="Cambria Bold"/>
                </a:rPr>
                <a:t>thể</a:t>
              </a: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spc="-107" dirty="0" err="1">
                  <a:solidFill>
                    <a:srgbClr val="000000"/>
                  </a:solidFill>
                  <a:latin typeface="Cambria Bold"/>
                </a:rPr>
                <a:t>đặt</a:t>
              </a: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spc="-107" dirty="0" err="1">
                  <a:solidFill>
                    <a:srgbClr val="000000"/>
                  </a:solidFill>
                  <a:latin typeface="Cambria Bold"/>
                </a:rPr>
                <a:t>tính</a:t>
              </a: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spc="-107" dirty="0" err="1">
                  <a:solidFill>
                    <a:srgbClr val="000000"/>
                  </a:solidFill>
                  <a:latin typeface="Cambria Bold"/>
                </a:rPr>
                <a:t>rồi</a:t>
              </a: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spc="-107" dirty="0" err="1">
                  <a:solidFill>
                    <a:srgbClr val="000000"/>
                  </a:solidFill>
                  <a:latin typeface="Cambria Bold"/>
                </a:rPr>
                <a:t>tính</a:t>
              </a: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spc="-107" dirty="0" err="1">
                  <a:solidFill>
                    <a:srgbClr val="000000"/>
                  </a:solidFill>
                  <a:latin typeface="Cambria Bold"/>
                </a:rPr>
                <a:t>như</a:t>
              </a: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spc="-107" dirty="0" err="1">
                  <a:solidFill>
                    <a:srgbClr val="000000"/>
                  </a:solidFill>
                  <a:latin typeface="Cambria Bold"/>
                </a:rPr>
                <a:t>sau</a:t>
              </a: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: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5944529" y="1962841"/>
            <a:ext cx="321691" cy="321691"/>
          </a:xfrm>
          <a:custGeom>
            <a:avLst/>
            <a:gdLst/>
            <a:ahLst/>
            <a:cxnLst/>
            <a:rect l="l" t="t" r="r" b="b"/>
            <a:pathLst>
              <a:path w="482536" h="482536">
                <a:moveTo>
                  <a:pt x="0" y="0"/>
                </a:moveTo>
                <a:lnTo>
                  <a:pt x="482535" y="0"/>
                </a:lnTo>
                <a:lnTo>
                  <a:pt x="482535" y="482535"/>
                </a:lnTo>
                <a:lnTo>
                  <a:pt x="0" y="4825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6391362" y="1804009"/>
            <a:ext cx="4712404" cy="980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968"/>
              </a:lnSpc>
              <a:spcBef>
                <a:spcPct val="0"/>
              </a:spcBef>
            </a:pPr>
            <a:r>
              <a:rPr lang="en-US" sz="2833" dirty="0">
                <a:solidFill>
                  <a:srgbClr val="000000"/>
                </a:solidFill>
                <a:latin typeface="Cambria"/>
              </a:rPr>
              <a:t>2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nhân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4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bằng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8,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viết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8; 2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nhân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3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bằng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6,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viết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6.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372726" y="2906190"/>
            <a:ext cx="5007373" cy="980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968"/>
              </a:lnSpc>
              <a:spcBef>
                <a:spcPct val="0"/>
              </a:spcBef>
            </a:pPr>
            <a:r>
              <a:rPr lang="en-US" sz="2833" dirty="0">
                <a:solidFill>
                  <a:srgbClr val="000000"/>
                </a:solidFill>
                <a:latin typeface="Cambria"/>
              </a:rPr>
              <a:t>1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nhân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4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bằng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4,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viết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4 (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dưới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6); 1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nhân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3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bằng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3,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viết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3.</a:t>
            </a:r>
          </a:p>
        </p:txBody>
      </p:sp>
      <p:sp>
        <p:nvSpPr>
          <p:cNvPr id="16" name="Freeform 16"/>
          <p:cNvSpPr/>
          <p:nvPr/>
        </p:nvSpPr>
        <p:spPr>
          <a:xfrm>
            <a:off x="5944529" y="4178405"/>
            <a:ext cx="321691" cy="321691"/>
          </a:xfrm>
          <a:custGeom>
            <a:avLst/>
            <a:gdLst/>
            <a:ahLst/>
            <a:cxnLst/>
            <a:rect l="l" t="t" r="r" b="b"/>
            <a:pathLst>
              <a:path w="482536" h="482536">
                <a:moveTo>
                  <a:pt x="0" y="0"/>
                </a:moveTo>
                <a:lnTo>
                  <a:pt x="482535" y="0"/>
                </a:lnTo>
                <a:lnTo>
                  <a:pt x="482535" y="482536"/>
                </a:lnTo>
                <a:lnTo>
                  <a:pt x="0" y="482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6391362" y="4121255"/>
            <a:ext cx="4712404" cy="980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968"/>
              </a:lnSpc>
              <a:spcBef>
                <a:spcPct val="0"/>
              </a:spcBef>
            </a:pPr>
            <a:r>
              <a:rPr lang="en-US" sz="2833">
                <a:solidFill>
                  <a:srgbClr val="000000"/>
                </a:solidFill>
                <a:latin typeface="Cambria"/>
              </a:rPr>
              <a:t>Hạ 8; 6 cộng 4 bằng 10, viết 0 nhớ 1; 3 thêm 1 bằng 4, viết 4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288932" y="1269704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200"/>
              </a:lnSpc>
              <a:spcBef>
                <a:spcPct val="0"/>
              </a:spcBef>
            </a:pPr>
            <a:r>
              <a:rPr lang="en-US" sz="6571" dirty="0">
                <a:solidFill>
                  <a:srgbClr val="000000"/>
                </a:solidFill>
                <a:latin typeface="Cambria Bold"/>
              </a:rPr>
              <a:t>34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288932" y="2270758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199"/>
              </a:lnSpc>
              <a:spcBef>
                <a:spcPct val="0"/>
              </a:spcBef>
            </a:pPr>
            <a:r>
              <a:rPr lang="en-US" sz="6571">
                <a:solidFill>
                  <a:srgbClr val="F05441"/>
                </a:solidFill>
                <a:latin typeface="Cambria Bold"/>
              </a:rPr>
              <a:t>1</a:t>
            </a:r>
            <a:r>
              <a:rPr lang="en-US" sz="6571">
                <a:solidFill>
                  <a:srgbClr val="51ADE5"/>
                </a:solidFill>
                <a:latin typeface="Cambria Bold"/>
              </a:rPr>
              <a:t>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288932" y="3378101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199"/>
              </a:lnSpc>
              <a:spcBef>
                <a:spcPct val="0"/>
              </a:spcBef>
            </a:pPr>
            <a:r>
              <a:rPr lang="en-US" sz="6571" dirty="0">
                <a:solidFill>
                  <a:srgbClr val="51ADE5"/>
                </a:solidFill>
                <a:latin typeface="Cambria Bold"/>
              </a:rPr>
              <a:t>68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764940" y="4379155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200"/>
              </a:lnSpc>
              <a:spcBef>
                <a:spcPct val="0"/>
              </a:spcBef>
            </a:pPr>
            <a:r>
              <a:rPr lang="en-US" sz="6571" dirty="0">
                <a:solidFill>
                  <a:srgbClr val="F05441"/>
                </a:solidFill>
                <a:latin typeface="Cambria Bold"/>
              </a:rPr>
              <a:t>34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007236" y="5488159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200"/>
              </a:lnSpc>
              <a:spcBef>
                <a:spcPct val="0"/>
              </a:spcBef>
            </a:pPr>
            <a:r>
              <a:rPr lang="en-US" sz="6571" dirty="0">
                <a:solidFill>
                  <a:srgbClr val="000000"/>
                </a:solidFill>
                <a:latin typeface="Cambria Bold"/>
              </a:rPr>
              <a:t>408</a:t>
            </a:r>
          </a:p>
        </p:txBody>
      </p:sp>
      <p:sp>
        <p:nvSpPr>
          <p:cNvPr id="23" name="AutoShape 23"/>
          <p:cNvSpPr/>
          <p:nvPr/>
        </p:nvSpPr>
        <p:spPr>
          <a:xfrm>
            <a:off x="3288932" y="3431018"/>
            <a:ext cx="203176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AutoShape 24"/>
          <p:cNvSpPr/>
          <p:nvPr/>
        </p:nvSpPr>
        <p:spPr>
          <a:xfrm>
            <a:off x="3288932" y="5526258"/>
            <a:ext cx="203176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8061A7F-ADA2-54B7-E876-66F54925088E}"/>
                  </a:ext>
                </a:extLst>
              </p:cNvPr>
              <p:cNvSpPr txBox="1"/>
              <p:nvPr/>
            </p:nvSpPr>
            <p:spPr>
              <a:xfrm>
                <a:off x="3298972" y="1932782"/>
                <a:ext cx="724557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6000" b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8061A7F-ADA2-54B7-E876-66F5492508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8972" y="1932782"/>
                <a:ext cx="724557" cy="9233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402533" y="735447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200"/>
              </a:lnSpc>
              <a:spcBef>
                <a:spcPct val="0"/>
              </a:spcBef>
            </a:pPr>
            <a:r>
              <a:rPr lang="en-US" sz="6571">
                <a:solidFill>
                  <a:srgbClr val="000000"/>
                </a:solidFill>
                <a:latin typeface="Cambria Bold"/>
              </a:rPr>
              <a:t>34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02533" y="1736501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199"/>
              </a:lnSpc>
              <a:spcBef>
                <a:spcPct val="0"/>
              </a:spcBef>
            </a:pPr>
            <a:r>
              <a:rPr lang="en-US" sz="6571">
                <a:solidFill>
                  <a:srgbClr val="F05441"/>
                </a:solidFill>
                <a:latin typeface="Cambria Bold"/>
              </a:rPr>
              <a:t>1</a:t>
            </a:r>
            <a:r>
              <a:rPr lang="en-US" sz="6571">
                <a:solidFill>
                  <a:srgbClr val="51ADE5"/>
                </a:solidFill>
                <a:latin typeface="Cambria Bold"/>
              </a:rPr>
              <a:t>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02533" y="2843844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199"/>
              </a:lnSpc>
              <a:spcBef>
                <a:spcPct val="0"/>
              </a:spcBef>
            </a:pPr>
            <a:r>
              <a:rPr lang="en-US" sz="6571" dirty="0">
                <a:solidFill>
                  <a:srgbClr val="51ADE5"/>
                </a:solidFill>
                <a:latin typeface="Cambria Bold"/>
              </a:rPr>
              <a:t>68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78541" y="3844898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200"/>
              </a:lnSpc>
              <a:spcBef>
                <a:spcPct val="0"/>
              </a:spcBef>
            </a:pPr>
            <a:r>
              <a:rPr lang="en-US" sz="6571" dirty="0">
                <a:solidFill>
                  <a:srgbClr val="F05441"/>
                </a:solidFill>
                <a:latin typeface="Cambria Bold"/>
              </a:rPr>
              <a:t>34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20837" y="4953902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200"/>
              </a:lnSpc>
              <a:spcBef>
                <a:spcPct val="0"/>
              </a:spcBef>
            </a:pPr>
            <a:r>
              <a:rPr lang="en-US" sz="6571" dirty="0">
                <a:solidFill>
                  <a:srgbClr val="000000"/>
                </a:solidFill>
                <a:latin typeface="Cambria Bold"/>
              </a:rPr>
              <a:t>408</a:t>
            </a:r>
          </a:p>
        </p:txBody>
      </p:sp>
      <p:sp>
        <p:nvSpPr>
          <p:cNvPr id="11" name="AutoShape 11"/>
          <p:cNvSpPr/>
          <p:nvPr/>
        </p:nvSpPr>
        <p:spPr>
          <a:xfrm>
            <a:off x="1402533" y="2964493"/>
            <a:ext cx="203176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1402533" y="4992001"/>
            <a:ext cx="203176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Freeform 13"/>
          <p:cNvSpPr/>
          <p:nvPr/>
        </p:nvSpPr>
        <p:spPr>
          <a:xfrm>
            <a:off x="9602763" y="3954186"/>
            <a:ext cx="1590375" cy="2490382"/>
          </a:xfrm>
          <a:custGeom>
            <a:avLst/>
            <a:gdLst/>
            <a:ahLst/>
            <a:cxnLst/>
            <a:rect l="l" t="t" r="r" b="b"/>
            <a:pathLst>
              <a:path w="2385562" h="3735573">
                <a:moveTo>
                  <a:pt x="0" y="0"/>
                </a:moveTo>
                <a:lnTo>
                  <a:pt x="2385562" y="0"/>
                </a:lnTo>
                <a:lnTo>
                  <a:pt x="2385562" y="3735573"/>
                </a:lnTo>
                <a:lnTo>
                  <a:pt x="0" y="37355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9602763" y="2567582"/>
            <a:ext cx="2157635" cy="1586761"/>
            <a:chOff x="0" y="0"/>
            <a:chExt cx="4315270" cy="317352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315270" cy="3173521"/>
            </a:xfrm>
            <a:custGeom>
              <a:avLst/>
              <a:gdLst/>
              <a:ahLst/>
              <a:cxnLst/>
              <a:rect l="l" t="t" r="r" b="b"/>
              <a:pathLst>
                <a:path w="4315270" h="3173521">
                  <a:moveTo>
                    <a:pt x="0" y="0"/>
                  </a:moveTo>
                  <a:lnTo>
                    <a:pt x="4315270" y="0"/>
                  </a:lnTo>
                  <a:lnTo>
                    <a:pt x="4315270" y="3173521"/>
                  </a:lnTo>
                  <a:lnTo>
                    <a:pt x="0" y="3173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0" y="800172"/>
              <a:ext cx="4315270" cy="11028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340"/>
                </a:lnSpc>
              </a:pPr>
              <a:r>
                <a:rPr lang="en-US" sz="3586">
                  <a:solidFill>
                    <a:srgbClr val="F05441"/>
                  </a:solidFill>
                  <a:latin typeface="Cambria Bold"/>
                </a:rPr>
                <a:t>Cần lưu ý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733933" y="1093810"/>
            <a:ext cx="4868830" cy="1053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251"/>
              </a:lnSpc>
              <a:spcBef>
                <a:spcPct val="0"/>
              </a:spcBef>
            </a:pPr>
            <a:r>
              <a:rPr lang="en-US" sz="3036">
                <a:solidFill>
                  <a:srgbClr val="51ADE5"/>
                </a:solidFill>
                <a:latin typeface="Cambria Bold"/>
              </a:rPr>
              <a:t>68 </a:t>
            </a:r>
            <a:r>
              <a:rPr lang="en-US" sz="3036">
                <a:solidFill>
                  <a:srgbClr val="000000"/>
                </a:solidFill>
                <a:latin typeface="Cambria Bold"/>
              </a:rPr>
              <a:t>là tích riêng thứ nhất (68 đơn vị)</a:t>
            </a:r>
            <a:r>
              <a:rPr lang="en-US" sz="3036">
                <a:solidFill>
                  <a:srgbClr val="51ADE5"/>
                </a:solidFill>
                <a:latin typeface="Cambria Bold"/>
              </a:rPr>
              <a:t>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733933" y="2369481"/>
            <a:ext cx="4868830" cy="1053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251"/>
              </a:lnSpc>
            </a:pPr>
            <a:r>
              <a:rPr lang="en-US" sz="3036">
                <a:solidFill>
                  <a:srgbClr val="F05441"/>
                </a:solidFill>
                <a:latin typeface="Cambria Bold"/>
              </a:rPr>
              <a:t>34</a:t>
            </a:r>
            <a:r>
              <a:rPr lang="en-US" sz="3036">
                <a:solidFill>
                  <a:srgbClr val="51ADE5"/>
                </a:solidFill>
                <a:latin typeface="Cambria Bold"/>
              </a:rPr>
              <a:t> </a:t>
            </a:r>
            <a:r>
              <a:rPr lang="en-US" sz="3036">
                <a:solidFill>
                  <a:srgbClr val="000000"/>
                </a:solidFill>
                <a:latin typeface="Cambria Bold"/>
              </a:rPr>
              <a:t>là tích riêng thứ hai </a:t>
            </a:r>
          </a:p>
          <a:p>
            <a:pPr defTabSz="609630">
              <a:lnSpc>
                <a:spcPts val="4251"/>
              </a:lnSpc>
              <a:spcBef>
                <a:spcPct val="0"/>
              </a:spcBef>
            </a:pPr>
            <a:r>
              <a:rPr lang="en-US" sz="3036">
                <a:solidFill>
                  <a:srgbClr val="000000"/>
                </a:solidFill>
                <a:latin typeface="Cambria Bold"/>
              </a:rPr>
              <a:t>(34 chục hay 340 đơn vị)</a:t>
            </a:r>
            <a:r>
              <a:rPr lang="en-US" sz="3036">
                <a:solidFill>
                  <a:srgbClr val="51ADE5"/>
                </a:solidFill>
                <a:latin typeface="Cambria Bold"/>
              </a:rPr>
              <a:t>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733933" y="3644900"/>
            <a:ext cx="4868830" cy="1604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251"/>
              </a:lnSpc>
              <a:spcBef>
                <a:spcPct val="0"/>
              </a:spcBef>
            </a:pP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Viết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tích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riêng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thứ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hai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lùi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sang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trái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một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cột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(so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với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tích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riêng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thứ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nhất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).</a:t>
            </a:r>
          </a:p>
        </p:txBody>
      </p:sp>
      <p:sp>
        <p:nvSpPr>
          <p:cNvPr id="20" name="Freeform 20"/>
          <p:cNvSpPr/>
          <p:nvPr/>
        </p:nvSpPr>
        <p:spPr>
          <a:xfrm>
            <a:off x="4301130" y="1208479"/>
            <a:ext cx="321691" cy="321691"/>
          </a:xfrm>
          <a:custGeom>
            <a:avLst/>
            <a:gdLst/>
            <a:ahLst/>
            <a:cxnLst/>
            <a:rect l="l" t="t" r="r" b="b"/>
            <a:pathLst>
              <a:path w="482536" h="482536">
                <a:moveTo>
                  <a:pt x="0" y="0"/>
                </a:moveTo>
                <a:lnTo>
                  <a:pt x="482536" y="0"/>
                </a:lnTo>
                <a:lnTo>
                  <a:pt x="482536" y="482535"/>
                </a:lnTo>
                <a:lnTo>
                  <a:pt x="0" y="4825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4301130" y="2543308"/>
            <a:ext cx="321691" cy="321691"/>
          </a:xfrm>
          <a:custGeom>
            <a:avLst/>
            <a:gdLst/>
            <a:ahLst/>
            <a:cxnLst/>
            <a:rect l="l" t="t" r="r" b="b"/>
            <a:pathLst>
              <a:path w="482536" h="482536">
                <a:moveTo>
                  <a:pt x="0" y="0"/>
                </a:moveTo>
                <a:lnTo>
                  <a:pt x="482536" y="0"/>
                </a:lnTo>
                <a:lnTo>
                  <a:pt x="482536" y="482536"/>
                </a:lnTo>
                <a:lnTo>
                  <a:pt x="0" y="482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4301130" y="3793340"/>
            <a:ext cx="321691" cy="321691"/>
          </a:xfrm>
          <a:custGeom>
            <a:avLst/>
            <a:gdLst/>
            <a:ahLst/>
            <a:cxnLst/>
            <a:rect l="l" t="t" r="r" b="b"/>
            <a:pathLst>
              <a:path w="482536" h="482536">
                <a:moveTo>
                  <a:pt x="0" y="0"/>
                </a:moveTo>
                <a:lnTo>
                  <a:pt x="482536" y="0"/>
                </a:lnTo>
                <a:lnTo>
                  <a:pt x="482536" y="482536"/>
                </a:lnTo>
                <a:lnTo>
                  <a:pt x="0" y="482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62C68D2-8004-2294-EC35-8592F1EFBA25}"/>
                  </a:ext>
                </a:extLst>
              </p:cNvPr>
              <p:cNvSpPr txBox="1"/>
              <p:nvPr/>
            </p:nvSpPr>
            <p:spPr>
              <a:xfrm>
                <a:off x="1402533" y="1390530"/>
                <a:ext cx="724557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6000" b="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62C68D2-8004-2294-EC35-8592F1EFBA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2533" y="1390530"/>
                <a:ext cx="724557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83454" y="1888090"/>
            <a:ext cx="3300678" cy="1104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528"/>
              </a:lnSpc>
              <a:spcBef>
                <a:spcPct val="0"/>
              </a:spcBef>
            </a:pPr>
            <a:r>
              <a:rPr lang="en-US" sz="3234" dirty="0" err="1">
                <a:solidFill>
                  <a:srgbClr val="000000"/>
                </a:solidFill>
                <a:latin typeface="Cambria Bold"/>
              </a:rPr>
              <a:t>Muốn</a:t>
            </a:r>
            <a:r>
              <a:rPr lang="en-US" sz="323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34" dirty="0" err="1">
                <a:solidFill>
                  <a:srgbClr val="000000"/>
                </a:solidFill>
                <a:latin typeface="Cambria Bold"/>
              </a:rPr>
              <a:t>nhân</a:t>
            </a:r>
            <a:r>
              <a:rPr lang="en-US" sz="323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34" dirty="0" err="1">
                <a:solidFill>
                  <a:srgbClr val="000000"/>
                </a:solidFill>
                <a:latin typeface="Cambria Bold"/>
              </a:rPr>
              <a:t>với</a:t>
            </a:r>
            <a:r>
              <a:rPr lang="en-US" sz="323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34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23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34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323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34" dirty="0" err="1">
                <a:solidFill>
                  <a:srgbClr val="000000"/>
                </a:solidFill>
                <a:latin typeface="Cambria Bold"/>
              </a:rPr>
              <a:t>hai</a:t>
            </a:r>
            <a:r>
              <a:rPr lang="en-US" sz="323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34" dirty="0" err="1">
                <a:solidFill>
                  <a:srgbClr val="000000"/>
                </a:solidFill>
                <a:latin typeface="Cambria Bold"/>
              </a:rPr>
              <a:t>chữ</a:t>
            </a:r>
            <a:r>
              <a:rPr lang="en-US" sz="323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34" dirty="0" err="1">
                <a:solidFill>
                  <a:srgbClr val="000000"/>
                </a:solidFill>
                <a:latin typeface="Cambria Bold"/>
              </a:rPr>
              <a:t>số</a:t>
            </a:r>
            <a:endParaRPr lang="en-US" sz="3234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922356" y="1475380"/>
            <a:ext cx="5005117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291"/>
              </a:lnSpc>
            </a:pPr>
            <a:r>
              <a:rPr lang="en-US" sz="2992" spc="-117" dirty="0" err="1">
                <a:solidFill>
                  <a:srgbClr val="000000"/>
                </a:solidFill>
                <a:latin typeface="Cambria Bold"/>
              </a:rPr>
              <a:t>Bước</a:t>
            </a:r>
            <a:r>
              <a:rPr lang="en-US" sz="2992" spc="-117" dirty="0">
                <a:solidFill>
                  <a:srgbClr val="000000"/>
                </a:solidFill>
                <a:latin typeface="Cambria Bold"/>
              </a:rPr>
              <a:t> 1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Đặt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tính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sao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cho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các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cùng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hàng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thẳng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cột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với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nhau</a:t>
            </a:r>
            <a:endParaRPr lang="en-US" sz="2992" spc="-117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013534" y="2431386"/>
            <a:ext cx="5005117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291"/>
              </a:lnSpc>
            </a:pPr>
            <a:r>
              <a:rPr lang="en-US" sz="2992" spc="-117" dirty="0" err="1">
                <a:solidFill>
                  <a:srgbClr val="000000"/>
                </a:solidFill>
                <a:latin typeface="Cambria Bold"/>
              </a:rPr>
              <a:t>Bước</a:t>
            </a:r>
            <a:r>
              <a:rPr lang="en-US" sz="2992" spc="-117" dirty="0">
                <a:solidFill>
                  <a:srgbClr val="000000"/>
                </a:solidFill>
                <a:latin typeface="Cambria Bold"/>
              </a:rPr>
              <a:t> 2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Thực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hiện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tính</a:t>
            </a:r>
            <a:endParaRPr lang="en-US" sz="2992" spc="-117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013534" y="2894836"/>
            <a:ext cx="5005117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6029" lvl="1" indent="-323014" defTabSz="609630">
              <a:lnSpc>
                <a:spcPts val="3291"/>
              </a:lnSpc>
              <a:buFont typeface="Arial"/>
              <a:buChar char="•"/>
            </a:pPr>
            <a:r>
              <a:rPr lang="en-US" sz="2992" spc="-117">
                <a:solidFill>
                  <a:srgbClr val="000000"/>
                </a:solidFill>
                <a:latin typeface="Cambria"/>
              </a:rPr>
              <a:t>Nhân hàng đơn vị của thừa số thứ 2 với thừa số thứ nhất từ trái qua phải.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013534" y="4266336"/>
            <a:ext cx="5005117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6029" lvl="1" indent="-323014" defTabSz="609630">
              <a:lnSpc>
                <a:spcPts val="3291"/>
              </a:lnSpc>
              <a:buFont typeface="Arial"/>
              <a:buChar char="•"/>
            </a:pPr>
            <a:r>
              <a:rPr lang="en-US" sz="2992" spc="-117">
                <a:solidFill>
                  <a:srgbClr val="000000"/>
                </a:solidFill>
                <a:latin typeface="Cambria"/>
              </a:rPr>
              <a:t>Nhân hàng chục của thừa số thứ 2 với thừa số thứ nhất từ trái qua phải (nhớ lùi tích thứ 2 sang trái một chứ số).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013534" y="6050586"/>
            <a:ext cx="5005117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6029" lvl="1" indent="-323014" defTabSz="609630">
              <a:lnSpc>
                <a:spcPts val="3291"/>
              </a:lnSpc>
              <a:buFont typeface="Arial"/>
              <a:buChar char="•"/>
            </a:pPr>
            <a:r>
              <a:rPr lang="en-US" sz="2992" spc="-117">
                <a:solidFill>
                  <a:srgbClr val="000000"/>
                </a:solidFill>
                <a:latin typeface="Cambria"/>
              </a:rPr>
              <a:t>Cộng hai tích lại với nhau.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685800" y="432970"/>
            <a:ext cx="804284" cy="1002223"/>
          </a:xfrm>
          <a:custGeom>
            <a:avLst/>
            <a:gdLst/>
            <a:ahLst/>
            <a:cxnLst/>
            <a:rect l="l" t="t" r="r" b="b"/>
            <a:pathLst>
              <a:path w="1206426" h="1503335">
                <a:moveTo>
                  <a:pt x="0" y="0"/>
                </a:moveTo>
                <a:lnTo>
                  <a:pt x="1206426" y="0"/>
                </a:lnTo>
                <a:lnTo>
                  <a:pt x="1206426" y="1503335"/>
                </a:lnTo>
                <a:lnTo>
                  <a:pt x="0" y="15033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>
            <a:off x="1703745" y="4055261"/>
            <a:ext cx="1535519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1703745" y="5587565"/>
            <a:ext cx="1535519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1647292" y="632922"/>
            <a:ext cx="3362353" cy="537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566"/>
              </a:lnSpc>
              <a:spcBef>
                <a:spcPct val="0"/>
              </a:spcBef>
            </a:pPr>
            <a:r>
              <a:rPr lang="en-US" sz="3261">
                <a:solidFill>
                  <a:srgbClr val="000000"/>
                </a:solidFill>
                <a:latin typeface="Cambria Bold"/>
              </a:rPr>
              <a:t>Đặt tính rồi tính.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E35FAFB-C8B5-A1A2-8C57-FF7EF0E65B52}"/>
              </a:ext>
            </a:extLst>
          </p:cNvPr>
          <p:cNvGrpSpPr/>
          <p:nvPr/>
        </p:nvGrpSpPr>
        <p:grpSpPr>
          <a:xfrm>
            <a:off x="1307733" y="1608553"/>
            <a:ext cx="10393004" cy="754742"/>
            <a:chOff x="1307733" y="1608553"/>
            <a:chExt cx="10393004" cy="754742"/>
          </a:xfrm>
        </p:grpSpPr>
        <p:sp>
          <p:nvSpPr>
            <p:cNvPr id="9" name="Freeform 9"/>
            <p:cNvSpPr/>
            <p:nvPr/>
          </p:nvSpPr>
          <p:spPr>
            <a:xfrm>
              <a:off x="8724287" y="1623965"/>
              <a:ext cx="2813485" cy="734632"/>
            </a:xfrm>
            <a:custGeom>
              <a:avLst/>
              <a:gdLst/>
              <a:ahLst/>
              <a:cxnLst/>
              <a:rect l="l" t="t" r="r" b="b"/>
              <a:pathLst>
                <a:path w="5687474" h="1101948">
                  <a:moveTo>
                    <a:pt x="0" y="0"/>
                  </a:moveTo>
                  <a:lnTo>
                    <a:pt x="5687473" y="0"/>
                  </a:lnTo>
                  <a:lnTo>
                    <a:pt x="5687473" y="1101948"/>
                  </a:lnTo>
                  <a:lnTo>
                    <a:pt x="0" y="11019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F4107A9-98DC-2E17-DBF9-CE77F4B43DEB}"/>
                </a:ext>
              </a:extLst>
            </p:cNvPr>
            <p:cNvGrpSpPr/>
            <p:nvPr/>
          </p:nvGrpSpPr>
          <p:grpSpPr>
            <a:xfrm>
              <a:off x="1307733" y="1608553"/>
              <a:ext cx="10393004" cy="754742"/>
              <a:chOff x="1307733" y="1608553"/>
              <a:chExt cx="10393004" cy="75474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5160621" y="1628663"/>
                <a:ext cx="2313694" cy="734632"/>
              </a:xfrm>
              <a:custGeom>
                <a:avLst/>
                <a:gdLst/>
                <a:ahLst/>
                <a:cxnLst/>
                <a:rect l="l" t="t" r="r" b="b"/>
                <a:pathLst>
                  <a:path w="5687474" h="1101948">
                    <a:moveTo>
                      <a:pt x="0" y="0"/>
                    </a:moveTo>
                    <a:lnTo>
                      <a:pt x="5687474" y="0"/>
                    </a:lnTo>
                    <a:lnTo>
                      <a:pt x="5687474" y="1101948"/>
                    </a:lnTo>
                    <a:lnTo>
                      <a:pt x="0" y="110194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E12B2A16-F131-4687-F893-79EE2FF7AE6A}"/>
                  </a:ext>
                </a:extLst>
              </p:cNvPr>
              <p:cNvGrpSpPr/>
              <p:nvPr/>
            </p:nvGrpSpPr>
            <p:grpSpPr>
              <a:xfrm>
                <a:off x="1307733" y="1618665"/>
                <a:ext cx="2144425" cy="734632"/>
                <a:chOff x="1307733" y="1618665"/>
                <a:chExt cx="2144425" cy="734632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1307733" y="1618665"/>
                  <a:ext cx="2144425" cy="734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7474" h="1101948">
                      <a:moveTo>
                        <a:pt x="0" y="0"/>
                      </a:moveTo>
                      <a:lnTo>
                        <a:pt x="5687474" y="0"/>
                      </a:lnTo>
                      <a:lnTo>
                        <a:pt x="5687474" y="1101948"/>
                      </a:lnTo>
                      <a:lnTo>
                        <a:pt x="0" y="110194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a:blipFill>
              </p:spPr>
            </p:sp>
            <p:sp>
              <p:nvSpPr>
                <p:cNvPr id="13" name="TextBox 13"/>
                <p:cNvSpPr txBox="1"/>
                <p:nvPr/>
              </p:nvSpPr>
              <p:spPr>
                <a:xfrm>
                  <a:off x="1526625" y="1666295"/>
                  <a:ext cx="1925533" cy="65530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defTabSz="609630">
                    <a:lnSpc>
                      <a:spcPts val="5604"/>
                    </a:lnSpc>
                    <a:spcBef>
                      <a:spcPct val="0"/>
                    </a:spcBef>
                  </a:pPr>
                  <a:r>
                    <a:rPr lang="en-US" sz="4002" dirty="0">
                      <a:solidFill>
                        <a:srgbClr val="000000"/>
                      </a:solidFill>
                      <a:latin typeface="Cambria Bold"/>
                    </a:rPr>
                    <a:t>87 x 23</a:t>
                  </a:r>
                </a:p>
              </p:txBody>
            </p:sp>
          </p:grpSp>
          <p:sp>
            <p:nvSpPr>
              <p:cNvPr id="14" name="TextBox 14"/>
              <p:cNvSpPr txBox="1"/>
              <p:nvPr/>
            </p:nvSpPr>
            <p:spPr>
              <a:xfrm>
                <a:off x="5261174" y="1608553"/>
                <a:ext cx="2389055" cy="65530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defTabSz="609630">
                  <a:lnSpc>
                    <a:spcPts val="5604"/>
                  </a:lnSpc>
                  <a:spcBef>
                    <a:spcPct val="0"/>
                  </a:spcBef>
                </a:pPr>
                <a:r>
                  <a:rPr lang="en-US" sz="4002">
                    <a:solidFill>
                      <a:srgbClr val="000000"/>
                    </a:solidFill>
                    <a:latin typeface="Cambria Bold"/>
                  </a:rPr>
                  <a:t>143 x 32</a:t>
                </a: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8953505" y="1666295"/>
                <a:ext cx="2747232" cy="65530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defTabSz="609630">
                  <a:lnSpc>
                    <a:spcPts val="5604"/>
                  </a:lnSpc>
                  <a:spcBef>
                    <a:spcPct val="0"/>
                  </a:spcBef>
                </a:pPr>
                <a:r>
                  <a:rPr lang="en-US" sz="4002" dirty="0">
                    <a:solidFill>
                      <a:srgbClr val="000000"/>
                    </a:solidFill>
                    <a:latin typeface="Cambria Bold"/>
                  </a:rPr>
                  <a:t>2 021 x 36</a:t>
                </a:r>
              </a:p>
            </p:txBody>
          </p:sp>
        </p:grpSp>
      </p:grpSp>
      <p:sp>
        <p:nvSpPr>
          <p:cNvPr id="16" name="TextBox 16"/>
          <p:cNvSpPr txBox="1"/>
          <p:nvPr/>
        </p:nvSpPr>
        <p:spPr>
          <a:xfrm>
            <a:off x="1703745" y="2369823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 dirty="0">
                <a:solidFill>
                  <a:srgbClr val="000000"/>
                </a:solidFill>
                <a:latin typeface="Cambria Bold"/>
              </a:rPr>
              <a:t>87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703745" y="3126377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F05441"/>
                </a:solidFill>
                <a:latin typeface="Cambria Bold"/>
              </a:rPr>
              <a:t>2</a:t>
            </a:r>
            <a:r>
              <a:rPr lang="en-US" sz="4966">
                <a:solidFill>
                  <a:srgbClr val="51ADE5"/>
                </a:solidFill>
                <a:latin typeface="Cambria Bold"/>
              </a:rPr>
              <a:t>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03745" y="3963259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51ADE5"/>
                </a:solidFill>
                <a:latin typeface="Cambria Bold"/>
              </a:rPr>
              <a:t>261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07734" y="4719813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F05441"/>
                </a:solidFill>
                <a:latin typeface="Cambria Bold"/>
              </a:rPr>
              <a:t>174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90084" y="5558990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000000"/>
                </a:solidFill>
                <a:latin typeface="Cambria Bold"/>
              </a:rPr>
              <a:t>2001</a:t>
            </a:r>
          </a:p>
        </p:txBody>
      </p:sp>
      <p:sp>
        <p:nvSpPr>
          <p:cNvPr id="21" name="AutoShape 21"/>
          <p:cNvSpPr/>
          <p:nvPr/>
        </p:nvSpPr>
        <p:spPr>
          <a:xfrm>
            <a:off x="5525743" y="4065259"/>
            <a:ext cx="1535519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AutoShape 22"/>
          <p:cNvSpPr/>
          <p:nvPr/>
        </p:nvSpPr>
        <p:spPr>
          <a:xfrm>
            <a:off x="5525743" y="5597563"/>
            <a:ext cx="1535519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TextBox 23"/>
          <p:cNvSpPr txBox="1"/>
          <p:nvPr/>
        </p:nvSpPr>
        <p:spPr>
          <a:xfrm>
            <a:off x="5525743" y="2379821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000000"/>
                </a:solidFill>
                <a:latin typeface="Cambria Bold"/>
              </a:rPr>
              <a:t>143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725901" y="3136375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F05441"/>
                </a:solidFill>
                <a:latin typeface="Cambria Bold"/>
              </a:rPr>
              <a:t>3</a:t>
            </a:r>
            <a:r>
              <a:rPr lang="en-US" sz="4966">
                <a:solidFill>
                  <a:srgbClr val="51ADE5"/>
                </a:solidFill>
                <a:latin typeface="Cambria Bold"/>
              </a:rPr>
              <a:t>2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525743" y="3973257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51ADE5"/>
                </a:solidFill>
                <a:latin typeface="Cambria Bold"/>
              </a:rPr>
              <a:t>268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129732" y="4729811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F05441"/>
                </a:solidFill>
                <a:latin typeface="Cambria Bold"/>
              </a:rPr>
              <a:t>402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312083" y="5568988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000000"/>
                </a:solidFill>
                <a:latin typeface="Cambria Bold"/>
              </a:rPr>
              <a:t>4288</a:t>
            </a:r>
          </a:p>
        </p:txBody>
      </p:sp>
      <p:sp>
        <p:nvSpPr>
          <p:cNvPr id="28" name="AutoShape 28"/>
          <p:cNvSpPr/>
          <p:nvPr/>
        </p:nvSpPr>
        <p:spPr>
          <a:xfrm>
            <a:off x="8771464" y="4060561"/>
            <a:ext cx="2100306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AutoShape 29"/>
          <p:cNvSpPr/>
          <p:nvPr/>
        </p:nvSpPr>
        <p:spPr>
          <a:xfrm>
            <a:off x="8483600" y="5592865"/>
            <a:ext cx="2218839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0" name="TextBox 30"/>
          <p:cNvSpPr txBox="1"/>
          <p:nvPr/>
        </p:nvSpPr>
        <p:spPr>
          <a:xfrm>
            <a:off x="9166920" y="2375123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000000"/>
                </a:solidFill>
                <a:latin typeface="Cambria Bold"/>
              </a:rPr>
              <a:t>2021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546166" y="3131677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F05441"/>
                </a:solidFill>
                <a:latin typeface="Cambria Bold"/>
              </a:rPr>
              <a:t>3</a:t>
            </a:r>
            <a:r>
              <a:rPr lang="en-US" sz="4966">
                <a:solidFill>
                  <a:srgbClr val="51ADE5"/>
                </a:solidFill>
                <a:latin typeface="Cambria Bold"/>
              </a:rPr>
              <a:t>6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741761" y="4035696"/>
            <a:ext cx="2053917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 dirty="0">
                <a:solidFill>
                  <a:srgbClr val="51ADE5"/>
                </a:solidFill>
                <a:latin typeface="Cambria Bold"/>
              </a:rPr>
              <a:t>12126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724287" y="4703200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 dirty="0">
                <a:solidFill>
                  <a:srgbClr val="F05441"/>
                </a:solidFill>
                <a:latin typeface="Cambria Bold"/>
              </a:rPr>
              <a:t>6063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698974" y="5496443"/>
            <a:ext cx="2043382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 dirty="0">
                <a:solidFill>
                  <a:srgbClr val="000000"/>
                </a:solidFill>
                <a:latin typeface="Cambria Bold"/>
              </a:rPr>
              <a:t>72756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5547CB8-F653-E3CC-133A-84B7E2F76868}"/>
                  </a:ext>
                </a:extLst>
              </p:cNvPr>
              <p:cNvSpPr txBox="1"/>
              <p:nvPr/>
            </p:nvSpPr>
            <p:spPr>
              <a:xfrm>
                <a:off x="1647292" y="2896695"/>
                <a:ext cx="57868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5547CB8-F653-E3CC-133A-84B7E2F768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7292" y="2896695"/>
                <a:ext cx="578685" cy="7386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9FC4CDC-EEFE-8DB7-8807-B5C285EDA757}"/>
                  </a:ext>
                </a:extLst>
              </p:cNvPr>
              <p:cNvSpPr txBox="1"/>
              <p:nvPr/>
            </p:nvSpPr>
            <p:spPr>
              <a:xfrm>
                <a:off x="5436558" y="2941403"/>
                <a:ext cx="57868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9FC4CDC-EEFE-8DB7-8807-B5C285EDA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558" y="2941403"/>
                <a:ext cx="578685" cy="7386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E3F31CA-60D4-EB1A-AF31-A4D3C3A54638}"/>
                  </a:ext>
                </a:extLst>
              </p:cNvPr>
              <p:cNvSpPr txBox="1"/>
              <p:nvPr/>
            </p:nvSpPr>
            <p:spPr>
              <a:xfrm>
                <a:off x="8724288" y="3018684"/>
                <a:ext cx="57868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E3F31CA-60D4-EB1A-AF31-A4D3C3A546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4288" y="3018684"/>
                <a:ext cx="578685" cy="7386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18" grpId="0"/>
      <p:bldP spid="19" grpId="0"/>
      <p:bldP spid="20" grpId="0"/>
      <p:bldP spid="23" grpId="0"/>
      <p:bldP spid="24" grpId="0"/>
      <p:bldP spid="25" grpId="0"/>
      <p:bldP spid="26" grpId="0"/>
      <p:bldP spid="27" grpId="0"/>
      <p:bldP spid="30" grpId="0"/>
      <p:bldP spid="31" grpId="0"/>
      <p:bldP spid="32" grpId="0"/>
      <p:bldP spid="33" grpId="0"/>
      <p:bldP spid="34" grpId="0"/>
      <p:bldP spid="36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570273" y="401366"/>
            <a:ext cx="862125" cy="865009"/>
          </a:xfrm>
          <a:custGeom>
            <a:avLst/>
            <a:gdLst/>
            <a:ahLst/>
            <a:cxnLst/>
            <a:rect l="l" t="t" r="r" b="b"/>
            <a:pathLst>
              <a:path w="1293188" h="1297513">
                <a:moveTo>
                  <a:pt x="0" y="0"/>
                </a:moveTo>
                <a:lnTo>
                  <a:pt x="1293188" y="0"/>
                </a:lnTo>
                <a:lnTo>
                  <a:pt x="1293188" y="1297513"/>
                </a:lnTo>
                <a:lnTo>
                  <a:pt x="0" y="12975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152361" y="1436243"/>
            <a:ext cx="2231935" cy="2110353"/>
            <a:chOff x="0" y="0"/>
            <a:chExt cx="4463870" cy="422070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63870" cy="4220707"/>
            </a:xfrm>
            <a:custGeom>
              <a:avLst/>
              <a:gdLst/>
              <a:ahLst/>
              <a:cxnLst/>
              <a:rect l="l" t="t" r="r" b="b"/>
              <a:pathLst>
                <a:path w="4463870" h="4220707">
                  <a:moveTo>
                    <a:pt x="0" y="0"/>
                  </a:moveTo>
                  <a:lnTo>
                    <a:pt x="4463870" y="0"/>
                  </a:lnTo>
                  <a:lnTo>
                    <a:pt x="4463870" y="4220707"/>
                  </a:lnTo>
                  <a:lnTo>
                    <a:pt x="0" y="4220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38" b="-38"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718418" y="1685190"/>
              <a:ext cx="3027036" cy="10769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614"/>
                </a:lnSpc>
                <a:spcBef>
                  <a:spcPct val="0"/>
                </a:spcBef>
              </a:pPr>
              <a:r>
                <a:rPr lang="en-US" sz="3295">
                  <a:solidFill>
                    <a:srgbClr val="000000"/>
                  </a:solidFill>
                  <a:latin typeface="Cambria Bold"/>
                </a:rPr>
                <a:t>24 x 16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51293" y="1506239"/>
            <a:ext cx="2231935" cy="2110353"/>
            <a:chOff x="0" y="0"/>
            <a:chExt cx="4463870" cy="422070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463870" cy="4220707"/>
            </a:xfrm>
            <a:custGeom>
              <a:avLst/>
              <a:gdLst/>
              <a:ahLst/>
              <a:cxnLst/>
              <a:rect l="l" t="t" r="r" b="b"/>
              <a:pathLst>
                <a:path w="4463870" h="4220707">
                  <a:moveTo>
                    <a:pt x="0" y="0"/>
                  </a:moveTo>
                  <a:lnTo>
                    <a:pt x="4463870" y="0"/>
                  </a:lnTo>
                  <a:lnTo>
                    <a:pt x="4463870" y="4220707"/>
                  </a:lnTo>
                  <a:lnTo>
                    <a:pt x="0" y="4220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38" b="-38"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718418" y="1685190"/>
              <a:ext cx="3027036" cy="10769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614"/>
                </a:lnSpc>
                <a:spcBef>
                  <a:spcPct val="0"/>
                </a:spcBef>
              </a:pPr>
              <a:r>
                <a:rPr lang="en-US" sz="3295">
                  <a:solidFill>
                    <a:srgbClr val="000000"/>
                  </a:solidFill>
                  <a:latin typeface="Cambria Bold"/>
                </a:rPr>
                <a:t>45 x 13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697460" y="1436243"/>
            <a:ext cx="2231935" cy="2110353"/>
            <a:chOff x="0" y="0"/>
            <a:chExt cx="4463870" cy="422070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463870" cy="4220707"/>
            </a:xfrm>
            <a:custGeom>
              <a:avLst/>
              <a:gdLst/>
              <a:ahLst/>
              <a:cxnLst/>
              <a:rect l="l" t="t" r="r" b="b"/>
              <a:pathLst>
                <a:path w="4463870" h="4220707">
                  <a:moveTo>
                    <a:pt x="0" y="0"/>
                  </a:moveTo>
                  <a:lnTo>
                    <a:pt x="4463870" y="0"/>
                  </a:lnTo>
                  <a:lnTo>
                    <a:pt x="4463870" y="4220707"/>
                  </a:lnTo>
                  <a:lnTo>
                    <a:pt x="0" y="4220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38" b="-38"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718418" y="1685190"/>
              <a:ext cx="3027036" cy="10769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614"/>
                </a:lnSpc>
                <a:spcBef>
                  <a:spcPct val="0"/>
                </a:spcBef>
              </a:pPr>
              <a:r>
                <a:rPr lang="en-US" sz="3295">
                  <a:solidFill>
                    <a:srgbClr val="000000"/>
                  </a:solidFill>
                  <a:latin typeface="Cambria Bold"/>
                </a:rPr>
                <a:t>36 x 14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316812" y="4916874"/>
            <a:ext cx="2067483" cy="1396948"/>
            <a:chOff x="0" y="0"/>
            <a:chExt cx="4134966" cy="279389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134966" cy="2793896"/>
            </a:xfrm>
            <a:custGeom>
              <a:avLst/>
              <a:gdLst/>
              <a:ahLst/>
              <a:cxnLst/>
              <a:rect l="l" t="t" r="r" b="b"/>
              <a:pathLst>
                <a:path w="4134966" h="2793896">
                  <a:moveTo>
                    <a:pt x="0" y="0"/>
                  </a:moveTo>
                  <a:lnTo>
                    <a:pt x="4134966" y="0"/>
                  </a:lnTo>
                  <a:lnTo>
                    <a:pt x="4134966" y="2793896"/>
                  </a:lnTo>
                  <a:lnTo>
                    <a:pt x="0" y="2793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974332" y="576304"/>
              <a:ext cx="1658148" cy="983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4219"/>
                </a:lnSpc>
                <a:spcBef>
                  <a:spcPct val="0"/>
                </a:spcBef>
              </a:pPr>
              <a:r>
                <a:rPr lang="en-US" sz="3013">
                  <a:solidFill>
                    <a:srgbClr val="000000"/>
                  </a:solidFill>
                  <a:latin typeface="Cambria Bold"/>
                </a:rPr>
                <a:t>585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829824" y="4916874"/>
            <a:ext cx="2067483" cy="1396948"/>
            <a:chOff x="0" y="0"/>
            <a:chExt cx="4134966" cy="279389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134966" cy="2793896"/>
            </a:xfrm>
            <a:custGeom>
              <a:avLst/>
              <a:gdLst/>
              <a:ahLst/>
              <a:cxnLst/>
              <a:rect l="l" t="t" r="r" b="b"/>
              <a:pathLst>
                <a:path w="4134966" h="2793896">
                  <a:moveTo>
                    <a:pt x="0" y="0"/>
                  </a:moveTo>
                  <a:lnTo>
                    <a:pt x="4134966" y="0"/>
                  </a:lnTo>
                  <a:lnTo>
                    <a:pt x="4134966" y="2793896"/>
                  </a:lnTo>
                  <a:lnTo>
                    <a:pt x="0" y="2793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974332" y="576304"/>
              <a:ext cx="1658148" cy="983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4219"/>
                </a:lnSpc>
                <a:spcBef>
                  <a:spcPct val="0"/>
                </a:spcBef>
              </a:pPr>
              <a:r>
                <a:rPr lang="en-US" sz="3013">
                  <a:solidFill>
                    <a:srgbClr val="000000"/>
                  </a:solidFill>
                  <a:latin typeface="Cambria Bold"/>
                </a:rPr>
                <a:t>504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028599" y="4986870"/>
            <a:ext cx="2067483" cy="1396948"/>
            <a:chOff x="0" y="0"/>
            <a:chExt cx="4134966" cy="279389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134966" cy="2793896"/>
            </a:xfrm>
            <a:custGeom>
              <a:avLst/>
              <a:gdLst/>
              <a:ahLst/>
              <a:cxnLst/>
              <a:rect l="l" t="t" r="r" b="b"/>
              <a:pathLst>
                <a:path w="4134966" h="2793896">
                  <a:moveTo>
                    <a:pt x="0" y="0"/>
                  </a:moveTo>
                  <a:lnTo>
                    <a:pt x="4134966" y="0"/>
                  </a:lnTo>
                  <a:lnTo>
                    <a:pt x="4134966" y="2793896"/>
                  </a:lnTo>
                  <a:lnTo>
                    <a:pt x="0" y="2793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>
              <a:off x="974332" y="576304"/>
              <a:ext cx="1658148" cy="983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4219"/>
                </a:lnSpc>
                <a:spcBef>
                  <a:spcPct val="0"/>
                </a:spcBef>
              </a:pPr>
              <a:r>
                <a:rPr lang="en-US" sz="3013">
                  <a:solidFill>
                    <a:srgbClr val="000000"/>
                  </a:solidFill>
                  <a:latin typeface="Cambria Bold"/>
                </a:rPr>
                <a:t>384</a:t>
              </a: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594619" y="615950"/>
            <a:ext cx="8218809" cy="537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566"/>
              </a:lnSpc>
              <a:spcBef>
                <a:spcPct val="0"/>
              </a:spcBef>
            </a:pPr>
            <a:r>
              <a:rPr lang="en-US" sz="3261">
                <a:solidFill>
                  <a:srgbClr val="000000"/>
                </a:solidFill>
                <a:latin typeface="Cambria Bold"/>
              </a:rPr>
              <a:t>Chọn kết quả thích hợp cho mỗi phép tính.</a:t>
            </a:r>
          </a:p>
        </p:txBody>
      </p:sp>
      <p:sp>
        <p:nvSpPr>
          <p:cNvPr id="26" name="AutoShape 26"/>
          <p:cNvSpPr/>
          <p:nvPr/>
        </p:nvSpPr>
        <p:spPr>
          <a:xfrm>
            <a:off x="3268327" y="3546596"/>
            <a:ext cx="5760272" cy="2068752"/>
          </a:xfrm>
          <a:prstGeom prst="line">
            <a:avLst/>
          </a:prstGeom>
          <a:ln w="123825" cap="flat">
            <a:solidFill>
              <a:srgbClr val="F05441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7" name="AutoShape 27"/>
          <p:cNvSpPr/>
          <p:nvPr/>
        </p:nvSpPr>
        <p:spPr>
          <a:xfrm flipH="1">
            <a:off x="2940102" y="3616592"/>
            <a:ext cx="3727158" cy="1370278"/>
          </a:xfrm>
          <a:prstGeom prst="line">
            <a:avLst/>
          </a:prstGeom>
          <a:ln w="123825" cap="flat">
            <a:solidFill>
              <a:srgbClr val="F05441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8" name="AutoShape 28"/>
          <p:cNvSpPr/>
          <p:nvPr/>
        </p:nvSpPr>
        <p:spPr>
          <a:xfrm flipH="1">
            <a:off x="7253346" y="3577852"/>
            <a:ext cx="2507540" cy="1844683"/>
          </a:xfrm>
          <a:prstGeom prst="line">
            <a:avLst/>
          </a:prstGeom>
          <a:ln w="123825" cap="flat">
            <a:solidFill>
              <a:srgbClr val="F05441"/>
            </a:solidFill>
            <a:prstDash val="solid"/>
            <a:headEnd type="none" w="sm" len="sm"/>
            <a:tailEnd type="arrow" w="med" len="sm"/>
          </a:ln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523</Words>
  <Application>Microsoft Office PowerPoint</Application>
  <PresentationFormat>Widescreen</PresentationFormat>
  <Paragraphs>79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#9Slide07 HoneyCream</vt:lpstr>
      <vt:lpstr>Arial</vt:lpstr>
      <vt:lpstr>Calibri</vt:lpstr>
      <vt:lpstr>Calibri Light</vt:lpstr>
      <vt:lpstr>Cambria</vt:lpstr>
      <vt:lpstr>Cambria Bold</vt:lpstr>
      <vt:lpstr>Cambria Math</vt:lpstr>
      <vt:lpstr>SVN-Newton</vt:lpstr>
      <vt:lpstr>SVN-Ready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</cp:keywords>
  <cp:lastModifiedBy>Admin</cp:lastModifiedBy>
  <cp:revision>12</cp:revision>
  <dcterms:created xsi:type="dcterms:W3CDTF">2023-12-04T01:49:07Z</dcterms:created>
  <dcterms:modified xsi:type="dcterms:W3CDTF">2024-02-22T10:42:27Z</dcterms:modified>
</cp:coreProperties>
</file>