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71" r:id="rId3"/>
    <p:sldId id="355" r:id="rId4"/>
    <p:sldId id="354" r:id="rId5"/>
    <p:sldId id="381" r:id="rId6"/>
    <p:sldId id="374" r:id="rId7"/>
    <p:sldId id="370" r:id="rId8"/>
    <p:sldId id="371" r:id="rId9"/>
    <p:sldId id="372" r:id="rId10"/>
  </p:sldIdLst>
  <p:sldSz cx="18288000" cy="10287000"/>
  <p:notesSz cx="6858000" cy="9144000"/>
  <p:embeddedFontLst>
    <p:embeddedFont>
      <p:font typeface="#9Slide03 Bebas Neue Bold" panose="020B0604020202020204" charset="0"/>
      <p:bold r:id="rId12"/>
    </p:embeddedFont>
    <p:embeddedFont>
      <p:font typeface="#9Slide07 HoneyCream" panose="020B0604020202020204" charset="0"/>
      <p:regular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548"/>
    <a:srgbClr val="584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94689" autoAdjust="0"/>
  </p:normalViewPr>
  <p:slideViewPr>
    <p:cSldViewPr>
      <p:cViewPr varScale="1">
        <p:scale>
          <a:sx n="43" d="100"/>
          <a:sy n="43" d="100"/>
        </p:scale>
        <p:origin x="134"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0F626-7F69-3C4A-8485-45FCDF2958F2}" type="datetimeFigureOut">
              <a:rPr lang="en-VN" smtClean="0"/>
              <a:t>02/22/2024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B5DCD-69F6-654D-A8DD-CDC7B1EBC5D1}" type="slidenum">
              <a:rPr lang="en-VN" smtClean="0"/>
              <a:t>‹#›</a:t>
            </a:fld>
            <a:endParaRPr lang="en-VN"/>
          </a:p>
        </p:txBody>
      </p:sp>
    </p:spTree>
    <p:extLst>
      <p:ext uri="{BB962C8B-B14F-4D97-AF65-F5344CB8AC3E}">
        <p14:creationId xmlns:p14="http://schemas.microsoft.com/office/powerpoint/2010/main" val="332239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B5DCD-69F6-654D-A8DD-CDC7B1EBC5D1}" type="slidenum">
              <a:rPr lang="en-VN" smtClean="0"/>
              <a:t>3</a:t>
            </a:fld>
            <a:endParaRPr lang="en-VN"/>
          </a:p>
        </p:txBody>
      </p:sp>
    </p:spTree>
    <p:extLst>
      <p:ext uri="{BB962C8B-B14F-4D97-AF65-F5344CB8AC3E}">
        <p14:creationId xmlns:p14="http://schemas.microsoft.com/office/powerpoint/2010/main" val="117135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4</a:t>
            </a:fld>
            <a:endParaRPr lang="en-VN"/>
          </a:p>
        </p:txBody>
      </p:sp>
    </p:spTree>
    <p:extLst>
      <p:ext uri="{BB962C8B-B14F-4D97-AF65-F5344CB8AC3E}">
        <p14:creationId xmlns:p14="http://schemas.microsoft.com/office/powerpoint/2010/main" val="294687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5</a:t>
            </a:fld>
            <a:endParaRPr lang="en-VN"/>
          </a:p>
        </p:txBody>
      </p:sp>
    </p:spTree>
    <p:extLst>
      <p:ext uri="{BB962C8B-B14F-4D97-AF65-F5344CB8AC3E}">
        <p14:creationId xmlns:p14="http://schemas.microsoft.com/office/powerpoint/2010/main" val="271321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117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C2950AB6-B07C-3943-8BC3-F50F7A923AB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43A0CB88-FC49-CF4E-A3F5-A1465D57138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BEEED968-E7E7-6E43-BD07-1F5CC6385230}"/>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163C79C0-B705-2545-89C7-ED46676A427C}"/>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988651E7-5EF9-4545-B73A-C9E7BFE40653}"/>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4F40"/>
        </a:solidFill>
        <a:effectLst/>
      </p:bgPr>
    </p:bg>
    <p:spTree>
      <p:nvGrpSpPr>
        <p:cNvPr id="1" name=""/>
        <p:cNvGrpSpPr/>
        <p:nvPr/>
      </p:nvGrpSpPr>
      <p:grpSpPr>
        <a:xfrm>
          <a:off x="0" y="0"/>
          <a:ext cx="0" cy="0"/>
          <a:chOff x="0" y="0"/>
          <a:chExt cx="0" cy="0"/>
        </a:xfrm>
      </p:grpSpPr>
      <p:grpSp>
        <p:nvGrpSpPr>
          <p:cNvPr id="2" name="Group 2"/>
          <p:cNvGrpSpPr/>
          <p:nvPr/>
        </p:nvGrpSpPr>
        <p:grpSpPr>
          <a:xfrm>
            <a:off x="8197488" y="0"/>
            <a:ext cx="10090512" cy="10287000"/>
            <a:chOff x="0" y="0"/>
            <a:chExt cx="13454016" cy="13716000"/>
          </a:xfrm>
        </p:grpSpPr>
        <p:pic>
          <p:nvPicPr>
            <p:cNvPr id="3" name="Picture 3"/>
            <p:cNvPicPr>
              <a:picLocks noChangeAspect="1"/>
            </p:cNvPicPr>
            <p:nvPr/>
          </p:nvPicPr>
          <p:blipFill>
            <a:blip r:embed="rId2"/>
            <a:srcRect l="17303" r="17303"/>
            <a:stretch>
              <a:fillRect/>
            </a:stretch>
          </p:blipFill>
          <p:spPr>
            <a:xfrm>
              <a:off x="0" y="0"/>
              <a:ext cx="13454016" cy="13716000"/>
            </a:xfrm>
            <a:prstGeom prst="rect">
              <a:avLst/>
            </a:prstGeom>
          </p:spPr>
        </p:pic>
      </p:grpSp>
      <p:sp>
        <p:nvSpPr>
          <p:cNvPr id="15" name="Rectangle 14">
            <a:extLst>
              <a:ext uri="{FF2B5EF4-FFF2-40B4-BE49-F238E27FC236}">
                <a16:creationId xmlns:a16="http://schemas.microsoft.com/office/drawing/2014/main" id="{DA85C056-3B38-594A-96A0-AB4C7FEE98B3}"/>
              </a:ext>
            </a:extLst>
          </p:cNvPr>
          <p:cNvSpPr/>
          <p:nvPr/>
        </p:nvSpPr>
        <p:spPr>
          <a:xfrm>
            <a:off x="6563004" y="0"/>
            <a:ext cx="11724996" cy="10287000"/>
          </a:xfrm>
          <a:prstGeom prst="rect">
            <a:avLst/>
          </a:prstGeom>
          <a:solidFill>
            <a:schemeClr val="tx1">
              <a:lumMod val="50000"/>
              <a:lumOff val="50000"/>
              <a:alpha val="142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Freeform 4"/>
          <p:cNvSpPr/>
          <p:nvPr/>
        </p:nvSpPr>
        <p:spPr>
          <a:xfrm rot="-5400000">
            <a:off x="1867777" y="3096019"/>
            <a:ext cx="11064760" cy="4827001"/>
          </a:xfrm>
          <a:custGeom>
            <a:avLst/>
            <a:gdLst/>
            <a:ahLst/>
            <a:cxnLst/>
            <a:rect l="l" t="t" r="r" b="b"/>
            <a:pathLst>
              <a:path w="11064760" h="4827001">
                <a:moveTo>
                  <a:pt x="0" y="0"/>
                </a:moveTo>
                <a:lnTo>
                  <a:pt x="11064760" y="0"/>
                </a:lnTo>
                <a:lnTo>
                  <a:pt x="11064760" y="4827002"/>
                </a:lnTo>
                <a:lnTo>
                  <a:pt x="0" y="4827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072" y="-47448"/>
            <a:ext cx="2828748" cy="282874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400" y="9228718"/>
            <a:ext cx="932769" cy="957155"/>
          </a:xfrm>
          <a:prstGeom prst="rect">
            <a:avLst/>
          </a:prstGeom>
        </p:spPr>
      </p:pic>
      <p:pic>
        <p:nvPicPr>
          <p:cNvPr id="21" name="Picture 20"/>
          <p:cNvPicPr>
            <a:picLocks noChangeAspect="1"/>
          </p:cNvPicPr>
          <p:nvPr/>
        </p:nvPicPr>
        <p:blipFill>
          <a:blip r:embed="rId7"/>
          <a:stretch>
            <a:fillRect/>
          </a:stretch>
        </p:blipFill>
        <p:spPr>
          <a:xfrm>
            <a:off x="-2116086" y="1242266"/>
            <a:ext cx="11034716" cy="8943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E76235E-7075-8043-9F94-66045D34E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
            <a:ext cx="18280380" cy="707004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8B66ADF-B73D-C140-BDB9-5C4EC7E39209}"/>
              </a:ext>
            </a:extLst>
          </p:cNvPr>
          <p:cNvSpPr/>
          <p:nvPr/>
        </p:nvSpPr>
        <p:spPr>
          <a:xfrm>
            <a:off x="0" y="0"/>
            <a:ext cx="18280380" cy="6650945"/>
          </a:xfrm>
          <a:prstGeom prst="rect">
            <a:avLst/>
          </a:prstGeom>
          <a:solidFill>
            <a:schemeClr val="tx1">
              <a:lumMod val="50000"/>
              <a:lumOff val="50000"/>
              <a:alpha val="142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Freeform 4">
            <a:extLst>
              <a:ext uri="{FF2B5EF4-FFF2-40B4-BE49-F238E27FC236}">
                <a16:creationId xmlns:a16="http://schemas.microsoft.com/office/drawing/2014/main" id="{C83A8FA3-9495-3043-9796-F7A53DB508ED}"/>
              </a:ext>
            </a:extLst>
          </p:cNvPr>
          <p:cNvSpPr/>
          <p:nvPr/>
        </p:nvSpPr>
        <p:spPr>
          <a:xfrm rot="10800000">
            <a:off x="-412429" y="5089502"/>
            <a:ext cx="19105235" cy="5311798"/>
          </a:xfrm>
          <a:custGeom>
            <a:avLst/>
            <a:gdLst/>
            <a:ahLst/>
            <a:cxnLst/>
            <a:rect l="l" t="t" r="r" b="b"/>
            <a:pathLst>
              <a:path w="11064760" h="4827001">
                <a:moveTo>
                  <a:pt x="0" y="0"/>
                </a:moveTo>
                <a:lnTo>
                  <a:pt x="11064760" y="0"/>
                </a:lnTo>
                <a:lnTo>
                  <a:pt x="11064760" y="4827002"/>
                </a:lnTo>
                <a:lnTo>
                  <a:pt x="0" y="4827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1" name="Freeform 11">
            <a:extLst>
              <a:ext uri="{FF2B5EF4-FFF2-40B4-BE49-F238E27FC236}">
                <a16:creationId xmlns:a16="http://schemas.microsoft.com/office/drawing/2014/main" id="{1DCECCF7-9444-CC45-A323-1876C711D15B}"/>
              </a:ext>
            </a:extLst>
          </p:cNvPr>
          <p:cNvSpPr/>
          <p:nvPr/>
        </p:nvSpPr>
        <p:spPr>
          <a:xfrm>
            <a:off x="609600" y="3750356"/>
            <a:ext cx="7010400" cy="6650945"/>
          </a:xfrm>
          <a:custGeom>
            <a:avLst/>
            <a:gdLst/>
            <a:ahLst/>
            <a:cxnLst/>
            <a:rect l="l" t="t" r="r" b="b"/>
            <a:pathLst>
              <a:path w="4022217" h="4114800">
                <a:moveTo>
                  <a:pt x="0" y="0"/>
                </a:moveTo>
                <a:lnTo>
                  <a:pt x="4022216" y="0"/>
                </a:lnTo>
                <a:lnTo>
                  <a:pt x="402221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2" name="Picture 1">
            <a:extLst>
              <a:ext uri="{FF2B5EF4-FFF2-40B4-BE49-F238E27FC236}">
                <a16:creationId xmlns:a16="http://schemas.microsoft.com/office/drawing/2014/main" id="{21991061-CB39-7846-8D44-5BD8707C0D42}"/>
              </a:ext>
            </a:extLst>
          </p:cNvPr>
          <p:cNvPicPr>
            <a:picLocks noChangeAspect="1"/>
          </p:cNvPicPr>
          <p:nvPr/>
        </p:nvPicPr>
        <p:blipFill>
          <a:blip r:embed="rId7"/>
          <a:stretch>
            <a:fillRect/>
          </a:stretch>
        </p:blipFill>
        <p:spPr>
          <a:xfrm>
            <a:off x="7345680" y="6819900"/>
            <a:ext cx="10934700" cy="2971800"/>
          </a:xfrm>
          <a:prstGeom prst="rect">
            <a:avLst/>
          </a:prstGeom>
        </p:spPr>
      </p:pic>
    </p:spTree>
    <p:extLst>
      <p:ext uri="{BB962C8B-B14F-4D97-AF65-F5344CB8AC3E}">
        <p14:creationId xmlns:p14="http://schemas.microsoft.com/office/powerpoint/2010/main" val="319757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4" name="Group 3">
            <a:extLst>
              <a:ext uri="{FF2B5EF4-FFF2-40B4-BE49-F238E27FC236}">
                <a16:creationId xmlns:a16="http://schemas.microsoft.com/office/drawing/2014/main" id="{65917443-7D7C-F049-93BB-70917807D681}"/>
              </a:ext>
            </a:extLst>
          </p:cNvPr>
          <p:cNvGrpSpPr/>
          <p:nvPr/>
        </p:nvGrpSpPr>
        <p:grpSpPr>
          <a:xfrm>
            <a:off x="609600" y="886307"/>
            <a:ext cx="17334425" cy="8687920"/>
            <a:chOff x="1620875" y="784067"/>
            <a:chExt cx="10337082" cy="5791946"/>
          </a:xfrm>
        </p:grpSpPr>
        <p:sp>
          <p:nvSpPr>
            <p:cNvPr id="22" name="矩形: 圆角 2">
              <a:extLst>
                <a:ext uri="{FF2B5EF4-FFF2-40B4-BE49-F238E27FC236}">
                  <a16:creationId xmlns:a16="http://schemas.microsoft.com/office/drawing/2014/main" id="{3096F6E3-7569-544B-81B6-88AE49017749}"/>
                </a:ext>
              </a:extLst>
            </p:cNvPr>
            <p:cNvSpPr/>
            <p:nvPr/>
          </p:nvSpPr>
          <p:spPr>
            <a:xfrm>
              <a:off x="1620875" y="784067"/>
              <a:ext cx="10337082" cy="579194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1757196" y="1463632"/>
              <a:ext cx="10064439" cy="954107"/>
            </a:xfrm>
            <a:prstGeom prst="rect">
              <a:avLst/>
            </a:prstGeom>
            <a:noFill/>
          </p:spPr>
          <p:txBody>
            <a:bodyPr wrap="square" rtlCol="0">
              <a:spAutoFit/>
            </a:bodyPr>
            <a:lstStyle/>
            <a:p>
              <a:pPr marL="742950" indent="-742950" algn="just">
                <a:lnSpc>
                  <a:spcPct val="120000"/>
                </a:lnSpc>
                <a:buFont typeface="+mj-lt"/>
                <a:buAutoNum type="arabicPeriod"/>
              </a:pPr>
              <a:r>
                <a:rPr lang="en-US" sz="3800" dirty="0">
                  <a:solidFill>
                    <a:srgbClr val="000000"/>
                  </a:solidFill>
                  <a:latin typeface="Cambria" panose="02040503050406030204" pitchFamily="18" charset="0"/>
                  <a:ea typeface="Times New Roman" panose="02020603050405020304" pitchFamily="18" charset="0"/>
                </a:rPr>
                <a:t>Q</a:t>
              </a:r>
              <a:r>
                <a:rPr lang="en-US" sz="3800" dirty="0">
                  <a:solidFill>
                    <a:srgbClr val="000000"/>
                  </a:solidFill>
                  <a:effectLst/>
                  <a:latin typeface="Cambria" panose="02040503050406030204" pitchFamily="18" charset="0"/>
                  <a:ea typeface="Times New Roman" panose="02020603050405020304" pitchFamily="18" charset="0"/>
                </a:rPr>
                <a:t>uan </a:t>
              </a:r>
              <a:r>
                <a:rPr lang="en-US" sz="3800" dirty="0" err="1">
                  <a:solidFill>
                    <a:srgbClr val="000000"/>
                  </a:solidFill>
                  <a:effectLst/>
                  <a:latin typeface="Cambria" panose="02040503050406030204" pitchFamily="18" charset="0"/>
                  <a:ea typeface="Times New Roman" panose="02020603050405020304" pitchFamily="18" charset="0"/>
                </a:rPr>
                <a:t>sát</a:t>
              </a:r>
              <a:r>
                <a:rPr lang="en-US" sz="3800" dirty="0">
                  <a:solidFill>
                    <a:srgbClr val="000000"/>
                  </a:solidFill>
                  <a:effectLst/>
                  <a:latin typeface="Cambria" panose="02040503050406030204" pitchFamily="18" charset="0"/>
                  <a:ea typeface="Times New Roman" panose="02020603050405020304" pitchFamily="18" charset="0"/>
                </a:rPr>
                <a:t> </a:t>
              </a:r>
              <a:r>
                <a:rPr lang="en-US" sz="3800" dirty="0" err="1">
                  <a:solidFill>
                    <a:srgbClr val="000000"/>
                  </a:solidFill>
                  <a:effectLst/>
                  <a:latin typeface="Cambria" panose="02040503050406030204" pitchFamily="18" charset="0"/>
                  <a:ea typeface="Times New Roman" panose="02020603050405020304" pitchFamily="18" charset="0"/>
                </a:rPr>
                <a:t>các</a:t>
              </a:r>
              <a:r>
                <a:rPr lang="en-US" sz="3800" dirty="0">
                  <a:solidFill>
                    <a:srgbClr val="000000"/>
                  </a:solidFill>
                  <a:effectLst/>
                  <a:latin typeface="Cambria" panose="02040503050406030204" pitchFamily="18" charset="0"/>
                  <a:ea typeface="Times New Roman" panose="02020603050405020304" pitchFamily="18" charset="0"/>
                </a:rPr>
                <a:t> </a:t>
              </a:r>
              <a:r>
                <a:rPr lang="en-US" sz="3800" dirty="0" err="1">
                  <a:solidFill>
                    <a:srgbClr val="000000"/>
                  </a:solidFill>
                  <a:effectLst/>
                  <a:latin typeface="Cambria" panose="02040503050406030204" pitchFamily="18" charset="0"/>
                  <a:ea typeface="Times New Roman" panose="02020603050405020304" pitchFamily="18" charset="0"/>
                </a:rPr>
                <a:t>hình</a:t>
              </a:r>
              <a:r>
                <a:rPr lang="en-US" sz="3800" dirty="0">
                  <a:solidFill>
                    <a:srgbClr val="000000"/>
                  </a:solidFill>
                  <a:effectLst/>
                  <a:latin typeface="Cambria" panose="02040503050406030204" pitchFamily="18" charset="0"/>
                  <a:ea typeface="Times New Roman" panose="02020603050405020304" pitchFamily="18" charset="0"/>
                </a:rPr>
                <a:t> 2</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em</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hãy</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xác</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định</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vị</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trí</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địa</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lí</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của</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Cố</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đô</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Huế</a:t>
              </a:r>
              <a:endParaRPr lang="en-US" sz="3800" dirty="0">
                <a:solidFill>
                  <a:srgbClr val="000000"/>
                </a:solidFill>
                <a:latin typeface="Cambria" panose="02040503050406030204" pitchFamily="18" charset="0"/>
                <a:ea typeface="Times New Roman" panose="02020603050405020304" pitchFamily="18" charset="0"/>
              </a:endParaRPr>
            </a:p>
            <a:p>
              <a:pPr marL="742950" indent="-742950" algn="just">
                <a:lnSpc>
                  <a:spcPct val="120000"/>
                </a:lnSpc>
                <a:buFont typeface="+mj-lt"/>
                <a:buAutoNum type="arabicPeriod"/>
              </a:pPr>
              <a:r>
                <a:rPr lang="en-US" sz="3800" dirty="0" err="1">
                  <a:solidFill>
                    <a:srgbClr val="000000"/>
                  </a:solidFill>
                  <a:latin typeface="Cambria" panose="02040503050406030204" pitchFamily="18" charset="0"/>
                  <a:ea typeface="Times New Roman" panose="02020603050405020304" pitchFamily="18" charset="0"/>
                </a:rPr>
                <a:t>Đọc</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thông</a:t>
              </a:r>
              <a:r>
                <a:rPr lang="en-US" sz="3800" dirty="0">
                  <a:solidFill>
                    <a:srgbClr val="000000"/>
                  </a:solidFill>
                  <a:latin typeface="Cambria" panose="02040503050406030204" pitchFamily="18" charset="0"/>
                  <a:ea typeface="Times New Roman" panose="02020603050405020304" pitchFamily="18" charset="0"/>
                </a:rPr>
                <a:t> tin </a:t>
              </a:r>
              <a:r>
                <a:rPr lang="en-US" sz="3800" dirty="0" err="1">
                  <a:solidFill>
                    <a:srgbClr val="000000"/>
                  </a:solidFill>
                  <a:latin typeface="Cambria" panose="02040503050406030204" pitchFamily="18" charset="0"/>
                  <a:ea typeface="Times New Roman" panose="02020603050405020304" pitchFamily="18" charset="0"/>
                </a:rPr>
                <a:t>và</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quan</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sát</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hình</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từ</a:t>
              </a:r>
              <a:r>
                <a:rPr lang="en-US" sz="3800" dirty="0">
                  <a:solidFill>
                    <a:srgbClr val="000000"/>
                  </a:solidFill>
                  <a:latin typeface="Cambria" panose="02040503050406030204" pitchFamily="18" charset="0"/>
                  <a:ea typeface="Times New Roman" panose="02020603050405020304" pitchFamily="18" charset="0"/>
                </a:rPr>
                <a:t> 3 </a:t>
              </a:r>
              <a:r>
                <a:rPr lang="en-US" sz="3800" dirty="0" err="1">
                  <a:solidFill>
                    <a:srgbClr val="000000"/>
                  </a:solidFill>
                  <a:latin typeface="Cambria" panose="02040503050406030204" pitchFamily="18" charset="0"/>
                  <a:ea typeface="Times New Roman" panose="02020603050405020304" pitchFamily="18" charset="0"/>
                </a:rPr>
                <a:t>đến</a:t>
              </a:r>
              <a:r>
                <a:rPr lang="en-US" sz="3800" dirty="0">
                  <a:solidFill>
                    <a:srgbClr val="000000"/>
                  </a:solidFill>
                  <a:latin typeface="Cambria" panose="02040503050406030204" pitchFamily="18" charset="0"/>
                  <a:ea typeface="Times New Roman" panose="02020603050405020304" pitchFamily="18" charset="0"/>
                </a:rPr>
                <a:t> 5, </a:t>
              </a:r>
              <a:r>
                <a:rPr lang="en-US" sz="3800" dirty="0" err="1">
                  <a:solidFill>
                    <a:srgbClr val="000000"/>
                  </a:solidFill>
                  <a:latin typeface="Cambria" panose="02040503050406030204" pitchFamily="18" charset="0"/>
                  <a:ea typeface="Times New Roman" panose="02020603050405020304" pitchFamily="18" charset="0"/>
                </a:rPr>
                <a:t>em</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hãy</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mô</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tả</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vẻ</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đẹp</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của</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Cố</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đô</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Huế</a:t>
              </a:r>
              <a:endParaRPr lang="en-VN" sz="3800" dirty="0">
                <a:effectLst/>
                <a:latin typeface="Cambria" panose="02040503050406030204" pitchFamily="18" charset="0"/>
                <a:ea typeface="Times New Roman" panose="02020603050405020304" pitchFamily="18" charset="0"/>
              </a:endParaRPr>
            </a:p>
          </p:txBody>
        </p:sp>
      </p:grpSp>
      <p:sp>
        <p:nvSpPr>
          <p:cNvPr id="8" name="TextBox 7">
            <a:extLst>
              <a:ext uri="{FF2B5EF4-FFF2-40B4-BE49-F238E27FC236}">
                <a16:creationId xmlns:a16="http://schemas.microsoft.com/office/drawing/2014/main" id="{99A08333-3B51-A64D-B602-71D94E154778}"/>
              </a:ext>
            </a:extLst>
          </p:cNvPr>
          <p:cNvSpPr txBox="1"/>
          <p:nvPr/>
        </p:nvSpPr>
        <p:spPr>
          <a:xfrm>
            <a:off x="4701638" y="992773"/>
            <a:ext cx="8610600" cy="1015663"/>
          </a:xfrm>
          <a:prstGeom prst="rect">
            <a:avLst/>
          </a:prstGeom>
          <a:noFill/>
        </p:spPr>
        <p:txBody>
          <a:bodyPr wrap="square" rtlCol="0">
            <a:spAutoFit/>
          </a:bodyPr>
          <a:lstStyle/>
          <a:p>
            <a:pPr algn="ctr"/>
            <a:r>
              <a:rPr lang="en-US" sz="6000" b="1" dirty="0">
                <a:solidFill>
                  <a:srgbClr val="C00000"/>
                </a:solidFill>
                <a:latin typeface="Cambria" panose="02040503050406030204" pitchFamily="18" charset="0"/>
              </a:rPr>
              <a:t>1</a:t>
            </a:r>
            <a:r>
              <a:rPr lang="en-VN" sz="6000" b="1" dirty="0">
                <a:solidFill>
                  <a:srgbClr val="C00000"/>
                </a:solidFill>
                <a:latin typeface="Cambria" panose="02040503050406030204" pitchFamily="18" charset="0"/>
              </a:rPr>
              <a:t>. Vẻ đẹp của cố đô Huế</a:t>
            </a:r>
          </a:p>
        </p:txBody>
      </p:sp>
      <p:pic>
        <p:nvPicPr>
          <p:cNvPr id="2" name="Picture 1"/>
          <p:cNvPicPr>
            <a:picLocks noChangeAspect="1"/>
          </p:cNvPicPr>
          <p:nvPr/>
        </p:nvPicPr>
        <p:blipFill>
          <a:blip r:embed="rId3"/>
          <a:stretch>
            <a:fillRect/>
          </a:stretch>
        </p:blipFill>
        <p:spPr>
          <a:xfrm>
            <a:off x="10040316" y="3361102"/>
            <a:ext cx="4252071" cy="2825997"/>
          </a:xfrm>
          <a:prstGeom prst="rect">
            <a:avLst/>
          </a:prstGeom>
        </p:spPr>
      </p:pic>
      <p:pic>
        <p:nvPicPr>
          <p:cNvPr id="3" name="Picture 2"/>
          <p:cNvPicPr>
            <a:picLocks noChangeAspect="1"/>
          </p:cNvPicPr>
          <p:nvPr/>
        </p:nvPicPr>
        <p:blipFill>
          <a:blip r:embed="rId4"/>
          <a:stretch>
            <a:fillRect/>
          </a:stretch>
        </p:blipFill>
        <p:spPr>
          <a:xfrm>
            <a:off x="8584552" y="6143746"/>
            <a:ext cx="4201451" cy="3087813"/>
          </a:xfrm>
          <a:prstGeom prst="rect">
            <a:avLst/>
          </a:prstGeom>
        </p:spPr>
      </p:pic>
      <p:pic>
        <p:nvPicPr>
          <p:cNvPr id="6" name="Picture 5"/>
          <p:cNvPicPr>
            <a:picLocks noChangeAspect="1"/>
          </p:cNvPicPr>
          <p:nvPr/>
        </p:nvPicPr>
        <p:blipFill>
          <a:blip r:embed="rId5"/>
          <a:stretch>
            <a:fillRect/>
          </a:stretch>
        </p:blipFill>
        <p:spPr>
          <a:xfrm>
            <a:off x="13312238" y="6143746"/>
            <a:ext cx="4150832" cy="3075158"/>
          </a:xfrm>
          <a:prstGeom prst="rect">
            <a:avLst/>
          </a:prstGeom>
        </p:spPr>
      </p:pic>
      <p:pic>
        <p:nvPicPr>
          <p:cNvPr id="7" name="Picture 6"/>
          <p:cNvPicPr>
            <a:picLocks noChangeAspect="1"/>
          </p:cNvPicPr>
          <p:nvPr/>
        </p:nvPicPr>
        <p:blipFill>
          <a:blip r:embed="rId6"/>
          <a:stretch>
            <a:fillRect/>
          </a:stretch>
        </p:blipFill>
        <p:spPr>
          <a:xfrm>
            <a:off x="1066800" y="3769464"/>
            <a:ext cx="7202797" cy="4422036"/>
          </a:xfrm>
          <a:prstGeom prst="rect">
            <a:avLst/>
          </a:prstGeom>
        </p:spPr>
      </p:pic>
      <p:pic>
        <p:nvPicPr>
          <p:cNvPr id="5" name="Picture 4">
            <a:extLst>
              <a:ext uri="{FF2B5EF4-FFF2-40B4-BE49-F238E27FC236}">
                <a16:creationId xmlns:a16="http://schemas.microsoft.com/office/drawing/2014/main" id="{9B3F4F4C-F5C3-B843-A5B0-44BF95C30AB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18"/>
          <a:stretch/>
        </p:blipFill>
        <p:spPr>
          <a:xfrm>
            <a:off x="-304800" y="7874974"/>
            <a:ext cx="4807926" cy="2376399"/>
          </a:xfrm>
          <a:prstGeom prst="rect">
            <a:avLst/>
          </a:prstGeom>
        </p:spPr>
      </p:pic>
      <p:pic>
        <p:nvPicPr>
          <p:cNvPr id="16" name="Picture 15"/>
          <p:cNvPicPr>
            <a:picLocks noChangeAspect="1"/>
          </p:cNvPicPr>
          <p:nvPr/>
        </p:nvPicPr>
        <p:blipFill>
          <a:blip r:embed="rId8"/>
          <a:stretch>
            <a:fillRect/>
          </a:stretch>
        </p:blipFill>
        <p:spPr>
          <a:xfrm>
            <a:off x="4547458" y="8585387"/>
            <a:ext cx="3633531" cy="1158340"/>
          </a:xfrm>
          <a:prstGeom prst="rect">
            <a:avLst/>
          </a:prstGeom>
        </p:spPr>
      </p:pic>
    </p:spTree>
    <p:extLst>
      <p:ext uri="{BB962C8B-B14F-4D97-AF65-F5344CB8AC3E}">
        <p14:creationId xmlns:p14="http://schemas.microsoft.com/office/powerpoint/2010/main" val="211092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322730" y="1085343"/>
            <a:ext cx="1736859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8967587" y="2548925"/>
            <a:ext cx="8321852" cy="1938992"/>
          </a:xfrm>
          <a:prstGeom prst="rect">
            <a:avLst/>
          </a:prstGeom>
          <a:noFill/>
        </p:spPr>
        <p:txBody>
          <a:bodyPr wrap="square" rtlCol="0">
            <a:spAutoFit/>
          </a:bodyPr>
          <a:lstStyle/>
          <a:p>
            <a:pPr algn="just"/>
            <a:r>
              <a:rPr lang="en-US" sz="4000" dirty="0" err="1">
                <a:latin typeface="Cambria" panose="02040503050406030204" pitchFamily="18" charset="0"/>
              </a:rPr>
              <a:t>Quần</a:t>
            </a:r>
            <a:r>
              <a:rPr lang="en-US" sz="4000" dirty="0">
                <a:latin typeface="Cambria" panose="02040503050406030204" pitchFamily="18" charset="0"/>
              </a:rPr>
              <a:t> </a:t>
            </a:r>
            <a:r>
              <a:rPr lang="en-US" sz="4000" dirty="0" err="1">
                <a:latin typeface="Cambria" panose="02040503050406030204" pitchFamily="18" charset="0"/>
              </a:rPr>
              <a:t>thể</a:t>
            </a:r>
            <a:r>
              <a:rPr lang="en-US" sz="4000" dirty="0">
                <a:latin typeface="Cambria" panose="02040503050406030204" pitchFamily="18" charset="0"/>
              </a:rPr>
              <a:t> di </a:t>
            </a:r>
            <a:r>
              <a:rPr lang="en-US" sz="4000" dirty="0" err="1">
                <a:latin typeface="Cambria" panose="02040503050406030204" pitchFamily="18" charset="0"/>
              </a:rPr>
              <a:t>tích</a:t>
            </a:r>
            <a:r>
              <a:rPr lang="en-US" sz="4000" dirty="0">
                <a:latin typeface="Cambria" panose="02040503050406030204" pitchFamily="18" charset="0"/>
              </a:rPr>
              <a:t> </a:t>
            </a:r>
            <a:r>
              <a:rPr lang="en-US" sz="4000" dirty="0" err="1">
                <a:latin typeface="Cambria" panose="02040503050406030204" pitchFamily="18" charset="0"/>
              </a:rPr>
              <a:t>Cố</a:t>
            </a:r>
            <a:r>
              <a:rPr lang="en-US" sz="4000" dirty="0">
                <a:latin typeface="Cambria" panose="02040503050406030204" pitchFamily="18" charset="0"/>
              </a:rPr>
              <a:t> </a:t>
            </a:r>
            <a:r>
              <a:rPr lang="en-US" sz="4000" dirty="0" err="1">
                <a:latin typeface="Cambria" panose="02040503050406030204" pitchFamily="18" charset="0"/>
              </a:rPr>
              <a:t>đô</a:t>
            </a:r>
            <a:r>
              <a:rPr lang="en-US" sz="4000" dirty="0">
                <a:latin typeface="Cambria" panose="02040503050406030204" pitchFamily="18" charset="0"/>
              </a:rPr>
              <a:t> </a:t>
            </a:r>
            <a:r>
              <a:rPr lang="en-US" sz="4000" dirty="0" err="1">
                <a:latin typeface="Cambria" panose="02040503050406030204" pitchFamily="18" charset="0"/>
              </a:rPr>
              <a:t>Huế</a:t>
            </a:r>
            <a:r>
              <a:rPr lang="en-US" sz="4000" dirty="0">
                <a:latin typeface="Cambria" panose="02040503050406030204" pitchFamily="18" charset="0"/>
              </a:rPr>
              <a:t> </a:t>
            </a:r>
            <a:r>
              <a:rPr lang="en-US" sz="4000" dirty="0" err="1">
                <a:latin typeface="Cambria" panose="02040503050406030204" pitchFamily="18" charset="0"/>
              </a:rPr>
              <a:t>thuộc</a:t>
            </a:r>
            <a:r>
              <a:rPr lang="en-US" sz="4000" dirty="0">
                <a:latin typeface="Cambria" panose="02040503050406030204" pitchFamily="18" charset="0"/>
              </a:rPr>
              <a:t> </a:t>
            </a:r>
            <a:r>
              <a:rPr lang="en-US" sz="4000" dirty="0" err="1">
                <a:latin typeface="Cambria" panose="02040503050406030204" pitchFamily="18" charset="0"/>
              </a:rPr>
              <a:t>địa</a:t>
            </a:r>
            <a:r>
              <a:rPr lang="en-US" sz="4000" dirty="0">
                <a:latin typeface="Cambria" panose="02040503050406030204" pitchFamily="18" charset="0"/>
              </a:rPr>
              <a:t> </a:t>
            </a:r>
            <a:r>
              <a:rPr lang="en-US" sz="4000" dirty="0" err="1">
                <a:latin typeface="Cambria" panose="02040503050406030204" pitchFamily="18" charset="0"/>
              </a:rPr>
              <a:t>phận</a:t>
            </a:r>
            <a:r>
              <a:rPr lang="en-US" sz="4000" dirty="0">
                <a:latin typeface="Cambria" panose="02040503050406030204" pitchFamily="18" charset="0"/>
              </a:rPr>
              <a:t> </a:t>
            </a:r>
            <a:r>
              <a:rPr lang="en-US" sz="4000" dirty="0" err="1">
                <a:latin typeface="Cambria" panose="02040503050406030204" pitchFamily="18" charset="0"/>
              </a:rPr>
              <a:t>thành</a:t>
            </a:r>
            <a:r>
              <a:rPr lang="en-US" sz="4000" dirty="0">
                <a:latin typeface="Cambria" panose="02040503050406030204" pitchFamily="18" charset="0"/>
              </a:rPr>
              <a:t> </a:t>
            </a:r>
            <a:r>
              <a:rPr lang="en-US" sz="4000" dirty="0" err="1">
                <a:latin typeface="Cambria" panose="02040503050406030204" pitchFamily="18" charset="0"/>
              </a:rPr>
              <a:t>phố</a:t>
            </a:r>
            <a:r>
              <a:rPr lang="en-US" sz="4000" dirty="0">
                <a:latin typeface="Cambria" panose="02040503050406030204" pitchFamily="18" charset="0"/>
              </a:rPr>
              <a:t> </a:t>
            </a:r>
            <a:r>
              <a:rPr lang="en-US" sz="4000" dirty="0" err="1">
                <a:latin typeface="Cambria" panose="02040503050406030204" pitchFamily="18" charset="0"/>
              </a:rPr>
              <a:t>Huế</a:t>
            </a:r>
            <a:r>
              <a:rPr lang="en-US" sz="4000" dirty="0">
                <a:latin typeface="Cambria" panose="02040503050406030204" pitchFamily="18" charset="0"/>
              </a:rPr>
              <a:t> </a:t>
            </a:r>
            <a:r>
              <a:rPr lang="en-US" sz="4000" dirty="0" err="1">
                <a:latin typeface="Cambria" panose="02040503050406030204" pitchFamily="18" charset="0"/>
              </a:rPr>
              <a:t>và</a:t>
            </a:r>
            <a:r>
              <a:rPr lang="en-US" sz="4000" dirty="0">
                <a:latin typeface="Cambria" panose="02040503050406030204" pitchFamily="18" charset="0"/>
              </a:rPr>
              <a:t> </a:t>
            </a:r>
            <a:r>
              <a:rPr lang="en-US" sz="4000" dirty="0" err="1">
                <a:latin typeface="Cambria" panose="02040503050406030204" pitchFamily="18" charset="0"/>
              </a:rPr>
              <a:t>một</a:t>
            </a:r>
            <a:r>
              <a:rPr lang="en-US" sz="4000" dirty="0">
                <a:latin typeface="Cambria" panose="02040503050406030204" pitchFamily="18" charset="0"/>
              </a:rPr>
              <a:t> </a:t>
            </a:r>
            <a:r>
              <a:rPr lang="en-US" sz="4000" dirty="0" err="1">
                <a:latin typeface="Cambria" panose="02040503050406030204" pitchFamily="18" charset="0"/>
              </a:rPr>
              <a:t>số</a:t>
            </a:r>
            <a:r>
              <a:rPr lang="en-US" sz="4000" dirty="0">
                <a:latin typeface="Cambria" panose="02040503050406030204" pitchFamily="18" charset="0"/>
              </a:rPr>
              <a:t> </a:t>
            </a:r>
            <a:r>
              <a:rPr lang="en-US" sz="4000" dirty="0" err="1">
                <a:latin typeface="Cambria" panose="02040503050406030204" pitchFamily="18" charset="0"/>
              </a:rPr>
              <a:t>vùng</a:t>
            </a:r>
            <a:r>
              <a:rPr lang="en-US" sz="4000" dirty="0">
                <a:latin typeface="Cambria" panose="02040503050406030204" pitchFamily="18" charset="0"/>
              </a:rPr>
              <a:t> </a:t>
            </a:r>
            <a:r>
              <a:rPr lang="en-US" sz="4000" dirty="0" err="1">
                <a:latin typeface="Cambria" panose="02040503050406030204" pitchFamily="18" charset="0"/>
              </a:rPr>
              <a:t>phụ</a:t>
            </a:r>
            <a:r>
              <a:rPr lang="en-US" sz="4000" dirty="0">
                <a:latin typeface="Cambria" panose="02040503050406030204" pitchFamily="18" charset="0"/>
              </a:rPr>
              <a:t> </a:t>
            </a:r>
            <a:r>
              <a:rPr lang="en-US" sz="4000" dirty="0" err="1">
                <a:latin typeface="Cambria" panose="02040503050406030204" pitchFamily="18" charset="0"/>
              </a:rPr>
              <a:t>cận</a:t>
            </a:r>
            <a:r>
              <a:rPr lang="en-US" sz="4000" dirty="0">
                <a:latin typeface="Cambria" panose="02040503050406030204" pitchFamily="18" charset="0"/>
              </a:rPr>
              <a:t> </a:t>
            </a:r>
            <a:r>
              <a:rPr lang="en-US" sz="4000" dirty="0" err="1">
                <a:latin typeface="Cambria" panose="02040503050406030204" pitchFamily="18" charset="0"/>
              </a:rPr>
              <a:t>thành</a:t>
            </a:r>
            <a:r>
              <a:rPr lang="en-US" sz="4000" dirty="0">
                <a:latin typeface="Cambria" panose="02040503050406030204" pitchFamily="18" charset="0"/>
              </a:rPr>
              <a:t> </a:t>
            </a:r>
            <a:r>
              <a:rPr lang="en-US" sz="4000" dirty="0" err="1">
                <a:latin typeface="Cambria" panose="02040503050406030204" pitchFamily="18" charset="0"/>
              </a:rPr>
              <a:t>phố</a:t>
            </a:r>
            <a:r>
              <a:rPr lang="en-US" sz="4000" dirty="0">
                <a:latin typeface="Cambria" panose="02040503050406030204" pitchFamily="18" charset="0"/>
              </a:rPr>
              <a:t> </a:t>
            </a:r>
            <a:r>
              <a:rPr lang="en-US" sz="4000" dirty="0" err="1">
                <a:latin typeface="Cambria" panose="02040503050406030204" pitchFamily="18" charset="0"/>
              </a:rPr>
              <a:t>Huế</a:t>
            </a:r>
            <a:r>
              <a:rPr lang="en-US" sz="4000" dirty="0">
                <a:latin typeface="Cambria" panose="02040503050406030204" pitchFamily="18" charset="0"/>
              </a:rPr>
              <a:t>.</a:t>
            </a:r>
            <a:endParaRPr lang="en-VN" sz="8800" dirty="0">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0028274" y="1510407"/>
            <a:ext cx="5699051" cy="1015663"/>
          </a:xfrm>
          <a:prstGeom prst="rect">
            <a:avLst/>
          </a:prstGeom>
          <a:noFill/>
        </p:spPr>
        <p:txBody>
          <a:bodyPr wrap="square" rtlCol="0">
            <a:spAutoFit/>
          </a:bodyPr>
          <a:lstStyle/>
          <a:p>
            <a:pPr algn="ctr"/>
            <a:r>
              <a:rPr lang="en-US" sz="6000" b="1" dirty="0" err="1">
                <a:solidFill>
                  <a:srgbClr val="C00000"/>
                </a:solidFill>
                <a:latin typeface="Cambria" panose="02040503050406030204" pitchFamily="18" charset="0"/>
              </a:rPr>
              <a:t>Vị</a:t>
            </a:r>
            <a:r>
              <a:rPr lang="en-US" sz="6000" b="1" dirty="0">
                <a:solidFill>
                  <a:srgbClr val="C00000"/>
                </a:solidFill>
                <a:latin typeface="Cambria" panose="02040503050406030204" pitchFamily="18" charset="0"/>
              </a:rPr>
              <a:t> </a:t>
            </a:r>
            <a:r>
              <a:rPr lang="en-US" sz="6000" b="1" dirty="0" err="1">
                <a:solidFill>
                  <a:srgbClr val="C00000"/>
                </a:solidFill>
                <a:latin typeface="Cambria" panose="02040503050406030204" pitchFamily="18" charset="0"/>
              </a:rPr>
              <a:t>trí</a:t>
            </a:r>
            <a:r>
              <a:rPr lang="en-US" sz="6000" b="1" dirty="0">
                <a:solidFill>
                  <a:srgbClr val="C00000"/>
                </a:solidFill>
                <a:latin typeface="Cambria" panose="02040503050406030204" pitchFamily="18" charset="0"/>
              </a:rPr>
              <a:t> </a:t>
            </a:r>
            <a:r>
              <a:rPr lang="en-US" sz="6000" b="1" dirty="0" err="1">
                <a:solidFill>
                  <a:srgbClr val="C00000"/>
                </a:solidFill>
                <a:latin typeface="Cambria" panose="02040503050406030204" pitchFamily="18" charset="0"/>
              </a:rPr>
              <a:t>địa</a:t>
            </a:r>
            <a:r>
              <a:rPr lang="en-US" sz="6000" b="1" dirty="0">
                <a:solidFill>
                  <a:srgbClr val="C00000"/>
                </a:solidFill>
                <a:latin typeface="Cambria" panose="02040503050406030204" pitchFamily="18" charset="0"/>
              </a:rPr>
              <a:t> </a:t>
            </a:r>
            <a:r>
              <a:rPr lang="en-US" sz="6000" b="1" dirty="0" err="1">
                <a:solidFill>
                  <a:srgbClr val="C00000"/>
                </a:solidFill>
                <a:latin typeface="Cambria" panose="02040503050406030204" pitchFamily="18" charset="0"/>
              </a:rPr>
              <a:t>lí</a:t>
            </a:r>
            <a:endParaRPr lang="en-VN" sz="6000" b="1" dirty="0">
              <a:solidFill>
                <a:srgbClr val="C00000"/>
              </a:solidFill>
              <a:latin typeface="Cambria" panose="02040503050406030204" pitchFamily="18" charset="0"/>
            </a:endParaRPr>
          </a:p>
        </p:txBody>
      </p:sp>
      <p:pic>
        <p:nvPicPr>
          <p:cNvPr id="13" name="Picture 12"/>
          <p:cNvPicPr>
            <a:picLocks noChangeAspect="1"/>
          </p:cNvPicPr>
          <p:nvPr/>
        </p:nvPicPr>
        <p:blipFill>
          <a:blip r:embed="rId3"/>
          <a:stretch>
            <a:fillRect/>
          </a:stretch>
        </p:blipFill>
        <p:spPr>
          <a:xfrm>
            <a:off x="620952" y="1409700"/>
            <a:ext cx="8193995" cy="5562600"/>
          </a:xfrm>
          <a:prstGeom prst="rect">
            <a:avLst/>
          </a:prstGeom>
        </p:spPr>
      </p:pic>
      <p:pic>
        <p:nvPicPr>
          <p:cNvPr id="1026" name="Picture 2" descr="Tìm hiểu quần thể di tích Cố đô Huế 2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3050" y="4963026"/>
            <a:ext cx="7830925" cy="37507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7305399"/>
            <a:ext cx="7748147" cy="1323439"/>
          </a:xfrm>
          <a:prstGeom prst="rect">
            <a:avLst/>
          </a:prstGeom>
        </p:spPr>
        <p:txBody>
          <a:bodyPr wrap="square">
            <a:spAutoFit/>
          </a:bodyPr>
          <a:lstStyle/>
          <a:p>
            <a:pPr algn="ctr"/>
            <a:r>
              <a:rPr lang="vi-VN" sz="4000" i="1" dirty="0">
                <a:solidFill>
                  <a:srgbClr val="C00000"/>
                </a:solidFill>
                <a:latin typeface="Cambria" panose="02040503050406030204" pitchFamily="18" charset="0"/>
                <a:ea typeface="Cambria" panose="02040503050406030204" pitchFamily="18" charset="0"/>
              </a:rPr>
              <a:t>Đọc tên các công trình kiến trúc cổ được thể hiện trên lược đồ. </a:t>
            </a:r>
          </a:p>
        </p:txBody>
      </p:sp>
    </p:spTree>
    <p:extLst>
      <p:ext uri="{BB962C8B-B14F-4D97-AF65-F5344CB8AC3E}">
        <p14:creationId xmlns:p14="http://schemas.microsoft.com/office/powerpoint/2010/main" val="331249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276383" y="1085342"/>
            <a:ext cx="17368595" cy="863015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9524999" y="5855524"/>
            <a:ext cx="7757533" cy="3170099"/>
          </a:xfrm>
          <a:prstGeom prst="rect">
            <a:avLst/>
          </a:prstGeom>
          <a:noFill/>
        </p:spPr>
        <p:txBody>
          <a:bodyPr wrap="square" rtlCol="0">
            <a:spAutoFit/>
          </a:bodyPr>
          <a:lstStyle/>
          <a:p>
            <a:pPr algn="just"/>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một</a:t>
            </a:r>
            <a:r>
              <a:rPr lang="en-US" sz="4000" dirty="0">
                <a:latin typeface="Cambria" panose="02040503050406030204" pitchFamily="18" charset="0"/>
                <a:ea typeface="Cambria" panose="02040503050406030204" pitchFamily="18" charset="0"/>
              </a:rPr>
              <a:t> di </a:t>
            </a:r>
            <a:r>
              <a:rPr lang="en-US" sz="4000" dirty="0" err="1">
                <a:latin typeface="Cambria" panose="02040503050406030204" pitchFamily="18" charset="0"/>
                <a:ea typeface="Cambria" panose="02040503050406030204" pitchFamily="18" charset="0"/>
              </a:rPr>
              <a:t>tích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lịch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sử</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nhiều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cảnh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đẹp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Thành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nằm</a:t>
            </a:r>
            <a:r>
              <a:rPr lang="en-US" sz="4000" dirty="0">
                <a:latin typeface="Cambria" panose="02040503050406030204" pitchFamily="18" charset="0"/>
                <a:ea typeface="Cambria" panose="02040503050406030204" pitchFamily="18" charset="0"/>
              </a:rPr>
              <a:t> ở </a:t>
            </a:r>
            <a:r>
              <a:rPr lang="en-US" sz="4000" dirty="0" err="1">
                <a:latin typeface="Cambria" panose="02040503050406030204" pitchFamily="18" charset="0"/>
                <a:ea typeface="Cambria" panose="02040503050406030204" pitchFamily="18" charset="0"/>
              </a:rPr>
              <a:t>dải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miền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Trung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đầy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nắng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những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trình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kiến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trúc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đáo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Đại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nội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a:t>
            </a:r>
            <a:endParaRPr lang="en-VN" sz="239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5702363" y="33433"/>
            <a:ext cx="5699051" cy="1015663"/>
          </a:xfrm>
          <a:prstGeom prst="rect">
            <a:avLst/>
          </a:prstGeom>
          <a:noFill/>
        </p:spPr>
        <p:txBody>
          <a:bodyPr wrap="square" rtlCol="0">
            <a:spAutoFit/>
          </a:bodyPr>
          <a:lstStyle/>
          <a:p>
            <a:pPr algn="ctr"/>
            <a:r>
              <a:rPr lang="en-US" sz="6000" b="1" dirty="0" err="1">
                <a:solidFill>
                  <a:schemeClr val="bg1"/>
                </a:solidFill>
                <a:latin typeface="Cambria" panose="02040503050406030204" pitchFamily="18" charset="0"/>
              </a:rPr>
              <a:t>Vị</a:t>
            </a:r>
            <a:r>
              <a:rPr lang="en-US" sz="6000" b="1" dirty="0">
                <a:solidFill>
                  <a:schemeClr val="bg1"/>
                </a:solidFill>
                <a:latin typeface="Cambria" panose="02040503050406030204" pitchFamily="18" charset="0"/>
              </a:rPr>
              <a:t> </a:t>
            </a:r>
            <a:r>
              <a:rPr lang="en-US" sz="6000" b="1" dirty="0" err="1">
                <a:solidFill>
                  <a:schemeClr val="bg1"/>
                </a:solidFill>
                <a:latin typeface="Cambria" panose="02040503050406030204" pitchFamily="18" charset="0"/>
              </a:rPr>
              <a:t>trí</a:t>
            </a:r>
            <a:r>
              <a:rPr lang="en-US" sz="6000" b="1" dirty="0">
                <a:solidFill>
                  <a:schemeClr val="bg1"/>
                </a:solidFill>
                <a:latin typeface="Cambria" panose="02040503050406030204" pitchFamily="18" charset="0"/>
              </a:rPr>
              <a:t> </a:t>
            </a:r>
            <a:r>
              <a:rPr lang="en-US" sz="6000" b="1" dirty="0" err="1">
                <a:solidFill>
                  <a:schemeClr val="bg1"/>
                </a:solidFill>
                <a:latin typeface="Cambria" panose="02040503050406030204" pitchFamily="18" charset="0"/>
              </a:rPr>
              <a:t>địa</a:t>
            </a:r>
            <a:r>
              <a:rPr lang="en-US" sz="6000" b="1" dirty="0">
                <a:solidFill>
                  <a:schemeClr val="bg1"/>
                </a:solidFill>
                <a:latin typeface="Cambria" panose="02040503050406030204" pitchFamily="18" charset="0"/>
              </a:rPr>
              <a:t> </a:t>
            </a:r>
            <a:r>
              <a:rPr lang="en-US" sz="6000" b="1" dirty="0" err="1">
                <a:solidFill>
                  <a:schemeClr val="bg1"/>
                </a:solidFill>
                <a:latin typeface="Cambria" panose="02040503050406030204" pitchFamily="18" charset="0"/>
              </a:rPr>
              <a:t>lí</a:t>
            </a:r>
            <a:endParaRPr lang="en-VN" sz="6000" b="1" dirty="0">
              <a:solidFill>
                <a:schemeClr val="bg1"/>
              </a:solidFill>
              <a:latin typeface="Cambria" panose="02040503050406030204" pitchFamily="18" charset="0"/>
            </a:endParaRPr>
          </a:p>
        </p:txBody>
      </p:sp>
      <p:sp>
        <p:nvSpPr>
          <p:cNvPr id="3" name="Rectangle 2"/>
          <p:cNvSpPr/>
          <p:nvPr/>
        </p:nvSpPr>
        <p:spPr>
          <a:xfrm>
            <a:off x="803742" y="1418073"/>
            <a:ext cx="8480073" cy="4401205"/>
          </a:xfrm>
          <a:prstGeom prst="rect">
            <a:avLst/>
          </a:prstGeom>
        </p:spPr>
        <p:txBody>
          <a:bodyPr wrap="square">
            <a:spAutoFit/>
          </a:bodyPr>
          <a:lstStyle/>
          <a:p>
            <a:pPr algn="just"/>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Quần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thể</a:t>
            </a:r>
            <a:r>
              <a:rPr lang="en-US" sz="4000" dirty="0">
                <a:latin typeface="Cambria" panose="02040503050406030204" pitchFamily="18" charset="0"/>
                <a:ea typeface="Cambria" panose="02040503050406030204" pitchFamily="18" charset="0"/>
              </a:rPr>
              <a:t> di </a:t>
            </a:r>
            <a:r>
              <a:rPr lang="en-US" sz="4000" dirty="0" err="1">
                <a:latin typeface="Cambria" panose="02040503050406030204" pitchFamily="18" charset="0"/>
                <a:ea typeface="Cambria" panose="02040503050406030204" pitchFamily="18" charset="0"/>
              </a:rPr>
              <a:t>tích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nằm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hai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Hương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thành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một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vùng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phụ</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cận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tỉnh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Thừa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Thiên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Đây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trung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tâm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văn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hoá</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tỉnh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Việt</a:t>
            </a:r>
            <a:r>
              <a:rPr lang="en-US" sz="4000" dirty="0">
                <a:latin typeface="Cambria" panose="02040503050406030204" pitchFamily="18" charset="0"/>
                <a:ea typeface="Cambria" panose="02040503050406030204" pitchFamily="18" charset="0"/>
              </a:rPr>
              <a:t> Nam </a:t>
            </a:r>
            <a:r>
              <a:rPr lang="en-US" sz="4000" dirty="0" err="1">
                <a:latin typeface="Cambria" panose="02040503050406030204" pitchFamily="18" charset="0"/>
                <a:ea typeface="Cambria" panose="02040503050406030204" pitchFamily="18" charset="0"/>
              </a:rPr>
              <a:t>dưới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triều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nhà</a:t>
            </a:r>
            <a:r>
              <a:rPr lang="en-US" sz="4000" dirty="0">
                <a:latin typeface="Cambria" panose="02040503050406030204" pitchFamily="18" charset="0"/>
                <a:ea typeface="Cambria" panose="02040503050406030204" pitchFamily="18" charset="0"/>
              </a:rPr>
              <a:t> Nguyễn, </a:t>
            </a:r>
            <a:r>
              <a:rPr lang="en-US" sz="4000" dirty="0" err="1">
                <a:latin typeface="Cambria" panose="02040503050406030204" pitchFamily="18" charset="0"/>
                <a:ea typeface="Cambria" panose="02040503050406030204" pitchFamily="18" charset="0"/>
              </a:rPr>
              <a:t>từ</a:t>
            </a:r>
            <a:r>
              <a:rPr lang="en-US" sz="4000" dirty="0">
                <a:latin typeface="Cambria" panose="02040503050406030204" pitchFamily="18" charset="0"/>
                <a:ea typeface="Cambria" panose="02040503050406030204" pitchFamily="18" charset="0"/>
              </a:rPr>
              <a:t> 1802 </a:t>
            </a:r>
            <a:r>
              <a:rPr lang="en-US" sz="4000" dirty="0" err="1">
                <a:latin typeface="Cambria" panose="02040503050406030204" pitchFamily="18" charset="0"/>
                <a:ea typeface="Cambria" panose="02040503050406030204" pitchFamily="18" charset="0"/>
              </a:rPr>
              <a:t>đến</a:t>
            </a:r>
            <a:r>
              <a:rPr lang="en-US" sz="4000" dirty="0">
                <a:latin typeface="Cambria" panose="02040503050406030204" pitchFamily="18" charset="0"/>
                <a:ea typeface="Cambria" panose="02040503050406030204" pitchFamily="18" charset="0"/>
              </a:rPr>
              <a:t> 1945.</a:t>
            </a:r>
          </a:p>
        </p:txBody>
      </p:sp>
      <p:pic>
        <p:nvPicPr>
          <p:cNvPr id="2050" name="Picture 2" descr="Đơn vị đóng vai trò nòng cốt công cuộc phục hưng di sản văn hóa Hu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886697"/>
            <a:ext cx="6090588" cy="3552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Đại Nội Huế - thuathienhue.gov.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2607" y="1494817"/>
            <a:ext cx="6858000" cy="385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9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22" name="矩形: 圆角 2">
            <a:extLst>
              <a:ext uri="{FF2B5EF4-FFF2-40B4-BE49-F238E27FC236}">
                <a16:creationId xmlns:a16="http://schemas.microsoft.com/office/drawing/2014/main" id="{3096F6E3-7569-544B-81B6-88AE49017749}"/>
              </a:ext>
            </a:extLst>
          </p:cNvPr>
          <p:cNvSpPr/>
          <p:nvPr/>
        </p:nvSpPr>
        <p:spPr>
          <a:xfrm>
            <a:off x="762000" y="266700"/>
            <a:ext cx="16840200" cy="941898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1295400" y="1556534"/>
            <a:ext cx="10135195" cy="7848302"/>
          </a:xfrm>
          <a:prstGeom prst="rect">
            <a:avLst/>
          </a:prstGeom>
          <a:noFill/>
        </p:spPr>
        <p:txBody>
          <a:bodyPr wrap="square" rtlCol="0">
            <a:spAutoFit/>
          </a:bodyPr>
          <a:lstStyle/>
          <a:p>
            <a:pPr algn="just"/>
            <a:r>
              <a:rPr lang="vi-VN" sz="4200" dirty="0">
                <a:latin typeface="Cambria" panose="02040503050406030204" pitchFamily="18" charset="0"/>
                <a:ea typeface="Cambria" panose="02040503050406030204" pitchFamily="18" charset="0"/>
              </a:rPr>
              <a:t>- Cảnh quan thiên nhiên Cố đô Huế được tô điểm bởi vẻ đẹp của dòng sông Hương uốn lượn quanh kinh thành. Núi Ngự Bình nằm cạnh sông Hương, mang vẻ đẹp hùng vĩ mà nên thơ với bốn mùa thông reo, chim hót.</a:t>
            </a:r>
          </a:p>
          <a:p>
            <a:pPr algn="just"/>
            <a:r>
              <a:rPr lang="vi-VN" sz="4200" dirty="0">
                <a:latin typeface="Cambria" panose="02040503050406030204" pitchFamily="18" charset="0"/>
                <a:ea typeface="Cambria" panose="02040503050406030204" pitchFamily="18" charset="0"/>
              </a:rPr>
              <a:t>- Cố đô Huế có nhiều công trình kiến trúc cổ kính như: chùa Thiên Mụ, lăng tẩm của các vị vua triều Nguyễn, đặc biệt là Kinh thành Huế. Kinh thành gồm ba vòng thành: Kinh thành, Hoàng thành và Tử cấm thành, có sự kết hợp hài hoà giữa kiến trúc phương Đông và phương Tây.</a:t>
            </a:r>
          </a:p>
        </p:txBody>
      </p:sp>
      <p:sp>
        <p:nvSpPr>
          <p:cNvPr id="16" name="TextBox 15">
            <a:extLst>
              <a:ext uri="{FF2B5EF4-FFF2-40B4-BE49-F238E27FC236}">
                <a16:creationId xmlns:a16="http://schemas.microsoft.com/office/drawing/2014/main" id="{91EDD03B-0A12-9247-B1B6-39C68DAA6995}"/>
              </a:ext>
            </a:extLst>
          </p:cNvPr>
          <p:cNvSpPr txBox="1"/>
          <p:nvPr/>
        </p:nvSpPr>
        <p:spPr>
          <a:xfrm>
            <a:off x="-609600" y="643517"/>
            <a:ext cx="10974946" cy="1015663"/>
          </a:xfrm>
          <a:prstGeom prst="rect">
            <a:avLst/>
          </a:prstGeom>
          <a:noFill/>
        </p:spPr>
        <p:txBody>
          <a:bodyPr wrap="square" rtlCol="0">
            <a:spAutoFit/>
          </a:bodyPr>
          <a:lstStyle/>
          <a:p>
            <a:pPr algn="r"/>
            <a:r>
              <a:rPr lang="en-VN" sz="6000" b="1" dirty="0">
                <a:solidFill>
                  <a:srgbClr val="C00000"/>
                </a:solidFill>
                <a:latin typeface="Cambria" panose="02040503050406030204" pitchFamily="18" charset="0"/>
              </a:rPr>
              <a:t>Vẻ đẹp của cố đô Huế</a:t>
            </a:r>
          </a:p>
        </p:txBody>
      </p:sp>
      <p:pic>
        <p:nvPicPr>
          <p:cNvPr id="3074" name="Picture 2" descr="Sông Hương - thuathienhue.go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609976"/>
            <a:ext cx="5001454" cy="29190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á trình ra đời và phát triển của chùa Thiên M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8209" y="3619500"/>
            <a:ext cx="502223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iêm ngưỡng kiến trúc cung đình tại Ngọ Môn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8210" y="6681733"/>
            <a:ext cx="5022236" cy="280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2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459703" y="1130729"/>
            <a:ext cx="17368595" cy="867722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174691" y="2902213"/>
            <a:ext cx="10813584" cy="3323987"/>
          </a:xfrm>
          <a:prstGeom prst="rect">
            <a:avLst/>
          </a:prstGeom>
          <a:noFill/>
        </p:spPr>
        <p:txBody>
          <a:bodyPr wrap="square" rtlCol="0">
            <a:spAutoFit/>
          </a:bodyPr>
          <a:lstStyle/>
          <a:p>
            <a:pPr algn="just"/>
            <a:r>
              <a:rPr lang="vi-VN" sz="4200" dirty="0">
                <a:latin typeface="Cambria" panose="02040503050406030204" pitchFamily="18" charset="0"/>
              </a:rPr>
              <a:t>Sông Hương </a:t>
            </a:r>
            <a:r>
              <a:rPr lang="en-US" sz="4200" dirty="0" err="1">
                <a:latin typeface="Cambria" panose="02040503050406030204" pitchFamily="18" charset="0"/>
              </a:rPr>
              <a:t>là</a:t>
            </a:r>
            <a:r>
              <a:rPr lang="en-US" sz="4200" dirty="0">
                <a:latin typeface="Cambria" panose="02040503050406030204" pitchFamily="18" charset="0"/>
              </a:rPr>
              <a:t> </a:t>
            </a:r>
            <a:r>
              <a:rPr lang="vi-VN" sz="4200" dirty="0">
                <a:latin typeface="Cambria" panose="02040503050406030204" pitchFamily="18" charset="0"/>
              </a:rPr>
              <a:t>thắng cảnh nổi tiếng của đất Cố đô Huế. Sông Hương bắt nguồn từ dãy Trường Sơn chảy qua thành phố Huế và đổ ra cửa biển Thuận An, dọc theo hai bờ sông có các cung điện, chúa, lăng tẩm,…</a:t>
            </a:r>
          </a:p>
        </p:txBody>
      </p:sp>
      <p:grpSp>
        <p:nvGrpSpPr>
          <p:cNvPr id="5" name="Group 4">
            <a:extLst>
              <a:ext uri="{FF2B5EF4-FFF2-40B4-BE49-F238E27FC236}">
                <a16:creationId xmlns:a16="http://schemas.microsoft.com/office/drawing/2014/main" id="{F783EF1B-6D6E-E140-94C5-CE412E9400DC}"/>
              </a:ext>
            </a:extLst>
          </p:cNvPr>
          <p:cNvGrpSpPr/>
          <p:nvPr/>
        </p:nvGrpSpPr>
        <p:grpSpPr>
          <a:xfrm>
            <a:off x="993894" y="1401132"/>
            <a:ext cx="10539599" cy="1254264"/>
            <a:chOff x="4867835" y="2700023"/>
            <a:chExt cx="6061194" cy="1973321"/>
          </a:xfrm>
        </p:grpSpPr>
        <p:sp>
          <p:nvSpPr>
            <p:cNvPr id="4" name="Rounded Rectangle 3">
              <a:extLst>
                <a:ext uri="{FF2B5EF4-FFF2-40B4-BE49-F238E27FC236}">
                  <a16:creationId xmlns:a16="http://schemas.microsoft.com/office/drawing/2014/main" id="{8069E40A-A644-6C49-A733-E97A3E7C8D7B}"/>
                </a:ext>
              </a:extLst>
            </p:cNvPr>
            <p:cNvSpPr/>
            <p:nvPr/>
          </p:nvSpPr>
          <p:spPr>
            <a:xfrm>
              <a:off x="4867835" y="2700023"/>
              <a:ext cx="4380274" cy="1973321"/>
            </a:xfrm>
            <a:prstGeom prst="roundRect">
              <a:avLst>
                <a:gd name="adj" fmla="val 50000"/>
              </a:avLst>
            </a:prstGeom>
            <a:solidFill>
              <a:srgbClr val="C9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p>
          </p:txBody>
        </p:sp>
        <p:sp>
          <p:nvSpPr>
            <p:cNvPr id="11" name="TextBox 10">
              <a:extLst>
                <a:ext uri="{FF2B5EF4-FFF2-40B4-BE49-F238E27FC236}">
                  <a16:creationId xmlns:a16="http://schemas.microsoft.com/office/drawing/2014/main" id="{76BB89F3-C3FE-9043-AE06-1E61FF352681}"/>
                </a:ext>
              </a:extLst>
            </p:cNvPr>
            <p:cNvSpPr txBox="1"/>
            <p:nvPr/>
          </p:nvSpPr>
          <p:spPr>
            <a:xfrm>
              <a:off x="5233348" y="2941797"/>
              <a:ext cx="5695681" cy="1452666"/>
            </a:xfrm>
            <a:prstGeom prst="rect">
              <a:avLst/>
            </a:prstGeom>
            <a:noFill/>
          </p:spPr>
          <p:txBody>
            <a:bodyPr wrap="square" rtlCol="0">
              <a:spAutoFit/>
            </a:bodyPr>
            <a:lstStyle/>
            <a:p>
              <a:pPr algn="just"/>
              <a:r>
                <a:rPr lang="vi-VN" sz="5400" b="1" dirty="0">
                  <a:latin typeface="Cambria" panose="02040503050406030204" pitchFamily="18" charset="0"/>
                </a:rPr>
                <a:t>a) Sông Hương</a:t>
              </a:r>
              <a:endParaRPr lang="en-VN" sz="13800" b="1" dirty="0">
                <a:latin typeface="Cambria" panose="02040503050406030204" pitchFamily="18" charset="0"/>
              </a:endParaRPr>
            </a:p>
          </p:txBody>
        </p:sp>
      </p:grpSp>
      <p:pic>
        <p:nvPicPr>
          <p:cNvPr id="3" name="Picture 2">
            <a:extLst>
              <a:ext uri="{FF2B5EF4-FFF2-40B4-BE49-F238E27FC236}">
                <a16:creationId xmlns:a16="http://schemas.microsoft.com/office/drawing/2014/main" id="{0DCD01B7-10CC-9F4C-9526-CF84D7070D4A}"/>
              </a:ext>
            </a:extLst>
          </p:cNvPr>
          <p:cNvPicPr>
            <a:picLocks noChangeAspect="1"/>
          </p:cNvPicPr>
          <p:nvPr/>
        </p:nvPicPr>
        <p:blipFill>
          <a:blip r:embed="rId2"/>
          <a:stretch>
            <a:fillRect/>
          </a:stretch>
        </p:blipFill>
        <p:spPr>
          <a:xfrm>
            <a:off x="12169071" y="1375175"/>
            <a:ext cx="5108359" cy="2945360"/>
          </a:xfrm>
          <a:prstGeom prst="rect">
            <a:avLst/>
          </a:prstGeom>
        </p:spPr>
      </p:pic>
      <p:pic>
        <p:nvPicPr>
          <p:cNvPr id="8" name="Picture 7">
            <a:extLst>
              <a:ext uri="{FF2B5EF4-FFF2-40B4-BE49-F238E27FC236}">
                <a16:creationId xmlns:a16="http://schemas.microsoft.com/office/drawing/2014/main" id="{835365CF-D7FB-4442-9A51-65A5BC8EB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8087" y="4131515"/>
            <a:ext cx="5115980" cy="5115980"/>
          </a:xfrm>
          <a:prstGeom prst="rect">
            <a:avLst/>
          </a:prstGeom>
        </p:spPr>
      </p:pic>
      <p:pic>
        <p:nvPicPr>
          <p:cNvPr id="4098" name="Picture 2" descr="Sông Hương - Nét đẹp thơ mộng trường tồn ở miền đất cố đ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770" y="6526328"/>
            <a:ext cx="5322484" cy="2991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Sông Hương Huế - Khám phá vẻ đẹp thơ mộng của Kinh Thành Hu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789" y="6516357"/>
            <a:ext cx="4909689" cy="3001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77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randombar(horizontal)">
                                      <p:cBhvr>
                                        <p:cTn id="18" dur="500"/>
                                        <p:tgtEl>
                                          <p:spTgt spid="4098"/>
                                        </p:tgtEl>
                                      </p:cBhvr>
                                    </p:animEffect>
                                  </p:childTnLst>
                                </p:cTn>
                              </p:par>
                              <p:par>
                                <p:cTn id="19" presetID="14" presetClass="entr" presetSubtype="1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randombar(horizontal)">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459703" y="1130729"/>
            <a:ext cx="17368595" cy="867722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219200" y="1882852"/>
            <a:ext cx="8610600" cy="7478970"/>
          </a:xfrm>
          <a:prstGeom prst="rect">
            <a:avLst/>
          </a:prstGeom>
          <a:noFill/>
        </p:spPr>
        <p:txBody>
          <a:bodyPr wrap="square" rtlCol="0">
            <a:spAutoFit/>
          </a:bodyPr>
          <a:lstStyle/>
          <a:p>
            <a:pPr algn="just"/>
            <a:r>
              <a:rPr lang="vi-VN" sz="4000" b="1" dirty="0">
                <a:latin typeface="Cambria" panose="02040503050406030204" pitchFamily="18" charset="0"/>
                <a:ea typeface="Cambria" panose="02040503050406030204" pitchFamily="18" charset="0"/>
              </a:rPr>
              <a:t>Ngọ Môn</a:t>
            </a:r>
            <a:r>
              <a:rPr lang="vi-VN" sz="4000" dirty="0">
                <a:latin typeface="Cambria" panose="02040503050406030204" pitchFamily="18" charset="0"/>
                <a:ea typeface="Cambria" panose="02040503050406030204" pitchFamily="18" charset="0"/>
              </a:rPr>
              <a:t> là cổng chính phía nam của </a:t>
            </a:r>
            <a:r>
              <a:rPr lang="en-US" sz="4000" dirty="0" err="1">
                <a:latin typeface="Cambria" panose="02040503050406030204" pitchFamily="18" charset="0"/>
                <a:ea typeface="Cambria" panose="02040503050406030204" pitchFamily="18" charset="0"/>
              </a:rPr>
              <a:t>Hoàng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thành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vi-VN" sz="4000" dirty="0">
                <a:latin typeface="Cambria" panose="02040503050406030204" pitchFamily="18" charset="0"/>
                <a:ea typeface="Cambria" panose="02040503050406030204" pitchFamily="18" charset="0"/>
              </a:rPr>
              <a:t>. Hiện nay là một trong những di tích kiến trúc thời Nguyễn trong quần thể di tích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Ngọ Môn là cổng lớn nhất trong 4 cổng chính của Hoàng thành Huế-phía trước (hướng Nam) là cửa Ngọ Môn, phía tả (bên trái) là cửa Hiển Nhơn, hậu (bên phải) là Chương Đức và phía sau (hướng Bắc) là Hòa Bình. Cửa Ngọ Môn chỉ dành riêng cho vua đi lại hoặc dùng khi tiếp đón các sứ thần.</a:t>
            </a:r>
            <a:endParaRPr lang="vi-VN" sz="7200"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F783EF1B-6D6E-E140-94C5-CE412E9400DC}"/>
              </a:ext>
            </a:extLst>
          </p:cNvPr>
          <p:cNvGrpSpPr/>
          <p:nvPr/>
        </p:nvGrpSpPr>
        <p:grpSpPr>
          <a:xfrm>
            <a:off x="3429000" y="558339"/>
            <a:ext cx="11072659" cy="1254264"/>
            <a:chOff x="4867835" y="2700023"/>
            <a:chExt cx="6552442" cy="1973321"/>
          </a:xfrm>
        </p:grpSpPr>
        <p:sp>
          <p:nvSpPr>
            <p:cNvPr id="4" name="Rounded Rectangle 3">
              <a:extLst>
                <a:ext uri="{FF2B5EF4-FFF2-40B4-BE49-F238E27FC236}">
                  <a16:creationId xmlns:a16="http://schemas.microsoft.com/office/drawing/2014/main" id="{8069E40A-A644-6C49-A733-E97A3E7C8D7B}"/>
                </a:ext>
              </a:extLst>
            </p:cNvPr>
            <p:cNvSpPr/>
            <p:nvPr/>
          </p:nvSpPr>
          <p:spPr>
            <a:xfrm>
              <a:off x="4867835" y="2700023"/>
              <a:ext cx="6218759" cy="197332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p>
          </p:txBody>
        </p:sp>
        <p:sp>
          <p:nvSpPr>
            <p:cNvPr id="11" name="TextBox 10">
              <a:extLst>
                <a:ext uri="{FF2B5EF4-FFF2-40B4-BE49-F238E27FC236}">
                  <a16:creationId xmlns:a16="http://schemas.microsoft.com/office/drawing/2014/main" id="{76BB89F3-C3FE-9043-AE06-1E61FF352681}"/>
                </a:ext>
              </a:extLst>
            </p:cNvPr>
            <p:cNvSpPr txBox="1"/>
            <p:nvPr/>
          </p:nvSpPr>
          <p:spPr>
            <a:xfrm>
              <a:off x="5724596" y="2962004"/>
              <a:ext cx="5695681" cy="1210554"/>
            </a:xfrm>
            <a:prstGeom prst="rect">
              <a:avLst/>
            </a:prstGeom>
            <a:noFill/>
          </p:spPr>
          <p:txBody>
            <a:bodyPr wrap="square" rtlCol="0">
              <a:spAutoFit/>
            </a:bodyPr>
            <a:lstStyle/>
            <a:p>
              <a:pPr algn="just"/>
              <a:r>
                <a:rPr lang="en-US" sz="4400" b="1" dirty="0">
                  <a:solidFill>
                    <a:schemeClr val="bg1"/>
                  </a:solidFill>
                  <a:latin typeface="Cambria" panose="02040503050406030204" pitchFamily="18" charset="0"/>
                </a:rPr>
                <a:t>b) </a:t>
              </a:r>
              <a:r>
                <a:rPr lang="en-US" sz="4400" b="1" dirty="0" err="1">
                  <a:solidFill>
                    <a:schemeClr val="bg1"/>
                  </a:solidFill>
                  <a:latin typeface="Cambria" panose="02040503050406030204" pitchFamily="18" charset="0"/>
                </a:rPr>
                <a:t>Ngọ</a:t>
              </a:r>
              <a:r>
                <a:rPr lang="en-US" sz="4400" b="1" dirty="0">
                  <a:solidFill>
                    <a:schemeClr val="bg1"/>
                  </a:solidFill>
                  <a:latin typeface="Cambria" panose="02040503050406030204" pitchFamily="18" charset="0"/>
                </a:rPr>
                <a:t> </a:t>
              </a:r>
              <a:r>
                <a:rPr lang="en-US" sz="4400" b="1" dirty="0" err="1">
                  <a:solidFill>
                    <a:schemeClr val="bg1"/>
                  </a:solidFill>
                  <a:latin typeface="Cambria" panose="02040503050406030204" pitchFamily="18" charset="0"/>
                </a:rPr>
                <a:t>Môn</a:t>
              </a:r>
              <a:r>
                <a:rPr lang="en-US" sz="4400" b="1" dirty="0">
                  <a:solidFill>
                    <a:schemeClr val="bg1"/>
                  </a:solidFill>
                  <a:latin typeface="Cambria" panose="02040503050406030204" pitchFamily="18" charset="0"/>
                </a:rPr>
                <a:t> (</a:t>
              </a:r>
              <a:r>
                <a:rPr lang="en-US" sz="4400" b="1" dirty="0" err="1">
                  <a:solidFill>
                    <a:schemeClr val="bg1"/>
                  </a:solidFill>
                  <a:latin typeface="Cambria" panose="02040503050406030204" pitchFamily="18" charset="0"/>
                </a:rPr>
                <a:t>Hoàng</a:t>
              </a:r>
              <a:r>
                <a:rPr lang="en-US" sz="4400" b="1" dirty="0">
                  <a:solidFill>
                    <a:schemeClr val="bg1"/>
                  </a:solidFill>
                  <a:latin typeface="Cambria" panose="02040503050406030204" pitchFamily="18" charset="0"/>
                </a:rPr>
                <a:t> </a:t>
              </a:r>
              <a:r>
                <a:rPr lang="en-US" sz="4400" b="1" dirty="0" err="1">
                  <a:solidFill>
                    <a:schemeClr val="bg1"/>
                  </a:solidFill>
                  <a:latin typeface="Cambria" panose="02040503050406030204" pitchFamily="18" charset="0"/>
                </a:rPr>
                <a:t>thành</a:t>
              </a:r>
              <a:r>
                <a:rPr lang="en-US" sz="4400" b="1" dirty="0">
                  <a:solidFill>
                    <a:schemeClr val="bg1"/>
                  </a:solidFill>
                  <a:latin typeface="Cambria" panose="02040503050406030204" pitchFamily="18" charset="0"/>
                </a:rPr>
                <a:t> </a:t>
              </a:r>
              <a:r>
                <a:rPr lang="en-US" sz="4400" b="1" dirty="0" err="1">
                  <a:solidFill>
                    <a:schemeClr val="bg1"/>
                  </a:solidFill>
                  <a:latin typeface="Cambria" panose="02040503050406030204" pitchFamily="18" charset="0"/>
                </a:rPr>
                <a:t>Huế</a:t>
              </a:r>
              <a:r>
                <a:rPr lang="en-US" sz="4400" b="1" dirty="0">
                  <a:solidFill>
                    <a:schemeClr val="bg1"/>
                  </a:solidFill>
                  <a:latin typeface="Cambria" panose="02040503050406030204" pitchFamily="18" charset="0"/>
                </a:rPr>
                <a:t>)</a:t>
              </a:r>
              <a:endParaRPr lang="en-VN" sz="9600" b="1" dirty="0">
                <a:solidFill>
                  <a:schemeClr val="bg1"/>
                </a:solidFill>
                <a:latin typeface="Cambria" panose="02040503050406030204" pitchFamily="18" charset="0"/>
              </a:endParaRPr>
            </a:p>
          </p:txBody>
        </p:sp>
      </p:grpSp>
      <p:pic>
        <p:nvPicPr>
          <p:cNvPr id="5122" name="Picture 2" descr="Ghé thăm Cổng Ngọ Môn Huế - Khám phá di sản kiến trúc dưới triều Nguyễ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097" y="5600700"/>
            <a:ext cx="7231374" cy="3646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Ngọ Môn - biểu tượng kiến trúc cung đình Hu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383" y="2033545"/>
            <a:ext cx="5577041" cy="3385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 calcmode="lin" valueType="num">
                                      <p:cBhvr additive="base">
                                        <p:cTn id="16" dur="500" fill="hold"/>
                                        <p:tgtEl>
                                          <p:spTgt spid="5124"/>
                                        </p:tgtEl>
                                        <p:attrNameLst>
                                          <p:attrName>ppt_x</p:attrName>
                                        </p:attrNameLst>
                                      </p:cBhvr>
                                      <p:tavLst>
                                        <p:tav tm="0">
                                          <p:val>
                                            <p:strVal val="#ppt_x"/>
                                          </p:val>
                                        </p:tav>
                                        <p:tav tm="100000">
                                          <p:val>
                                            <p:strVal val="#ppt_x"/>
                                          </p:val>
                                        </p:tav>
                                      </p:tavLst>
                                    </p:anim>
                                    <p:anim calcmode="lin" valueType="num">
                                      <p:cBhvr additive="base">
                                        <p:cTn id="17" dur="500" fill="hold"/>
                                        <p:tgtEl>
                                          <p:spTgt spid="512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500" fill="hold"/>
                                        <p:tgtEl>
                                          <p:spTgt spid="5122"/>
                                        </p:tgtEl>
                                        <p:attrNameLst>
                                          <p:attrName>ppt_x</p:attrName>
                                        </p:attrNameLst>
                                      </p:cBhvr>
                                      <p:tavLst>
                                        <p:tav tm="0">
                                          <p:val>
                                            <p:strVal val="#ppt_x"/>
                                          </p:val>
                                        </p:tav>
                                        <p:tav tm="100000">
                                          <p:val>
                                            <p:strVal val="#ppt_x"/>
                                          </p:val>
                                        </p:tav>
                                      </p:tavLst>
                                    </p:anim>
                                    <p:anim calcmode="lin" valueType="num">
                                      <p:cBhvr additive="base">
                                        <p:cTn id="2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459703" y="1130729"/>
            <a:ext cx="17368595" cy="867722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219200" y="2264176"/>
            <a:ext cx="9220200" cy="6186309"/>
          </a:xfrm>
          <a:prstGeom prst="rect">
            <a:avLst/>
          </a:prstGeom>
          <a:noFill/>
        </p:spPr>
        <p:txBody>
          <a:bodyPr wrap="square" rtlCol="0">
            <a:spAutoFit/>
          </a:bodyPr>
          <a:lstStyle/>
          <a:p>
            <a:pPr algn="just"/>
            <a:r>
              <a:rPr lang="vi-VN" sz="4400" dirty="0">
                <a:latin typeface="Cambria" panose="02040503050406030204" pitchFamily="18" charset="0"/>
              </a:rPr>
              <a:t>Chùa Thiên Mụ, còn gọi là chùa Linh Mụ, được chúa Nguyễn Hoàng cho xây dựng vào năm 1601. Chùa nằm bên bờ bắc sông Hương với hai công trình kiến trúc chính là tháp Phước Duyên và điện Đại Hùng. Qua nhiều lần trùng tu, ngôi chùa vẫn giữ được vẻ đẹp uy nghiêm, cổ kính góp phần vào vẻ đẹp của cố đô Huế</a:t>
            </a:r>
            <a:r>
              <a:rPr lang="en-US" sz="4400" dirty="0">
                <a:latin typeface="Cambria" panose="02040503050406030204" pitchFamily="18" charset="0"/>
              </a:rPr>
              <a:t>.</a:t>
            </a:r>
            <a:endParaRPr lang="vi-VN" sz="4400" dirty="0">
              <a:latin typeface="Cambria" panose="02040503050406030204" pitchFamily="18" charset="0"/>
            </a:endParaRPr>
          </a:p>
        </p:txBody>
      </p:sp>
      <p:grpSp>
        <p:nvGrpSpPr>
          <p:cNvPr id="5" name="Group 4">
            <a:extLst>
              <a:ext uri="{FF2B5EF4-FFF2-40B4-BE49-F238E27FC236}">
                <a16:creationId xmlns:a16="http://schemas.microsoft.com/office/drawing/2014/main" id="{F783EF1B-6D6E-E140-94C5-CE412E9400DC}"/>
              </a:ext>
            </a:extLst>
          </p:cNvPr>
          <p:cNvGrpSpPr/>
          <p:nvPr/>
        </p:nvGrpSpPr>
        <p:grpSpPr>
          <a:xfrm>
            <a:off x="5420891" y="503596"/>
            <a:ext cx="7446218" cy="1254264"/>
            <a:chOff x="4867835" y="2700023"/>
            <a:chExt cx="6218759" cy="1973321"/>
          </a:xfrm>
        </p:grpSpPr>
        <p:sp>
          <p:nvSpPr>
            <p:cNvPr id="4" name="Rounded Rectangle 3">
              <a:extLst>
                <a:ext uri="{FF2B5EF4-FFF2-40B4-BE49-F238E27FC236}">
                  <a16:creationId xmlns:a16="http://schemas.microsoft.com/office/drawing/2014/main" id="{8069E40A-A644-6C49-A733-E97A3E7C8D7B}"/>
                </a:ext>
              </a:extLst>
            </p:cNvPr>
            <p:cNvSpPr/>
            <p:nvPr/>
          </p:nvSpPr>
          <p:spPr>
            <a:xfrm>
              <a:off x="4867835" y="2700023"/>
              <a:ext cx="6218759" cy="1973321"/>
            </a:xfrm>
            <a:prstGeom prst="roundRect">
              <a:avLst>
                <a:gd name="adj" fmla="val 31710"/>
              </a:avLst>
            </a:prstGeom>
            <a:solidFill>
              <a:srgbClr val="C9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p>
          </p:txBody>
        </p:sp>
        <p:sp>
          <p:nvSpPr>
            <p:cNvPr id="11" name="TextBox 10">
              <a:extLst>
                <a:ext uri="{FF2B5EF4-FFF2-40B4-BE49-F238E27FC236}">
                  <a16:creationId xmlns:a16="http://schemas.microsoft.com/office/drawing/2014/main" id="{76BB89F3-C3FE-9043-AE06-1E61FF352681}"/>
                </a:ext>
              </a:extLst>
            </p:cNvPr>
            <p:cNvSpPr txBox="1"/>
            <p:nvPr/>
          </p:nvSpPr>
          <p:spPr>
            <a:xfrm>
              <a:off x="5129373" y="2887716"/>
              <a:ext cx="5695681" cy="1597932"/>
            </a:xfrm>
            <a:prstGeom prst="rect">
              <a:avLst/>
            </a:prstGeom>
            <a:noFill/>
          </p:spPr>
          <p:txBody>
            <a:bodyPr wrap="square" rtlCol="0">
              <a:spAutoFit/>
            </a:bodyPr>
            <a:lstStyle/>
            <a:p>
              <a:pPr algn="just"/>
              <a:r>
                <a:rPr lang="vi-VN" sz="6000" b="1" dirty="0">
                  <a:latin typeface="Cambria" panose="02040503050406030204" pitchFamily="18" charset="0"/>
                </a:rPr>
                <a:t>c) Chùa Thiên Mụ</a:t>
              </a:r>
              <a:endParaRPr lang="en-VN" sz="16600" b="1" dirty="0">
                <a:latin typeface="Cambria" panose="02040503050406030204" pitchFamily="18" charset="0"/>
              </a:endParaRPr>
            </a:p>
          </p:txBody>
        </p:sp>
      </p:grpSp>
      <p:pic>
        <p:nvPicPr>
          <p:cNvPr id="6146" name="Picture 2" descr="Chùa Thiên Mụ Huế - Khám phá ngôi chùa cổ bậc nhất cố đ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0" y="2264176"/>
            <a:ext cx="6410325" cy="6410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04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406</Words>
  <Application>Microsoft Office PowerPoint</Application>
  <PresentationFormat>Custom</PresentationFormat>
  <Paragraphs>28</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#9Slide07 HoneyCream</vt:lpstr>
      <vt:lpstr>Calibri</vt:lpstr>
      <vt:lpstr>Times New Roman</vt:lpstr>
      <vt:lpstr>Cambria</vt:lpstr>
      <vt:lpstr>#9Slide03 Bebas Neue Bold</vt:lpstr>
      <vt:lpstr>Arial</vt:lpstr>
      <vt:lpstr>SVN-Newton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 lan</dc:title>
  <cp:lastModifiedBy>Admin</cp:lastModifiedBy>
  <cp:revision>16</cp:revision>
  <dcterms:created xsi:type="dcterms:W3CDTF">2006-08-16T00:00:00Z</dcterms:created>
  <dcterms:modified xsi:type="dcterms:W3CDTF">2024-02-22T12:30:08Z</dcterms:modified>
  <dc:identifier>DAFtHD1lFRk</dc:identifier>
</cp:coreProperties>
</file>