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67" r:id="rId4"/>
    <p:sldId id="266" r:id="rId5"/>
    <p:sldId id="268" r:id="rId6"/>
    <p:sldId id="269" r:id="rId7"/>
    <p:sldId id="276" r:id="rId8"/>
    <p:sldId id="277" r:id="rId9"/>
    <p:sldId id="270" r:id="rId10"/>
    <p:sldId id="271" r:id="rId11"/>
    <p:sldId id="272" r:id="rId12"/>
    <p:sldId id="273" r:id="rId13"/>
    <p:sldId id="278" r:id="rId14"/>
    <p:sldId id="274" r:id="rId15"/>
    <p:sldId id="275" r:id="rId16"/>
    <p:sldId id="279" r:id="rId17"/>
    <p:sldId id="28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5" d="100"/>
          <a:sy n="65" d="100"/>
        </p:scale>
        <p:origin x="53" y="23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3649262"/>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12" descr="103"/>
          <p:cNvPicPr>
            <a:picLocks noChangeAspect="1"/>
          </p:cNvPicPr>
          <p:nvPr userDrawn="1"/>
        </p:nvPicPr>
        <p:blipFill>
          <a:blip r:embed="rId2"/>
          <a:srcRect l="64125" t="7033" r="-483" b="80739"/>
          <a:stretch>
            <a:fillRect/>
          </a:stretch>
        </p:blipFill>
        <p:spPr>
          <a:xfrm>
            <a:off x="10020871" y="-115494"/>
            <a:ext cx="2437765" cy="1229995"/>
          </a:xfrm>
          <a:prstGeom prst="rect">
            <a:avLst/>
          </a:prstGeom>
        </p:spPr>
      </p:pic>
    </p:spTree>
    <p:extLst>
      <p:ext uri="{BB962C8B-B14F-4D97-AF65-F5344CB8AC3E}">
        <p14:creationId xmlns:p14="http://schemas.microsoft.com/office/powerpoint/2010/main" val="1888804376"/>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6" name="圆角矩形 1"/>
          <p:cNvSpPr/>
          <p:nvPr userDrawn="1"/>
        </p:nvSpPr>
        <p:spPr>
          <a:xfrm>
            <a:off x="341630" y="238760"/>
            <a:ext cx="11509375" cy="638111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11" descr="88"/>
          <p:cNvPicPr>
            <a:picLocks noChangeAspect="1"/>
          </p:cNvPicPr>
          <p:nvPr userDrawn="1"/>
        </p:nvPicPr>
        <p:blipFill>
          <a:blip r:embed="rId2"/>
          <a:srcRect t="50013"/>
          <a:stretch>
            <a:fillRect/>
          </a:stretch>
        </p:blipFill>
        <p:spPr>
          <a:xfrm>
            <a:off x="0" y="4875530"/>
            <a:ext cx="12193270" cy="1990725"/>
          </a:xfrm>
          <a:prstGeom prst="rect">
            <a:avLst/>
          </a:prstGeom>
        </p:spPr>
      </p:pic>
      <p:pic>
        <p:nvPicPr>
          <p:cNvPr id="11" name="图片 12" descr="103"/>
          <p:cNvPicPr>
            <a:picLocks noChangeAspect="1"/>
          </p:cNvPicPr>
          <p:nvPr userDrawn="1"/>
        </p:nvPicPr>
        <p:blipFill>
          <a:blip r:embed="rId3"/>
          <a:srcRect l="64125" t="7033" r="-483" b="80739"/>
          <a:stretch>
            <a:fillRect/>
          </a:stretch>
        </p:blipFill>
        <p:spPr>
          <a:xfrm>
            <a:off x="10020871" y="-115494"/>
            <a:ext cx="2437765" cy="1229995"/>
          </a:xfrm>
          <a:prstGeom prst="rect">
            <a:avLst/>
          </a:prstGeom>
        </p:spPr>
      </p:pic>
    </p:spTree>
    <p:extLst>
      <p:ext uri="{BB962C8B-B14F-4D97-AF65-F5344CB8AC3E}">
        <p14:creationId xmlns:p14="http://schemas.microsoft.com/office/powerpoint/2010/main" val="2934214293"/>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矩形 1"/>
          <p:cNvSpPr/>
          <p:nvPr userDrawn="1"/>
        </p:nvSpPr>
        <p:spPr>
          <a:xfrm>
            <a:off x="341630" y="238760"/>
            <a:ext cx="11509375" cy="63811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7" descr="73"/>
          <p:cNvPicPr>
            <a:picLocks noChangeAspect="1"/>
          </p:cNvPicPr>
          <p:nvPr userDrawn="1"/>
        </p:nvPicPr>
        <p:blipFill>
          <a:blip r:embed="rId2"/>
          <a:stretch>
            <a:fillRect/>
          </a:stretch>
        </p:blipFill>
        <p:spPr>
          <a:xfrm>
            <a:off x="342265" y="238760"/>
            <a:ext cx="11509375" cy="6381115"/>
          </a:xfrm>
          <a:prstGeom prst="rect">
            <a:avLst/>
          </a:prstGeom>
        </p:spPr>
      </p:pic>
    </p:spTree>
    <p:extLst>
      <p:ext uri="{BB962C8B-B14F-4D97-AF65-F5344CB8AC3E}">
        <p14:creationId xmlns:p14="http://schemas.microsoft.com/office/powerpoint/2010/main" val="3317493072"/>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10" Type="http://schemas.openxmlformats.org/officeDocument/2006/relationships/hyperlink" Target="https://www.facebook.com/groups/629898828017053" TargetMode="External"/><Relationship Id="rId4" Type="http://schemas.openxmlformats.org/officeDocument/2006/relationships/slideLayout" Target="../slideLayouts/slideLayout4.xml"/><Relationship Id="rId9"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6"/>
          <a:stretch>
            <a:fillRect/>
          </a:stretch>
        </p:blipFill>
        <p:spPr>
          <a:xfrm>
            <a:off x="-2977" y="0"/>
            <a:ext cx="12194977" cy="6856327"/>
          </a:xfrm>
          <a:prstGeom prst="rect">
            <a:avLst/>
          </a:prstGeom>
        </p:spPr>
      </p:pic>
      <p:pic>
        <p:nvPicPr>
          <p:cNvPr id="8" name="图片 6" descr="雪花1"/>
          <p:cNvPicPr>
            <a:picLocks noChangeAspect="1"/>
          </p:cNvPicPr>
          <p:nvPr userDrawn="1"/>
        </p:nvPicPr>
        <p:blipFill>
          <a:blip r:embed="rId7"/>
          <a:srcRect l="23163"/>
          <a:stretch>
            <a:fillRect/>
          </a:stretch>
        </p:blipFill>
        <p:spPr>
          <a:xfrm>
            <a:off x="0" y="0"/>
            <a:ext cx="12192635" cy="6858635"/>
          </a:xfrm>
          <a:prstGeom prst="rect">
            <a:avLst/>
          </a:prstGeom>
        </p:spPr>
      </p:pic>
      <p:pic>
        <p:nvPicPr>
          <p:cNvPr id="9" name="Picture 8">
            <a:extLst>
              <a:ext uri="{FF2B5EF4-FFF2-40B4-BE49-F238E27FC236}">
                <a16:creationId xmlns:a16="http://schemas.microsoft.com/office/drawing/2014/main" id="{DC41725A-66FC-ECC9-D741-C488264DA5C5}"/>
              </a:ext>
            </a:extLst>
          </p:cNvPr>
          <p:cNvPicPr>
            <a:picLocks noChangeAspect="1"/>
          </p:cNvPicPr>
          <p:nvPr userDrawn="1"/>
        </p:nvPicPr>
        <p:blipFill rotWithShape="1">
          <a:blip r:embed="rId8" cstate="hqprint">
            <a:extLst>
              <a:ext uri="{28A0092B-C50C-407E-A947-70E740481C1C}">
                <a14:useLocalDpi xmlns:a14="http://schemas.microsoft.com/office/drawing/2010/main" val="0"/>
              </a:ext>
            </a:extLst>
          </a:blip>
          <a:srcRect t="37667"/>
          <a:stretch/>
        </p:blipFill>
        <p:spPr>
          <a:xfrm>
            <a:off x="-2736274" y="-294765"/>
            <a:ext cx="2914996" cy="3089873"/>
          </a:xfrm>
          <a:prstGeom prst="rect">
            <a:avLst/>
          </a:prstGeom>
        </p:spPr>
      </p:pic>
      <p:pic>
        <p:nvPicPr>
          <p:cNvPr id="10" name="Picture 9">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9" cstate="print">
            <a:extLst>
              <a:ext uri="{28A0092B-C50C-407E-A947-70E740481C1C}">
                <a14:useLocalDpi xmlns:a14="http://schemas.microsoft.com/office/drawing/2010/main" val="0"/>
              </a:ext>
            </a:extLst>
          </a:blip>
          <a:srcRect t="38142"/>
          <a:stretch/>
        </p:blipFill>
        <p:spPr>
          <a:xfrm>
            <a:off x="415602" y="6858002"/>
            <a:ext cx="2432012" cy="2669980"/>
          </a:xfrm>
          <a:prstGeom prst="rect">
            <a:avLst/>
          </a:prstGeom>
        </p:spPr>
      </p:pic>
      <p:sp>
        <p:nvSpPr>
          <p:cNvPr id="11" name="TextBox 3">
            <a:extLst>
              <a:ext uri="{FF2B5EF4-FFF2-40B4-BE49-F238E27FC236}">
                <a16:creationId xmlns:a16="http://schemas.microsoft.com/office/drawing/2014/main" id="{29EA2F57-C96A-966D-50AE-CA599802F3D7}"/>
              </a:ext>
            </a:extLst>
          </p:cNvPr>
          <p:cNvSpPr txBox="1"/>
          <p:nvPr userDrawn="1"/>
        </p:nvSpPr>
        <p:spPr>
          <a:xfrm>
            <a:off x="2324760" y="8600891"/>
            <a:ext cx="8304245" cy="1200329"/>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60957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sym typeface="Arial"/>
              </a:rPr>
              <a:t>MĂNG NON – TÀI LIỆU TIỂU HỌC</a:t>
            </a:r>
          </a:p>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513632"/>
                </a:solidFill>
                <a:effectLst/>
                <a:uLnTx/>
                <a:uFillTx/>
                <a:latin typeface="Times New Roman" panose="02020603050405020304" pitchFamily="18" charset="0"/>
                <a:ea typeface="+mn-ea"/>
                <a:cs typeface="Times New Roman" panose="02020603050405020304" pitchFamily="18" charset="0"/>
                <a:sym typeface="Arial"/>
              </a:rPr>
              <a:t>Mời </a:t>
            </a:r>
            <a:r>
              <a:rPr kumimoji="0" lang="en-US" sz="24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sym typeface="Arial"/>
              </a:rPr>
              <a:t>truy</a:t>
            </a:r>
            <a:r>
              <a:rPr kumimoji="0" lang="en-US" sz="24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sym typeface="Arial"/>
              </a:rPr>
              <a:t> </a:t>
            </a:r>
            <a:r>
              <a:rPr kumimoji="0" lang="en-US" sz="24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sym typeface="Arial"/>
              </a:rPr>
              <a:t>cập</a:t>
            </a:r>
            <a:r>
              <a:rPr kumimoji="0" lang="en-US" sz="24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sym typeface="Arial"/>
              </a:rPr>
              <a:t>: </a:t>
            </a:r>
            <a:r>
              <a:rPr kumimoji="0" lang="en-US" sz="24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sym typeface="Arial"/>
                <a:hlinkClick r:id="rId10">
                  <a:extLst>
                    <a:ext uri="{A12FA001-AC4F-418D-AE19-62706E023703}">
                      <ahyp:hlinkClr xmlns:ahyp="http://schemas.microsoft.com/office/drawing/2018/hyperlinkcolor" val="tx"/>
                    </a:ext>
                  </a:extLst>
                </a:hlinkClick>
              </a:rPr>
              <a:t>MĂNG NON- TÀI LIỆU TIỂU HỌC | Facebook</a:t>
            </a:r>
            <a:endParaRPr kumimoji="0" lang="en-US" sz="24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sym typeface="Arial"/>
            </a:endParaRPr>
          </a:p>
          <a:p>
            <a:pPr marL="0" marR="0" lvl="0" indent="0" algn="ctr" defTabSz="60957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sym typeface="Arial"/>
              </a:rPr>
              <a:t>SĐT ZALO : </a:t>
            </a:r>
            <a:r>
              <a:rPr kumimoji="0" lang="en-US" sz="24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sym typeface="Arial"/>
              </a:rPr>
              <a:t>0382348780</a:t>
            </a:r>
            <a:r>
              <a:rPr kumimoji="0" lang="en-US" sz="24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sym typeface="Arial"/>
              </a:rPr>
              <a:t> - </a:t>
            </a:r>
            <a:r>
              <a:rPr kumimoji="0" lang="en-US" sz="24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sym typeface="Arial"/>
              </a:rPr>
              <a:t>0984848929</a:t>
            </a:r>
            <a:endParaRPr kumimoji="0" lang="en-US" sz="24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sym typeface="Arial"/>
            </a:endParaRPr>
          </a:p>
        </p:txBody>
      </p:sp>
      <p:sp>
        <p:nvSpPr>
          <p:cNvPr id="12" name="Title 1">
            <a:extLst>
              <a:ext uri="{FF2B5EF4-FFF2-40B4-BE49-F238E27FC236}">
                <a16:creationId xmlns:a16="http://schemas.microsoft.com/office/drawing/2014/main" id="{839CB496-B064-1976-8A73-F5C96C8179F1}"/>
              </a:ext>
            </a:extLst>
          </p:cNvPr>
          <p:cNvSpPr txBox="1">
            <a:spLocks/>
          </p:cNvSpPr>
          <p:nvPr userDrawn="1"/>
        </p:nvSpPr>
        <p:spPr>
          <a:xfrm>
            <a:off x="9839114" y="-489500"/>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rgbClr val="FFC51C">
                    <a:lumMod val="20000"/>
                    <a:lumOff val="80000"/>
                  </a:srgbClr>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rgbClr val="FFC51C">
                  <a:lumMod val="20000"/>
                  <a:lumOff val="80000"/>
                </a:srgbClr>
              </a:solidFill>
              <a:effectLst/>
              <a:uLnTx/>
              <a:uFillTx/>
              <a:latin typeface="#9Slide07 HoneyCream" pitchFamily="2" charset="0"/>
              <a:ea typeface="+mj-ea"/>
              <a:cs typeface="+mj-cs"/>
              <a:sym typeface="Arial"/>
            </a:endParaRPr>
          </a:p>
        </p:txBody>
      </p:sp>
      <p:sp>
        <p:nvSpPr>
          <p:cNvPr id="13" name="Title 1">
            <a:extLst>
              <a:ext uri="{FF2B5EF4-FFF2-40B4-BE49-F238E27FC236}">
                <a16:creationId xmlns:a16="http://schemas.microsoft.com/office/drawing/2014/main" id="{C2819393-8A5D-E722-6425-C1F457F21F4D}"/>
              </a:ext>
            </a:extLst>
          </p:cNvPr>
          <p:cNvSpPr txBox="1">
            <a:spLocks/>
          </p:cNvSpPr>
          <p:nvPr userDrawn="1"/>
        </p:nvSpPr>
        <p:spPr>
          <a:xfrm>
            <a:off x="174111" y="9086149"/>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4267" b="0" i="0" u="none" strike="noStrike" kern="1200" cap="none" spc="0" normalizeH="0" baseline="0" noProof="0">
                <a:ln>
                  <a:noFill/>
                </a:ln>
                <a:solidFill>
                  <a:srgbClr val="2C9430"/>
                </a:solidFill>
                <a:effectLst/>
                <a:uLnTx/>
                <a:uFillTx/>
                <a:latin typeface="#9Slide07 HoneyCream" pitchFamily="2" charset="0"/>
                <a:ea typeface="+mj-ea"/>
                <a:cs typeface="+mj-cs"/>
                <a:sym typeface="Arial"/>
              </a:rPr>
              <a:t>Măng Non</a:t>
            </a:r>
            <a:endParaRPr kumimoji="0" lang="en-US" sz="4267" b="0" i="0" u="none" strike="noStrike" kern="1200" cap="none" spc="0" normalizeH="0" baseline="0" noProof="0" dirty="0">
              <a:ln>
                <a:noFill/>
              </a:ln>
              <a:solidFill>
                <a:srgbClr val="2C9430"/>
              </a:solidFill>
              <a:effectLst/>
              <a:uLnTx/>
              <a:uFillTx/>
              <a:latin typeface="#9Slide07 HoneyCream" pitchFamily="2" charset="0"/>
              <a:ea typeface="+mj-ea"/>
              <a:cs typeface="+mj-cs"/>
              <a:sym typeface="Arial"/>
            </a:endParaRPr>
          </a:p>
        </p:txBody>
      </p:sp>
      <p:sp>
        <p:nvSpPr>
          <p:cNvPr id="14" name="Title 1">
            <a:extLst>
              <a:ext uri="{FF2B5EF4-FFF2-40B4-BE49-F238E27FC236}">
                <a16:creationId xmlns:a16="http://schemas.microsoft.com/office/drawing/2014/main" id="{67CE625A-7EB5-37D6-AA98-E6F10E173EFB}"/>
              </a:ext>
            </a:extLst>
          </p:cNvPr>
          <p:cNvSpPr txBox="1">
            <a:spLocks/>
          </p:cNvSpPr>
          <p:nvPr userDrawn="1"/>
        </p:nvSpPr>
        <p:spPr>
          <a:xfrm>
            <a:off x="-759234" y="5808133"/>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rgbClr val="FFC51C">
                    <a:lumMod val="20000"/>
                    <a:lumOff val="80000"/>
                  </a:srgbClr>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rgbClr val="FFC51C">
                  <a:lumMod val="20000"/>
                  <a:lumOff val="80000"/>
                </a:srgbClr>
              </a:solidFill>
              <a:effectLst/>
              <a:uLnTx/>
              <a:uFillTx/>
              <a:latin typeface="#9Slide07 HoneyCream" pitchFamily="2" charset="0"/>
              <a:ea typeface="+mj-ea"/>
              <a:cs typeface="+mj-cs"/>
              <a:sym typeface="Arial"/>
            </a:endParaRPr>
          </a:p>
        </p:txBody>
      </p:sp>
      <p:sp>
        <p:nvSpPr>
          <p:cNvPr id="15" name="TextBox 14">
            <a:extLst>
              <a:ext uri="{FF2B5EF4-FFF2-40B4-BE49-F238E27FC236}">
                <a16:creationId xmlns:a16="http://schemas.microsoft.com/office/drawing/2014/main" id="{A9185F81-9F4C-9E1A-DA28-FF4DF54F9336}"/>
              </a:ext>
            </a:extLst>
          </p:cNvPr>
          <p:cNvSpPr txBox="1"/>
          <p:nvPr userDrawn="1"/>
        </p:nvSpPr>
        <p:spPr>
          <a:xfrm>
            <a:off x="-3496166" y="2549368"/>
            <a:ext cx="4434780" cy="707886"/>
          </a:xfrm>
          <a:prstGeom prst="rect">
            <a:avLst/>
          </a:prstGeom>
          <a:noFill/>
        </p:spPr>
        <p:txBody>
          <a:bodyPr wrap="square" rtlCol="0">
            <a:spAutoFit/>
          </a:bodyPr>
          <a:lstStyle/>
          <a:p>
            <a:pPr marL="0" marR="0" lvl="0" indent="0" algn="ctr" defTabSz="1219140" rtl="0" eaLnBrk="1" fontAlgn="auto" latinLnBrk="0" hangingPunct="1">
              <a:lnSpc>
                <a:spcPct val="100000"/>
              </a:lnSpc>
              <a:spcBef>
                <a:spcPts val="0"/>
              </a:spcBef>
              <a:spcAft>
                <a:spcPts val="0"/>
              </a:spcAft>
              <a:buClr>
                <a:srgbClr val="000000"/>
              </a:buClr>
              <a:buSzTx/>
              <a:buFont typeface="Arial"/>
              <a:buNone/>
              <a:tabLst/>
              <a:defRPr/>
            </a:pPr>
            <a:r>
              <a:rPr kumimoji="0" lang="en-US" sz="4000" b="0" i="0" u="none" strike="noStrike" kern="0" cap="none" spc="0" normalizeH="0" baseline="0" noProof="0" err="1">
                <a:ln w="0"/>
                <a:gradFill>
                  <a:gsLst>
                    <a:gs pos="0">
                      <a:srgbClr val="FF6374">
                        <a:lumMod val="50000"/>
                      </a:srgbClr>
                    </a:gs>
                    <a:gs pos="50000">
                      <a:srgbClr val="FF6374"/>
                    </a:gs>
                    <a:gs pos="100000">
                      <a:srgbClr val="FF6374">
                        <a:lumMod val="60000"/>
                        <a:lumOff val="40000"/>
                      </a:srgbClr>
                    </a:gs>
                  </a:gsLst>
                  <a:lin ang="5400000"/>
                </a:gradFill>
                <a:effectLst>
                  <a:reflection blurRad="6350" stA="53000" endA="300" endPos="35500" dir="5400000" sy="-90000" algn="bl" rotWithShape="0"/>
                </a:effectLst>
                <a:uLnTx/>
                <a:uFillTx/>
                <a:latin typeface="#9Slide07 HoneyCream" pitchFamily="2" charset="0"/>
                <a:ea typeface="+mn-ea"/>
                <a:cs typeface="#9Slide05 Bodega Script" pitchFamily="2" charset="0"/>
                <a:sym typeface="Arial"/>
              </a:rPr>
              <a:t>Măng</a:t>
            </a:r>
            <a:r>
              <a:rPr kumimoji="0" lang="en-US" sz="4000" b="0" i="0" u="none" strike="noStrike" kern="0" cap="none" spc="0" normalizeH="0" baseline="0" noProof="0">
                <a:ln w="0"/>
                <a:gradFill>
                  <a:gsLst>
                    <a:gs pos="0">
                      <a:srgbClr val="FF6374">
                        <a:lumMod val="50000"/>
                      </a:srgbClr>
                    </a:gs>
                    <a:gs pos="50000">
                      <a:srgbClr val="FF6374"/>
                    </a:gs>
                    <a:gs pos="100000">
                      <a:srgbClr val="FF6374">
                        <a:lumMod val="60000"/>
                        <a:lumOff val="40000"/>
                      </a:srgbClr>
                    </a:gs>
                  </a:gsLst>
                  <a:lin ang="5400000"/>
                </a:gradFill>
                <a:effectLst>
                  <a:reflection blurRad="6350" stA="53000" endA="300" endPos="35500" dir="5400000" sy="-90000" algn="bl" rotWithShape="0"/>
                </a:effectLst>
                <a:uLnTx/>
                <a:uFillTx/>
                <a:latin typeface="#9Slide07 HoneyCream" pitchFamily="2" charset="0"/>
                <a:ea typeface="+mn-ea"/>
                <a:cs typeface="#9Slide05 Bodega Script" pitchFamily="2" charset="0"/>
                <a:sym typeface="Arial"/>
              </a:rPr>
              <a:t> Non</a:t>
            </a:r>
            <a:endParaRPr kumimoji="0" lang="id-ID" sz="4000" b="0" i="0" u="none" strike="noStrike" kern="0" cap="none" spc="0" normalizeH="0" baseline="0" noProof="0">
              <a:ln w="0"/>
              <a:gradFill>
                <a:gsLst>
                  <a:gs pos="0">
                    <a:srgbClr val="FF6374">
                      <a:lumMod val="50000"/>
                    </a:srgbClr>
                  </a:gs>
                  <a:gs pos="50000">
                    <a:srgbClr val="FF6374"/>
                  </a:gs>
                  <a:gs pos="100000">
                    <a:srgbClr val="FF6374">
                      <a:lumMod val="60000"/>
                      <a:lumOff val="40000"/>
                    </a:srgbClr>
                  </a:gs>
                </a:gsLst>
                <a:lin ang="5400000"/>
              </a:gradFill>
              <a:effectLst>
                <a:reflection blurRad="6350" stA="53000" endA="300" endPos="35500" dir="5400000" sy="-90000" algn="bl" rotWithShape="0"/>
              </a:effectLst>
              <a:uLnTx/>
              <a:uFillTx/>
              <a:latin typeface="#9Slide07 HoneyCream" pitchFamily="2" charset="0"/>
              <a:ea typeface="+mn-ea"/>
              <a:cs typeface="#9Slide05 Bodega Script" pitchFamily="2" charset="0"/>
              <a:sym typeface="Arial"/>
            </a:endParaRPr>
          </a:p>
        </p:txBody>
      </p:sp>
    </p:spTree>
    <p:extLst>
      <p:ext uri="{BB962C8B-B14F-4D97-AF65-F5344CB8AC3E}">
        <p14:creationId xmlns:p14="http://schemas.microsoft.com/office/powerpoint/2010/main" val="20386488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6" r:id="rId3"/>
    <p:sldLayoutId id="2147483667" r:id="rId4"/>
  </p:sldLayoutIdLst>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750" fill="hold"/>
                                        <p:tgtEl>
                                          <p:spTgt spid="15"/>
                                        </p:tgtEl>
                                        <p:attrNameLst>
                                          <p:attrName>ppt_w</p:attrName>
                                        </p:attrNameLst>
                                      </p:cBhvr>
                                      <p:tavLst>
                                        <p:tav tm="0">
                                          <p:val>
                                            <p:fltVal val="0"/>
                                          </p:val>
                                        </p:tav>
                                        <p:tav tm="100000">
                                          <p:val>
                                            <p:strVal val="#ppt_w"/>
                                          </p:val>
                                        </p:tav>
                                      </p:tavLst>
                                    </p:anim>
                                    <p:anim calcmode="lin" valueType="num">
                                      <p:cBhvr>
                                        <p:cTn id="8" dur="1750" fill="hold"/>
                                        <p:tgtEl>
                                          <p:spTgt spid="15"/>
                                        </p:tgtEl>
                                        <p:attrNameLst>
                                          <p:attrName>ppt_h</p:attrName>
                                        </p:attrNameLst>
                                      </p:cBhvr>
                                      <p:tavLst>
                                        <p:tav tm="0">
                                          <p:val>
                                            <p:fltVal val="0"/>
                                          </p:val>
                                        </p:tav>
                                        <p:tav tm="100000">
                                          <p:val>
                                            <p:strVal val="#ppt_h"/>
                                          </p:val>
                                        </p:tav>
                                      </p:tavLst>
                                    </p:anim>
                                    <p:animEffect transition="in" filter="fade">
                                      <p:cBhvr>
                                        <p:cTn id="9" dur="1750"/>
                                        <p:tgtEl>
                                          <p:spTgt spid="15"/>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5"/>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4.png"/><Relationship Id="rId3" Type="http://schemas.openxmlformats.org/officeDocument/2006/relationships/image" Target="../media/image8.png"/><Relationship Id="rId7" Type="http://schemas.openxmlformats.org/officeDocument/2006/relationships/image" Target="../media/image5.png"/><Relationship Id="rId12" Type="http://schemas.openxmlformats.org/officeDocument/2006/relationships/image" Target="../media/image13.png"/><Relationship Id="rId2" Type="http://schemas.openxmlformats.org/officeDocument/2006/relationships/image" Target="../media/image2.png"/><Relationship Id="rId16"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10.png"/><Relationship Id="rId11" Type="http://schemas.microsoft.com/office/2007/relationships/hdphoto" Target="../media/hdphoto2.wdp"/><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2.png"/><Relationship Id="rId4" Type="http://schemas.openxmlformats.org/officeDocument/2006/relationships/image" Target="../media/image9.png"/><Relationship Id="rId9" Type="http://schemas.microsoft.com/office/2007/relationships/hdphoto" Target="../media/hdphoto1.wdp"/><Relationship Id="rId14" Type="http://schemas.openxmlformats.org/officeDocument/2006/relationships/image" Target="../media/image15.png"/></Relationships>
</file>

<file path=ppt/slides/_rels/slide1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6.png"/><Relationship Id="rId1" Type="http://schemas.openxmlformats.org/officeDocument/2006/relationships/slideLayout" Target="../slideLayouts/slideLayout4.xml"/><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9.png"/><Relationship Id="rId7" Type="http://schemas.openxmlformats.org/officeDocument/2006/relationships/image" Target="../media/image22.png"/><Relationship Id="rId12" Type="http://schemas.openxmlformats.org/officeDocument/2006/relationships/image" Target="../media/image26.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5.png"/><Relationship Id="rId5" Type="http://schemas.openxmlformats.org/officeDocument/2006/relationships/image" Target="../media/image20.png"/><Relationship Id="rId10" Type="http://schemas.microsoft.com/office/2007/relationships/hdphoto" Target="../media/hdphoto4.wdp"/><Relationship Id="rId4" Type="http://schemas.microsoft.com/office/2007/relationships/hdphoto" Target="../media/hdphoto3.wdp"/><Relationship Id="rId9" Type="http://schemas.openxmlformats.org/officeDocument/2006/relationships/image" Target="../media/image2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7.png"/><Relationship Id="rId2" Type="http://schemas.openxmlformats.org/officeDocument/2006/relationships/image" Target="../media/image6.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2.png"/><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69C66"/>
        </a:solidFill>
        <a:effectLst/>
      </p:bgPr>
    </p:bg>
    <p:spTree>
      <p:nvGrpSpPr>
        <p:cNvPr id="1" name=""/>
        <p:cNvGrpSpPr/>
        <p:nvPr/>
      </p:nvGrpSpPr>
      <p:grpSpPr>
        <a:xfrm>
          <a:off x="0" y="0"/>
          <a:ext cx="0" cy="0"/>
          <a:chOff x="0" y="0"/>
          <a:chExt cx="0" cy="0"/>
        </a:xfrm>
      </p:grpSpPr>
      <p:pic>
        <p:nvPicPr>
          <p:cNvPr id="7" name="图片 6" descr="雪花1"/>
          <p:cNvPicPr>
            <a:picLocks noChangeAspect="1"/>
          </p:cNvPicPr>
          <p:nvPr/>
        </p:nvPicPr>
        <p:blipFill>
          <a:blip r:embed="rId2"/>
          <a:srcRect l="23163"/>
          <a:stretch>
            <a:fillRect/>
          </a:stretch>
        </p:blipFill>
        <p:spPr>
          <a:xfrm>
            <a:off x="0" y="0"/>
            <a:ext cx="12192635" cy="6858635"/>
          </a:xfrm>
          <a:prstGeom prst="rect">
            <a:avLst/>
          </a:prstGeom>
        </p:spPr>
      </p:pic>
      <p:sp>
        <p:nvSpPr>
          <p:cNvPr id="3" name="矩形 2"/>
          <p:cNvSpPr/>
          <p:nvPr/>
        </p:nvSpPr>
        <p:spPr>
          <a:xfrm>
            <a:off x="723900" y="979170"/>
            <a:ext cx="8529320" cy="50209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a甜甜圈 (非商业使用)"/>
              <a:cs typeface="+mn-cs"/>
            </a:endParaRPr>
          </a:p>
        </p:txBody>
      </p:sp>
      <p:pic>
        <p:nvPicPr>
          <p:cNvPr id="4" name="图片 3" descr="68"/>
          <p:cNvPicPr>
            <a:picLocks noChangeAspect="1"/>
          </p:cNvPicPr>
          <p:nvPr/>
        </p:nvPicPr>
        <p:blipFill>
          <a:blip r:embed="rId3"/>
          <a:srcRect l="2241" t="4536" r="4719"/>
          <a:stretch>
            <a:fillRect/>
          </a:stretch>
        </p:blipFill>
        <p:spPr>
          <a:xfrm>
            <a:off x="136419" y="35351"/>
            <a:ext cx="9939020" cy="6402070"/>
          </a:xfrm>
          <a:prstGeom prst="rect">
            <a:avLst/>
          </a:prstGeom>
        </p:spPr>
      </p:pic>
      <p:pic>
        <p:nvPicPr>
          <p:cNvPr id="6" name="图片 5" descr="54"/>
          <p:cNvPicPr>
            <a:picLocks noChangeAspect="1"/>
          </p:cNvPicPr>
          <p:nvPr/>
        </p:nvPicPr>
        <p:blipFill>
          <a:blip r:embed="rId4"/>
          <a:srcRect b="42459"/>
          <a:stretch>
            <a:fillRect/>
          </a:stretch>
        </p:blipFill>
        <p:spPr>
          <a:xfrm>
            <a:off x="841375" y="272415"/>
            <a:ext cx="3446145" cy="826135"/>
          </a:xfrm>
          <a:prstGeom prst="rect">
            <a:avLst/>
          </a:prstGeom>
        </p:spPr>
      </p:pic>
      <p:pic>
        <p:nvPicPr>
          <p:cNvPr id="5" name="图片 4" descr="88"/>
          <p:cNvPicPr>
            <a:picLocks noChangeAspect="1"/>
          </p:cNvPicPr>
          <p:nvPr/>
        </p:nvPicPr>
        <p:blipFill>
          <a:blip r:embed="rId5"/>
          <a:srcRect t="50013"/>
          <a:stretch>
            <a:fillRect/>
          </a:stretch>
        </p:blipFill>
        <p:spPr>
          <a:xfrm>
            <a:off x="0" y="4867275"/>
            <a:ext cx="12193270" cy="1990725"/>
          </a:xfrm>
          <a:prstGeom prst="rect">
            <a:avLst/>
          </a:prstGeom>
        </p:spPr>
      </p:pic>
      <p:pic>
        <p:nvPicPr>
          <p:cNvPr id="11" name="图片 10" descr="49"/>
          <p:cNvPicPr>
            <a:picLocks noChangeAspect="1"/>
          </p:cNvPicPr>
          <p:nvPr/>
        </p:nvPicPr>
        <p:blipFill>
          <a:blip r:embed="rId6"/>
          <a:srcRect l="55196" b="2718"/>
          <a:stretch>
            <a:fillRect/>
          </a:stretch>
        </p:blipFill>
        <p:spPr>
          <a:xfrm>
            <a:off x="7869555" y="1097915"/>
            <a:ext cx="4311650" cy="5201920"/>
          </a:xfrm>
          <a:prstGeom prst="rect">
            <a:avLst/>
          </a:prstGeom>
        </p:spPr>
      </p:pic>
      <p:pic>
        <p:nvPicPr>
          <p:cNvPr id="14" name="图片 13" descr="103"/>
          <p:cNvPicPr>
            <a:picLocks noChangeAspect="1"/>
          </p:cNvPicPr>
          <p:nvPr/>
        </p:nvPicPr>
        <p:blipFill>
          <a:blip r:embed="rId7"/>
          <a:srcRect l="64125" t="7033" r="-483" b="80739"/>
          <a:stretch>
            <a:fillRect/>
          </a:stretch>
        </p:blipFill>
        <p:spPr>
          <a:xfrm>
            <a:off x="7245350" y="4987290"/>
            <a:ext cx="1555750" cy="784860"/>
          </a:xfrm>
          <a:prstGeom prst="rect">
            <a:avLst/>
          </a:prstGeom>
        </p:spPr>
      </p:pic>
      <p:pic>
        <p:nvPicPr>
          <p:cNvPr id="12" name="Picture 11"/>
          <p:cNvPicPr>
            <a:picLocks noChangeAspect="1"/>
          </p:cNvPicPr>
          <p:nvPr/>
        </p:nvPicPr>
        <p:blipFill>
          <a:blip r:embed="rId8" cstate="print">
            <a:extLst>
              <a:ext uri="{BEBA8EAE-BF5A-486C-A8C5-ECC9F3942E4B}">
                <a14:imgProps xmlns:a14="http://schemas.microsoft.com/office/drawing/2010/main">
                  <a14:imgLayer r:embed="rId9">
                    <a14:imgEffect>
                      <a14:backgroundRemoval t="182" b="100000" l="0" r="99585">
                        <a14:foregroundMark x1="36835" y1="6909" x2="33932" y2="10788"/>
                        <a14:foregroundMark x1="12232" y1="32788" x2="6842" y2="36909"/>
                        <a14:foregroundMark x1="36144" y1="20424" x2="44851" y2="32788"/>
                        <a14:foregroundMark x1="43262" y1="10606" x2="63649" y2="22000"/>
                        <a14:foregroundMark x1="52453" y1="1818" x2="55149" y2="1030"/>
                        <a14:foregroundMark x1="61437" y1="6121" x2="70767" y2="12788"/>
                        <a14:foregroundMark x1="75743" y1="19636" x2="77954" y2="21818"/>
                        <a14:foregroundMark x1="84243" y1="27091" x2="88666" y2="33758"/>
                        <a14:foregroundMark x1="41949" y1="11576" x2="42847" y2="14909"/>
                        <a14:foregroundMark x1="39046" y1="54727" x2="56945" y2="54727"/>
                        <a14:foregroundMark x1="46441" y1="67091" x2="51555" y2="67879"/>
                        <a14:foregroundMark x1="67343" y1="28814" x2="64831" y2="35339"/>
                      </a14:backgroundRemoval>
                    </a14:imgEffect>
                  </a14:imgLayer>
                </a14:imgProps>
              </a:ext>
              <a:ext uri="{28A0092B-C50C-407E-A947-70E740481C1C}">
                <a14:useLocalDpi xmlns:a14="http://schemas.microsoft.com/office/drawing/2010/main" val="0"/>
              </a:ext>
            </a:extLst>
          </a:blip>
          <a:stretch>
            <a:fillRect/>
          </a:stretch>
        </p:blipFill>
        <p:spPr>
          <a:xfrm flipH="1">
            <a:off x="-112506" y="3959537"/>
            <a:ext cx="2480136" cy="2827898"/>
          </a:xfrm>
          <a:prstGeom prst="rect">
            <a:avLst/>
          </a:prstGeom>
        </p:spPr>
      </p:pic>
      <p:pic>
        <p:nvPicPr>
          <p:cNvPr id="16" name="Picture 15"/>
          <p:cNvPicPr>
            <a:picLocks noChangeAspect="1"/>
          </p:cNvPicPr>
          <p:nvPr/>
        </p:nvPicPr>
        <p:blipFill>
          <a:blip r:embed="rId10">
            <a:extLst>
              <a:ext uri="{BEBA8EAE-BF5A-486C-A8C5-ECC9F3942E4B}">
                <a14:imgProps xmlns:a14="http://schemas.microsoft.com/office/drawing/2010/main">
                  <a14:imgLayer r:embed="rId11">
                    <a14:imgEffect>
                      <a14:backgroundRemoval t="728" b="99563" l="0" r="99375">
                        <a14:foregroundMark x1="22188" y1="57787" x2="56875" y2="61426"/>
                        <a14:foregroundMark x1="56875" y1="56332" x2="44688" y2="65066"/>
                        <a14:foregroundMark x1="50938" y1="55895" x2="51406" y2="65939"/>
                        <a14:foregroundMark x1="53438" y1="59971" x2="56406" y2="66376"/>
                        <a14:foregroundMark x1="26094" y1="55022" x2="26563" y2="63173"/>
                        <a14:foregroundMark x1="29531" y1="55022" x2="24063" y2="64483"/>
                        <a14:foregroundMark x1="19219" y1="65066" x2="33906" y2="65066"/>
                        <a14:foregroundMark x1="38281" y1="63610" x2="40313" y2="69578"/>
                        <a14:foregroundMark x1="34844" y1="65939" x2="34844" y2="71325"/>
                      </a14:backgroundRemoval>
                    </a14:imgEffect>
                  </a14:imgLayer>
                </a14:imgProps>
              </a:ext>
            </a:extLst>
          </a:blip>
          <a:stretch>
            <a:fillRect/>
          </a:stretch>
        </p:blipFill>
        <p:spPr>
          <a:xfrm>
            <a:off x="7844228" y="5243882"/>
            <a:ext cx="1408992" cy="1512465"/>
          </a:xfrm>
          <a:prstGeom prst="rect">
            <a:avLst/>
          </a:prstGeom>
        </p:spPr>
      </p:pic>
      <p:pic>
        <p:nvPicPr>
          <p:cNvPr id="17" name="Picture 2" descr="Bộ SGK Lớp 6 - Kết nối tri thức với cuộc sống - Công ty Cổ phần Đầu tư và  Phát triển Giáo dục Phương Nam">
            <a:extLst>
              <a:ext uri="{FF2B5EF4-FFF2-40B4-BE49-F238E27FC236}">
                <a16:creationId xmlns:a16="http://schemas.microsoft.com/office/drawing/2014/main" id="{800E4549-EAC6-4C23-AC52-94ACB43E5ADF}"/>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9201" y="-186561"/>
            <a:ext cx="1689302" cy="168930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p:cNvPicPr>
            <a:picLocks noChangeAspect="1"/>
          </p:cNvPicPr>
          <p:nvPr/>
        </p:nvPicPr>
        <p:blipFill>
          <a:blip r:embed="rId13"/>
          <a:stretch>
            <a:fillRect/>
          </a:stretch>
        </p:blipFill>
        <p:spPr>
          <a:xfrm>
            <a:off x="5320602" y="-21168"/>
            <a:ext cx="7681626" cy="1975275"/>
          </a:xfrm>
          <a:prstGeom prst="rect">
            <a:avLst/>
          </a:prstGeom>
        </p:spPr>
      </p:pic>
      <p:pic>
        <p:nvPicPr>
          <p:cNvPr id="2" name="Picture 1"/>
          <p:cNvPicPr>
            <a:picLocks noChangeAspect="1"/>
          </p:cNvPicPr>
          <p:nvPr/>
        </p:nvPicPr>
        <p:blipFill>
          <a:blip r:embed="rId14"/>
          <a:stretch>
            <a:fillRect/>
          </a:stretch>
        </p:blipFill>
        <p:spPr>
          <a:xfrm>
            <a:off x="3281250" y="1272350"/>
            <a:ext cx="3025139" cy="1639237"/>
          </a:xfrm>
          <a:prstGeom prst="rect">
            <a:avLst/>
          </a:prstGeom>
        </p:spPr>
      </p:pic>
      <p:pic>
        <p:nvPicPr>
          <p:cNvPr id="9" name="Picture 8"/>
          <p:cNvPicPr>
            <a:picLocks noChangeAspect="1"/>
          </p:cNvPicPr>
          <p:nvPr/>
        </p:nvPicPr>
        <p:blipFill>
          <a:blip r:embed="rId15"/>
          <a:stretch>
            <a:fillRect/>
          </a:stretch>
        </p:blipFill>
        <p:spPr>
          <a:xfrm>
            <a:off x="1114937" y="2225892"/>
            <a:ext cx="8077900" cy="3426249"/>
          </a:xfrm>
          <a:prstGeom prst="rect">
            <a:avLst/>
          </a:prstGeom>
        </p:spPr>
      </p:pic>
      <p:pic>
        <p:nvPicPr>
          <p:cNvPr id="27" name="Picture 26"/>
          <p:cNvPicPr>
            <a:picLocks noChangeAspect="1"/>
          </p:cNvPicPr>
          <p:nvPr/>
        </p:nvPicPr>
        <p:blipFill>
          <a:blip r:embed="rId16"/>
          <a:stretch>
            <a:fillRect/>
          </a:stretch>
        </p:blipFill>
        <p:spPr>
          <a:xfrm>
            <a:off x="3567026" y="4986357"/>
            <a:ext cx="3103133" cy="749873"/>
          </a:xfrm>
          <a:prstGeom prst="rect">
            <a:avLst/>
          </a:prstGeom>
        </p:spPr>
      </p:pic>
    </p:spTree>
    <p:extLst>
      <p:ext uri="{BB962C8B-B14F-4D97-AF65-F5344CB8AC3E}">
        <p14:creationId xmlns:p14="http://schemas.microsoft.com/office/powerpoint/2010/main" val="302902371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par>
                                <p:cTn id="13" presetID="16" presetClass="entr" presetSubtype="21"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barn(inVertical)">
                                      <p:cBhvr>
                                        <p:cTn id="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38117" y="1828800"/>
            <a:ext cx="6153580" cy="3443561"/>
          </a:xfrm>
          <a:prstGeom prst="rect">
            <a:avLst/>
          </a:prstGeom>
        </p:spPr>
      </p:pic>
      <p:grpSp>
        <p:nvGrpSpPr>
          <p:cNvPr id="6" name="Group 5"/>
          <p:cNvGrpSpPr/>
          <p:nvPr/>
        </p:nvGrpSpPr>
        <p:grpSpPr>
          <a:xfrm>
            <a:off x="4457574" y="342932"/>
            <a:ext cx="2832568" cy="741950"/>
            <a:chOff x="3878198" y="342932"/>
            <a:chExt cx="2832568" cy="741950"/>
          </a:xfrm>
        </p:grpSpPr>
        <p:sp>
          <p:nvSpPr>
            <p:cNvPr id="4" name="圆角矩形 53"/>
            <p:cNvSpPr/>
            <p:nvPr/>
          </p:nvSpPr>
          <p:spPr>
            <a:xfrm>
              <a:off x="3878198" y="342932"/>
              <a:ext cx="2832568" cy="741950"/>
            </a:xfrm>
            <a:prstGeom prst="roundRect">
              <a:avLst>
                <a:gd name="adj" fmla="val 10653"/>
              </a:avLst>
            </a:prstGeom>
            <a:solidFill>
              <a:schemeClr val="bg1"/>
            </a:solidFill>
            <a:ln w="38100">
              <a:solidFill>
                <a:srgbClr val="91F0FD"/>
              </a:solidFill>
            </a:ln>
            <a:effectLst>
              <a:outerShdw blurRad="1651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ysClr val="windowText" lastClr="000000"/>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5" name="TextBox 4"/>
            <p:cNvSpPr txBox="1"/>
            <p:nvPr/>
          </p:nvSpPr>
          <p:spPr>
            <a:xfrm>
              <a:off x="3977470" y="390523"/>
              <a:ext cx="2671304" cy="646331"/>
            </a:xfrm>
            <a:prstGeom prst="rect">
              <a:avLst/>
            </a:prstGeom>
            <a:noFill/>
          </p:spPr>
          <p:txBody>
            <a:bodyPr wrap="square" rtlCol="0">
              <a:spAutoFit/>
            </a:bodyPr>
            <a:lstStyle/>
            <a:p>
              <a:pPr algn="ctr"/>
              <a:r>
                <a:rPr lang="en-US" sz="3600" b="1">
                  <a:solidFill>
                    <a:srgbClr val="002060"/>
                  </a:solidFill>
                  <a:latin typeface="Cambria" panose="02040503050406030204" pitchFamily="18" charset="0"/>
                  <a:ea typeface="Cambria" panose="02040503050406030204" pitchFamily="18" charset="0"/>
                </a:rPr>
                <a:t>TIẾN HÀNH</a:t>
              </a:r>
            </a:p>
          </p:txBody>
        </p:sp>
      </p:grpSp>
      <p:sp>
        <p:nvSpPr>
          <p:cNvPr id="8" name="TextBox 7"/>
          <p:cNvSpPr txBox="1"/>
          <p:nvPr/>
        </p:nvSpPr>
        <p:spPr>
          <a:xfrm>
            <a:off x="6927742" y="1972063"/>
            <a:ext cx="4711486" cy="2800767"/>
          </a:xfrm>
          <a:prstGeom prst="rect">
            <a:avLst/>
          </a:prstGeom>
          <a:noFill/>
        </p:spPr>
        <p:txBody>
          <a:bodyPr wrap="square" rtlCol="0">
            <a:spAutoFit/>
          </a:bodyPr>
          <a:lstStyle/>
          <a:p>
            <a:pPr algn="just"/>
            <a:r>
              <a:rPr lang="nl-NL" sz="4400" b="1">
                <a:solidFill>
                  <a:srgbClr val="0070C0"/>
                </a:solidFill>
                <a:latin typeface="Cambria" panose="02040503050406030204" pitchFamily="18" charset="0"/>
                <a:ea typeface="Cambria" panose="02040503050406030204" pitchFamily="18" charset="0"/>
              </a:rPr>
              <a:t>Bước 1: Cho men nở, đường, nước ấm vào ca rồi khuấy đều.</a:t>
            </a:r>
            <a:endParaRPr lang="en-US" sz="4400" b="1">
              <a:solidFill>
                <a:srgbClr val="0070C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04717807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randombar(horizontal)">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4457574" y="342932"/>
            <a:ext cx="2832568" cy="741950"/>
            <a:chOff x="3878198" y="342932"/>
            <a:chExt cx="2832568" cy="741950"/>
          </a:xfrm>
        </p:grpSpPr>
        <p:sp>
          <p:nvSpPr>
            <p:cNvPr id="4" name="圆角矩形 53"/>
            <p:cNvSpPr/>
            <p:nvPr/>
          </p:nvSpPr>
          <p:spPr>
            <a:xfrm>
              <a:off x="3878198" y="342932"/>
              <a:ext cx="2832568" cy="741950"/>
            </a:xfrm>
            <a:prstGeom prst="roundRect">
              <a:avLst>
                <a:gd name="adj" fmla="val 10653"/>
              </a:avLst>
            </a:prstGeom>
            <a:solidFill>
              <a:schemeClr val="bg1"/>
            </a:solidFill>
            <a:ln w="38100">
              <a:solidFill>
                <a:srgbClr val="91F0FD"/>
              </a:solidFill>
            </a:ln>
            <a:effectLst>
              <a:outerShdw blurRad="1651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ysClr val="windowText" lastClr="000000"/>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5" name="TextBox 4"/>
            <p:cNvSpPr txBox="1"/>
            <p:nvPr/>
          </p:nvSpPr>
          <p:spPr>
            <a:xfrm>
              <a:off x="3977470" y="390523"/>
              <a:ext cx="2671304" cy="646331"/>
            </a:xfrm>
            <a:prstGeom prst="rect">
              <a:avLst/>
            </a:prstGeom>
            <a:noFill/>
          </p:spPr>
          <p:txBody>
            <a:bodyPr wrap="square" rtlCol="0">
              <a:spAutoFit/>
            </a:bodyPr>
            <a:lstStyle/>
            <a:p>
              <a:pPr algn="ctr"/>
              <a:r>
                <a:rPr lang="en-US" sz="3600" b="1">
                  <a:solidFill>
                    <a:srgbClr val="002060"/>
                  </a:solidFill>
                  <a:latin typeface="Cambria" panose="02040503050406030204" pitchFamily="18" charset="0"/>
                  <a:ea typeface="Cambria" panose="02040503050406030204" pitchFamily="18" charset="0"/>
                </a:rPr>
                <a:t>TIẾN HÀNH</a:t>
              </a:r>
            </a:p>
          </p:txBody>
        </p:sp>
      </p:grpSp>
      <p:pic>
        <p:nvPicPr>
          <p:cNvPr id="6" name="Picture 5"/>
          <p:cNvPicPr>
            <a:picLocks noChangeAspect="1"/>
          </p:cNvPicPr>
          <p:nvPr/>
        </p:nvPicPr>
        <p:blipFill>
          <a:blip r:embed="rId2"/>
          <a:stretch>
            <a:fillRect/>
          </a:stretch>
        </p:blipFill>
        <p:spPr>
          <a:xfrm>
            <a:off x="465802" y="1132473"/>
            <a:ext cx="6203708" cy="3488280"/>
          </a:xfrm>
          <a:prstGeom prst="rect">
            <a:avLst/>
          </a:prstGeom>
        </p:spPr>
      </p:pic>
      <p:sp>
        <p:nvSpPr>
          <p:cNvPr id="7" name="TextBox 6"/>
          <p:cNvSpPr txBox="1"/>
          <p:nvPr/>
        </p:nvSpPr>
        <p:spPr>
          <a:xfrm>
            <a:off x="6927742" y="1972063"/>
            <a:ext cx="4711486" cy="2800767"/>
          </a:xfrm>
          <a:prstGeom prst="rect">
            <a:avLst/>
          </a:prstGeom>
          <a:noFill/>
        </p:spPr>
        <p:txBody>
          <a:bodyPr wrap="square" rtlCol="0">
            <a:spAutoFit/>
          </a:bodyPr>
          <a:lstStyle/>
          <a:p>
            <a:pPr algn="just"/>
            <a:r>
              <a:rPr lang="nl-NL" sz="4400" b="1">
                <a:solidFill>
                  <a:srgbClr val="0070C0"/>
                </a:solidFill>
                <a:latin typeface="Cambria" panose="02040503050406030204" pitchFamily="18" charset="0"/>
                <a:ea typeface="Cambria" panose="02040503050406030204" pitchFamily="18" charset="0"/>
              </a:rPr>
              <a:t>Bước 2: Cho hỗn hợp vừa làm ở bước 1 vào bát bột mì và nhào kĩ.</a:t>
            </a:r>
            <a:endParaRPr lang="en-US" sz="4400" b="1">
              <a:solidFill>
                <a:srgbClr val="0070C0"/>
              </a:solidFill>
              <a:latin typeface="Cambria" panose="02040503050406030204" pitchFamily="18" charset="0"/>
              <a:ea typeface="Cambria" panose="02040503050406030204" pitchFamily="18" charset="0"/>
            </a:endParaRPr>
          </a:p>
        </p:txBody>
      </p:sp>
      <p:grpSp>
        <p:nvGrpSpPr>
          <p:cNvPr id="10" name="Group 9"/>
          <p:cNvGrpSpPr/>
          <p:nvPr/>
        </p:nvGrpSpPr>
        <p:grpSpPr>
          <a:xfrm>
            <a:off x="1034881" y="4636699"/>
            <a:ext cx="4838977" cy="2172973"/>
            <a:chOff x="1034881" y="4636699"/>
            <a:chExt cx="4838977" cy="2172973"/>
          </a:xfrm>
        </p:grpSpPr>
        <p:sp>
          <p:nvSpPr>
            <p:cNvPr id="8" name="矩形: 圆角 11">
              <a:extLst>
                <a:ext uri="{FF2B5EF4-FFF2-40B4-BE49-F238E27FC236}">
                  <a16:creationId xmlns:a16="http://schemas.microsoft.com/office/drawing/2014/main" id="{3ACF7974-899B-4EB0-B7ED-143926AC71B9}"/>
                </a:ext>
              </a:extLst>
            </p:cNvPr>
            <p:cNvSpPr/>
            <p:nvPr/>
          </p:nvSpPr>
          <p:spPr>
            <a:xfrm>
              <a:off x="1034881" y="4636699"/>
              <a:ext cx="4838977" cy="2172973"/>
            </a:xfrm>
            <a:custGeom>
              <a:avLst/>
              <a:gdLst>
                <a:gd name="connsiteX0" fmla="*/ 0 w 2514916"/>
                <a:gd name="connsiteY0" fmla="*/ 326637 h 3797040"/>
                <a:gd name="connsiteX1" fmla="*/ 326637 w 2514916"/>
                <a:gd name="connsiteY1" fmla="*/ 0 h 3797040"/>
                <a:gd name="connsiteX2" fmla="*/ 2188279 w 2514916"/>
                <a:gd name="connsiteY2" fmla="*/ 0 h 3797040"/>
                <a:gd name="connsiteX3" fmla="*/ 2514916 w 2514916"/>
                <a:gd name="connsiteY3" fmla="*/ 326637 h 3797040"/>
                <a:gd name="connsiteX4" fmla="*/ 2514916 w 2514916"/>
                <a:gd name="connsiteY4" fmla="*/ 3470403 h 3797040"/>
                <a:gd name="connsiteX5" fmla="*/ 2188279 w 2514916"/>
                <a:gd name="connsiteY5" fmla="*/ 3797040 h 3797040"/>
                <a:gd name="connsiteX6" fmla="*/ 326637 w 2514916"/>
                <a:gd name="connsiteY6" fmla="*/ 3797040 h 3797040"/>
                <a:gd name="connsiteX7" fmla="*/ 0 w 2514916"/>
                <a:gd name="connsiteY7" fmla="*/ 3470403 h 3797040"/>
                <a:gd name="connsiteX8" fmla="*/ 0 w 2514916"/>
                <a:gd name="connsiteY8" fmla="*/ 326637 h 3797040"/>
                <a:gd name="connsiteX0-1" fmla="*/ 0 w 2514916"/>
                <a:gd name="connsiteY0-2" fmla="*/ 326637 h 3797040"/>
                <a:gd name="connsiteX1-3" fmla="*/ 326637 w 2514916"/>
                <a:gd name="connsiteY1-4" fmla="*/ 0 h 3797040"/>
                <a:gd name="connsiteX2-5" fmla="*/ 2188279 w 2514916"/>
                <a:gd name="connsiteY2-6" fmla="*/ 0 h 3797040"/>
                <a:gd name="connsiteX3-7" fmla="*/ 2514916 w 2514916"/>
                <a:gd name="connsiteY3-8" fmla="*/ 326637 h 3797040"/>
                <a:gd name="connsiteX4-9" fmla="*/ 2514916 w 2514916"/>
                <a:gd name="connsiteY4-10" fmla="*/ 3470403 h 3797040"/>
                <a:gd name="connsiteX5-11" fmla="*/ 2188279 w 2514916"/>
                <a:gd name="connsiteY5-12" fmla="*/ 3797040 h 3797040"/>
                <a:gd name="connsiteX6-13" fmla="*/ 326637 w 2514916"/>
                <a:gd name="connsiteY6-14" fmla="*/ 3797040 h 3797040"/>
                <a:gd name="connsiteX7-15" fmla="*/ 0 w 2514916"/>
                <a:gd name="connsiteY7-16" fmla="*/ 3470403 h 3797040"/>
                <a:gd name="connsiteX8-17" fmla="*/ 0 w 2514916"/>
                <a:gd name="connsiteY8-18" fmla="*/ 326637 h 3797040"/>
                <a:gd name="connsiteX0-19" fmla="*/ 0 w 2514916"/>
                <a:gd name="connsiteY0-20" fmla="*/ 381167 h 3851570"/>
                <a:gd name="connsiteX1-21" fmla="*/ 2188279 w 2514916"/>
                <a:gd name="connsiteY1-22" fmla="*/ 54530 h 3851570"/>
                <a:gd name="connsiteX2-23" fmla="*/ 2514916 w 2514916"/>
                <a:gd name="connsiteY2-24" fmla="*/ 381167 h 3851570"/>
                <a:gd name="connsiteX3-25" fmla="*/ 2514916 w 2514916"/>
                <a:gd name="connsiteY3-26" fmla="*/ 3524933 h 3851570"/>
                <a:gd name="connsiteX4-27" fmla="*/ 2188279 w 2514916"/>
                <a:gd name="connsiteY4-28" fmla="*/ 3851570 h 3851570"/>
                <a:gd name="connsiteX5-29" fmla="*/ 326637 w 2514916"/>
                <a:gd name="connsiteY5-30" fmla="*/ 3851570 h 3851570"/>
                <a:gd name="connsiteX6-31" fmla="*/ 0 w 2514916"/>
                <a:gd name="connsiteY6-32" fmla="*/ 3524933 h 3851570"/>
                <a:gd name="connsiteX7-33" fmla="*/ 0 w 2514916"/>
                <a:gd name="connsiteY7-34" fmla="*/ 381167 h 3851570"/>
                <a:gd name="connsiteX0-35" fmla="*/ 0 w 2523593"/>
                <a:gd name="connsiteY0-36" fmla="*/ 381167 h 3851570"/>
                <a:gd name="connsiteX1-37" fmla="*/ 2188279 w 2523593"/>
                <a:gd name="connsiteY1-38" fmla="*/ 54530 h 3851570"/>
                <a:gd name="connsiteX2-39" fmla="*/ 2514916 w 2523593"/>
                <a:gd name="connsiteY2-40" fmla="*/ 3524933 h 3851570"/>
                <a:gd name="connsiteX3-41" fmla="*/ 2188279 w 2523593"/>
                <a:gd name="connsiteY3-42" fmla="*/ 3851570 h 3851570"/>
                <a:gd name="connsiteX4-43" fmla="*/ 326637 w 2523593"/>
                <a:gd name="connsiteY4-44" fmla="*/ 3851570 h 3851570"/>
                <a:gd name="connsiteX5-45" fmla="*/ 0 w 2523593"/>
                <a:gd name="connsiteY5-46" fmla="*/ 3524933 h 3851570"/>
                <a:gd name="connsiteX6-47" fmla="*/ 0 w 2523593"/>
                <a:gd name="connsiteY6-48" fmla="*/ 381167 h 3851570"/>
                <a:gd name="connsiteX0-49" fmla="*/ 0 w 2441809"/>
                <a:gd name="connsiteY0-50" fmla="*/ 381167 h 3851570"/>
                <a:gd name="connsiteX1-51" fmla="*/ 2188279 w 2441809"/>
                <a:gd name="connsiteY1-52" fmla="*/ 54530 h 3851570"/>
                <a:gd name="connsiteX2-53" fmla="*/ 2188279 w 2441809"/>
                <a:gd name="connsiteY2-54" fmla="*/ 3851570 h 3851570"/>
                <a:gd name="connsiteX3-55" fmla="*/ 326637 w 2441809"/>
                <a:gd name="connsiteY3-56" fmla="*/ 3851570 h 3851570"/>
                <a:gd name="connsiteX4-57" fmla="*/ 0 w 2441809"/>
                <a:gd name="connsiteY4-58" fmla="*/ 3524933 h 3851570"/>
                <a:gd name="connsiteX5-59" fmla="*/ 0 w 2441809"/>
                <a:gd name="connsiteY5-60" fmla="*/ 381167 h 3851570"/>
                <a:gd name="connsiteX0-61" fmla="*/ 0 w 2441809"/>
                <a:gd name="connsiteY0-62" fmla="*/ 381167 h 3851570"/>
                <a:gd name="connsiteX1-63" fmla="*/ 2188279 w 2441809"/>
                <a:gd name="connsiteY1-64" fmla="*/ 54530 h 3851570"/>
                <a:gd name="connsiteX2-65" fmla="*/ 2188279 w 2441809"/>
                <a:gd name="connsiteY2-66" fmla="*/ 3851570 h 3851570"/>
                <a:gd name="connsiteX3-67" fmla="*/ 0 w 2441809"/>
                <a:gd name="connsiteY3-68" fmla="*/ 3524933 h 3851570"/>
                <a:gd name="connsiteX4-69" fmla="*/ 0 w 2441809"/>
                <a:gd name="connsiteY4-70" fmla="*/ 381167 h 3851570"/>
                <a:gd name="connsiteX0-71" fmla="*/ 421134 w 2862943"/>
                <a:gd name="connsiteY0-72" fmla="*/ 381167 h 3851570"/>
                <a:gd name="connsiteX1-73" fmla="*/ 2609413 w 2862943"/>
                <a:gd name="connsiteY1-74" fmla="*/ 54530 h 3851570"/>
                <a:gd name="connsiteX2-75" fmla="*/ 2609413 w 2862943"/>
                <a:gd name="connsiteY2-76" fmla="*/ 3851570 h 3851570"/>
                <a:gd name="connsiteX3-77" fmla="*/ 421134 w 2862943"/>
                <a:gd name="connsiteY3-78" fmla="*/ 3524933 h 3851570"/>
                <a:gd name="connsiteX4-79" fmla="*/ 421134 w 2862943"/>
                <a:gd name="connsiteY4-80" fmla="*/ 381167 h 3851570"/>
                <a:gd name="connsiteX0-81" fmla="*/ 334408 w 2776217"/>
                <a:gd name="connsiteY0-82" fmla="*/ 381167 h 3851570"/>
                <a:gd name="connsiteX1-83" fmla="*/ 2522687 w 2776217"/>
                <a:gd name="connsiteY1-84" fmla="*/ 54530 h 3851570"/>
                <a:gd name="connsiteX2-85" fmla="*/ 2522687 w 2776217"/>
                <a:gd name="connsiteY2-86" fmla="*/ 3851570 h 3851570"/>
                <a:gd name="connsiteX3-87" fmla="*/ 486808 w 2776217"/>
                <a:gd name="connsiteY3-88" fmla="*/ 3829733 h 3851570"/>
                <a:gd name="connsiteX4-89" fmla="*/ 334408 w 2776217"/>
                <a:gd name="connsiteY4-90" fmla="*/ 381167 h 3851570"/>
                <a:gd name="connsiteX0-91" fmla="*/ 334408 w 2922428"/>
                <a:gd name="connsiteY0-92" fmla="*/ 381167 h 3851582"/>
                <a:gd name="connsiteX1-93" fmla="*/ 2522687 w 2922428"/>
                <a:gd name="connsiteY1-94" fmla="*/ 54530 h 3851582"/>
                <a:gd name="connsiteX2-95" fmla="*/ 2522687 w 2922428"/>
                <a:gd name="connsiteY2-96" fmla="*/ 3851570 h 3851582"/>
                <a:gd name="connsiteX3-97" fmla="*/ 486808 w 2922428"/>
                <a:gd name="connsiteY3-98" fmla="*/ 3829733 h 3851582"/>
                <a:gd name="connsiteX4-99" fmla="*/ 334408 w 2922428"/>
                <a:gd name="connsiteY4-100" fmla="*/ 381167 h 3851582"/>
                <a:gd name="connsiteX0-101" fmla="*/ 334408 w 2922428"/>
                <a:gd name="connsiteY0-102" fmla="*/ 381167 h 3912279"/>
                <a:gd name="connsiteX1-103" fmla="*/ 2522687 w 2922428"/>
                <a:gd name="connsiteY1-104" fmla="*/ 54530 h 3912279"/>
                <a:gd name="connsiteX2-105" fmla="*/ 2522687 w 2922428"/>
                <a:gd name="connsiteY2-106" fmla="*/ 3851570 h 3912279"/>
                <a:gd name="connsiteX3-107" fmla="*/ 486808 w 2922428"/>
                <a:gd name="connsiteY3-108" fmla="*/ 3829733 h 3912279"/>
                <a:gd name="connsiteX4-109" fmla="*/ 334408 w 2922428"/>
                <a:gd name="connsiteY4-110" fmla="*/ 381167 h 3912279"/>
                <a:gd name="connsiteX0-111" fmla="*/ 334408 w 2906499"/>
                <a:gd name="connsiteY0-112" fmla="*/ 381167 h 3934794"/>
                <a:gd name="connsiteX1-113" fmla="*/ 2522687 w 2906499"/>
                <a:gd name="connsiteY1-114" fmla="*/ 54530 h 3934794"/>
                <a:gd name="connsiteX2-115" fmla="*/ 2522687 w 2906499"/>
                <a:gd name="connsiteY2-116" fmla="*/ 3851570 h 3934794"/>
                <a:gd name="connsiteX3-117" fmla="*/ 486808 w 2906499"/>
                <a:gd name="connsiteY3-118" fmla="*/ 3829733 h 3934794"/>
                <a:gd name="connsiteX4-119" fmla="*/ 334408 w 2906499"/>
                <a:gd name="connsiteY4-120" fmla="*/ 381167 h 3934794"/>
                <a:gd name="connsiteX0-121" fmla="*/ 334408 w 2906499"/>
                <a:gd name="connsiteY0-122" fmla="*/ 630057 h 4183684"/>
                <a:gd name="connsiteX1-123" fmla="*/ 2522687 w 2906499"/>
                <a:gd name="connsiteY1-124" fmla="*/ 303420 h 4183684"/>
                <a:gd name="connsiteX2-125" fmla="*/ 2522687 w 2906499"/>
                <a:gd name="connsiteY2-126" fmla="*/ 4100460 h 4183684"/>
                <a:gd name="connsiteX3-127" fmla="*/ 486808 w 2906499"/>
                <a:gd name="connsiteY3-128" fmla="*/ 4078623 h 4183684"/>
                <a:gd name="connsiteX4-129" fmla="*/ 334408 w 2906499"/>
                <a:gd name="connsiteY4-130" fmla="*/ 630057 h 4183684"/>
                <a:gd name="connsiteX0-131" fmla="*/ 334408 w 2801667"/>
                <a:gd name="connsiteY0-132" fmla="*/ 432024 h 4153636"/>
                <a:gd name="connsiteX1-133" fmla="*/ 2548087 w 2801667"/>
                <a:gd name="connsiteY1-134" fmla="*/ 435587 h 4153636"/>
                <a:gd name="connsiteX2-135" fmla="*/ 2522687 w 2801667"/>
                <a:gd name="connsiteY2-136" fmla="*/ 3902427 h 4153636"/>
                <a:gd name="connsiteX3-137" fmla="*/ 486808 w 2801667"/>
                <a:gd name="connsiteY3-138" fmla="*/ 3880590 h 4153636"/>
                <a:gd name="connsiteX4-139" fmla="*/ 334408 w 2801667"/>
                <a:gd name="connsiteY4-140" fmla="*/ 432024 h 4153636"/>
                <a:gd name="connsiteX0-141" fmla="*/ 334408 w 2825033"/>
                <a:gd name="connsiteY0-142" fmla="*/ 444873 h 4168366"/>
                <a:gd name="connsiteX1-143" fmla="*/ 2586187 w 2825033"/>
                <a:gd name="connsiteY1-144" fmla="*/ 423036 h 4168366"/>
                <a:gd name="connsiteX2-145" fmla="*/ 2522687 w 2825033"/>
                <a:gd name="connsiteY2-146" fmla="*/ 3915276 h 4168366"/>
                <a:gd name="connsiteX3-147" fmla="*/ 486808 w 2825033"/>
                <a:gd name="connsiteY3-148" fmla="*/ 3893439 h 4168366"/>
                <a:gd name="connsiteX4-149" fmla="*/ 334408 w 2825033"/>
                <a:gd name="connsiteY4-150" fmla="*/ 444873 h 4168366"/>
                <a:gd name="connsiteX0-151" fmla="*/ 334408 w 2856500"/>
                <a:gd name="connsiteY0-152" fmla="*/ 379748 h 4103241"/>
                <a:gd name="connsiteX1-153" fmla="*/ 2586187 w 2856500"/>
                <a:gd name="connsiteY1-154" fmla="*/ 357911 h 4103241"/>
                <a:gd name="connsiteX2-155" fmla="*/ 2522687 w 2856500"/>
                <a:gd name="connsiteY2-156" fmla="*/ 3850151 h 4103241"/>
                <a:gd name="connsiteX3-157" fmla="*/ 486808 w 2856500"/>
                <a:gd name="connsiteY3-158" fmla="*/ 3828314 h 4103241"/>
                <a:gd name="connsiteX4-159" fmla="*/ 334408 w 2856500"/>
                <a:gd name="connsiteY4-160" fmla="*/ 379748 h 4103241"/>
                <a:gd name="connsiteX0-161" fmla="*/ 334408 w 2881728"/>
                <a:gd name="connsiteY0-162" fmla="*/ 379748 h 4001684"/>
                <a:gd name="connsiteX1-163" fmla="*/ 2586187 w 2881728"/>
                <a:gd name="connsiteY1-164" fmla="*/ 357911 h 4001684"/>
                <a:gd name="connsiteX2-165" fmla="*/ 2522687 w 2881728"/>
                <a:gd name="connsiteY2-166" fmla="*/ 3850151 h 4001684"/>
                <a:gd name="connsiteX3-167" fmla="*/ 486808 w 2881728"/>
                <a:gd name="connsiteY3-168" fmla="*/ 3828314 h 4001684"/>
                <a:gd name="connsiteX4-169" fmla="*/ 334408 w 2881728"/>
                <a:gd name="connsiteY4-170" fmla="*/ 379748 h 400168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881728" h="4001684">
                  <a:moveTo>
                    <a:pt x="334408" y="379748"/>
                  </a:moveTo>
                  <a:cubicBezTo>
                    <a:pt x="699121" y="-198653"/>
                    <a:pt x="2145274" y="-42690"/>
                    <a:pt x="2586187" y="357911"/>
                  </a:cubicBezTo>
                  <a:cubicBezTo>
                    <a:pt x="3027100" y="758512"/>
                    <a:pt x="2948783" y="3500350"/>
                    <a:pt x="2522687" y="3850151"/>
                  </a:cubicBezTo>
                  <a:cubicBezTo>
                    <a:pt x="2096591" y="4199952"/>
                    <a:pt x="1165434" y="3835593"/>
                    <a:pt x="486808" y="3828314"/>
                  </a:cubicBezTo>
                  <a:cubicBezTo>
                    <a:pt x="-242618" y="3719435"/>
                    <a:pt x="-30305" y="958149"/>
                    <a:pt x="334408" y="379748"/>
                  </a:cubicBezTo>
                  <a:close/>
                </a:path>
              </a:pathLst>
            </a:cu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ea typeface="方正卡通简体" panose="03000509000000000000" pitchFamily="65" charset="-122"/>
              </a:endParaRPr>
            </a:p>
          </p:txBody>
        </p:sp>
        <p:sp>
          <p:nvSpPr>
            <p:cNvPr id="9" name="TextBox 8"/>
            <p:cNvSpPr txBox="1"/>
            <p:nvPr/>
          </p:nvSpPr>
          <p:spPr>
            <a:xfrm>
              <a:off x="1555826" y="4983964"/>
              <a:ext cx="3797085" cy="1446550"/>
            </a:xfrm>
            <a:prstGeom prst="rect">
              <a:avLst/>
            </a:prstGeom>
            <a:noFill/>
          </p:spPr>
          <p:txBody>
            <a:bodyPr wrap="square" rtlCol="0">
              <a:spAutoFit/>
            </a:bodyPr>
            <a:lstStyle/>
            <a:p>
              <a:pPr algn="ctr"/>
              <a:r>
                <a:rPr lang="en-US" sz="4400" b="1">
                  <a:solidFill>
                    <a:srgbClr val="C00000"/>
                  </a:solidFill>
                  <a:latin typeface="Cambria" panose="02040503050406030204" pitchFamily="18" charset="0"/>
                  <a:ea typeface="Cambria" panose="02040503050406030204" pitchFamily="18" charset="0"/>
                </a:rPr>
                <a:t>Vì sao phải nhào bột kĩ?</a:t>
              </a:r>
            </a:p>
          </p:txBody>
        </p:sp>
      </p:grpSp>
      <p:grpSp>
        <p:nvGrpSpPr>
          <p:cNvPr id="13" name="Group 12"/>
          <p:cNvGrpSpPr/>
          <p:nvPr/>
        </p:nvGrpSpPr>
        <p:grpSpPr>
          <a:xfrm>
            <a:off x="6091022" y="4810331"/>
            <a:ext cx="5765181" cy="1825708"/>
            <a:chOff x="6091022" y="4810331"/>
            <a:chExt cx="5765181" cy="1825708"/>
          </a:xfrm>
        </p:grpSpPr>
        <p:sp>
          <p:nvSpPr>
            <p:cNvPr id="11" name="圆角矩形 6"/>
            <p:cNvSpPr/>
            <p:nvPr/>
          </p:nvSpPr>
          <p:spPr>
            <a:xfrm>
              <a:off x="6091022" y="4810331"/>
              <a:ext cx="5765181" cy="1825708"/>
            </a:xfrm>
            <a:prstGeom prst="roundRect">
              <a:avLst>
                <a:gd name="adj" fmla="val 50000"/>
              </a:avLst>
            </a:prstGeom>
            <a:solidFill>
              <a:srgbClr val="FA880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lang="zh-CN" altLang="en-US" sz="3200" dirty="0">
                <a:ln w="0"/>
                <a:latin typeface="字魂156号-萌趣苏打饼" panose="00000500000000000000" pitchFamily="2" charset="-122"/>
                <a:ea typeface="字魂156号-萌趣苏打饼" panose="00000500000000000000" pitchFamily="2" charset="-122"/>
              </a:endParaRPr>
            </a:p>
          </p:txBody>
        </p:sp>
        <p:sp>
          <p:nvSpPr>
            <p:cNvPr id="12" name="TextBox 11"/>
            <p:cNvSpPr txBox="1"/>
            <p:nvPr/>
          </p:nvSpPr>
          <p:spPr>
            <a:xfrm>
              <a:off x="6338806" y="4999910"/>
              <a:ext cx="5052448" cy="1446550"/>
            </a:xfrm>
            <a:prstGeom prst="rect">
              <a:avLst/>
            </a:prstGeom>
            <a:noFill/>
          </p:spPr>
          <p:txBody>
            <a:bodyPr wrap="square" rtlCol="0">
              <a:spAutoFit/>
            </a:bodyPr>
            <a:lstStyle/>
            <a:p>
              <a:pPr algn="ctr"/>
              <a:r>
                <a:rPr lang="en-US" sz="4400" b="1">
                  <a:solidFill>
                    <a:schemeClr val="bg1"/>
                  </a:solidFill>
                  <a:latin typeface="Cambria" panose="02040503050406030204" pitchFamily="18" charset="0"/>
                  <a:ea typeface="Cambria" panose="02040503050406030204" pitchFamily="18" charset="0"/>
                </a:rPr>
                <a:t>Để giúp men nở thấm đều vào bột</a:t>
              </a:r>
            </a:p>
          </p:txBody>
        </p:sp>
      </p:grpSp>
      <p:grpSp>
        <p:nvGrpSpPr>
          <p:cNvPr id="14" name="Group 13"/>
          <p:cNvGrpSpPr/>
          <p:nvPr/>
        </p:nvGrpSpPr>
        <p:grpSpPr>
          <a:xfrm>
            <a:off x="6075524" y="4810331"/>
            <a:ext cx="5765181" cy="1825708"/>
            <a:chOff x="6091022" y="4810331"/>
            <a:chExt cx="5765181" cy="1825708"/>
          </a:xfrm>
        </p:grpSpPr>
        <p:sp>
          <p:nvSpPr>
            <p:cNvPr id="15" name="圆角矩形 6"/>
            <p:cNvSpPr/>
            <p:nvPr/>
          </p:nvSpPr>
          <p:spPr>
            <a:xfrm>
              <a:off x="6091022" y="4810331"/>
              <a:ext cx="5765181" cy="1825708"/>
            </a:xfrm>
            <a:prstGeom prst="roundRect">
              <a:avLst>
                <a:gd name="adj" fmla="val 50000"/>
              </a:avLst>
            </a:prstGeom>
            <a:solidFill>
              <a:srgbClr val="FA880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lang="zh-CN" altLang="en-US" sz="3200" dirty="0">
                <a:ln w="0"/>
                <a:latin typeface="字魂156号-萌趣苏打饼" panose="00000500000000000000" pitchFamily="2" charset="-122"/>
                <a:ea typeface="字魂156号-萌趣苏打饼" panose="00000500000000000000" pitchFamily="2" charset="-122"/>
              </a:endParaRPr>
            </a:p>
          </p:txBody>
        </p:sp>
        <p:sp>
          <p:nvSpPr>
            <p:cNvPr id="16" name="TextBox 15"/>
            <p:cNvSpPr txBox="1"/>
            <p:nvPr/>
          </p:nvSpPr>
          <p:spPr>
            <a:xfrm>
              <a:off x="6338806" y="4999910"/>
              <a:ext cx="5052448" cy="1446550"/>
            </a:xfrm>
            <a:prstGeom prst="rect">
              <a:avLst/>
            </a:prstGeom>
            <a:noFill/>
          </p:spPr>
          <p:txBody>
            <a:bodyPr wrap="square" rtlCol="0">
              <a:spAutoFit/>
            </a:bodyPr>
            <a:lstStyle/>
            <a:p>
              <a:pPr algn="ctr"/>
              <a:r>
                <a:rPr lang="en-US" sz="4400" b="1">
                  <a:solidFill>
                    <a:schemeClr val="bg1"/>
                  </a:solidFill>
                  <a:latin typeface="Cambria" panose="02040503050406030204" pitchFamily="18" charset="0"/>
                  <a:ea typeface="Cambria" panose="02040503050406030204" pitchFamily="18" charset="0"/>
                </a:rPr>
                <a:t>Để giúp men nở thấm đều vào bột</a:t>
              </a:r>
            </a:p>
          </p:txBody>
        </p:sp>
      </p:grpSp>
      <p:pic>
        <p:nvPicPr>
          <p:cNvPr id="17" name="Picture 16"/>
          <p:cNvPicPr>
            <a:picLocks noChangeAspect="1"/>
          </p:cNvPicPr>
          <p:nvPr/>
        </p:nvPicPr>
        <p:blipFill>
          <a:blip r:embed="rId2"/>
          <a:stretch>
            <a:fillRect/>
          </a:stretch>
        </p:blipFill>
        <p:spPr>
          <a:xfrm>
            <a:off x="465802" y="1148419"/>
            <a:ext cx="6203708" cy="3488280"/>
          </a:xfrm>
          <a:prstGeom prst="rect">
            <a:avLst/>
          </a:prstGeom>
        </p:spPr>
      </p:pic>
    </p:spTree>
    <p:extLst>
      <p:ext uri="{BB962C8B-B14F-4D97-AF65-F5344CB8AC3E}">
        <p14:creationId xmlns:p14="http://schemas.microsoft.com/office/powerpoint/2010/main" val="51533743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anim calcmode="lin" valueType="num">
                                      <p:cBhvr>
                                        <p:cTn id="32" dur="1000" fill="hold"/>
                                        <p:tgtEl>
                                          <p:spTgt spid="14"/>
                                        </p:tgtEl>
                                        <p:attrNameLst>
                                          <p:attrName>ppt_x</p:attrName>
                                        </p:attrNameLst>
                                      </p:cBhvr>
                                      <p:tavLst>
                                        <p:tav tm="0">
                                          <p:val>
                                            <p:strVal val="#ppt_x"/>
                                          </p:val>
                                        </p:tav>
                                        <p:tav tm="100000">
                                          <p:val>
                                            <p:strVal val="#ppt_x"/>
                                          </p:val>
                                        </p:tav>
                                      </p:tavLst>
                                    </p:anim>
                                    <p:anim calcmode="lin" valueType="num">
                                      <p:cBhvr>
                                        <p:cTn id="3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barn(inVertical)">
                                      <p:cBhvr>
                                        <p:cTn id="3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4457574" y="342932"/>
            <a:ext cx="2832568" cy="741950"/>
            <a:chOff x="3878198" y="342932"/>
            <a:chExt cx="2832568" cy="741950"/>
          </a:xfrm>
        </p:grpSpPr>
        <p:sp>
          <p:nvSpPr>
            <p:cNvPr id="4" name="圆角矩形 53"/>
            <p:cNvSpPr/>
            <p:nvPr/>
          </p:nvSpPr>
          <p:spPr>
            <a:xfrm>
              <a:off x="3878198" y="342932"/>
              <a:ext cx="2832568" cy="741950"/>
            </a:xfrm>
            <a:prstGeom prst="roundRect">
              <a:avLst>
                <a:gd name="adj" fmla="val 10653"/>
              </a:avLst>
            </a:prstGeom>
            <a:solidFill>
              <a:schemeClr val="bg1"/>
            </a:solidFill>
            <a:ln w="38100">
              <a:solidFill>
                <a:srgbClr val="91F0FD"/>
              </a:solidFill>
            </a:ln>
            <a:effectLst>
              <a:outerShdw blurRad="1651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ysClr val="windowText" lastClr="000000"/>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5" name="TextBox 4"/>
            <p:cNvSpPr txBox="1"/>
            <p:nvPr/>
          </p:nvSpPr>
          <p:spPr>
            <a:xfrm>
              <a:off x="3977470" y="390523"/>
              <a:ext cx="2671304" cy="646331"/>
            </a:xfrm>
            <a:prstGeom prst="rect">
              <a:avLst/>
            </a:prstGeom>
            <a:noFill/>
          </p:spPr>
          <p:txBody>
            <a:bodyPr wrap="square" rtlCol="0">
              <a:spAutoFit/>
            </a:bodyPr>
            <a:lstStyle/>
            <a:p>
              <a:pPr algn="ctr"/>
              <a:r>
                <a:rPr lang="en-US" sz="3600" b="1">
                  <a:solidFill>
                    <a:srgbClr val="002060"/>
                  </a:solidFill>
                  <a:latin typeface="Cambria" panose="02040503050406030204" pitchFamily="18" charset="0"/>
                  <a:ea typeface="Cambria" panose="02040503050406030204" pitchFamily="18" charset="0"/>
                </a:rPr>
                <a:t>TIẾN HÀNH</a:t>
              </a:r>
            </a:p>
          </p:txBody>
        </p:sp>
      </p:grpSp>
      <p:sp>
        <p:nvSpPr>
          <p:cNvPr id="7" name="TextBox 6"/>
          <p:cNvSpPr txBox="1"/>
          <p:nvPr/>
        </p:nvSpPr>
        <p:spPr>
          <a:xfrm>
            <a:off x="861019" y="4079833"/>
            <a:ext cx="10716215" cy="1446550"/>
          </a:xfrm>
          <a:prstGeom prst="rect">
            <a:avLst/>
          </a:prstGeom>
          <a:noFill/>
        </p:spPr>
        <p:txBody>
          <a:bodyPr wrap="square" rtlCol="0">
            <a:spAutoFit/>
          </a:bodyPr>
          <a:lstStyle/>
          <a:p>
            <a:pPr algn="just"/>
            <a:r>
              <a:rPr lang="nl-NL" sz="4400" b="1">
                <a:solidFill>
                  <a:srgbClr val="0070C0"/>
                </a:solidFill>
                <a:latin typeface="Cambria" panose="02040503050406030204" pitchFamily="18" charset="0"/>
                <a:ea typeface="Cambria" panose="02040503050406030204" pitchFamily="18" charset="0"/>
              </a:rPr>
              <a:t>Bước 3: Ủ bột trong khoảng thời gian từ 30 phút đến 40 phút với khăn ẩm.</a:t>
            </a:r>
            <a:endParaRPr lang="en-US" sz="4400" b="1">
              <a:solidFill>
                <a:srgbClr val="0070C0"/>
              </a:solidFill>
              <a:latin typeface="Cambria" panose="02040503050406030204" pitchFamily="18" charset="0"/>
              <a:ea typeface="Cambria" panose="02040503050406030204" pitchFamily="18" charset="0"/>
            </a:endParaRPr>
          </a:p>
        </p:txBody>
      </p:sp>
      <p:pic>
        <p:nvPicPr>
          <p:cNvPr id="8" name="Picture 7"/>
          <p:cNvPicPr>
            <a:picLocks noChangeAspect="1"/>
          </p:cNvPicPr>
          <p:nvPr/>
        </p:nvPicPr>
        <p:blipFill>
          <a:blip r:embed="rId2"/>
          <a:stretch>
            <a:fillRect/>
          </a:stretch>
        </p:blipFill>
        <p:spPr>
          <a:xfrm>
            <a:off x="370797" y="1132473"/>
            <a:ext cx="7279090" cy="2649113"/>
          </a:xfrm>
          <a:prstGeom prst="rect">
            <a:avLst/>
          </a:prstGeom>
        </p:spPr>
      </p:pic>
    </p:spTree>
    <p:extLst>
      <p:ext uri="{BB962C8B-B14F-4D97-AF65-F5344CB8AC3E}">
        <p14:creationId xmlns:p14="http://schemas.microsoft.com/office/powerpoint/2010/main" val="155481355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4457574" y="342932"/>
            <a:ext cx="2832568" cy="741950"/>
            <a:chOff x="3878198" y="342932"/>
            <a:chExt cx="2832568" cy="741950"/>
          </a:xfrm>
        </p:grpSpPr>
        <p:sp>
          <p:nvSpPr>
            <p:cNvPr id="4" name="圆角矩形 53"/>
            <p:cNvSpPr/>
            <p:nvPr/>
          </p:nvSpPr>
          <p:spPr>
            <a:xfrm>
              <a:off x="3878198" y="342932"/>
              <a:ext cx="2832568" cy="741950"/>
            </a:xfrm>
            <a:prstGeom prst="roundRect">
              <a:avLst>
                <a:gd name="adj" fmla="val 10653"/>
              </a:avLst>
            </a:prstGeom>
            <a:solidFill>
              <a:schemeClr val="bg1"/>
            </a:solidFill>
            <a:ln w="38100">
              <a:solidFill>
                <a:srgbClr val="91F0FD"/>
              </a:solidFill>
            </a:ln>
            <a:effectLst>
              <a:outerShdw blurRad="1651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ysClr val="windowText" lastClr="000000"/>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5" name="TextBox 4"/>
            <p:cNvSpPr txBox="1"/>
            <p:nvPr/>
          </p:nvSpPr>
          <p:spPr>
            <a:xfrm>
              <a:off x="3977470" y="390523"/>
              <a:ext cx="2671304" cy="646331"/>
            </a:xfrm>
            <a:prstGeom prst="rect">
              <a:avLst/>
            </a:prstGeom>
            <a:noFill/>
          </p:spPr>
          <p:txBody>
            <a:bodyPr wrap="square" rtlCol="0">
              <a:spAutoFit/>
            </a:bodyPr>
            <a:lstStyle/>
            <a:p>
              <a:pPr algn="ctr"/>
              <a:r>
                <a:rPr lang="en-US" sz="3600" b="1">
                  <a:solidFill>
                    <a:srgbClr val="002060"/>
                  </a:solidFill>
                  <a:latin typeface="Cambria" panose="02040503050406030204" pitchFamily="18" charset="0"/>
                  <a:ea typeface="Cambria" panose="02040503050406030204" pitchFamily="18" charset="0"/>
                </a:rPr>
                <a:t>TIẾN HÀNH</a:t>
              </a:r>
            </a:p>
          </p:txBody>
        </p:sp>
      </p:grpSp>
      <p:sp>
        <p:nvSpPr>
          <p:cNvPr id="7" name="TextBox 6"/>
          <p:cNvSpPr txBox="1"/>
          <p:nvPr/>
        </p:nvSpPr>
        <p:spPr>
          <a:xfrm>
            <a:off x="5594888" y="1084445"/>
            <a:ext cx="6044339" cy="2554545"/>
          </a:xfrm>
          <a:prstGeom prst="rect">
            <a:avLst/>
          </a:prstGeom>
          <a:noFill/>
        </p:spPr>
        <p:txBody>
          <a:bodyPr wrap="square" rtlCol="0">
            <a:spAutoFit/>
          </a:bodyPr>
          <a:lstStyle/>
          <a:p>
            <a:pPr algn="just"/>
            <a:r>
              <a:rPr lang="nl-NL" sz="4000" b="1">
                <a:solidFill>
                  <a:srgbClr val="FF5050"/>
                </a:solidFill>
                <a:latin typeface="Cambria" panose="02040503050406030204" pitchFamily="18" charset="0"/>
                <a:ea typeface="Cambria" panose="02040503050406030204" pitchFamily="18" charset="0"/>
              </a:rPr>
              <a:t>Vì sao phải ủ bột trong khoảng thời gian từ 30 phút đến 40 phút với khăn ẩm?</a:t>
            </a:r>
            <a:endParaRPr lang="en-US" sz="4000" b="1">
              <a:solidFill>
                <a:srgbClr val="FF5050"/>
              </a:solidFill>
              <a:latin typeface="Cambria" panose="02040503050406030204" pitchFamily="18" charset="0"/>
              <a:ea typeface="Cambria" panose="02040503050406030204" pitchFamily="18" charset="0"/>
            </a:endParaRPr>
          </a:p>
        </p:txBody>
      </p:sp>
      <p:pic>
        <p:nvPicPr>
          <p:cNvPr id="8" name="Picture 7"/>
          <p:cNvPicPr>
            <a:picLocks noChangeAspect="1"/>
          </p:cNvPicPr>
          <p:nvPr/>
        </p:nvPicPr>
        <p:blipFill>
          <a:blip r:embed="rId2"/>
          <a:stretch>
            <a:fillRect/>
          </a:stretch>
        </p:blipFill>
        <p:spPr>
          <a:xfrm>
            <a:off x="370798" y="1132474"/>
            <a:ext cx="4976118" cy="2153168"/>
          </a:xfrm>
          <a:prstGeom prst="rect">
            <a:avLst/>
          </a:prstGeom>
        </p:spPr>
      </p:pic>
      <p:grpSp>
        <p:nvGrpSpPr>
          <p:cNvPr id="12" name="Group 11"/>
          <p:cNvGrpSpPr/>
          <p:nvPr/>
        </p:nvGrpSpPr>
        <p:grpSpPr>
          <a:xfrm>
            <a:off x="1193558" y="4066411"/>
            <a:ext cx="10259689" cy="2086415"/>
            <a:chOff x="6091022" y="4810330"/>
            <a:chExt cx="5765181" cy="2086415"/>
          </a:xfrm>
        </p:grpSpPr>
        <p:sp>
          <p:nvSpPr>
            <p:cNvPr id="13" name="圆角矩形 6"/>
            <p:cNvSpPr/>
            <p:nvPr/>
          </p:nvSpPr>
          <p:spPr>
            <a:xfrm>
              <a:off x="6091022" y="4810330"/>
              <a:ext cx="5765181" cy="2086415"/>
            </a:xfrm>
            <a:prstGeom prst="roundRect">
              <a:avLst>
                <a:gd name="adj" fmla="val 50000"/>
              </a:avLst>
            </a:prstGeom>
            <a:solidFill>
              <a:srgbClr val="FA880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lang="zh-CN" altLang="en-US" sz="3200" dirty="0">
                <a:ln w="0"/>
                <a:latin typeface="字魂156号-萌趣苏打饼" panose="00000500000000000000" pitchFamily="2" charset="-122"/>
                <a:ea typeface="字魂156号-萌趣苏打饼" panose="00000500000000000000" pitchFamily="2" charset="-122"/>
              </a:endParaRPr>
            </a:p>
          </p:txBody>
        </p:sp>
        <p:sp>
          <p:nvSpPr>
            <p:cNvPr id="14" name="TextBox 13"/>
            <p:cNvSpPr txBox="1"/>
            <p:nvPr/>
          </p:nvSpPr>
          <p:spPr>
            <a:xfrm>
              <a:off x="6334765" y="4884041"/>
              <a:ext cx="5416932" cy="1938992"/>
            </a:xfrm>
            <a:prstGeom prst="rect">
              <a:avLst/>
            </a:prstGeom>
            <a:noFill/>
          </p:spPr>
          <p:txBody>
            <a:bodyPr wrap="square" rtlCol="0">
              <a:spAutoFit/>
            </a:bodyPr>
            <a:lstStyle/>
            <a:p>
              <a:pPr algn="ctr"/>
              <a:r>
                <a:rPr lang="nl-NL" sz="4000" b="1">
                  <a:solidFill>
                    <a:schemeClr val="bg1"/>
                  </a:solidFill>
                  <a:latin typeface="Cambria" panose="02040503050406030204" pitchFamily="18" charset="0"/>
                  <a:ea typeface="Cambria" panose="02040503050406030204" pitchFamily="18" charset="0"/>
                </a:rPr>
                <a:t>Để đảm bảo bột không bị khô, có thời gian giúp men nở phát huy tác dụng làm bột có độ mềm, xốp.</a:t>
              </a:r>
              <a:endParaRPr lang="en-US" sz="8000" b="1">
                <a:solidFill>
                  <a:schemeClr val="bg1"/>
                </a:solidFill>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34862747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4457574" y="342932"/>
            <a:ext cx="2832568" cy="741950"/>
            <a:chOff x="3878198" y="342932"/>
            <a:chExt cx="2832568" cy="741950"/>
          </a:xfrm>
        </p:grpSpPr>
        <p:sp>
          <p:nvSpPr>
            <p:cNvPr id="4" name="圆角矩形 53"/>
            <p:cNvSpPr/>
            <p:nvPr/>
          </p:nvSpPr>
          <p:spPr>
            <a:xfrm>
              <a:off x="3878198" y="342932"/>
              <a:ext cx="2832568" cy="741950"/>
            </a:xfrm>
            <a:prstGeom prst="roundRect">
              <a:avLst>
                <a:gd name="adj" fmla="val 10653"/>
              </a:avLst>
            </a:prstGeom>
            <a:solidFill>
              <a:schemeClr val="bg1"/>
            </a:solidFill>
            <a:ln w="38100">
              <a:solidFill>
                <a:srgbClr val="91F0FD"/>
              </a:solidFill>
            </a:ln>
            <a:effectLst>
              <a:outerShdw blurRad="1651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ysClr val="windowText" lastClr="000000"/>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5" name="TextBox 4"/>
            <p:cNvSpPr txBox="1"/>
            <p:nvPr/>
          </p:nvSpPr>
          <p:spPr>
            <a:xfrm>
              <a:off x="3977470" y="390523"/>
              <a:ext cx="2671304" cy="646331"/>
            </a:xfrm>
            <a:prstGeom prst="rect">
              <a:avLst/>
            </a:prstGeom>
            <a:noFill/>
          </p:spPr>
          <p:txBody>
            <a:bodyPr wrap="square" rtlCol="0">
              <a:spAutoFit/>
            </a:bodyPr>
            <a:lstStyle/>
            <a:p>
              <a:pPr algn="ctr"/>
              <a:r>
                <a:rPr lang="en-US" sz="3600" b="1">
                  <a:solidFill>
                    <a:srgbClr val="002060"/>
                  </a:solidFill>
                  <a:latin typeface="Cambria" panose="02040503050406030204" pitchFamily="18" charset="0"/>
                  <a:ea typeface="Cambria" panose="02040503050406030204" pitchFamily="18" charset="0"/>
                </a:rPr>
                <a:t>TIẾN HÀNH</a:t>
              </a:r>
            </a:p>
          </p:txBody>
        </p:sp>
      </p:grpSp>
      <p:sp>
        <p:nvSpPr>
          <p:cNvPr id="7" name="TextBox 6"/>
          <p:cNvSpPr txBox="1"/>
          <p:nvPr/>
        </p:nvSpPr>
        <p:spPr>
          <a:xfrm>
            <a:off x="5997844" y="1377822"/>
            <a:ext cx="5765369" cy="3970318"/>
          </a:xfrm>
          <a:prstGeom prst="rect">
            <a:avLst/>
          </a:prstGeom>
          <a:noFill/>
        </p:spPr>
        <p:txBody>
          <a:bodyPr wrap="square" rtlCol="0">
            <a:spAutoFit/>
          </a:bodyPr>
          <a:lstStyle/>
          <a:p>
            <a:pPr algn="just"/>
            <a:r>
              <a:rPr lang="nl-NL" sz="3600" b="1">
                <a:solidFill>
                  <a:srgbClr val="002060"/>
                </a:solidFill>
                <a:latin typeface="Cambria" panose="02040503050406030204" pitchFamily="18" charset="0"/>
                <a:ea typeface="Cambria" panose="02040503050406030204" pitchFamily="18" charset="0"/>
              </a:rPr>
              <a:t>Bước 4</a:t>
            </a:r>
            <a:r>
              <a:rPr lang="nl-NL" sz="3600" b="1">
                <a:solidFill>
                  <a:srgbClr val="0070C0"/>
                </a:solidFill>
                <a:latin typeface="Cambria" panose="02040503050406030204" pitchFamily="18" charset="0"/>
                <a:ea typeface="Cambria" panose="02040503050406030204" pitchFamily="18" charset="0"/>
              </a:rPr>
              <a:t>: Cho bột lên mặt phẳng, tiến hành cán bột cho đến khi bột chuyển sang trạng thái mịn, dai và kéo được mỏng. Chia bột thành khối nhỏ và tạo hình phù hợp.</a:t>
            </a:r>
            <a:endParaRPr lang="en-US" sz="3600" b="1">
              <a:solidFill>
                <a:srgbClr val="0070C0"/>
              </a:solidFill>
              <a:latin typeface="Cambria" panose="02040503050406030204" pitchFamily="18" charset="0"/>
              <a:ea typeface="Cambria" panose="02040503050406030204" pitchFamily="18" charset="0"/>
            </a:endParaRPr>
          </a:p>
        </p:txBody>
      </p:sp>
      <p:pic>
        <p:nvPicPr>
          <p:cNvPr id="2" name="Picture 1"/>
          <p:cNvPicPr>
            <a:picLocks noChangeAspect="1"/>
          </p:cNvPicPr>
          <p:nvPr/>
        </p:nvPicPr>
        <p:blipFill>
          <a:blip r:embed="rId2"/>
          <a:stretch>
            <a:fillRect/>
          </a:stretch>
        </p:blipFill>
        <p:spPr>
          <a:xfrm>
            <a:off x="376220" y="1693094"/>
            <a:ext cx="5451143" cy="3120275"/>
          </a:xfrm>
          <a:prstGeom prst="rect">
            <a:avLst/>
          </a:prstGeom>
        </p:spPr>
      </p:pic>
    </p:spTree>
    <p:extLst>
      <p:ext uri="{BB962C8B-B14F-4D97-AF65-F5344CB8AC3E}">
        <p14:creationId xmlns:p14="http://schemas.microsoft.com/office/powerpoint/2010/main" val="327417277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4457574" y="342932"/>
            <a:ext cx="2832568" cy="741950"/>
            <a:chOff x="3878198" y="342932"/>
            <a:chExt cx="2832568" cy="741950"/>
          </a:xfrm>
        </p:grpSpPr>
        <p:sp>
          <p:nvSpPr>
            <p:cNvPr id="4" name="圆角矩形 53"/>
            <p:cNvSpPr/>
            <p:nvPr/>
          </p:nvSpPr>
          <p:spPr>
            <a:xfrm>
              <a:off x="3878198" y="342932"/>
              <a:ext cx="2832568" cy="741950"/>
            </a:xfrm>
            <a:prstGeom prst="roundRect">
              <a:avLst>
                <a:gd name="adj" fmla="val 10653"/>
              </a:avLst>
            </a:prstGeom>
            <a:solidFill>
              <a:schemeClr val="bg1"/>
            </a:solidFill>
            <a:ln w="38100">
              <a:solidFill>
                <a:srgbClr val="91F0FD"/>
              </a:solidFill>
            </a:ln>
            <a:effectLst>
              <a:outerShdw blurRad="1651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ysClr val="windowText" lastClr="000000"/>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5" name="TextBox 4"/>
            <p:cNvSpPr txBox="1"/>
            <p:nvPr/>
          </p:nvSpPr>
          <p:spPr>
            <a:xfrm>
              <a:off x="3977470" y="390523"/>
              <a:ext cx="2671304" cy="646331"/>
            </a:xfrm>
            <a:prstGeom prst="rect">
              <a:avLst/>
            </a:prstGeom>
            <a:noFill/>
          </p:spPr>
          <p:txBody>
            <a:bodyPr wrap="square" rtlCol="0">
              <a:spAutoFit/>
            </a:bodyPr>
            <a:lstStyle/>
            <a:p>
              <a:pPr algn="ctr"/>
              <a:r>
                <a:rPr lang="en-US" sz="3600" b="1">
                  <a:solidFill>
                    <a:srgbClr val="002060"/>
                  </a:solidFill>
                  <a:latin typeface="Cambria" panose="02040503050406030204" pitchFamily="18" charset="0"/>
                  <a:ea typeface="Cambria" panose="02040503050406030204" pitchFamily="18" charset="0"/>
                </a:rPr>
                <a:t>TIẾN HÀNH</a:t>
              </a:r>
            </a:p>
          </p:txBody>
        </p:sp>
      </p:grpSp>
      <p:sp>
        <p:nvSpPr>
          <p:cNvPr id="7" name="TextBox 6"/>
          <p:cNvSpPr txBox="1"/>
          <p:nvPr/>
        </p:nvSpPr>
        <p:spPr>
          <a:xfrm>
            <a:off x="6028840" y="1523636"/>
            <a:ext cx="5765369" cy="2862322"/>
          </a:xfrm>
          <a:prstGeom prst="rect">
            <a:avLst/>
          </a:prstGeom>
          <a:noFill/>
        </p:spPr>
        <p:txBody>
          <a:bodyPr wrap="square" rtlCol="0">
            <a:spAutoFit/>
          </a:bodyPr>
          <a:lstStyle/>
          <a:p>
            <a:pPr algn="just"/>
            <a:r>
              <a:rPr lang="nl-NL" sz="3600" b="1">
                <a:solidFill>
                  <a:srgbClr val="002060"/>
                </a:solidFill>
                <a:latin typeface="Cambria" panose="02040503050406030204" pitchFamily="18" charset="0"/>
                <a:ea typeface="Cambria" panose="02040503050406030204" pitchFamily="18" charset="0"/>
              </a:rPr>
              <a:t>Bước 5</a:t>
            </a:r>
            <a:r>
              <a:rPr lang="nl-NL" sz="3600" b="1">
                <a:solidFill>
                  <a:srgbClr val="0070C0"/>
                </a:solidFill>
                <a:latin typeface="Cambria" panose="02040503050406030204" pitchFamily="18" charset="0"/>
                <a:ea typeface="Cambria" panose="02040503050406030204" pitchFamily="18" charset="0"/>
              </a:rPr>
              <a:t>: Nướng bánh ở nhiệt độ khoảng thời gian từ 15 phút đến 20 phút cho đến khi bánh chín vàng đều.</a:t>
            </a:r>
            <a:endParaRPr lang="en-US" sz="3600" b="1">
              <a:solidFill>
                <a:srgbClr val="0070C0"/>
              </a:solidFill>
              <a:latin typeface="Cambria" panose="02040503050406030204" pitchFamily="18" charset="0"/>
              <a:ea typeface="Cambria" panose="02040503050406030204" pitchFamily="18" charset="0"/>
            </a:endParaRPr>
          </a:p>
        </p:txBody>
      </p:sp>
      <p:pic>
        <p:nvPicPr>
          <p:cNvPr id="6" name="Picture 5"/>
          <p:cNvPicPr>
            <a:picLocks noChangeAspect="1"/>
          </p:cNvPicPr>
          <p:nvPr/>
        </p:nvPicPr>
        <p:blipFill>
          <a:blip r:embed="rId2"/>
          <a:stretch>
            <a:fillRect/>
          </a:stretch>
        </p:blipFill>
        <p:spPr>
          <a:xfrm>
            <a:off x="518267" y="1601065"/>
            <a:ext cx="5189308" cy="2707464"/>
          </a:xfrm>
          <a:prstGeom prst="rect">
            <a:avLst/>
          </a:prstGeom>
        </p:spPr>
      </p:pic>
    </p:spTree>
    <p:extLst>
      <p:ext uri="{BB962C8B-B14F-4D97-AF65-F5344CB8AC3E}">
        <p14:creationId xmlns:p14="http://schemas.microsoft.com/office/powerpoint/2010/main" val="150951234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89693" y="0"/>
            <a:ext cx="6815862" cy="2600399"/>
          </a:xfrm>
          <a:prstGeom prst="rect">
            <a:avLst/>
          </a:prstGeom>
        </p:spPr>
      </p:pic>
      <p:sp>
        <p:nvSpPr>
          <p:cNvPr id="4" name="TextBox 3"/>
          <p:cNvSpPr txBox="1"/>
          <p:nvPr/>
        </p:nvSpPr>
        <p:spPr>
          <a:xfrm>
            <a:off x="4097624" y="1592971"/>
            <a:ext cx="7175715" cy="769441"/>
          </a:xfrm>
          <a:prstGeom prst="rect">
            <a:avLst/>
          </a:prstGeom>
          <a:noFill/>
        </p:spPr>
        <p:txBody>
          <a:bodyPr wrap="square" rtlCol="0">
            <a:spAutoFit/>
          </a:bodyPr>
          <a:lstStyle/>
          <a:p>
            <a:pPr algn="ctr"/>
            <a:r>
              <a:rPr lang="en-US" sz="4400" b="1" dirty="0" err="1">
                <a:solidFill>
                  <a:srgbClr val="002060"/>
                </a:solidFill>
                <a:latin typeface="Cambria" panose="02040503050406030204" pitchFamily="18" charset="0"/>
                <a:ea typeface="Cambria" panose="02040503050406030204" pitchFamily="18" charset="0"/>
              </a:rPr>
              <a:t>Từ</a:t>
            </a:r>
            <a:r>
              <a:rPr lang="en-US" sz="4400" b="1" dirty="0">
                <a:solidFill>
                  <a:srgbClr val="002060"/>
                </a:solidFill>
                <a:latin typeface="Cambria" panose="02040503050406030204" pitchFamily="18" charset="0"/>
                <a:ea typeface="Cambria" panose="02040503050406030204" pitchFamily="18" charset="0"/>
              </a:rPr>
              <a:t> </a:t>
            </a:r>
            <a:r>
              <a:rPr lang="en-US" sz="4400" b="1" dirty="0" err="1">
                <a:solidFill>
                  <a:srgbClr val="002060"/>
                </a:solidFill>
                <a:latin typeface="Cambria" panose="02040503050406030204" pitchFamily="18" charset="0"/>
                <a:ea typeface="Cambria" panose="02040503050406030204" pitchFamily="18" charset="0"/>
              </a:rPr>
              <a:t>bước</a:t>
            </a:r>
            <a:r>
              <a:rPr lang="en-US" sz="4400" b="1" dirty="0">
                <a:solidFill>
                  <a:srgbClr val="002060"/>
                </a:solidFill>
                <a:latin typeface="Cambria" panose="02040503050406030204" pitchFamily="18" charset="0"/>
                <a:ea typeface="Cambria" panose="02040503050406030204" pitchFamily="18" charset="0"/>
              </a:rPr>
              <a:t> 1 </a:t>
            </a:r>
            <a:r>
              <a:rPr lang="en-US" sz="4400" b="1" dirty="0" err="1">
                <a:solidFill>
                  <a:srgbClr val="002060"/>
                </a:solidFill>
                <a:latin typeface="Cambria" panose="02040503050406030204" pitchFamily="18" charset="0"/>
                <a:ea typeface="Cambria" panose="02040503050406030204" pitchFamily="18" charset="0"/>
              </a:rPr>
              <a:t>đến</a:t>
            </a:r>
            <a:r>
              <a:rPr lang="en-US" sz="4400" b="1" dirty="0">
                <a:solidFill>
                  <a:srgbClr val="002060"/>
                </a:solidFill>
                <a:latin typeface="Cambria" panose="02040503050406030204" pitchFamily="18" charset="0"/>
                <a:ea typeface="Cambria" panose="02040503050406030204" pitchFamily="18" charset="0"/>
              </a:rPr>
              <a:t> </a:t>
            </a:r>
            <a:r>
              <a:rPr lang="en-US" sz="4400" b="1" dirty="0" err="1">
                <a:solidFill>
                  <a:srgbClr val="002060"/>
                </a:solidFill>
                <a:latin typeface="Cambria" panose="02040503050406030204" pitchFamily="18" charset="0"/>
                <a:ea typeface="Cambria" panose="02040503050406030204" pitchFamily="18" charset="0"/>
              </a:rPr>
              <a:t>bước</a:t>
            </a:r>
            <a:r>
              <a:rPr lang="en-US" sz="4400" b="1" dirty="0">
                <a:solidFill>
                  <a:srgbClr val="002060"/>
                </a:solidFill>
                <a:latin typeface="Cambria" panose="02040503050406030204" pitchFamily="18" charset="0"/>
                <a:ea typeface="Cambria" panose="02040503050406030204" pitchFamily="18" charset="0"/>
              </a:rPr>
              <a:t> 3.</a:t>
            </a:r>
          </a:p>
        </p:txBody>
      </p:sp>
      <p:pic>
        <p:nvPicPr>
          <p:cNvPr id="5" name="Picture 4"/>
          <p:cNvPicPr>
            <a:picLocks noChangeAspect="1"/>
          </p:cNvPicPr>
          <p:nvPr/>
        </p:nvPicPr>
        <p:blipFill>
          <a:blip r:embed="rId3"/>
          <a:stretch>
            <a:fillRect/>
          </a:stretch>
        </p:blipFill>
        <p:spPr>
          <a:xfrm>
            <a:off x="875308" y="2362411"/>
            <a:ext cx="3905022" cy="2185261"/>
          </a:xfrm>
          <a:prstGeom prst="rect">
            <a:avLst/>
          </a:prstGeom>
        </p:spPr>
      </p:pic>
      <p:pic>
        <p:nvPicPr>
          <p:cNvPr id="6" name="Picture 5"/>
          <p:cNvPicPr>
            <a:picLocks noChangeAspect="1"/>
          </p:cNvPicPr>
          <p:nvPr/>
        </p:nvPicPr>
        <p:blipFill>
          <a:blip r:embed="rId3"/>
          <a:stretch>
            <a:fillRect/>
          </a:stretch>
        </p:blipFill>
        <p:spPr>
          <a:xfrm>
            <a:off x="6484295" y="2362412"/>
            <a:ext cx="3905021" cy="2185261"/>
          </a:xfrm>
          <a:prstGeom prst="rect">
            <a:avLst/>
          </a:prstGeom>
        </p:spPr>
      </p:pic>
      <p:pic>
        <p:nvPicPr>
          <p:cNvPr id="7" name="Picture 6"/>
          <p:cNvPicPr>
            <a:picLocks noChangeAspect="1"/>
          </p:cNvPicPr>
          <p:nvPr/>
        </p:nvPicPr>
        <p:blipFill>
          <a:blip r:embed="rId4"/>
          <a:stretch>
            <a:fillRect/>
          </a:stretch>
        </p:blipFill>
        <p:spPr>
          <a:xfrm>
            <a:off x="3447751" y="4693827"/>
            <a:ext cx="5291263" cy="1925674"/>
          </a:xfrm>
          <a:prstGeom prst="rect">
            <a:avLst/>
          </a:prstGeom>
        </p:spPr>
      </p:pic>
    </p:spTree>
    <p:extLst>
      <p:ext uri="{BB962C8B-B14F-4D97-AF65-F5344CB8AC3E}">
        <p14:creationId xmlns:p14="http://schemas.microsoft.com/office/powerpoint/2010/main" val="181667298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anim calcmode="lin" valueType="num">
                                      <p:cBhvr>
                                        <p:cTn id="11" dur="1000" fill="hold"/>
                                        <p:tgtEl>
                                          <p:spTgt spid="4"/>
                                        </p:tgtEl>
                                        <p:attrNameLst>
                                          <p:attrName>ppt_x</p:attrName>
                                        </p:attrNameLst>
                                      </p:cBhvr>
                                      <p:tavLst>
                                        <p:tav tm="0">
                                          <p:val>
                                            <p:strVal val="#ppt_x"/>
                                          </p:val>
                                        </p:tav>
                                        <p:tav tm="100000">
                                          <p:val>
                                            <p:strVal val="#ppt_x"/>
                                          </p:val>
                                        </p:tav>
                                      </p:tavLst>
                                    </p:anim>
                                    <p:anim calcmode="lin" valueType="num">
                                      <p:cBhvr>
                                        <p:cTn id="1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par>
                                <p:cTn id="18" presetID="16" presetClass="entr" presetSubtype="21"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par>
                                <p:cTn id="21" presetID="16" presetClass="entr" presetSubtype="21"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980258" y="0"/>
            <a:ext cx="7425572" cy="2566638"/>
          </a:xfrm>
          <a:prstGeom prst="rect">
            <a:avLst/>
          </a:prstGeom>
        </p:spPr>
      </p:pic>
      <p:sp>
        <p:nvSpPr>
          <p:cNvPr id="4" name="TextBox 3"/>
          <p:cNvSpPr txBox="1"/>
          <p:nvPr/>
        </p:nvSpPr>
        <p:spPr>
          <a:xfrm>
            <a:off x="827481" y="2243910"/>
            <a:ext cx="10656763" cy="1446550"/>
          </a:xfrm>
          <a:prstGeom prst="rect">
            <a:avLst/>
          </a:prstGeom>
          <a:noFill/>
        </p:spPr>
        <p:txBody>
          <a:bodyPr wrap="square" rtlCol="0">
            <a:spAutoFit/>
          </a:bodyPr>
          <a:lstStyle/>
          <a:p>
            <a:pPr algn="ctr"/>
            <a:r>
              <a:rPr lang="nl-NL" sz="4400" b="1" dirty="0">
                <a:latin typeface="Cambria" panose="02040503050406030204" pitchFamily="18" charset="0"/>
                <a:ea typeface="Cambria" panose="02040503050406030204" pitchFamily="18" charset="0"/>
              </a:rPr>
              <a:t>Nhận xét về độ nở của bột mì trước và sau khi ủ ở bước 3.</a:t>
            </a:r>
            <a:endParaRPr lang="en-US" sz="8800" b="1" dirty="0">
              <a:solidFill>
                <a:srgbClr val="002060"/>
              </a:solidFill>
              <a:latin typeface="Cambria" panose="02040503050406030204" pitchFamily="18" charset="0"/>
              <a:ea typeface="Cambria" panose="02040503050406030204" pitchFamily="18" charset="0"/>
            </a:endParaRPr>
          </a:p>
        </p:txBody>
      </p:sp>
      <p:pic>
        <p:nvPicPr>
          <p:cNvPr id="5" name="Picture 4"/>
          <p:cNvPicPr>
            <a:picLocks noChangeAspect="1"/>
          </p:cNvPicPr>
          <p:nvPr/>
        </p:nvPicPr>
        <p:blipFill>
          <a:blip r:embed="rId3"/>
          <a:stretch>
            <a:fillRect/>
          </a:stretch>
        </p:blipFill>
        <p:spPr>
          <a:xfrm>
            <a:off x="2473297" y="3785616"/>
            <a:ext cx="6932533" cy="2522989"/>
          </a:xfrm>
          <a:prstGeom prst="rect">
            <a:avLst/>
          </a:prstGeom>
        </p:spPr>
      </p:pic>
    </p:spTree>
    <p:extLst>
      <p:ext uri="{BB962C8B-B14F-4D97-AF65-F5344CB8AC3E}">
        <p14:creationId xmlns:p14="http://schemas.microsoft.com/office/powerpoint/2010/main" val="218835700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anim calcmode="lin" valueType="num">
                                      <p:cBhvr>
                                        <p:cTn id="11" dur="1000" fill="hold"/>
                                        <p:tgtEl>
                                          <p:spTgt spid="4"/>
                                        </p:tgtEl>
                                        <p:attrNameLst>
                                          <p:attrName>ppt_x</p:attrName>
                                        </p:attrNameLst>
                                      </p:cBhvr>
                                      <p:tavLst>
                                        <p:tav tm="0">
                                          <p:val>
                                            <p:strVal val="#ppt_x"/>
                                          </p:val>
                                        </p:tav>
                                        <p:tav tm="100000">
                                          <p:val>
                                            <p:strVal val="#ppt_x"/>
                                          </p:val>
                                        </p:tav>
                                      </p:tavLst>
                                    </p:anim>
                                    <p:anim calcmode="lin" valueType="num">
                                      <p:cBhvr>
                                        <p:cTn id="12" dur="1000" fill="hold"/>
                                        <p:tgtEl>
                                          <p:spTgt spid="4"/>
                                        </p:tgtEl>
                                        <p:attrNameLst>
                                          <p:attrName>ppt_y</p:attrName>
                                        </p:attrNameLst>
                                      </p:cBhvr>
                                      <p:tavLst>
                                        <p:tav tm="0">
                                          <p:val>
                                            <p:strVal val="#ppt_y+.1"/>
                                          </p:val>
                                        </p:tav>
                                        <p:tav tm="100000">
                                          <p:val>
                                            <p:strVal val="#ppt_y"/>
                                          </p:val>
                                        </p:tav>
                                      </p:tavLst>
                                    </p:anim>
                                  </p:childTnLst>
                                </p:cTn>
                              </p:par>
                              <p:par>
                                <p:cTn id="13" presetID="16" presetClass="entr" presetSubtype="21"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2441" y="1536417"/>
            <a:ext cx="11174278" cy="3647152"/>
          </a:xfrm>
          <a:prstGeom prst="rect">
            <a:avLst/>
          </a:prstGeom>
          <a:noFill/>
        </p:spPr>
        <p:txBody>
          <a:bodyPr wrap="square" rtlCol="0">
            <a:spAutoFit/>
          </a:bodyPr>
          <a:lstStyle/>
          <a:p>
            <a:pPr algn="just"/>
            <a:r>
              <a:rPr lang="en-US" sz="3300" b="1">
                <a:solidFill>
                  <a:schemeClr val="accent2">
                    <a:lumMod val="75000"/>
                  </a:schemeClr>
                </a:solidFill>
                <a:latin typeface="Cambria" panose="02040503050406030204" pitchFamily="18" charset="0"/>
                <a:ea typeface="Cambria" panose="02040503050406030204" pitchFamily="18" charset="0"/>
              </a:rPr>
              <a:t>- Khám phá được ích lợi của một số nấm men trong chế biến thực phẩm (ví dụ: làm bánh mì,…) thông qua thí nghiệm thực hành hoặc quan sát tranh ảnh, video.</a:t>
            </a:r>
          </a:p>
          <a:p>
            <a:pPr algn="just"/>
            <a:r>
              <a:rPr lang="en-US" sz="3300" b="1">
                <a:solidFill>
                  <a:schemeClr val="accent2">
                    <a:lumMod val="75000"/>
                  </a:schemeClr>
                </a:solidFill>
                <a:latin typeface="Cambria" panose="02040503050406030204" pitchFamily="18" charset="0"/>
                <a:ea typeface="Cambria" panose="02040503050406030204" pitchFamily="18" charset="0"/>
              </a:rPr>
              <a:t>- Nếu được và liên hệ thực tế ở gia đình và địa phương về vai trò của nấm men trong đời sống sản xuất và sinh hoạt.</a:t>
            </a:r>
          </a:p>
          <a:p>
            <a:pPr algn="just"/>
            <a:r>
              <a:rPr lang="en-US" sz="3300" b="1">
                <a:solidFill>
                  <a:schemeClr val="accent2">
                    <a:lumMod val="75000"/>
                  </a:schemeClr>
                </a:solidFill>
                <a:latin typeface="Cambria" panose="02040503050406030204" pitchFamily="18" charset="0"/>
                <a:ea typeface="Cambria" panose="02040503050406030204" pitchFamily="18" charset="0"/>
              </a:rPr>
              <a:t>- Rèn luyện kĩ năng làm thí nghiệm, hoạt động trải nghiệm, qua đó góp phần phát triển năng lực khoa học.</a:t>
            </a:r>
          </a:p>
        </p:txBody>
      </p:sp>
      <p:pic>
        <p:nvPicPr>
          <p:cNvPr id="3" name="Picture 2">
            <a:extLst>
              <a:ext uri="{FF2B5EF4-FFF2-40B4-BE49-F238E27FC236}">
                <a16:creationId xmlns:a16="http://schemas.microsoft.com/office/drawing/2014/main" id="{B5D2DAB1-4E2B-D3BA-EEFF-36D06A6A162B}"/>
              </a:ext>
            </a:extLst>
          </p:cNvPr>
          <p:cNvPicPr>
            <a:picLocks noChangeAspect="1"/>
          </p:cNvPicPr>
          <p:nvPr/>
        </p:nvPicPr>
        <p:blipFill>
          <a:blip r:embed="rId2"/>
          <a:stretch>
            <a:fillRect/>
          </a:stretch>
        </p:blipFill>
        <p:spPr>
          <a:xfrm>
            <a:off x="1965208" y="197637"/>
            <a:ext cx="7580321" cy="1586753"/>
          </a:xfrm>
          <a:prstGeom prst="rect">
            <a:avLst/>
          </a:prstGeom>
        </p:spPr>
      </p:pic>
    </p:spTree>
    <p:extLst>
      <p:ext uri="{BB962C8B-B14F-4D97-AF65-F5344CB8AC3E}">
        <p14:creationId xmlns:p14="http://schemas.microsoft.com/office/powerpoint/2010/main" val="345770217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11" descr="88"/>
          <p:cNvPicPr>
            <a:picLocks noChangeAspect="1"/>
          </p:cNvPicPr>
          <p:nvPr/>
        </p:nvPicPr>
        <p:blipFill>
          <a:blip r:embed="rId2"/>
          <a:srcRect t="50013"/>
          <a:stretch>
            <a:fillRect/>
          </a:stretch>
        </p:blipFill>
        <p:spPr>
          <a:xfrm>
            <a:off x="0" y="4525506"/>
            <a:ext cx="12193270" cy="2340750"/>
          </a:xfrm>
          <a:prstGeom prst="rect">
            <a:avLst/>
          </a:prstGeom>
        </p:spPr>
      </p:pic>
      <p:pic>
        <p:nvPicPr>
          <p:cNvPr id="4" name="图片 3">
            <a:extLst>
              <a:ext uri="{FF2B5EF4-FFF2-40B4-BE49-F238E27FC236}">
                <a16:creationId xmlns:a16="http://schemas.microsoft.com/office/drawing/2014/main" id="{1C4287A4-9A51-4913-B293-EBF389B532FF}"/>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59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915717" y="558800"/>
            <a:ext cx="9955483" cy="5972086"/>
          </a:xfrm>
          <a:prstGeom prst="rect">
            <a:avLst/>
          </a:prstGeom>
        </p:spPr>
      </p:pic>
      <p:pic>
        <p:nvPicPr>
          <p:cNvPr id="5" name="图片 21" descr="图片包含 徽标&#10;&#10;描述已自动生成">
            <a:extLst>
              <a:ext uri="{FF2B5EF4-FFF2-40B4-BE49-F238E27FC236}">
                <a16:creationId xmlns:a16="http://schemas.microsoft.com/office/drawing/2014/main" id="{91846576-904F-4B31-94A4-B02C28AA6D8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9673" y="600761"/>
            <a:ext cx="1925502" cy="1770833"/>
          </a:xfrm>
          <a:prstGeom prst="rect">
            <a:avLst/>
          </a:prstGeom>
        </p:spPr>
      </p:pic>
      <p:pic>
        <p:nvPicPr>
          <p:cNvPr id="6" name="图片 14">
            <a:extLst>
              <a:ext uri="{FF2B5EF4-FFF2-40B4-BE49-F238E27FC236}">
                <a16:creationId xmlns:a16="http://schemas.microsoft.com/office/drawing/2014/main" id="{835B81E9-A57C-4C69-AFEE-976A8B26F8C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557390" y="1534589"/>
            <a:ext cx="1079488" cy="2195512"/>
          </a:xfrm>
          <a:prstGeom prst="rect">
            <a:avLst/>
          </a:prstGeom>
        </p:spPr>
      </p:pic>
      <p:pic>
        <p:nvPicPr>
          <p:cNvPr id="7" name="图片 16">
            <a:extLst>
              <a:ext uri="{FF2B5EF4-FFF2-40B4-BE49-F238E27FC236}">
                <a16:creationId xmlns:a16="http://schemas.microsoft.com/office/drawing/2014/main" id="{8E132414-F48A-4F74-8C03-8934F1EA789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957027" y="526797"/>
            <a:ext cx="1197479" cy="2171700"/>
          </a:xfrm>
          <a:prstGeom prst="rect">
            <a:avLst/>
          </a:prstGeom>
        </p:spPr>
      </p:pic>
      <p:pic>
        <p:nvPicPr>
          <p:cNvPr id="8" name="图片 17" descr="图片包含 游戏机, 灯, 灯光&#10;&#10;描述已自动生成">
            <a:extLst>
              <a:ext uri="{FF2B5EF4-FFF2-40B4-BE49-F238E27FC236}">
                <a16:creationId xmlns:a16="http://schemas.microsoft.com/office/drawing/2014/main" id="{730F09BB-B46D-4577-AE20-54277DB7184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344796" y="1486178"/>
            <a:ext cx="1575208" cy="1575208"/>
          </a:xfrm>
          <a:prstGeom prst="rect">
            <a:avLst/>
          </a:prstGeom>
        </p:spPr>
      </p:pic>
      <p:pic>
        <p:nvPicPr>
          <p:cNvPr id="9" name="Picture 8"/>
          <p:cNvPicPr>
            <a:picLocks noChangeAspect="1"/>
          </p:cNvPicPr>
          <p:nvPr/>
        </p:nvPicPr>
        <p:blipFill>
          <a:blip r:embed="rId9" cstate="print">
            <a:extLst>
              <a:ext uri="{BEBA8EAE-BF5A-486C-A8C5-ECC9F3942E4B}">
                <a14:imgProps xmlns:a14="http://schemas.microsoft.com/office/drawing/2010/main">
                  <a14:imgLayer r:embed="rId10">
                    <a14:imgEffect>
                      <a14:backgroundRemoval t="0" b="100000" l="284" r="99205">
                        <a14:foregroundMark x1="27841" y1="13879" x2="27841" y2="17212"/>
                        <a14:foregroundMark x1="38295" y1="19152" x2="38011" y2="22485"/>
                        <a14:foregroundMark x1="44034" y1="1697" x2="46080" y2="1697"/>
                        <a14:foregroundMark x1="64034" y1="11697" x2="68239" y2="16667"/>
                        <a14:foregroundMark x1="77614" y1="31939" x2="79148" y2="35818"/>
                      </a14:backgroundRemoval>
                    </a14:imgEffect>
                  </a14:imgLayer>
                </a14:imgProps>
              </a:ext>
              <a:ext uri="{28A0092B-C50C-407E-A947-70E740481C1C}">
                <a14:useLocalDpi xmlns:a14="http://schemas.microsoft.com/office/drawing/2010/main" val="0"/>
              </a:ext>
            </a:extLst>
          </a:blip>
          <a:stretch>
            <a:fillRect/>
          </a:stretch>
        </p:blipFill>
        <p:spPr>
          <a:xfrm>
            <a:off x="8290335" y="3448051"/>
            <a:ext cx="3637612" cy="3409950"/>
          </a:xfrm>
          <a:prstGeom prst="rect">
            <a:avLst/>
          </a:prstGeom>
        </p:spPr>
      </p:pic>
      <p:pic>
        <p:nvPicPr>
          <p:cNvPr id="10" name="Picture 9"/>
          <p:cNvPicPr>
            <a:picLocks noChangeAspect="1"/>
          </p:cNvPicPr>
          <p:nvPr/>
        </p:nvPicPr>
        <p:blipFill>
          <a:blip r:embed="rId11"/>
          <a:stretch>
            <a:fillRect/>
          </a:stretch>
        </p:blipFill>
        <p:spPr>
          <a:xfrm>
            <a:off x="3613890" y="1291115"/>
            <a:ext cx="4459593" cy="1587557"/>
          </a:xfrm>
          <a:prstGeom prst="rect">
            <a:avLst/>
          </a:prstGeom>
        </p:spPr>
      </p:pic>
      <p:pic>
        <p:nvPicPr>
          <p:cNvPr id="12" name="Picture 11"/>
          <p:cNvPicPr>
            <a:picLocks noChangeAspect="1"/>
          </p:cNvPicPr>
          <p:nvPr/>
        </p:nvPicPr>
        <p:blipFill>
          <a:blip r:embed="rId12"/>
          <a:stretch>
            <a:fillRect/>
          </a:stretch>
        </p:blipFill>
        <p:spPr>
          <a:xfrm>
            <a:off x="543434" y="1943480"/>
            <a:ext cx="9443522" cy="4438273"/>
          </a:xfrm>
          <a:prstGeom prst="rect">
            <a:avLst/>
          </a:prstGeom>
        </p:spPr>
      </p:pic>
    </p:spTree>
    <p:extLst>
      <p:ext uri="{BB962C8B-B14F-4D97-AF65-F5344CB8AC3E}">
        <p14:creationId xmlns:p14="http://schemas.microsoft.com/office/powerpoint/2010/main" val="59274384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a:extLst>
              <a:ext uri="{FF2B5EF4-FFF2-40B4-BE49-F238E27FC236}">
                <a16:creationId xmlns:a16="http://schemas.microsoft.com/office/drawing/2014/main" id="{BC5BEAEB-E389-7C3C-041A-F2DB4F5AE20A}"/>
              </a:ext>
            </a:extLst>
          </p:cNvPr>
          <p:cNvGrpSpPr/>
          <p:nvPr/>
        </p:nvGrpSpPr>
        <p:grpSpPr>
          <a:xfrm>
            <a:off x="1518833" y="419110"/>
            <a:ext cx="8694549" cy="829649"/>
            <a:chOff x="1147156" y="572516"/>
            <a:chExt cx="12988181" cy="410815"/>
          </a:xfrm>
        </p:grpSpPr>
        <p:sp>
          <p:nvSpPr>
            <p:cNvPr id="4" name="Flowchart: Alternate Process 3">
              <a:extLst>
                <a:ext uri="{FF2B5EF4-FFF2-40B4-BE49-F238E27FC236}">
                  <a16:creationId xmlns:a16="http://schemas.microsoft.com/office/drawing/2014/main" id="{5B6713E3-A5F2-5E0D-4DA0-706415FDF64C}"/>
                </a:ext>
              </a:extLst>
            </p:cNvPr>
            <p:cNvSpPr/>
            <p:nvPr/>
          </p:nvSpPr>
          <p:spPr>
            <a:xfrm>
              <a:off x="1147156" y="572516"/>
              <a:ext cx="12988181" cy="410815"/>
            </a:xfrm>
            <a:prstGeom prst="flowChartAlternateProcess">
              <a:avLst/>
            </a:prstGeom>
            <a:solidFill>
              <a:srgbClr val="E1F7FB"/>
            </a:solidFill>
            <a:ln w="19050">
              <a:solidFill>
                <a:srgbClr val="2790D9"/>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5" name="TextBox 4">
              <a:extLst>
                <a:ext uri="{FF2B5EF4-FFF2-40B4-BE49-F238E27FC236}">
                  <a16:creationId xmlns:a16="http://schemas.microsoft.com/office/drawing/2014/main" id="{FF6F49AC-3F83-46CA-AC9E-5A46576F40A2}"/>
                </a:ext>
              </a:extLst>
            </p:cNvPr>
            <p:cNvSpPr txBox="1"/>
            <p:nvPr/>
          </p:nvSpPr>
          <p:spPr>
            <a:xfrm>
              <a:off x="1147156" y="580311"/>
              <a:ext cx="12988181" cy="350522"/>
            </a:xfrm>
            <a:prstGeom prst="rect">
              <a:avLst/>
            </a:prstGeom>
            <a:noFill/>
          </p:spPr>
          <p:txBody>
            <a:bodyPr wrap="square">
              <a:spAutoFit/>
            </a:bodyPr>
            <a:lstStyle/>
            <a:p>
              <a:pPr algn="ctr"/>
              <a:r>
                <a:rPr lang="en-US" sz="4000" b="1">
                  <a:solidFill>
                    <a:srgbClr val="009999"/>
                  </a:solidFill>
                  <a:latin typeface="Cambria" panose="02040503050406030204" pitchFamily="18" charset="0"/>
                </a:rPr>
                <a:t>Đọc thông tin trang 76 sgk. </a:t>
              </a:r>
              <a:endParaRPr lang="en-US" sz="4000" b="1" i="0">
                <a:solidFill>
                  <a:srgbClr val="009999"/>
                </a:solidFill>
                <a:effectLst/>
                <a:latin typeface="Cambria" panose="02040503050406030204" pitchFamily="18" charset="0"/>
              </a:endParaRPr>
            </a:p>
          </p:txBody>
        </p:sp>
      </p:grpSp>
      <p:sp>
        <p:nvSpPr>
          <p:cNvPr id="6" name="TextBox 5"/>
          <p:cNvSpPr txBox="1"/>
          <p:nvPr/>
        </p:nvSpPr>
        <p:spPr>
          <a:xfrm>
            <a:off x="599318" y="1566713"/>
            <a:ext cx="10931422" cy="2252924"/>
          </a:xfrm>
          <a:prstGeom prst="rect">
            <a:avLst/>
          </a:prstGeom>
          <a:noFill/>
        </p:spPr>
        <p:txBody>
          <a:bodyPr wrap="square" rtlCol="0">
            <a:spAutoFit/>
          </a:bodyPr>
          <a:lstStyle/>
          <a:p>
            <a:pPr algn="just">
              <a:lnSpc>
                <a:spcPct val="130000"/>
              </a:lnSpc>
            </a:pPr>
            <a:r>
              <a:rPr lang="en-US" sz="3600" b="1" dirty="0" err="1">
                <a:solidFill>
                  <a:srgbClr val="0070C0"/>
                </a:solidFill>
                <a:latin typeface="Cambria" panose="02040503050406030204" pitchFamily="18" charset="0"/>
                <a:ea typeface="Cambria" panose="02040503050406030204" pitchFamily="18" charset="0"/>
              </a:rPr>
              <a:t>Người</a:t>
            </a:r>
            <a:r>
              <a:rPr lang="en-US" sz="3600" b="1" dirty="0">
                <a:solidFill>
                  <a:srgbClr val="0070C0"/>
                </a:solidFill>
                <a:latin typeface="Cambria" panose="02040503050406030204" pitchFamily="18" charset="0"/>
                <a:ea typeface="Cambria" panose="02040503050406030204" pitchFamily="18" charset="0"/>
              </a:rPr>
              <a:t> ta </a:t>
            </a:r>
            <a:r>
              <a:rPr lang="en-US" sz="3600" b="1" dirty="0" err="1">
                <a:solidFill>
                  <a:srgbClr val="0070C0"/>
                </a:solidFill>
                <a:latin typeface="Cambria" panose="02040503050406030204" pitchFamily="18" charset="0"/>
                <a:ea typeface="Cambria" panose="02040503050406030204" pitchFamily="18" charset="0"/>
              </a:rPr>
              <a:t>sử</a:t>
            </a:r>
            <a:r>
              <a:rPr lang="en-US" sz="3600" b="1" dirty="0">
                <a:solidFill>
                  <a:srgbClr val="0070C0"/>
                </a:solidFill>
                <a:latin typeface="Cambria" panose="02040503050406030204" pitchFamily="18" charset="0"/>
                <a:ea typeface="Cambria" panose="02040503050406030204" pitchFamily="18" charset="0"/>
              </a:rPr>
              <a:t> </a:t>
            </a:r>
            <a:r>
              <a:rPr lang="en-US" sz="3600" b="1" dirty="0" err="1">
                <a:solidFill>
                  <a:srgbClr val="0070C0"/>
                </a:solidFill>
                <a:latin typeface="Cambria" panose="02040503050406030204" pitchFamily="18" charset="0"/>
                <a:ea typeface="Cambria" panose="02040503050406030204" pitchFamily="18" charset="0"/>
              </a:rPr>
              <a:t>dụng</a:t>
            </a:r>
            <a:r>
              <a:rPr lang="en-US" sz="3600" b="1" dirty="0">
                <a:solidFill>
                  <a:srgbClr val="0070C0"/>
                </a:solidFill>
                <a:latin typeface="Cambria" panose="02040503050406030204" pitchFamily="18" charset="0"/>
                <a:ea typeface="Cambria" panose="02040503050406030204" pitchFamily="18" charset="0"/>
              </a:rPr>
              <a:t> </a:t>
            </a:r>
            <a:r>
              <a:rPr lang="en-US" sz="3600" b="1" dirty="0" err="1">
                <a:solidFill>
                  <a:srgbClr val="0070C0"/>
                </a:solidFill>
                <a:latin typeface="Cambria" panose="02040503050406030204" pitchFamily="18" charset="0"/>
                <a:ea typeface="Cambria" panose="02040503050406030204" pitchFamily="18" charset="0"/>
              </a:rPr>
              <a:t>nấm</a:t>
            </a:r>
            <a:r>
              <a:rPr lang="en-US" sz="3600" b="1" dirty="0">
                <a:solidFill>
                  <a:srgbClr val="0070C0"/>
                </a:solidFill>
                <a:latin typeface="Cambria" panose="02040503050406030204" pitchFamily="18" charset="0"/>
                <a:ea typeface="Cambria" panose="02040503050406030204" pitchFamily="18" charset="0"/>
              </a:rPr>
              <a:t> men </a:t>
            </a:r>
            <a:r>
              <a:rPr lang="en-US" sz="3600" b="1" dirty="0" err="1">
                <a:solidFill>
                  <a:srgbClr val="0070C0"/>
                </a:solidFill>
                <a:latin typeface="Cambria" panose="02040503050406030204" pitchFamily="18" charset="0"/>
                <a:ea typeface="Cambria" panose="02040503050406030204" pitchFamily="18" charset="0"/>
              </a:rPr>
              <a:t>để</a:t>
            </a:r>
            <a:r>
              <a:rPr lang="en-US" sz="3600" b="1" dirty="0">
                <a:solidFill>
                  <a:srgbClr val="0070C0"/>
                </a:solidFill>
                <a:latin typeface="Cambria" panose="02040503050406030204" pitchFamily="18" charset="0"/>
                <a:ea typeface="Cambria" panose="02040503050406030204" pitchFamily="18" charset="0"/>
              </a:rPr>
              <a:t> </a:t>
            </a:r>
            <a:r>
              <a:rPr lang="en-US" sz="3600" b="1" dirty="0" err="1">
                <a:solidFill>
                  <a:srgbClr val="0070C0"/>
                </a:solidFill>
                <a:latin typeface="Cambria" panose="02040503050406030204" pitchFamily="18" charset="0"/>
                <a:ea typeface="Cambria" panose="02040503050406030204" pitchFamily="18" charset="0"/>
              </a:rPr>
              <a:t>tạo</a:t>
            </a:r>
            <a:r>
              <a:rPr lang="en-US" sz="3600" b="1" dirty="0">
                <a:solidFill>
                  <a:srgbClr val="0070C0"/>
                </a:solidFill>
                <a:latin typeface="Cambria" panose="02040503050406030204" pitchFamily="18" charset="0"/>
                <a:ea typeface="Cambria" panose="02040503050406030204" pitchFamily="18" charset="0"/>
              </a:rPr>
              <a:t> </a:t>
            </a:r>
            <a:r>
              <a:rPr lang="en-US" sz="3600" b="1" dirty="0" err="1">
                <a:solidFill>
                  <a:srgbClr val="0070C0"/>
                </a:solidFill>
                <a:latin typeface="Cambria" panose="02040503050406030204" pitchFamily="18" charset="0"/>
                <a:ea typeface="Cambria" panose="02040503050406030204" pitchFamily="18" charset="0"/>
              </a:rPr>
              <a:t>ra</a:t>
            </a:r>
            <a:r>
              <a:rPr lang="en-US" sz="3600" b="1" dirty="0">
                <a:solidFill>
                  <a:srgbClr val="0070C0"/>
                </a:solidFill>
                <a:latin typeface="Cambria" panose="02040503050406030204" pitchFamily="18" charset="0"/>
                <a:ea typeface="Cambria" panose="02040503050406030204" pitchFamily="18" charset="0"/>
              </a:rPr>
              <a:t> </a:t>
            </a:r>
            <a:r>
              <a:rPr lang="en-US" sz="3600" b="1" dirty="0" err="1">
                <a:solidFill>
                  <a:srgbClr val="0070C0"/>
                </a:solidFill>
                <a:latin typeface="Cambria" panose="02040503050406030204" pitchFamily="18" charset="0"/>
                <a:ea typeface="Cambria" panose="02040503050406030204" pitchFamily="18" charset="0"/>
              </a:rPr>
              <a:t>các</a:t>
            </a:r>
            <a:r>
              <a:rPr lang="en-US" sz="3600" b="1" dirty="0">
                <a:solidFill>
                  <a:srgbClr val="0070C0"/>
                </a:solidFill>
                <a:latin typeface="Cambria" panose="02040503050406030204" pitchFamily="18" charset="0"/>
                <a:ea typeface="Cambria" panose="02040503050406030204" pitchFamily="18" charset="0"/>
              </a:rPr>
              <a:t> </a:t>
            </a:r>
            <a:r>
              <a:rPr lang="en-US" sz="3600" b="1" dirty="0" err="1">
                <a:solidFill>
                  <a:srgbClr val="0070C0"/>
                </a:solidFill>
                <a:latin typeface="Cambria" panose="02040503050406030204" pitchFamily="18" charset="0"/>
                <a:ea typeface="Cambria" panose="02040503050406030204" pitchFamily="18" charset="0"/>
              </a:rPr>
              <a:t>sản</a:t>
            </a:r>
            <a:r>
              <a:rPr lang="en-US" sz="3600" b="1" dirty="0">
                <a:solidFill>
                  <a:srgbClr val="0070C0"/>
                </a:solidFill>
                <a:latin typeface="Cambria" panose="02040503050406030204" pitchFamily="18" charset="0"/>
                <a:ea typeface="Cambria" panose="02040503050406030204" pitchFamily="18" charset="0"/>
              </a:rPr>
              <a:t> </a:t>
            </a:r>
            <a:r>
              <a:rPr lang="en-US" sz="3600" b="1" dirty="0" err="1">
                <a:solidFill>
                  <a:srgbClr val="0070C0"/>
                </a:solidFill>
                <a:latin typeface="Cambria" panose="02040503050406030204" pitchFamily="18" charset="0"/>
                <a:ea typeface="Cambria" panose="02040503050406030204" pitchFamily="18" charset="0"/>
              </a:rPr>
              <a:t>phẩm</a:t>
            </a:r>
            <a:r>
              <a:rPr lang="en-US" sz="3600" b="1" dirty="0">
                <a:solidFill>
                  <a:srgbClr val="0070C0"/>
                </a:solidFill>
                <a:latin typeface="Cambria" panose="02040503050406030204" pitchFamily="18" charset="0"/>
                <a:ea typeface="Cambria" panose="02040503050406030204" pitchFamily="18" charset="0"/>
              </a:rPr>
              <a:t> </a:t>
            </a:r>
            <a:r>
              <a:rPr lang="en-US" sz="3600" b="1" dirty="0" err="1">
                <a:solidFill>
                  <a:srgbClr val="0070C0"/>
                </a:solidFill>
                <a:latin typeface="Cambria" panose="02040503050406030204" pitchFamily="18" charset="0"/>
                <a:ea typeface="Cambria" panose="02040503050406030204" pitchFamily="18" charset="0"/>
              </a:rPr>
              <a:t>đa</a:t>
            </a:r>
            <a:r>
              <a:rPr lang="en-US" sz="3600" b="1" dirty="0">
                <a:solidFill>
                  <a:srgbClr val="0070C0"/>
                </a:solidFill>
                <a:latin typeface="Cambria" panose="02040503050406030204" pitchFamily="18" charset="0"/>
                <a:ea typeface="Cambria" panose="02040503050406030204" pitchFamily="18" charset="0"/>
              </a:rPr>
              <a:t> </a:t>
            </a:r>
            <a:r>
              <a:rPr lang="en-US" sz="3600" b="1" dirty="0" err="1">
                <a:solidFill>
                  <a:srgbClr val="0070C0"/>
                </a:solidFill>
                <a:latin typeface="Cambria" panose="02040503050406030204" pitchFamily="18" charset="0"/>
                <a:ea typeface="Cambria" panose="02040503050406030204" pitchFamily="18" charset="0"/>
              </a:rPr>
              <a:t>dạng</a:t>
            </a:r>
            <a:r>
              <a:rPr lang="en-US" sz="3600" b="1" dirty="0">
                <a:solidFill>
                  <a:srgbClr val="0070C0"/>
                </a:solidFill>
                <a:latin typeface="Cambria" panose="02040503050406030204" pitchFamily="18" charset="0"/>
                <a:ea typeface="Cambria" panose="02040503050406030204" pitchFamily="18" charset="0"/>
              </a:rPr>
              <a:t> </a:t>
            </a:r>
            <a:r>
              <a:rPr lang="en-US" sz="3600" b="1" dirty="0" err="1">
                <a:solidFill>
                  <a:srgbClr val="0070C0"/>
                </a:solidFill>
                <a:latin typeface="Cambria" panose="02040503050406030204" pitchFamily="18" charset="0"/>
                <a:ea typeface="Cambria" panose="02040503050406030204" pitchFamily="18" charset="0"/>
              </a:rPr>
              <a:t>như</a:t>
            </a:r>
            <a:r>
              <a:rPr lang="en-US" sz="3600" b="1" dirty="0">
                <a:solidFill>
                  <a:srgbClr val="0070C0"/>
                </a:solidFill>
                <a:latin typeface="Cambria" panose="02040503050406030204" pitchFamily="18" charset="0"/>
                <a:ea typeface="Cambria" panose="02040503050406030204" pitchFamily="18" charset="0"/>
              </a:rPr>
              <a:t> </a:t>
            </a:r>
            <a:r>
              <a:rPr lang="en-US" sz="3600" b="1" dirty="0" err="1">
                <a:solidFill>
                  <a:srgbClr val="0070C0"/>
                </a:solidFill>
                <a:latin typeface="Cambria" panose="02040503050406030204" pitchFamily="18" charset="0"/>
                <a:ea typeface="Cambria" panose="02040503050406030204" pitchFamily="18" charset="0"/>
              </a:rPr>
              <a:t>làm</a:t>
            </a:r>
            <a:r>
              <a:rPr lang="en-US" sz="3600" b="1" dirty="0">
                <a:solidFill>
                  <a:srgbClr val="0070C0"/>
                </a:solidFill>
                <a:latin typeface="Cambria" panose="02040503050406030204" pitchFamily="18" charset="0"/>
                <a:ea typeface="Cambria" panose="02040503050406030204" pitchFamily="18" charset="0"/>
              </a:rPr>
              <a:t> </a:t>
            </a:r>
            <a:r>
              <a:rPr lang="en-US" sz="3600" b="1" dirty="0" err="1">
                <a:solidFill>
                  <a:srgbClr val="0070C0"/>
                </a:solidFill>
                <a:latin typeface="Cambria" panose="02040503050406030204" pitchFamily="18" charset="0"/>
                <a:ea typeface="Cambria" panose="02040503050406030204" pitchFamily="18" charset="0"/>
              </a:rPr>
              <a:t>bánh</a:t>
            </a:r>
            <a:r>
              <a:rPr lang="en-US" sz="3600" b="1" dirty="0">
                <a:solidFill>
                  <a:srgbClr val="0070C0"/>
                </a:solidFill>
                <a:latin typeface="Cambria" panose="02040503050406030204" pitchFamily="18" charset="0"/>
                <a:ea typeface="Cambria" panose="02040503050406030204" pitchFamily="18" charset="0"/>
              </a:rPr>
              <a:t> </a:t>
            </a:r>
            <a:r>
              <a:rPr lang="en-US" sz="3600" b="1" dirty="0" err="1">
                <a:solidFill>
                  <a:srgbClr val="0070C0"/>
                </a:solidFill>
                <a:latin typeface="Cambria" panose="02040503050406030204" pitchFamily="18" charset="0"/>
                <a:ea typeface="Cambria" panose="02040503050406030204" pitchFamily="18" charset="0"/>
              </a:rPr>
              <a:t>mì</a:t>
            </a:r>
            <a:r>
              <a:rPr lang="en-US" sz="3600" b="1" dirty="0">
                <a:solidFill>
                  <a:srgbClr val="0070C0"/>
                </a:solidFill>
                <a:latin typeface="Cambria" panose="02040503050406030204" pitchFamily="18" charset="0"/>
                <a:ea typeface="Cambria" panose="02040503050406030204" pitchFamily="18" charset="0"/>
              </a:rPr>
              <a:t>, </a:t>
            </a:r>
            <a:r>
              <a:rPr lang="en-US" sz="3600" b="1" dirty="0" err="1">
                <a:solidFill>
                  <a:srgbClr val="0070C0"/>
                </a:solidFill>
                <a:latin typeface="Cambria" panose="02040503050406030204" pitchFamily="18" charset="0"/>
                <a:ea typeface="Cambria" panose="02040503050406030204" pitchFamily="18" charset="0"/>
              </a:rPr>
              <a:t>bánh</a:t>
            </a:r>
            <a:r>
              <a:rPr lang="en-US" sz="3600" b="1" dirty="0">
                <a:solidFill>
                  <a:srgbClr val="0070C0"/>
                </a:solidFill>
                <a:latin typeface="Cambria" panose="02040503050406030204" pitchFamily="18" charset="0"/>
                <a:ea typeface="Cambria" panose="02040503050406030204" pitchFamily="18" charset="0"/>
              </a:rPr>
              <a:t> </a:t>
            </a:r>
            <a:r>
              <a:rPr lang="en-US" sz="3600" b="1" dirty="0" err="1">
                <a:solidFill>
                  <a:srgbClr val="0070C0"/>
                </a:solidFill>
                <a:latin typeface="Cambria" panose="02040503050406030204" pitchFamily="18" charset="0"/>
                <a:ea typeface="Cambria" panose="02040503050406030204" pitchFamily="18" charset="0"/>
              </a:rPr>
              <a:t>bao</a:t>
            </a:r>
            <a:r>
              <a:rPr lang="en-US" sz="3600" b="1" dirty="0">
                <a:solidFill>
                  <a:srgbClr val="0070C0"/>
                </a:solidFill>
                <a:latin typeface="Cambria" panose="02040503050406030204" pitchFamily="18" charset="0"/>
                <a:ea typeface="Cambria" panose="02040503050406030204" pitchFamily="18" charset="0"/>
              </a:rPr>
              <a:t>, </a:t>
            </a:r>
            <a:r>
              <a:rPr lang="en-US" sz="3600" b="1" dirty="0" err="1">
                <a:solidFill>
                  <a:srgbClr val="0070C0"/>
                </a:solidFill>
                <a:latin typeface="Cambria" panose="02040503050406030204" pitchFamily="18" charset="0"/>
                <a:ea typeface="Cambria" panose="02040503050406030204" pitchFamily="18" charset="0"/>
              </a:rPr>
              <a:t>lên</a:t>
            </a:r>
            <a:r>
              <a:rPr lang="en-US" sz="3600" b="1" dirty="0">
                <a:solidFill>
                  <a:srgbClr val="0070C0"/>
                </a:solidFill>
                <a:latin typeface="Cambria" panose="02040503050406030204" pitchFamily="18" charset="0"/>
                <a:ea typeface="Cambria" panose="02040503050406030204" pitchFamily="18" charset="0"/>
              </a:rPr>
              <a:t> men </a:t>
            </a:r>
            <a:r>
              <a:rPr lang="en-US" sz="3600" b="1" dirty="0" err="1">
                <a:solidFill>
                  <a:srgbClr val="0070C0"/>
                </a:solidFill>
                <a:latin typeface="Cambria" panose="02040503050406030204" pitchFamily="18" charset="0"/>
                <a:ea typeface="Cambria" panose="02040503050406030204" pitchFamily="18" charset="0"/>
              </a:rPr>
              <a:t>rượu</a:t>
            </a:r>
            <a:r>
              <a:rPr lang="en-US" sz="3600" b="1" dirty="0">
                <a:solidFill>
                  <a:srgbClr val="0070C0"/>
                </a:solidFill>
                <a:latin typeface="Cambria" panose="02040503050406030204" pitchFamily="18" charset="0"/>
                <a:ea typeface="Cambria" panose="02040503050406030204" pitchFamily="18" charset="0"/>
              </a:rPr>
              <a:t> </a:t>
            </a:r>
            <a:r>
              <a:rPr lang="en-US" sz="3600" b="1" dirty="0" err="1">
                <a:solidFill>
                  <a:srgbClr val="0070C0"/>
                </a:solidFill>
                <a:latin typeface="Cambria" panose="02040503050406030204" pitchFamily="18" charset="0"/>
                <a:ea typeface="Cambria" panose="02040503050406030204" pitchFamily="18" charset="0"/>
              </a:rPr>
              <a:t>trong</a:t>
            </a:r>
            <a:r>
              <a:rPr lang="en-US" sz="3600" b="1" dirty="0">
                <a:solidFill>
                  <a:srgbClr val="0070C0"/>
                </a:solidFill>
                <a:latin typeface="Cambria" panose="02040503050406030204" pitchFamily="18" charset="0"/>
                <a:ea typeface="Cambria" panose="02040503050406030204" pitchFamily="18" charset="0"/>
              </a:rPr>
              <a:t> </a:t>
            </a:r>
            <a:r>
              <a:rPr lang="en-US" sz="3600" b="1" dirty="0" err="1">
                <a:solidFill>
                  <a:srgbClr val="0070C0"/>
                </a:solidFill>
                <a:latin typeface="Cambria" panose="02040503050406030204" pitchFamily="18" charset="0"/>
                <a:ea typeface="Cambria" panose="02040503050406030204" pitchFamily="18" charset="0"/>
              </a:rPr>
              <a:t>sản</a:t>
            </a:r>
            <a:r>
              <a:rPr lang="en-US" sz="3600" b="1" dirty="0">
                <a:solidFill>
                  <a:srgbClr val="0070C0"/>
                </a:solidFill>
                <a:latin typeface="Cambria" panose="02040503050406030204" pitchFamily="18" charset="0"/>
                <a:ea typeface="Cambria" panose="02040503050406030204" pitchFamily="18" charset="0"/>
              </a:rPr>
              <a:t> </a:t>
            </a:r>
            <a:r>
              <a:rPr lang="en-US" sz="3600" b="1" dirty="0" err="1">
                <a:solidFill>
                  <a:srgbClr val="0070C0"/>
                </a:solidFill>
                <a:latin typeface="Cambria" panose="02040503050406030204" pitchFamily="18" charset="0"/>
                <a:ea typeface="Cambria" panose="02040503050406030204" pitchFamily="18" charset="0"/>
              </a:rPr>
              <a:t>xuất</a:t>
            </a:r>
            <a:r>
              <a:rPr lang="en-US" sz="3600" b="1" dirty="0">
                <a:solidFill>
                  <a:srgbClr val="0070C0"/>
                </a:solidFill>
                <a:latin typeface="Cambria" panose="02040503050406030204" pitchFamily="18" charset="0"/>
                <a:ea typeface="Cambria" panose="02040503050406030204" pitchFamily="18" charset="0"/>
              </a:rPr>
              <a:t> </a:t>
            </a:r>
            <a:r>
              <a:rPr lang="en-US" sz="3600" b="1" dirty="0" err="1">
                <a:solidFill>
                  <a:srgbClr val="0070C0"/>
                </a:solidFill>
                <a:latin typeface="Cambria" panose="02040503050406030204" pitchFamily="18" charset="0"/>
                <a:ea typeface="Cambria" panose="02040503050406030204" pitchFamily="18" charset="0"/>
              </a:rPr>
              <a:t>rượu</a:t>
            </a:r>
            <a:r>
              <a:rPr lang="en-US" sz="3600" b="1" dirty="0">
                <a:solidFill>
                  <a:srgbClr val="0070C0"/>
                </a:solidFill>
                <a:latin typeface="Cambria" panose="02040503050406030204" pitchFamily="18" charset="0"/>
                <a:ea typeface="Cambria" panose="02040503050406030204" pitchFamily="18" charset="0"/>
              </a:rPr>
              <a:t>, </a:t>
            </a:r>
            <a:r>
              <a:rPr lang="en-US" sz="3600" b="1" dirty="0" err="1">
                <a:solidFill>
                  <a:srgbClr val="0070C0"/>
                </a:solidFill>
                <a:latin typeface="Cambria" panose="02040503050406030204" pitchFamily="18" charset="0"/>
                <a:ea typeface="Cambria" panose="02040503050406030204" pitchFamily="18" charset="0"/>
              </a:rPr>
              <a:t>bia</a:t>
            </a:r>
            <a:r>
              <a:rPr lang="en-US" sz="3600" b="1" dirty="0">
                <a:solidFill>
                  <a:srgbClr val="0070C0"/>
                </a:solidFill>
                <a:latin typeface="Cambria" panose="02040503050406030204" pitchFamily="18" charset="0"/>
                <a:ea typeface="Cambria" panose="02040503050406030204" pitchFamily="18" charset="0"/>
              </a:rPr>
              <a:t>,…</a:t>
            </a:r>
            <a:endParaRPr lang="vi-VN" sz="36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19136465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11" descr="88"/>
          <p:cNvPicPr>
            <a:picLocks noChangeAspect="1"/>
          </p:cNvPicPr>
          <p:nvPr/>
        </p:nvPicPr>
        <p:blipFill>
          <a:blip r:embed="rId2"/>
          <a:srcRect t="50013"/>
          <a:stretch>
            <a:fillRect/>
          </a:stretch>
        </p:blipFill>
        <p:spPr>
          <a:xfrm>
            <a:off x="0" y="4525506"/>
            <a:ext cx="12193270" cy="2340750"/>
          </a:xfrm>
          <a:prstGeom prst="rect">
            <a:avLst/>
          </a:prstGeom>
        </p:spPr>
      </p:pic>
      <p:pic>
        <p:nvPicPr>
          <p:cNvPr id="6" name="图片 14">
            <a:extLst>
              <a:ext uri="{FF2B5EF4-FFF2-40B4-BE49-F238E27FC236}">
                <a16:creationId xmlns:a16="http://schemas.microsoft.com/office/drawing/2014/main" id="{835B81E9-A57C-4C69-AFEE-976A8B26F8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57390" y="1534589"/>
            <a:ext cx="1079488" cy="2195512"/>
          </a:xfrm>
          <a:prstGeom prst="rect">
            <a:avLst/>
          </a:prstGeom>
        </p:spPr>
      </p:pic>
      <p:pic>
        <p:nvPicPr>
          <p:cNvPr id="7" name="图片 16">
            <a:extLst>
              <a:ext uri="{FF2B5EF4-FFF2-40B4-BE49-F238E27FC236}">
                <a16:creationId xmlns:a16="http://schemas.microsoft.com/office/drawing/2014/main" id="{8E132414-F48A-4F74-8C03-8934F1EA789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57027" y="526797"/>
            <a:ext cx="1197479" cy="2171700"/>
          </a:xfrm>
          <a:prstGeom prst="rect">
            <a:avLst/>
          </a:prstGeom>
        </p:spPr>
      </p:pic>
      <p:pic>
        <p:nvPicPr>
          <p:cNvPr id="12" name="Picture 11"/>
          <p:cNvPicPr>
            <a:picLocks noChangeAspect="1"/>
          </p:cNvPicPr>
          <p:nvPr/>
        </p:nvPicPr>
        <p:blipFill>
          <a:blip r:embed="rId5">
            <a:extLst>
              <a:ext uri="{BEBA8EAE-BF5A-486C-A8C5-ECC9F3942E4B}">
                <a14:imgProps xmlns:a14="http://schemas.microsoft.com/office/drawing/2010/main">
                  <a14:imgLayer r:embed="rId6">
                    <a14:imgEffect>
                      <a14:backgroundRemoval t="728" b="99563" l="0" r="99375">
                        <a14:foregroundMark x1="22188" y1="57787" x2="56875" y2="61426"/>
                        <a14:foregroundMark x1="56875" y1="56332" x2="44688" y2="65066"/>
                        <a14:foregroundMark x1="50938" y1="55895" x2="51406" y2="65939"/>
                        <a14:foregroundMark x1="53438" y1="59971" x2="56406" y2="66376"/>
                        <a14:foregroundMark x1="26094" y1="55022" x2="26563" y2="63173"/>
                        <a14:foregroundMark x1="29531" y1="55022" x2="24063" y2="64483"/>
                        <a14:foregroundMark x1="19219" y1="65066" x2="33906" y2="65066"/>
                        <a14:foregroundMark x1="38281" y1="63610" x2="40313" y2="69578"/>
                        <a14:foregroundMark x1="34844" y1="65939" x2="34844" y2="71325"/>
                      </a14:backgroundRemoval>
                    </a14:imgEffect>
                  </a14:imgLayer>
                </a14:imgProps>
              </a:ext>
            </a:extLst>
          </a:blip>
          <a:stretch>
            <a:fillRect/>
          </a:stretch>
        </p:blipFill>
        <p:spPr>
          <a:xfrm flipH="1">
            <a:off x="-109584" y="1607959"/>
            <a:ext cx="4898559" cy="5258297"/>
          </a:xfrm>
          <a:prstGeom prst="rect">
            <a:avLst/>
          </a:prstGeom>
        </p:spPr>
      </p:pic>
      <p:grpSp>
        <p:nvGrpSpPr>
          <p:cNvPr id="15" name="Group 14"/>
          <p:cNvGrpSpPr/>
          <p:nvPr/>
        </p:nvGrpSpPr>
        <p:grpSpPr>
          <a:xfrm>
            <a:off x="4329469" y="-153264"/>
            <a:ext cx="7863801" cy="5703522"/>
            <a:chOff x="4329469" y="-153264"/>
            <a:chExt cx="7863801" cy="5703522"/>
          </a:xfrm>
        </p:grpSpPr>
        <p:pic>
          <p:nvPicPr>
            <p:cNvPr id="14" name="Picture 13">
              <a:extLst>
                <a:ext uri="{FF2B5EF4-FFF2-40B4-BE49-F238E27FC236}">
                  <a16:creationId xmlns:a16="http://schemas.microsoft.com/office/drawing/2014/main" id="{76D338ED-40AD-4146-81CD-6FBECB608A5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4329469" y="-153264"/>
              <a:ext cx="7863801" cy="5703522"/>
            </a:xfrm>
            <a:prstGeom prst="rect">
              <a:avLst/>
            </a:prstGeom>
          </p:spPr>
        </p:pic>
        <p:sp>
          <p:nvSpPr>
            <p:cNvPr id="2" name="TextBox 1"/>
            <p:cNvSpPr txBox="1"/>
            <p:nvPr/>
          </p:nvSpPr>
          <p:spPr>
            <a:xfrm>
              <a:off x="5314655" y="1773314"/>
              <a:ext cx="5893428" cy="1569660"/>
            </a:xfrm>
            <a:prstGeom prst="rect">
              <a:avLst/>
            </a:prstGeom>
            <a:noFill/>
          </p:spPr>
          <p:txBody>
            <a:bodyPr wrap="square" rtlCol="0">
              <a:spAutoFit/>
            </a:bodyPr>
            <a:lstStyle/>
            <a:p>
              <a:pPr algn="ctr"/>
              <a:r>
                <a:rPr lang="en-US" sz="4800" b="1">
                  <a:solidFill>
                    <a:srgbClr val="0070C0"/>
                  </a:solidFill>
                  <a:latin typeface="Cambria" panose="02040503050406030204" pitchFamily="18" charset="0"/>
                  <a:ea typeface="Cambria" panose="02040503050406030204" pitchFamily="18" charset="0"/>
                </a:rPr>
                <a:t>Người ta sử dụng nấm men để làm gì?</a:t>
              </a:r>
            </a:p>
          </p:txBody>
        </p:sp>
      </p:grpSp>
    </p:spTree>
    <p:extLst>
      <p:ext uri="{BB962C8B-B14F-4D97-AF65-F5344CB8AC3E}">
        <p14:creationId xmlns:p14="http://schemas.microsoft.com/office/powerpoint/2010/main" val="282513454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84907" y="2122059"/>
            <a:ext cx="5566798" cy="3510284"/>
          </a:xfrm>
          <a:prstGeom prst="rect">
            <a:avLst/>
          </a:prstGeom>
        </p:spPr>
      </p:pic>
      <p:pic>
        <p:nvPicPr>
          <p:cNvPr id="3" name="Picture 2"/>
          <p:cNvPicPr>
            <a:picLocks noChangeAspect="1"/>
          </p:cNvPicPr>
          <p:nvPr/>
        </p:nvPicPr>
        <p:blipFill>
          <a:blip r:embed="rId3"/>
          <a:stretch>
            <a:fillRect/>
          </a:stretch>
        </p:blipFill>
        <p:spPr>
          <a:xfrm>
            <a:off x="7060770" y="1859193"/>
            <a:ext cx="4036016" cy="4036016"/>
          </a:xfrm>
          <a:prstGeom prst="rect">
            <a:avLst/>
          </a:prstGeom>
        </p:spPr>
      </p:pic>
      <p:sp>
        <p:nvSpPr>
          <p:cNvPr id="4" name="TextBox 3"/>
          <p:cNvSpPr txBox="1"/>
          <p:nvPr/>
        </p:nvSpPr>
        <p:spPr>
          <a:xfrm>
            <a:off x="684907" y="404340"/>
            <a:ext cx="10675351" cy="1569660"/>
          </a:xfrm>
          <a:prstGeom prst="rect">
            <a:avLst/>
          </a:prstGeom>
          <a:noFill/>
        </p:spPr>
        <p:txBody>
          <a:bodyPr wrap="square" rtlCol="0">
            <a:spAutoFit/>
          </a:bodyPr>
          <a:lstStyle/>
          <a:p>
            <a:pPr algn="just"/>
            <a:r>
              <a:rPr lang="en-US" sz="3200" b="1">
                <a:solidFill>
                  <a:srgbClr val="0070C0"/>
                </a:solidFill>
                <a:latin typeface="Cambria" panose="02040503050406030204" pitchFamily="18" charset="0"/>
                <a:ea typeface="Cambria" panose="02040503050406030204" pitchFamily="18" charset="0"/>
              </a:rPr>
              <a:t>Người ta sử dụng nấm men để tạo ra các sản phẩm đa dạng như làm bánh mì, bánh bao, lên men rượu trong sản xuất rượu, bia,…</a:t>
            </a:r>
            <a:endParaRPr lang="vi-VN" sz="3200" b="1">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06265236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a:extLst>
              <a:ext uri="{FF2B5EF4-FFF2-40B4-BE49-F238E27FC236}">
                <a16:creationId xmlns:a16="http://schemas.microsoft.com/office/drawing/2014/main" id="{BC5BEAEB-E389-7C3C-041A-F2DB4F5AE20A}"/>
              </a:ext>
            </a:extLst>
          </p:cNvPr>
          <p:cNvGrpSpPr/>
          <p:nvPr/>
        </p:nvGrpSpPr>
        <p:grpSpPr>
          <a:xfrm>
            <a:off x="849215" y="339566"/>
            <a:ext cx="10443735" cy="1243325"/>
            <a:chOff x="1147156" y="572516"/>
            <a:chExt cx="12988181" cy="410815"/>
          </a:xfrm>
        </p:grpSpPr>
        <p:sp>
          <p:nvSpPr>
            <p:cNvPr id="6" name="Flowchart: Alternate Process 5">
              <a:extLst>
                <a:ext uri="{FF2B5EF4-FFF2-40B4-BE49-F238E27FC236}">
                  <a16:creationId xmlns:a16="http://schemas.microsoft.com/office/drawing/2014/main" id="{5B6713E3-A5F2-5E0D-4DA0-706415FDF64C}"/>
                </a:ext>
              </a:extLst>
            </p:cNvPr>
            <p:cNvSpPr/>
            <p:nvPr/>
          </p:nvSpPr>
          <p:spPr>
            <a:xfrm>
              <a:off x="1147156" y="572516"/>
              <a:ext cx="12988181" cy="410815"/>
            </a:xfrm>
            <a:prstGeom prst="flowChartAlternateProcess">
              <a:avLst/>
            </a:prstGeom>
            <a:solidFill>
              <a:srgbClr val="E1F7FB"/>
            </a:solidFill>
            <a:ln w="19050">
              <a:solidFill>
                <a:srgbClr val="2790D9"/>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7" name="TextBox 6">
              <a:extLst>
                <a:ext uri="{FF2B5EF4-FFF2-40B4-BE49-F238E27FC236}">
                  <a16:creationId xmlns:a16="http://schemas.microsoft.com/office/drawing/2014/main" id="{FF6F49AC-3F83-46CA-AC9E-5A46576F40A2}"/>
                </a:ext>
              </a:extLst>
            </p:cNvPr>
            <p:cNvSpPr txBox="1"/>
            <p:nvPr/>
          </p:nvSpPr>
          <p:spPr>
            <a:xfrm>
              <a:off x="1147156" y="572637"/>
              <a:ext cx="12988181" cy="396608"/>
            </a:xfrm>
            <a:prstGeom prst="rect">
              <a:avLst/>
            </a:prstGeom>
            <a:noFill/>
          </p:spPr>
          <p:txBody>
            <a:bodyPr wrap="square">
              <a:spAutoFit/>
            </a:bodyPr>
            <a:lstStyle/>
            <a:p>
              <a:pPr algn="ctr"/>
              <a:r>
                <a:rPr lang="en-US" sz="3600" b="1" i="0">
                  <a:solidFill>
                    <a:srgbClr val="009999"/>
                  </a:solidFill>
                  <a:effectLst/>
                  <a:latin typeface="Cambria" panose="02040503050406030204" pitchFamily="18" charset="0"/>
                </a:rPr>
                <a:t>1. Quan sát hình 5 và đọc thông tin về quy trình làm bánh mì và trả lời câu hỏi:</a:t>
              </a:r>
            </a:p>
          </p:txBody>
        </p:sp>
      </p:grpSp>
      <p:sp>
        <p:nvSpPr>
          <p:cNvPr id="8" name="TextBox 7"/>
          <p:cNvSpPr txBox="1"/>
          <p:nvPr/>
        </p:nvSpPr>
        <p:spPr>
          <a:xfrm>
            <a:off x="445198" y="1771609"/>
            <a:ext cx="11251768" cy="3647152"/>
          </a:xfrm>
          <a:prstGeom prst="rect">
            <a:avLst/>
          </a:prstGeom>
          <a:noFill/>
        </p:spPr>
        <p:txBody>
          <a:bodyPr wrap="square" rtlCol="0">
            <a:spAutoFit/>
          </a:bodyPr>
          <a:lstStyle/>
          <a:p>
            <a:pPr algn="just">
              <a:spcBef>
                <a:spcPts val="600"/>
              </a:spcBef>
            </a:pPr>
            <a:r>
              <a:rPr lang="nl-NL" sz="3600" dirty="0">
                <a:solidFill>
                  <a:srgbClr val="002060"/>
                </a:solidFill>
                <a:latin typeface="Cambria" panose="02040503050406030204" pitchFamily="18" charset="0"/>
                <a:ea typeface="Cambria" panose="02040503050406030204" pitchFamily="18" charset="0"/>
              </a:rPr>
              <a:t>+ Các nguyên vật liệu và dụng cụ cần thiết để làm bánh mì là gì?</a:t>
            </a:r>
            <a:endParaRPr lang="en-US" sz="3600" dirty="0">
              <a:solidFill>
                <a:srgbClr val="002060"/>
              </a:solidFill>
              <a:latin typeface="Cambria" panose="02040503050406030204" pitchFamily="18" charset="0"/>
              <a:ea typeface="Cambria" panose="02040503050406030204" pitchFamily="18" charset="0"/>
            </a:endParaRPr>
          </a:p>
          <a:p>
            <a:pPr algn="just">
              <a:spcBef>
                <a:spcPts val="600"/>
              </a:spcBef>
            </a:pPr>
            <a:r>
              <a:rPr lang="nl-NL" sz="3600" dirty="0">
                <a:solidFill>
                  <a:srgbClr val="002060"/>
                </a:solidFill>
                <a:latin typeface="Cambria" panose="02040503050406030204" pitchFamily="18" charset="0"/>
                <a:ea typeface="Cambria" panose="02040503050406030204" pitchFamily="18" charset="0"/>
              </a:rPr>
              <a:t>+ Em hãy nêu quy trình các bước cần thực hiện để làm bánh mì?</a:t>
            </a:r>
          </a:p>
          <a:p>
            <a:pPr algn="just">
              <a:spcBef>
                <a:spcPts val="600"/>
              </a:spcBef>
            </a:pPr>
            <a:r>
              <a:rPr lang="nl-NL" sz="3600" dirty="0">
                <a:solidFill>
                  <a:srgbClr val="002060"/>
                </a:solidFill>
                <a:latin typeface="Cambria" panose="02040503050406030204" pitchFamily="18" charset="0"/>
                <a:ea typeface="Cambria" panose="02040503050406030204" pitchFamily="18" charset="0"/>
              </a:rPr>
              <a:t>+ Vì sao phải nhào kĩ bột.</a:t>
            </a:r>
            <a:endParaRPr lang="en-US" sz="3600" dirty="0">
              <a:solidFill>
                <a:srgbClr val="002060"/>
              </a:solidFill>
              <a:latin typeface="Cambria" panose="02040503050406030204" pitchFamily="18" charset="0"/>
              <a:ea typeface="Cambria" panose="02040503050406030204" pitchFamily="18" charset="0"/>
            </a:endParaRPr>
          </a:p>
          <a:p>
            <a:pPr algn="just">
              <a:spcBef>
                <a:spcPts val="600"/>
              </a:spcBef>
            </a:pPr>
            <a:r>
              <a:rPr lang="nl-NL" sz="3600" dirty="0">
                <a:solidFill>
                  <a:srgbClr val="002060"/>
                </a:solidFill>
                <a:latin typeface="Cambria" panose="02040503050406030204" pitchFamily="18" charset="0"/>
                <a:ea typeface="Cambria" panose="02040503050406030204" pitchFamily="18" charset="0"/>
              </a:rPr>
              <a:t>+ Vì sao phải ủ bột khoảng 30-40 phút với khăn ẩm? </a:t>
            </a:r>
            <a:endParaRPr lang="en-US" sz="3600" dirty="0">
              <a:solidFill>
                <a:srgbClr val="002060"/>
              </a:solidFill>
              <a:latin typeface="Cambria" panose="02040503050406030204" pitchFamily="18" charset="0"/>
              <a:ea typeface="Cambria" panose="02040503050406030204" pitchFamily="18" charset="0"/>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95268" y="3246496"/>
            <a:ext cx="5496732" cy="3750988"/>
          </a:xfrm>
          <a:prstGeom prst="rect">
            <a:avLst/>
          </a:prstGeom>
        </p:spPr>
      </p:pic>
    </p:spTree>
    <p:extLst>
      <p:ext uri="{BB962C8B-B14F-4D97-AF65-F5344CB8AC3E}">
        <p14:creationId xmlns:p14="http://schemas.microsoft.com/office/powerpoint/2010/main" val="63647009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randombar(horizontal)">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97844" y="2770572"/>
            <a:ext cx="6194156" cy="4226912"/>
          </a:xfrm>
          <a:prstGeom prst="rect">
            <a:avLst/>
          </a:prstGeom>
        </p:spPr>
      </p:pic>
      <p:sp>
        <p:nvSpPr>
          <p:cNvPr id="3" name="TextBox 2"/>
          <p:cNvSpPr txBox="1"/>
          <p:nvPr/>
        </p:nvSpPr>
        <p:spPr>
          <a:xfrm>
            <a:off x="553686" y="531744"/>
            <a:ext cx="11251768" cy="2062103"/>
          </a:xfrm>
          <a:prstGeom prst="rect">
            <a:avLst/>
          </a:prstGeom>
          <a:noFill/>
        </p:spPr>
        <p:txBody>
          <a:bodyPr wrap="square" rtlCol="0">
            <a:spAutoFit/>
          </a:bodyPr>
          <a:lstStyle/>
          <a:p>
            <a:pPr algn="just"/>
            <a:r>
              <a:rPr lang="nl-NL" sz="3200" dirty="0">
                <a:solidFill>
                  <a:srgbClr val="002060"/>
                </a:solidFill>
                <a:latin typeface="Cambria" panose="02040503050406030204" pitchFamily="18" charset="0"/>
                <a:ea typeface="Cambria" panose="02040503050406030204" pitchFamily="18" charset="0"/>
              </a:rPr>
              <a:t>+ Các nguyên vật liệu và dụng cụ cần thiết để làm bánh mì là gì?</a:t>
            </a:r>
            <a:endParaRPr lang="en-US" sz="3200" dirty="0">
              <a:solidFill>
                <a:srgbClr val="002060"/>
              </a:solidFill>
              <a:latin typeface="Cambria" panose="02040503050406030204" pitchFamily="18" charset="0"/>
              <a:ea typeface="Cambria" panose="02040503050406030204" pitchFamily="18" charset="0"/>
            </a:endParaRPr>
          </a:p>
          <a:p>
            <a:pPr algn="just"/>
            <a:r>
              <a:rPr lang="nl-NL" sz="3200" dirty="0">
                <a:solidFill>
                  <a:srgbClr val="002060"/>
                </a:solidFill>
                <a:latin typeface="Cambria" panose="02040503050406030204" pitchFamily="18" charset="0"/>
                <a:ea typeface="Cambria" panose="02040503050406030204" pitchFamily="18" charset="0"/>
              </a:rPr>
              <a:t>+ Em hãy nêu quy trình các bước cần thực hiện để làm bánh mì?</a:t>
            </a:r>
          </a:p>
          <a:p>
            <a:pPr algn="just"/>
            <a:r>
              <a:rPr lang="nl-NL" sz="3200" dirty="0">
                <a:solidFill>
                  <a:srgbClr val="002060"/>
                </a:solidFill>
                <a:latin typeface="Cambria" panose="02040503050406030204" pitchFamily="18" charset="0"/>
                <a:ea typeface="Cambria" panose="02040503050406030204" pitchFamily="18" charset="0"/>
              </a:rPr>
              <a:t>+ Vì sao phải nhào kĩ bột?</a:t>
            </a:r>
            <a:endParaRPr lang="en-US" sz="3200" dirty="0">
              <a:solidFill>
                <a:srgbClr val="002060"/>
              </a:solidFill>
              <a:latin typeface="Cambria" panose="02040503050406030204" pitchFamily="18" charset="0"/>
              <a:ea typeface="Cambria" panose="02040503050406030204" pitchFamily="18" charset="0"/>
            </a:endParaRPr>
          </a:p>
          <a:p>
            <a:pPr algn="just"/>
            <a:r>
              <a:rPr lang="nl-NL" sz="3200" dirty="0">
                <a:solidFill>
                  <a:srgbClr val="002060"/>
                </a:solidFill>
                <a:latin typeface="Cambria" panose="02040503050406030204" pitchFamily="18" charset="0"/>
                <a:ea typeface="Cambria" panose="02040503050406030204" pitchFamily="18" charset="0"/>
              </a:rPr>
              <a:t>+ Vì sao phải ủ bột khoảng 30-40 phút với khăn ẩm? </a:t>
            </a:r>
            <a:endParaRPr lang="en-US" sz="3200"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76720184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randombar(horizont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a:extLst>
              <a:ext uri="{FF2B5EF4-FFF2-40B4-BE49-F238E27FC236}">
                <a16:creationId xmlns:a16="http://schemas.microsoft.com/office/drawing/2014/main" id="{BC5BEAEB-E389-7C3C-041A-F2DB4F5AE20A}"/>
              </a:ext>
            </a:extLst>
          </p:cNvPr>
          <p:cNvGrpSpPr/>
          <p:nvPr/>
        </p:nvGrpSpPr>
        <p:grpSpPr>
          <a:xfrm>
            <a:off x="849215" y="339566"/>
            <a:ext cx="10443735" cy="1243325"/>
            <a:chOff x="1147156" y="572516"/>
            <a:chExt cx="12988181" cy="410815"/>
          </a:xfrm>
        </p:grpSpPr>
        <p:sp>
          <p:nvSpPr>
            <p:cNvPr id="3" name="Flowchart: Alternate Process 2">
              <a:extLst>
                <a:ext uri="{FF2B5EF4-FFF2-40B4-BE49-F238E27FC236}">
                  <a16:creationId xmlns:a16="http://schemas.microsoft.com/office/drawing/2014/main" id="{5B6713E3-A5F2-5E0D-4DA0-706415FDF64C}"/>
                </a:ext>
              </a:extLst>
            </p:cNvPr>
            <p:cNvSpPr/>
            <p:nvPr/>
          </p:nvSpPr>
          <p:spPr>
            <a:xfrm>
              <a:off x="1147156" y="572516"/>
              <a:ext cx="12988181" cy="410815"/>
            </a:xfrm>
            <a:prstGeom prst="flowChartAlternateProcess">
              <a:avLst/>
            </a:prstGeom>
            <a:solidFill>
              <a:srgbClr val="E1F7FB"/>
            </a:solidFill>
            <a:ln w="19050">
              <a:solidFill>
                <a:srgbClr val="2790D9"/>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 name="TextBox 3">
              <a:extLst>
                <a:ext uri="{FF2B5EF4-FFF2-40B4-BE49-F238E27FC236}">
                  <a16:creationId xmlns:a16="http://schemas.microsoft.com/office/drawing/2014/main" id="{FF6F49AC-3F83-46CA-AC9E-5A46576F40A2}"/>
                </a:ext>
              </a:extLst>
            </p:cNvPr>
            <p:cNvSpPr txBox="1"/>
            <p:nvPr/>
          </p:nvSpPr>
          <p:spPr>
            <a:xfrm>
              <a:off x="1147156" y="572637"/>
              <a:ext cx="12988181" cy="396608"/>
            </a:xfrm>
            <a:prstGeom prst="rect">
              <a:avLst/>
            </a:prstGeom>
            <a:noFill/>
          </p:spPr>
          <p:txBody>
            <a:bodyPr wrap="square">
              <a:spAutoFit/>
            </a:bodyPr>
            <a:lstStyle/>
            <a:p>
              <a:pPr algn="ctr"/>
              <a:r>
                <a:rPr lang="en-US" sz="3600" b="1" i="0">
                  <a:solidFill>
                    <a:srgbClr val="009999"/>
                  </a:solidFill>
                  <a:effectLst/>
                  <a:latin typeface="Cambria" panose="02040503050406030204" pitchFamily="18" charset="0"/>
                </a:rPr>
                <a:t>Quan sát hình 5 và đọc thông tin về quy trình làm bánh mì.</a:t>
              </a:r>
            </a:p>
          </p:txBody>
        </p:sp>
      </p:grpSp>
      <p:sp>
        <p:nvSpPr>
          <p:cNvPr id="6" name="TextBox 5"/>
          <p:cNvSpPr txBox="1"/>
          <p:nvPr/>
        </p:nvSpPr>
        <p:spPr>
          <a:xfrm>
            <a:off x="849215" y="1704813"/>
            <a:ext cx="10817815" cy="3647152"/>
          </a:xfrm>
          <a:prstGeom prst="rect">
            <a:avLst/>
          </a:prstGeom>
          <a:noFill/>
        </p:spPr>
        <p:txBody>
          <a:bodyPr wrap="square" rtlCol="0">
            <a:spAutoFit/>
          </a:bodyPr>
          <a:lstStyle/>
          <a:p>
            <a:r>
              <a:rPr lang="en-US" sz="3300" b="1">
                <a:solidFill>
                  <a:srgbClr val="0070C0"/>
                </a:solidFill>
                <a:latin typeface="Cambria" panose="02040503050406030204" pitchFamily="18" charset="0"/>
                <a:ea typeface="Cambria" panose="02040503050406030204" pitchFamily="18" charset="0"/>
              </a:rPr>
              <a:t>Chuẩn bị:</a:t>
            </a:r>
          </a:p>
          <a:p>
            <a:r>
              <a:rPr lang="en-US" sz="3300" b="1" i="1">
                <a:latin typeface="Cambria" panose="02040503050406030204" pitchFamily="18" charset="0"/>
                <a:ea typeface="Cambria" panose="02040503050406030204" pitchFamily="18" charset="0"/>
              </a:rPr>
              <a:t>Nguyên liệu: </a:t>
            </a:r>
          </a:p>
          <a:p>
            <a:r>
              <a:rPr lang="en-US" sz="3300">
                <a:latin typeface="Cambria" panose="02040503050406030204" pitchFamily="18" charset="0"/>
                <a:ea typeface="Cambria" panose="02040503050406030204" pitchFamily="18" charset="0"/>
              </a:rPr>
              <a:t>Bột mì: 300 g.</a:t>
            </a:r>
          </a:p>
          <a:p>
            <a:r>
              <a:rPr lang="en-US" sz="3300">
                <a:latin typeface="Cambria" panose="02040503050406030204" pitchFamily="18" charset="0"/>
                <a:ea typeface="Cambria" panose="02040503050406030204" pitchFamily="18" charset="0"/>
              </a:rPr>
              <a:t>Nấm men (men nở): 5g.</a:t>
            </a:r>
          </a:p>
          <a:p>
            <a:r>
              <a:rPr lang="en-US" sz="3300">
                <a:latin typeface="Cambria" panose="02040503050406030204" pitchFamily="18" charset="0"/>
                <a:ea typeface="Cambria" panose="02040503050406030204" pitchFamily="18" charset="0"/>
              </a:rPr>
              <a:t>Đường: 20 g.</a:t>
            </a:r>
          </a:p>
          <a:p>
            <a:r>
              <a:rPr lang="en-US" sz="3300">
                <a:latin typeface="Cambria" panose="02040503050406030204" pitchFamily="18" charset="0"/>
                <a:ea typeface="Cambria" panose="02040503050406030204" pitchFamily="18" charset="0"/>
              </a:rPr>
              <a:t>Nước ấm: 200 ml.</a:t>
            </a:r>
          </a:p>
          <a:p>
            <a:r>
              <a:rPr lang="en-US" sz="3300">
                <a:latin typeface="Cambria" panose="02040503050406030204" pitchFamily="18" charset="0"/>
                <a:ea typeface="Cambria" panose="02040503050406030204" pitchFamily="18" charset="0"/>
              </a:rPr>
              <a:t>Dụng cụ: ca, bát, cái cán bột, cân, đũa đồng hồ, găng tay,…</a:t>
            </a:r>
          </a:p>
        </p:txBody>
      </p:sp>
    </p:spTree>
    <p:extLst>
      <p:ext uri="{BB962C8B-B14F-4D97-AF65-F5344CB8AC3E}">
        <p14:creationId xmlns:p14="http://schemas.microsoft.com/office/powerpoint/2010/main" val="139734937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卡通主题">
      <a:majorFont>
        <a:latin typeface="Aa甜甜圈 (非商业使用)"/>
        <a:ea typeface="Aa甜甜圈 (非商业使用)"/>
        <a:cs typeface=""/>
      </a:majorFont>
      <a:minorFont>
        <a:latin typeface="Aa甜甜圈 (非商业使用)"/>
        <a:ea typeface="Aa甜甜圈 (非商业使用)"/>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TotalTime>
  <Words>593</Words>
  <Application>Microsoft Office PowerPoint</Application>
  <PresentationFormat>Widescreen</PresentationFormat>
  <Paragraphs>42</Paragraphs>
  <Slides>17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#9Slide07 HoneyCream</vt:lpstr>
      <vt:lpstr>Aa甜甜圈 (非商业使用)</vt:lpstr>
      <vt:lpstr>Arial</vt:lpstr>
      <vt:lpstr>Cambria</vt:lpstr>
      <vt:lpstr>inpin heiti</vt:lpstr>
      <vt:lpstr>SVN-Newton</vt:lpstr>
      <vt:lpstr>Times New Roman</vt:lpstr>
      <vt:lpstr>字魂156号-萌趣苏打饼</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BÍCH NGỌC</dc:creator>
  <cp:keywords>MĂNGNON</cp:keywords>
  <cp:lastModifiedBy>Admin</cp:lastModifiedBy>
  <cp:revision>42</cp:revision>
  <dcterms:created xsi:type="dcterms:W3CDTF">2023-12-17T05:16:07Z</dcterms:created>
  <dcterms:modified xsi:type="dcterms:W3CDTF">2024-02-22T11:06:30Z</dcterms:modified>
</cp:coreProperties>
</file>