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7" r:id="rId2"/>
    <p:sldId id="263" r:id="rId3"/>
    <p:sldId id="265" r:id="rId4"/>
    <p:sldId id="266" r:id="rId5"/>
    <p:sldId id="269" r:id="rId6"/>
    <p:sldId id="268" r:id="rId7"/>
    <p:sldId id="270" r:id="rId8"/>
    <p:sldId id="273" r:id="rId9"/>
    <p:sldId id="274" r:id="rId10"/>
    <p:sldId id="275" r:id="rId11"/>
    <p:sldId id="276" r:id="rId12"/>
    <p:sldId id="277" r:id="rId13"/>
    <p:sldId id="258" r:id="rId14"/>
    <p:sldId id="279" r:id="rId15"/>
    <p:sldId id="280" r:id="rId16"/>
    <p:sldId id="28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250B"/>
    <a:srgbClr val="1C8416"/>
    <a:srgbClr val="FF33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5" d="100"/>
          <a:sy n="65" d="100"/>
        </p:scale>
        <p:origin x="53" y="29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C7FD78-32D2-4E1E-8EA3-CD3F3B3F5FCB}" type="datetimeFigureOut">
              <a:rPr lang="en-US" smtClean="0"/>
              <a:t>22/02/2024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1B84D-ADA1-4106-A73E-6661F287ACDA}" type="slidenum">
              <a:rPr lang="en-US" smtClean="0"/>
              <a:t>‹#›</a:t>
            </a:fld>
            <a:endParaRPr lang="en-US"/>
          </a:p>
        </p:txBody>
      </p:sp>
    </p:spTree>
    <p:extLst>
      <p:ext uri="{BB962C8B-B14F-4D97-AF65-F5344CB8AC3E}">
        <p14:creationId xmlns:p14="http://schemas.microsoft.com/office/powerpoint/2010/main" val="2900641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35574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629822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4165247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755826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18480788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761607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927100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10840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447853"/>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1"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幻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737438384"/>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1"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00831376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785607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4959A3-A541-421B-9CD7-0C923F5DC50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6FE6C62-2345-4AFC-A9B4-B80648B88A20}"/>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FA61041-19B0-4309-B12C-8124D74B5C6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177337-1161-4CB2-8B69-3E24C9ADD514}"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a:extLst>
              <a:ext uri="{FF2B5EF4-FFF2-40B4-BE49-F238E27FC236}">
                <a16:creationId xmlns:a16="http://schemas.microsoft.com/office/drawing/2014/main" id="{F5E58FA1-8289-4B63-94AF-DF8065BB97E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a:extLst>
              <a:ext uri="{FF2B5EF4-FFF2-40B4-BE49-F238E27FC236}">
                <a16:creationId xmlns:a16="http://schemas.microsoft.com/office/drawing/2014/main" id="{FF26FE73-8E88-4C1F-A28F-B1B51E3AF8C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ED884B-F155-42E3-9801-487CD0C3BEE5}"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82480920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s://www.facebook.com/groups/629898828017053" TargetMode="Externa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2736274" y="-294765"/>
            <a:ext cx="2914996" cy="3089874"/>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1">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2" name="TextBox 11"/>
          <p:cNvSpPr txBox="1"/>
          <p:nvPr userDrawn="1"/>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rPr>
              <a:t>Bích </a:t>
            </a:r>
          </a:p>
        </p:txBody>
      </p:sp>
    </p:spTree>
    <p:extLst>
      <p:ext uri="{BB962C8B-B14F-4D97-AF65-F5344CB8AC3E}">
        <p14:creationId xmlns:p14="http://schemas.microsoft.com/office/powerpoint/2010/main" val="24432545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4667" y="0"/>
            <a:ext cx="3474720" cy="6858000"/>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171" r="67378"/>
                    </a14:imgEffect>
                  </a14:imgLayer>
                </a14:imgProps>
              </a:ext>
              <a:ext uri="{28A0092B-C50C-407E-A947-70E740481C1C}">
                <a14:useLocalDpi xmlns:a14="http://schemas.microsoft.com/office/drawing/2010/main" val="0"/>
              </a:ext>
            </a:extLst>
          </a:blip>
          <a:stretch>
            <a:fillRect/>
          </a:stretch>
        </p:blipFill>
        <p:spPr>
          <a:xfrm>
            <a:off x="-47060" y="0"/>
            <a:ext cx="4863509" cy="6858000"/>
          </a:xfrm>
          <a:prstGeom prst="rect">
            <a:avLst/>
          </a:prstGeom>
        </p:spPr>
      </p:pic>
      <p:pic>
        <p:nvPicPr>
          <p:cNvPr id="7" name="Picture 6"/>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pic>
        <p:nvPicPr>
          <p:cNvPr id="10" name="Picture 9">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150125" y="-133694"/>
            <a:ext cx="1523956" cy="1508868"/>
          </a:xfrm>
          <a:prstGeom prst="rect">
            <a:avLst/>
          </a:prstGeom>
        </p:spPr>
      </p:pic>
      <p:pic>
        <p:nvPicPr>
          <p:cNvPr id="14" name="Picture 13"/>
          <p:cNvPicPr>
            <a:picLocks noChangeAspect="1"/>
          </p:cNvPicPr>
          <p:nvPr/>
        </p:nvPicPr>
        <p:blipFill>
          <a:blip r:embed="rId11"/>
          <a:stretch>
            <a:fillRect/>
          </a:stretch>
        </p:blipFill>
        <p:spPr>
          <a:xfrm>
            <a:off x="3991099" y="205751"/>
            <a:ext cx="2818874" cy="1724570"/>
          </a:xfrm>
          <a:prstGeom prst="rect">
            <a:avLst/>
          </a:prstGeom>
        </p:spPr>
      </p:pic>
      <p:pic>
        <p:nvPicPr>
          <p:cNvPr id="22" name="Picture 21"/>
          <p:cNvPicPr>
            <a:picLocks noChangeAspect="1"/>
          </p:cNvPicPr>
          <p:nvPr/>
        </p:nvPicPr>
        <p:blipFill>
          <a:blip r:embed="rId12"/>
          <a:stretch>
            <a:fillRect/>
          </a:stretch>
        </p:blipFill>
        <p:spPr>
          <a:xfrm>
            <a:off x="1176101" y="1508868"/>
            <a:ext cx="9839797" cy="4554107"/>
          </a:xfrm>
          <a:prstGeom prst="rect">
            <a:avLst/>
          </a:prstGeom>
        </p:spPr>
      </p:pic>
    </p:spTree>
    <p:extLst>
      <p:ext uri="{BB962C8B-B14F-4D97-AF65-F5344CB8AC3E}">
        <p14:creationId xmlns:p14="http://schemas.microsoft.com/office/powerpoint/2010/main" val="21251118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par>
                                <p:cTn id="8" presetID="22" presetClass="entr" presetSubtype="4" fill="hold" nodeType="withEffect">
                                  <p:stCondLst>
                                    <p:cond delay="3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47" presetClass="entr" presetSubtype="0" fill="hold" nodeType="withEffect">
                                  <p:stCondLst>
                                    <p:cond delay="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3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2300"/>
                            </p:stCondLst>
                            <p:childTnLst>
                              <p:par>
                                <p:cTn id="23" presetID="14" presetClass="entr" presetSubtype="1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grpSp>
        <p:nvGrpSpPr>
          <p:cNvPr id="8" name="Group 7"/>
          <p:cNvGrpSpPr/>
          <p:nvPr/>
        </p:nvGrpSpPr>
        <p:grpSpPr>
          <a:xfrm>
            <a:off x="590448" y="204844"/>
            <a:ext cx="11280928" cy="2114100"/>
            <a:chOff x="381683" y="292216"/>
            <a:chExt cx="11280928" cy="2114100"/>
          </a:xfrm>
        </p:grpSpPr>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10" name="TextBox 9"/>
            <p:cNvSpPr txBox="1"/>
            <p:nvPr/>
          </p:nvSpPr>
          <p:spPr>
            <a:xfrm>
              <a:off x="966651" y="630672"/>
              <a:ext cx="10127168" cy="1323439"/>
            </a:xfrm>
            <a:prstGeom prst="rect">
              <a:avLst/>
            </a:prstGeom>
            <a:noFill/>
          </p:spPr>
          <p:txBody>
            <a:bodyPr wrap="square" rtlCol="0">
              <a:spAutoFit/>
            </a:bodyPr>
            <a:lstStyle/>
            <a:p>
              <a:pPr algn="just"/>
              <a:r>
                <a:rPr lang="en-US" sz="4000" b="1">
                  <a:latin typeface="Cambria" panose="02040503050406030204" pitchFamily="18" charset="0"/>
                  <a:ea typeface="Cambria" panose="02040503050406030204" pitchFamily="18" charset="0"/>
                </a:rPr>
                <a:t>3. Hình ảnh nào giúp chúng ta hiểu vai trò, sức mạnh của sự đoàn kết?</a:t>
              </a:r>
              <a:endParaRPr lang="en-US" sz="7200" b="1">
                <a:solidFill>
                  <a:srgbClr val="002060"/>
                </a:solidFill>
                <a:latin typeface="Cambria" panose="02040503050406030204" pitchFamily="18" charset="0"/>
                <a:ea typeface="Cambria" panose="02040503050406030204" pitchFamily="18" charset="0"/>
              </a:endParaRPr>
            </a:p>
          </p:txBody>
        </p:sp>
      </p:grpSp>
      <p:grpSp>
        <p:nvGrpSpPr>
          <p:cNvPr id="11" name="Group 10"/>
          <p:cNvGrpSpPr/>
          <p:nvPr/>
        </p:nvGrpSpPr>
        <p:grpSpPr>
          <a:xfrm>
            <a:off x="820005" y="2318944"/>
            <a:ext cx="10551989" cy="4178710"/>
            <a:chOff x="1170319" y="2385870"/>
            <a:chExt cx="9842090" cy="4178710"/>
          </a:xfrm>
        </p:grpSpPr>
        <p:sp>
          <p:nvSpPr>
            <p:cNvPr id="12" name="圆角矩形 1">
              <a:extLst>
                <a:ext uri="{FF2B5EF4-FFF2-40B4-BE49-F238E27FC236}">
                  <a16:creationId xmlns:a16="http://schemas.microsoft.com/office/drawing/2014/main" id="{88C76DCA-B0BE-9D4D-AE74-9B1582ED390D}"/>
                </a:ext>
              </a:extLst>
            </p:cNvPr>
            <p:cNvSpPr/>
            <p:nvPr/>
          </p:nvSpPr>
          <p:spPr>
            <a:xfrm>
              <a:off x="1170319" y="2385870"/>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3" name="圆角矩形 56">
              <a:extLst>
                <a:ext uri="{FF2B5EF4-FFF2-40B4-BE49-F238E27FC236}">
                  <a16:creationId xmlns:a16="http://schemas.microsoft.com/office/drawing/2014/main" id="{D22807AB-AB9F-314B-8025-A79CD730A7BC}"/>
                </a:ext>
              </a:extLst>
            </p:cNvPr>
            <p:cNvSpPr/>
            <p:nvPr/>
          </p:nvSpPr>
          <p:spPr>
            <a:xfrm>
              <a:off x="1333771" y="2551630"/>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4" name="TextBox 13"/>
          <p:cNvSpPr txBox="1"/>
          <p:nvPr/>
        </p:nvSpPr>
        <p:spPr>
          <a:xfrm>
            <a:off x="2178985" y="2850682"/>
            <a:ext cx="9708915" cy="707886"/>
          </a:xfrm>
          <a:prstGeom prst="rect">
            <a:avLst/>
          </a:prstGeom>
          <a:noFill/>
        </p:spPr>
        <p:txBody>
          <a:bodyPr wrap="square" rtlCol="0">
            <a:spAutoFit/>
          </a:bodyPr>
          <a:lstStyle/>
          <a:p>
            <a:r>
              <a:rPr lang="vi-VN" sz="4000" b="1">
                <a:solidFill>
                  <a:srgbClr val="C00000"/>
                </a:solidFill>
                <a:latin typeface="Cambria" panose="02040503050406030204" pitchFamily="18" charset="0"/>
                <a:ea typeface="Cambria" panose="02040503050406030204" pitchFamily="18" charset="0"/>
              </a:rPr>
              <a:t>Một ngôi sao, chẳng sáng đêm</a:t>
            </a:r>
          </a:p>
        </p:txBody>
      </p:sp>
      <p:sp>
        <p:nvSpPr>
          <p:cNvPr id="15" name="TextBox 14"/>
          <p:cNvSpPr txBox="1"/>
          <p:nvPr/>
        </p:nvSpPr>
        <p:spPr>
          <a:xfrm>
            <a:off x="1436377" y="3749086"/>
            <a:ext cx="9319170" cy="707886"/>
          </a:xfrm>
          <a:prstGeom prst="rect">
            <a:avLst/>
          </a:prstGeom>
          <a:noFill/>
        </p:spPr>
        <p:txBody>
          <a:bodyPr wrap="square" rtlCol="0">
            <a:spAutoFit/>
          </a:bodyPr>
          <a:lstStyle/>
          <a:p>
            <a:r>
              <a:rPr lang="vi-VN" sz="4000" b="1">
                <a:solidFill>
                  <a:srgbClr val="00B0F0"/>
                </a:solidFill>
                <a:latin typeface="Cambria" panose="02040503050406030204" pitchFamily="18" charset="0"/>
                <a:ea typeface="Cambria" panose="02040503050406030204" pitchFamily="18" charset="0"/>
              </a:rPr>
              <a:t>Một thân lúa chín, chẳng nên mùa vàng.</a:t>
            </a:r>
          </a:p>
        </p:txBody>
      </p:sp>
      <p:sp>
        <p:nvSpPr>
          <p:cNvPr id="16" name="TextBox 15"/>
          <p:cNvSpPr txBox="1"/>
          <p:nvPr/>
        </p:nvSpPr>
        <p:spPr>
          <a:xfrm>
            <a:off x="1983414" y="4647491"/>
            <a:ext cx="8464730" cy="707886"/>
          </a:xfrm>
          <a:prstGeom prst="rect">
            <a:avLst/>
          </a:prstGeom>
          <a:noFill/>
        </p:spPr>
        <p:txBody>
          <a:bodyPr wrap="square" rtlCol="0">
            <a:spAutoFit/>
          </a:bodyPr>
          <a:lstStyle/>
          <a:p>
            <a:r>
              <a:rPr lang="vi-VN" sz="4000" b="1">
                <a:solidFill>
                  <a:srgbClr val="00CC00"/>
                </a:solidFill>
                <a:latin typeface="Cambria" panose="02040503050406030204" pitchFamily="18" charset="0"/>
                <a:ea typeface="Cambria" panose="02040503050406030204" pitchFamily="18" charset="0"/>
              </a:rPr>
              <a:t>Một người – đâu phải nhân gian?</a:t>
            </a:r>
          </a:p>
        </p:txBody>
      </p:sp>
    </p:spTree>
    <p:extLst>
      <p:ext uri="{BB962C8B-B14F-4D97-AF65-F5344CB8AC3E}">
        <p14:creationId xmlns:p14="http://schemas.microsoft.com/office/powerpoint/2010/main" val="39442629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grpSp>
        <p:nvGrpSpPr>
          <p:cNvPr id="8" name="Group 7"/>
          <p:cNvGrpSpPr/>
          <p:nvPr/>
        </p:nvGrpSpPr>
        <p:grpSpPr>
          <a:xfrm>
            <a:off x="455536" y="0"/>
            <a:ext cx="11280928" cy="2114100"/>
            <a:chOff x="381683" y="292216"/>
            <a:chExt cx="11280928" cy="2114100"/>
          </a:xfrm>
        </p:grpSpPr>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10" name="TextBox 9"/>
            <p:cNvSpPr txBox="1"/>
            <p:nvPr/>
          </p:nvSpPr>
          <p:spPr>
            <a:xfrm>
              <a:off x="966651" y="630672"/>
              <a:ext cx="10127168" cy="1323439"/>
            </a:xfrm>
            <a:prstGeom prst="rect">
              <a:avLst/>
            </a:prstGeom>
            <a:noFill/>
          </p:spPr>
          <p:txBody>
            <a:bodyPr wrap="square" rtlCol="0">
              <a:spAutoFit/>
            </a:bodyPr>
            <a:lstStyle/>
            <a:p>
              <a:pPr algn="just"/>
              <a:r>
                <a:rPr lang="vi-VN" sz="4000" b="1" dirty="0">
                  <a:latin typeface="Cambria" panose="02040503050406030204" pitchFamily="18" charset="0"/>
                  <a:ea typeface="Cambria" panose="02040503050406030204" pitchFamily="18" charset="0"/>
                </a:rPr>
                <a:t>4. Em nhận được lời khuyên gì từ khổ thơ thứ ba? </a:t>
              </a:r>
              <a:endParaRPr lang="en-US" sz="16600" b="1" dirty="0">
                <a:solidFill>
                  <a:srgbClr val="002060"/>
                </a:solidFill>
                <a:latin typeface="Cambria" panose="02040503050406030204" pitchFamily="18" charset="0"/>
                <a:ea typeface="Cambria" panose="02040503050406030204" pitchFamily="18" charset="0"/>
              </a:endParaRPr>
            </a:p>
          </p:txBody>
        </p:sp>
      </p:grpSp>
      <p:grpSp>
        <p:nvGrpSpPr>
          <p:cNvPr id="5" name="Group 4"/>
          <p:cNvGrpSpPr/>
          <p:nvPr/>
        </p:nvGrpSpPr>
        <p:grpSpPr>
          <a:xfrm>
            <a:off x="2326567" y="1721855"/>
            <a:ext cx="7315199" cy="2407060"/>
            <a:chOff x="269823" y="2333933"/>
            <a:chExt cx="7315199" cy="3122487"/>
          </a:xfrm>
        </p:grpSpPr>
        <p:grpSp>
          <p:nvGrpSpPr>
            <p:cNvPr id="11" name="Group 10"/>
            <p:cNvGrpSpPr/>
            <p:nvPr/>
          </p:nvGrpSpPr>
          <p:grpSpPr>
            <a:xfrm>
              <a:off x="269823" y="2333933"/>
              <a:ext cx="7315199" cy="3122487"/>
              <a:chOff x="1170319" y="2385870"/>
              <a:chExt cx="9842090" cy="4178710"/>
            </a:xfrm>
          </p:grpSpPr>
          <p:sp>
            <p:nvSpPr>
              <p:cNvPr id="12" name="圆角矩形 1">
                <a:extLst>
                  <a:ext uri="{FF2B5EF4-FFF2-40B4-BE49-F238E27FC236}">
                    <a16:creationId xmlns:a16="http://schemas.microsoft.com/office/drawing/2014/main" id="{88C76DCA-B0BE-9D4D-AE74-9B1582ED390D}"/>
                  </a:ext>
                </a:extLst>
              </p:cNvPr>
              <p:cNvSpPr/>
              <p:nvPr/>
            </p:nvSpPr>
            <p:spPr>
              <a:xfrm>
                <a:off x="1170319" y="2385870"/>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3" name="圆角矩形 56">
                <a:extLst>
                  <a:ext uri="{FF2B5EF4-FFF2-40B4-BE49-F238E27FC236}">
                    <a16:creationId xmlns:a16="http://schemas.microsoft.com/office/drawing/2014/main" id="{D22807AB-AB9F-314B-8025-A79CD730A7BC}"/>
                  </a:ext>
                </a:extLst>
              </p:cNvPr>
              <p:cNvSpPr/>
              <p:nvPr/>
            </p:nvSpPr>
            <p:spPr>
              <a:xfrm>
                <a:off x="1333771" y="2551630"/>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7" name="TextBox 16"/>
            <p:cNvSpPr txBox="1"/>
            <p:nvPr/>
          </p:nvSpPr>
          <p:spPr>
            <a:xfrm>
              <a:off x="335878" y="2523788"/>
              <a:ext cx="7054271" cy="2675002"/>
            </a:xfrm>
            <a:prstGeom prst="rect">
              <a:avLst/>
            </a:prstGeom>
            <a:noFill/>
          </p:spPr>
          <p:txBody>
            <a:bodyPr wrap="square" rtlCol="0">
              <a:spAutoFit/>
            </a:bodyPr>
            <a:lstStyle/>
            <a:p>
              <a:pPr algn="ctr"/>
              <a:r>
                <a:rPr lang="vi-VN" sz="3200">
                  <a:solidFill>
                    <a:schemeClr val="accent2">
                      <a:lumMod val="75000"/>
                    </a:schemeClr>
                  </a:solidFill>
                  <a:latin typeface="Cambria" panose="02040503050406030204" pitchFamily="18" charset="0"/>
                  <a:ea typeface="Cambria" panose="02040503050406030204" pitchFamily="18" charset="0"/>
                </a:rPr>
                <a:t>Núi cao bởi có đất bồi</a:t>
              </a:r>
            </a:p>
            <a:p>
              <a:pPr algn="ctr"/>
              <a:r>
                <a:rPr lang="vi-VN" sz="3200">
                  <a:solidFill>
                    <a:schemeClr val="accent2">
                      <a:lumMod val="75000"/>
                    </a:schemeClr>
                  </a:solidFill>
                  <a:latin typeface="Cambria" panose="02040503050406030204" pitchFamily="18" charset="0"/>
                  <a:ea typeface="Cambria" panose="02040503050406030204" pitchFamily="18" charset="0"/>
                </a:rPr>
                <a:t>Núi chê đất thấp, núi ngồi ở đâu?</a:t>
              </a:r>
            </a:p>
            <a:p>
              <a:pPr algn="ctr"/>
              <a:r>
                <a:rPr lang="vi-VN" sz="3200">
                  <a:solidFill>
                    <a:schemeClr val="accent2">
                      <a:lumMod val="75000"/>
                    </a:schemeClr>
                  </a:solidFill>
                  <a:latin typeface="Cambria" panose="02040503050406030204" pitchFamily="18" charset="0"/>
                  <a:ea typeface="Cambria" panose="02040503050406030204" pitchFamily="18" charset="0"/>
                </a:rPr>
                <a:t>Muôn dòng sông đổ biển sâu</a:t>
              </a:r>
            </a:p>
            <a:p>
              <a:pPr algn="ctr"/>
              <a:r>
                <a:rPr lang="vi-VN" sz="3200">
                  <a:solidFill>
                    <a:schemeClr val="accent2">
                      <a:lumMod val="75000"/>
                    </a:schemeClr>
                  </a:solidFill>
                  <a:latin typeface="Cambria" panose="02040503050406030204" pitchFamily="18" charset="0"/>
                  <a:ea typeface="Cambria" panose="02040503050406030204" pitchFamily="18" charset="0"/>
                </a:rPr>
                <a:t>Biển chê sông nhỏ, biển đâu nước còn?</a:t>
              </a:r>
            </a:p>
          </p:txBody>
        </p:sp>
      </p:grpSp>
      <p:grpSp>
        <p:nvGrpSpPr>
          <p:cNvPr id="7" name="Group 6"/>
          <p:cNvGrpSpPr/>
          <p:nvPr/>
        </p:nvGrpSpPr>
        <p:grpSpPr>
          <a:xfrm>
            <a:off x="0" y="4227229"/>
            <a:ext cx="12192000" cy="2555821"/>
            <a:chOff x="0" y="4227229"/>
            <a:chExt cx="12192000" cy="2555821"/>
          </a:xfrm>
        </p:grpSpPr>
        <p:sp>
          <p:nvSpPr>
            <p:cNvPr id="6" name="Rectangle 5"/>
            <p:cNvSpPr/>
            <p:nvPr/>
          </p:nvSpPr>
          <p:spPr>
            <a:xfrm>
              <a:off x="0" y="4227229"/>
              <a:ext cx="12192000" cy="2555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94872" y="4299492"/>
              <a:ext cx="11797258" cy="2431435"/>
            </a:xfrm>
            <a:prstGeom prst="rect">
              <a:avLst/>
            </a:prstGeom>
            <a:noFill/>
          </p:spPr>
          <p:txBody>
            <a:bodyPr wrap="square" rtlCol="0">
              <a:spAutoFit/>
            </a:bodyPr>
            <a:lstStyle/>
            <a:p>
              <a:pPr algn="just"/>
              <a:r>
                <a:rPr lang="en-US" sz="3800" b="1">
                  <a:solidFill>
                    <a:srgbClr val="002060"/>
                  </a:solidFill>
                  <a:latin typeface="Cambria" panose="02040503050406030204" pitchFamily="18" charset="0"/>
                  <a:ea typeface="Cambria" panose="02040503050406030204" pitchFamily="18" charset="0"/>
                </a:rPr>
                <a:t>Lời khuyên: </a:t>
              </a:r>
              <a:r>
                <a:rPr lang="vi-VN" sz="3800">
                  <a:latin typeface="Cambria" panose="02040503050406030204" pitchFamily="18" charset="0"/>
                  <a:ea typeface="Cambria" panose="02040503050406030204" pitchFamily="18" charset="0"/>
                </a:rPr>
                <a:t>Chúng ta phải biết khiêm tốn, không nên quá đề cao bản thân mình, hạ thấp người khác bởi mình giỏi sẽ có người giỏi hơn, không nên tự mãn, tự cao tự đại.</a:t>
              </a:r>
              <a:r>
                <a:rPr lang="en-US" sz="3800" b="1">
                  <a:solidFill>
                    <a:srgbClr val="002060"/>
                  </a:solidFill>
                  <a:latin typeface="Cambria" panose="02040503050406030204" pitchFamily="18" charset="0"/>
                  <a:ea typeface="Cambria" panose="02040503050406030204" pitchFamily="18" charset="0"/>
                </a:rPr>
                <a:t> </a:t>
              </a:r>
              <a:endParaRPr lang="vi-VN" sz="38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133870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grpSp>
        <p:nvGrpSpPr>
          <p:cNvPr id="8" name="Group 7"/>
          <p:cNvGrpSpPr/>
          <p:nvPr/>
        </p:nvGrpSpPr>
        <p:grpSpPr>
          <a:xfrm>
            <a:off x="453037" y="59974"/>
            <a:ext cx="11280928" cy="2114100"/>
            <a:chOff x="381683" y="292216"/>
            <a:chExt cx="11280928" cy="2114100"/>
          </a:xfrm>
        </p:grpSpPr>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10" name="TextBox 9"/>
            <p:cNvSpPr txBox="1"/>
            <p:nvPr/>
          </p:nvSpPr>
          <p:spPr>
            <a:xfrm>
              <a:off x="966651" y="630672"/>
              <a:ext cx="10127168" cy="1323439"/>
            </a:xfrm>
            <a:prstGeom prst="rect">
              <a:avLst/>
            </a:prstGeom>
            <a:noFill/>
          </p:spPr>
          <p:txBody>
            <a:bodyPr wrap="square" rtlCol="0">
              <a:spAutoFit/>
            </a:bodyPr>
            <a:lstStyle/>
            <a:p>
              <a:pPr algn="just"/>
              <a:r>
                <a:rPr lang="vi-VN" sz="4000" b="1">
                  <a:latin typeface="Cambria" panose="02040503050406030204" pitchFamily="18" charset="0"/>
                  <a:ea typeface="Cambria" panose="02040503050406030204" pitchFamily="18" charset="0"/>
                </a:rPr>
                <a:t>5. Khổ thơ cuối nói gì về tình cảm của cha mẹ dành cho con cái? </a:t>
              </a:r>
              <a:endParaRPr lang="en-US" sz="16600" b="1">
                <a:solidFill>
                  <a:srgbClr val="002060"/>
                </a:solidFill>
                <a:latin typeface="Cambria" panose="02040503050406030204" pitchFamily="18" charset="0"/>
                <a:ea typeface="Cambria" panose="02040503050406030204" pitchFamily="18" charset="0"/>
              </a:endParaRPr>
            </a:p>
          </p:txBody>
        </p:sp>
      </p:grpSp>
      <p:grpSp>
        <p:nvGrpSpPr>
          <p:cNvPr id="17" name="Group 16"/>
          <p:cNvGrpSpPr/>
          <p:nvPr/>
        </p:nvGrpSpPr>
        <p:grpSpPr>
          <a:xfrm>
            <a:off x="2296586" y="1794132"/>
            <a:ext cx="7315199" cy="2407060"/>
            <a:chOff x="269823" y="2333933"/>
            <a:chExt cx="7315199" cy="3122487"/>
          </a:xfrm>
        </p:grpSpPr>
        <p:grpSp>
          <p:nvGrpSpPr>
            <p:cNvPr id="18" name="Group 17"/>
            <p:cNvGrpSpPr/>
            <p:nvPr/>
          </p:nvGrpSpPr>
          <p:grpSpPr>
            <a:xfrm>
              <a:off x="269823" y="2333933"/>
              <a:ext cx="7315199" cy="3122487"/>
              <a:chOff x="1170319" y="2385870"/>
              <a:chExt cx="9842090" cy="4178710"/>
            </a:xfrm>
          </p:grpSpPr>
          <p:sp>
            <p:nvSpPr>
              <p:cNvPr id="20" name="圆角矩形 1">
                <a:extLst>
                  <a:ext uri="{FF2B5EF4-FFF2-40B4-BE49-F238E27FC236}">
                    <a16:creationId xmlns:a16="http://schemas.microsoft.com/office/drawing/2014/main" id="{88C76DCA-B0BE-9D4D-AE74-9B1582ED390D}"/>
                  </a:ext>
                </a:extLst>
              </p:cNvPr>
              <p:cNvSpPr/>
              <p:nvPr/>
            </p:nvSpPr>
            <p:spPr>
              <a:xfrm>
                <a:off x="1170319" y="2385870"/>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21" name="圆角矩形 56">
                <a:extLst>
                  <a:ext uri="{FF2B5EF4-FFF2-40B4-BE49-F238E27FC236}">
                    <a16:creationId xmlns:a16="http://schemas.microsoft.com/office/drawing/2014/main" id="{D22807AB-AB9F-314B-8025-A79CD730A7BC}"/>
                  </a:ext>
                </a:extLst>
              </p:cNvPr>
              <p:cNvSpPr/>
              <p:nvPr/>
            </p:nvSpPr>
            <p:spPr>
              <a:xfrm>
                <a:off x="1333771" y="2551630"/>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9" name="TextBox 18"/>
            <p:cNvSpPr txBox="1"/>
            <p:nvPr/>
          </p:nvSpPr>
          <p:spPr>
            <a:xfrm>
              <a:off x="335878" y="2523788"/>
              <a:ext cx="7054271" cy="2675002"/>
            </a:xfrm>
            <a:prstGeom prst="rect">
              <a:avLst/>
            </a:prstGeom>
            <a:noFill/>
          </p:spPr>
          <p:txBody>
            <a:bodyPr wrap="square" rtlCol="0">
              <a:spAutoFit/>
            </a:bodyPr>
            <a:lstStyle/>
            <a:p>
              <a:pPr algn="ctr"/>
              <a:r>
                <a:rPr lang="vi-VN" sz="3200">
                  <a:solidFill>
                    <a:srgbClr val="002060"/>
                  </a:solidFill>
                  <a:latin typeface="Cambria" panose="02040503050406030204" pitchFamily="18" charset="0"/>
                  <a:ea typeface="Cambria" panose="02040503050406030204" pitchFamily="18" charset="0"/>
                </a:rPr>
                <a:t>Tre già yêu lấy măng non</a:t>
              </a:r>
            </a:p>
            <a:p>
              <a:pPr algn="ctr"/>
              <a:r>
                <a:rPr lang="vi-VN" sz="3200">
                  <a:solidFill>
                    <a:srgbClr val="002060"/>
                  </a:solidFill>
                  <a:latin typeface="Cambria" panose="02040503050406030204" pitchFamily="18" charset="0"/>
                  <a:ea typeface="Cambria" panose="02040503050406030204" pitchFamily="18" charset="0"/>
                </a:rPr>
                <a:t>Chắt chiu như mẹ yêu con tháng ngày</a:t>
              </a:r>
            </a:p>
            <a:p>
              <a:pPr algn="ctr"/>
              <a:r>
                <a:rPr lang="vi-VN" sz="3200">
                  <a:solidFill>
                    <a:srgbClr val="002060"/>
                  </a:solidFill>
                  <a:latin typeface="Cambria" panose="02040503050406030204" pitchFamily="18" charset="0"/>
                  <a:ea typeface="Cambria" panose="02040503050406030204" pitchFamily="18" charset="0"/>
                </a:rPr>
                <a:t>Mai sau con lớn hơn thầy</a:t>
              </a:r>
            </a:p>
            <a:p>
              <a:pPr algn="ctr"/>
              <a:r>
                <a:rPr lang="vi-VN" sz="3200">
                  <a:solidFill>
                    <a:srgbClr val="002060"/>
                  </a:solidFill>
                  <a:latin typeface="Cambria" panose="02040503050406030204" pitchFamily="18" charset="0"/>
                  <a:ea typeface="Cambria" panose="02040503050406030204" pitchFamily="18" charset="0"/>
                </a:rPr>
                <a:t>Các con ôm cả hai tay đất tròn.</a:t>
              </a:r>
            </a:p>
          </p:txBody>
        </p:sp>
      </p:grpSp>
      <p:grpSp>
        <p:nvGrpSpPr>
          <p:cNvPr id="22" name="Group 21"/>
          <p:cNvGrpSpPr/>
          <p:nvPr/>
        </p:nvGrpSpPr>
        <p:grpSpPr>
          <a:xfrm>
            <a:off x="0" y="4227229"/>
            <a:ext cx="12192000" cy="2218541"/>
            <a:chOff x="0" y="4227229"/>
            <a:chExt cx="12192000" cy="2218541"/>
          </a:xfrm>
        </p:grpSpPr>
        <p:sp>
          <p:nvSpPr>
            <p:cNvPr id="23" name="Rectangle 22"/>
            <p:cNvSpPr/>
            <p:nvPr/>
          </p:nvSpPr>
          <p:spPr>
            <a:xfrm>
              <a:off x="0" y="4227229"/>
              <a:ext cx="12192000" cy="2218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94872" y="4299492"/>
              <a:ext cx="11797258" cy="1938992"/>
            </a:xfrm>
            <a:prstGeom prst="rect">
              <a:avLst/>
            </a:prstGeom>
            <a:noFill/>
          </p:spPr>
          <p:txBody>
            <a:bodyPr wrap="square" rtlCol="0">
              <a:spAutoFit/>
            </a:bodyPr>
            <a:lstStyle/>
            <a:p>
              <a:pPr algn="just"/>
              <a:r>
                <a:rPr lang="vi-VN" sz="4000">
                  <a:solidFill>
                    <a:schemeClr val="accent2">
                      <a:lumMod val="75000"/>
                    </a:schemeClr>
                  </a:solidFill>
                  <a:latin typeface="Cambria" panose="02040503050406030204" pitchFamily="18" charset="0"/>
                  <a:ea typeface="Cambria" panose="02040503050406030204" pitchFamily="18" charset="0"/>
                </a:rPr>
                <a:t>Khổ thơ cuối nói về tình cảm yêu thương vô bờ của cha mẹ dành cho con cái và niềm tin về sự trưởng thành, phát triển của con trong tương lai.</a:t>
              </a:r>
              <a:endParaRPr lang="vi-VN" sz="6600" b="1">
                <a:solidFill>
                  <a:schemeClr val="accent2">
                    <a:lumMod val="7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524089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4667" y="0"/>
            <a:ext cx="3474720" cy="6858000"/>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171" r="67378"/>
                    </a14:imgEffect>
                  </a14:imgLayer>
                </a14:imgProps>
              </a:ext>
              <a:ext uri="{28A0092B-C50C-407E-A947-70E740481C1C}">
                <a14:useLocalDpi xmlns:a14="http://schemas.microsoft.com/office/drawing/2010/main" val="0"/>
              </a:ext>
            </a:extLst>
          </a:blip>
          <a:stretch>
            <a:fillRect/>
          </a:stretch>
        </p:blipFill>
        <p:spPr>
          <a:xfrm>
            <a:off x="-47060" y="0"/>
            <a:ext cx="4863509" cy="6858000"/>
          </a:xfrm>
          <a:prstGeom prst="rect">
            <a:avLst/>
          </a:prstGeom>
        </p:spPr>
      </p:pic>
      <p:sp>
        <p:nvSpPr>
          <p:cNvPr id="22" name="圆角矩形 1">
            <a:extLst>
              <a:ext uri="{FF2B5EF4-FFF2-40B4-BE49-F238E27FC236}">
                <a16:creationId xmlns:a16="http://schemas.microsoft.com/office/drawing/2014/main" id="{88C76DCA-B0BE-9D4D-AE74-9B1582ED390D}"/>
              </a:ext>
            </a:extLst>
          </p:cNvPr>
          <p:cNvSpPr/>
          <p:nvPr/>
        </p:nvSpPr>
        <p:spPr>
          <a:xfrm>
            <a:off x="1818323" y="1640215"/>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23" name="圆角矩形 56">
            <a:extLst>
              <a:ext uri="{FF2B5EF4-FFF2-40B4-BE49-F238E27FC236}">
                <a16:creationId xmlns:a16="http://schemas.microsoft.com/office/drawing/2014/main" id="{D22807AB-AB9F-314B-8025-A79CD730A7BC}"/>
              </a:ext>
            </a:extLst>
          </p:cNvPr>
          <p:cNvSpPr/>
          <p:nvPr/>
        </p:nvSpPr>
        <p:spPr>
          <a:xfrm>
            <a:off x="1981775" y="1805975"/>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24" name="图片 64">
            <a:extLst>
              <a:ext uri="{FF2B5EF4-FFF2-40B4-BE49-F238E27FC236}">
                <a16:creationId xmlns:a16="http://schemas.microsoft.com/office/drawing/2014/main" id="{1C474A4B-66C5-6246-8015-F7CCBC6C972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324774">
            <a:off x="440094" y="313558"/>
            <a:ext cx="2682483" cy="3515170"/>
          </a:xfrm>
          <a:prstGeom prst="rect">
            <a:avLst/>
          </a:prstGeom>
        </p:spPr>
      </p:pic>
      <p:pic>
        <p:nvPicPr>
          <p:cNvPr id="25" name="图片 16">
            <a:extLst>
              <a:ext uri="{FF2B5EF4-FFF2-40B4-BE49-F238E27FC236}">
                <a16:creationId xmlns:a16="http://schemas.microsoft.com/office/drawing/2014/main" id="{E712629F-2109-A741-A017-34236DF04BA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10725926" y="1281210"/>
            <a:ext cx="1210756" cy="1210756"/>
          </a:xfrm>
          <a:prstGeom prst="rect">
            <a:avLst/>
          </a:prstGeom>
        </p:spPr>
      </p:pic>
      <p:pic>
        <p:nvPicPr>
          <p:cNvPr id="26" name="Picture 25"/>
          <p:cNvPicPr>
            <a:picLocks noChangeAspect="1"/>
          </p:cNvPicPr>
          <p:nvPr/>
        </p:nvPicPr>
        <p:blipFill>
          <a:blip r:embed="rId10"/>
          <a:stretch>
            <a:fillRect/>
          </a:stretch>
        </p:blipFill>
        <p:spPr>
          <a:xfrm>
            <a:off x="3282394" y="603228"/>
            <a:ext cx="6581740" cy="1659694"/>
          </a:xfrm>
          <a:prstGeom prst="rect">
            <a:avLst/>
          </a:prstGeom>
        </p:spPr>
      </p:pic>
      <p:sp>
        <p:nvSpPr>
          <p:cNvPr id="27" name="TextBox 26"/>
          <p:cNvSpPr txBox="1"/>
          <p:nvPr/>
        </p:nvSpPr>
        <p:spPr>
          <a:xfrm>
            <a:off x="2504667" y="2574846"/>
            <a:ext cx="8782926" cy="2308324"/>
          </a:xfrm>
          <a:prstGeom prst="rect">
            <a:avLst/>
          </a:prstGeom>
          <a:noFill/>
        </p:spPr>
        <p:txBody>
          <a:bodyPr wrap="square" rtlCol="0">
            <a:spAutoFit/>
          </a:bodyPr>
          <a:lstStyle/>
          <a:p>
            <a:pPr algn="just"/>
            <a:r>
              <a:rPr lang="en-US" sz="4800" b="1">
                <a:solidFill>
                  <a:schemeClr val="accent2">
                    <a:lumMod val="75000"/>
                  </a:schemeClr>
                </a:solidFill>
                <a:latin typeface="Cambria" panose="02040503050406030204" pitchFamily="18" charset="0"/>
                <a:ea typeface="Cambria" panose="02040503050406030204" pitchFamily="18" charset="0"/>
              </a:rPr>
              <a:t>Con người sống giữa cộng đồng phải yêu thương anh em, bạn bè, đồng chí.</a:t>
            </a:r>
          </a:p>
        </p:txBody>
      </p:sp>
    </p:spTree>
    <p:extLst>
      <p:ext uri="{BB962C8B-B14F-4D97-AF65-F5344CB8AC3E}">
        <p14:creationId xmlns:p14="http://schemas.microsoft.com/office/powerpoint/2010/main" val="7989797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par>
                                <p:cTn id="8" presetID="22" presetClass="entr" presetSubtype="4" fill="hold" nodeType="withEffect">
                                  <p:stCondLst>
                                    <p:cond delay="3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47" presetClass="entr" presetSubtype="0" fill="hold" nodeType="withEffect">
                                  <p:stCondLst>
                                    <p:cond delay="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ppt_x</p:attrName>
                                        </p:attrNameLst>
                                      </p:cBhvr>
                                      <p:tavLst>
                                        <p:tav tm="0">
                                          <p:val>
                                            <p:strVal val="#ppt_x"/>
                                          </p:val>
                                        </p:tav>
                                        <p:tav tm="100000">
                                          <p:val>
                                            <p:strVal val="#ppt_x"/>
                                          </p:val>
                                        </p:tav>
                                      </p:tavLst>
                                    </p:anim>
                                    <p:anim calcmode="lin" valueType="num">
                                      <p:cBhvr>
                                        <p:cTn id="22" dur="1000" fill="hold"/>
                                        <p:tgtEl>
                                          <p:spTgt spid="26"/>
                                        </p:tgtEl>
                                        <p:attrNameLst>
                                          <p:attrName>ppt_y</p:attrName>
                                        </p:attrNameLst>
                                      </p:cBhvr>
                                      <p:tavLst>
                                        <p:tav tm="0">
                                          <p:val>
                                            <p:strVal val="#ppt_y+.1"/>
                                          </p:val>
                                        </p:tav>
                                        <p:tav tm="100000">
                                          <p:val>
                                            <p:strVal val="#ppt_y"/>
                                          </p:val>
                                        </p:tav>
                                      </p:tavLst>
                                    </p:anim>
                                  </p:childTnLst>
                                </p:cTn>
                              </p:par>
                              <p:par>
                                <p:cTn id="23" presetID="53" presetClass="entr" presetSubtype="16"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500" fill="hold"/>
                                        <p:tgtEl>
                                          <p:spTgt spid="27"/>
                                        </p:tgtEl>
                                        <p:attrNameLst>
                                          <p:attrName>ppt_w</p:attrName>
                                        </p:attrNameLst>
                                      </p:cBhvr>
                                      <p:tavLst>
                                        <p:tav tm="0">
                                          <p:val>
                                            <p:fltVal val="0"/>
                                          </p:val>
                                        </p:tav>
                                        <p:tav tm="100000">
                                          <p:val>
                                            <p:strVal val="#ppt_w"/>
                                          </p:val>
                                        </p:tav>
                                      </p:tavLst>
                                    </p:anim>
                                    <p:anim calcmode="lin" valueType="num">
                                      <p:cBhvr>
                                        <p:cTn id="26" dur="500" fill="hold"/>
                                        <p:tgtEl>
                                          <p:spTgt spid="27"/>
                                        </p:tgtEl>
                                        <p:attrNameLst>
                                          <p:attrName>ppt_h</p:attrName>
                                        </p:attrNameLst>
                                      </p:cBhvr>
                                      <p:tavLst>
                                        <p:tav tm="0">
                                          <p:val>
                                            <p:fltVal val="0"/>
                                          </p:val>
                                        </p:tav>
                                        <p:tav tm="100000">
                                          <p:val>
                                            <p:strVal val="#ppt_h"/>
                                          </p:val>
                                        </p:tav>
                                      </p:tavLst>
                                    </p:anim>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4667" y="0"/>
            <a:ext cx="3474720" cy="6858000"/>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171" r="67378"/>
                    </a14:imgEffect>
                  </a14:imgLayer>
                </a14:imgProps>
              </a:ext>
              <a:ext uri="{28A0092B-C50C-407E-A947-70E740481C1C}">
                <a14:useLocalDpi xmlns:a14="http://schemas.microsoft.com/office/drawing/2010/main" val="0"/>
              </a:ext>
            </a:extLst>
          </a:blip>
          <a:stretch>
            <a:fillRect/>
          </a:stretch>
        </p:blipFill>
        <p:spPr>
          <a:xfrm>
            <a:off x="-47060" y="0"/>
            <a:ext cx="4863509" cy="6858000"/>
          </a:xfrm>
          <a:prstGeom prst="rect">
            <a:avLst/>
          </a:prstGeom>
        </p:spPr>
      </p:pic>
      <p:pic>
        <p:nvPicPr>
          <p:cNvPr id="12" name="Picture 11"/>
          <p:cNvPicPr>
            <a:picLocks noChangeAspect="1"/>
          </p:cNvPicPr>
          <p:nvPr/>
        </p:nvPicPr>
        <p:blipFill>
          <a:blip r:embed="rId8"/>
          <a:stretch>
            <a:fillRect/>
          </a:stretch>
        </p:blipFill>
        <p:spPr>
          <a:xfrm>
            <a:off x="1601047" y="1034321"/>
            <a:ext cx="9489107" cy="4278570"/>
          </a:xfrm>
          <a:prstGeom prst="rect">
            <a:avLst/>
          </a:prstGeom>
        </p:spPr>
      </p:pic>
    </p:spTree>
    <p:extLst>
      <p:ext uri="{BB962C8B-B14F-4D97-AF65-F5344CB8AC3E}">
        <p14:creationId xmlns:p14="http://schemas.microsoft.com/office/powerpoint/2010/main" val="27763235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par>
                                <p:cTn id="8" presetID="22" presetClass="entr" presetSubtype="4" fill="hold" nodeType="withEffect">
                                  <p:stCondLst>
                                    <p:cond delay="3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47" presetClass="entr" presetSubtype="0" fill="hold" nodeType="withEffect">
                                  <p:stCondLst>
                                    <p:cond delay="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4667" y="0"/>
            <a:ext cx="3474720" cy="6858000"/>
          </a:xfrm>
          <a:prstGeom prst="rect">
            <a:avLst/>
          </a:prstGeom>
        </p:spPr>
      </p:pic>
      <p:grpSp>
        <p:nvGrpSpPr>
          <p:cNvPr id="7" name="Group 6"/>
          <p:cNvGrpSpPr/>
          <p:nvPr/>
        </p:nvGrpSpPr>
        <p:grpSpPr>
          <a:xfrm>
            <a:off x="599162" y="260442"/>
            <a:ext cx="11163353" cy="1303724"/>
            <a:chOff x="197374" y="173695"/>
            <a:chExt cx="11163353" cy="1303724"/>
          </a:xfrm>
        </p:grpSpPr>
        <p:sp>
          <p:nvSpPr>
            <p:cNvPr id="8" name="Rounded Rectangle 7"/>
            <p:cNvSpPr/>
            <p:nvPr/>
          </p:nvSpPr>
          <p:spPr>
            <a:xfrm>
              <a:off x="197374" y="173695"/>
              <a:ext cx="11163353" cy="1303724"/>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51976" y="337052"/>
              <a:ext cx="10654148" cy="707886"/>
            </a:xfrm>
            <a:prstGeom prst="rect">
              <a:avLst/>
            </a:prstGeom>
            <a:noFill/>
          </p:spPr>
          <p:txBody>
            <a:bodyPr wrap="square" rtlCol="0">
              <a:spAutoFit/>
            </a:bodyPr>
            <a:lstStyle/>
            <a:p>
              <a:pPr algn="just"/>
              <a:r>
                <a:rPr lang="vi-VN" sz="4000" b="1">
                  <a:latin typeface="Cambria" panose="02040503050406030204" pitchFamily="18" charset="0"/>
                  <a:ea typeface="Cambria" panose="02040503050406030204" pitchFamily="18" charset="0"/>
                </a:rPr>
                <a:t>1. Tìm tính từ có trong khổ thơ thứ ba.  </a:t>
              </a:r>
              <a:endParaRPr lang="en-US" sz="6600" b="1">
                <a:solidFill>
                  <a:schemeClr val="accent2">
                    <a:lumMod val="75000"/>
                  </a:schemeClr>
                </a:solidFill>
                <a:latin typeface="Cambria" panose="02040503050406030204" pitchFamily="18" charset="0"/>
                <a:ea typeface="Cambria" panose="02040503050406030204" pitchFamily="18" charset="0"/>
              </a:endParaRPr>
            </a:p>
          </p:txBody>
        </p:sp>
      </p:grpSp>
      <p:grpSp>
        <p:nvGrpSpPr>
          <p:cNvPr id="10" name="Group 9"/>
          <p:cNvGrpSpPr/>
          <p:nvPr/>
        </p:nvGrpSpPr>
        <p:grpSpPr>
          <a:xfrm>
            <a:off x="853764" y="1796805"/>
            <a:ext cx="10654147" cy="3569673"/>
            <a:chOff x="269823" y="2333933"/>
            <a:chExt cx="7315199" cy="3122487"/>
          </a:xfrm>
        </p:grpSpPr>
        <p:grpSp>
          <p:nvGrpSpPr>
            <p:cNvPr id="11" name="Group 10"/>
            <p:cNvGrpSpPr/>
            <p:nvPr/>
          </p:nvGrpSpPr>
          <p:grpSpPr>
            <a:xfrm>
              <a:off x="269823" y="2333933"/>
              <a:ext cx="7315199" cy="3122487"/>
              <a:chOff x="1170319" y="2385870"/>
              <a:chExt cx="9842090" cy="4178710"/>
            </a:xfrm>
          </p:grpSpPr>
          <p:sp>
            <p:nvSpPr>
              <p:cNvPr id="14" name="圆角矩形 1">
                <a:extLst>
                  <a:ext uri="{FF2B5EF4-FFF2-40B4-BE49-F238E27FC236}">
                    <a16:creationId xmlns:a16="http://schemas.microsoft.com/office/drawing/2014/main" id="{88C76DCA-B0BE-9D4D-AE74-9B1582ED390D}"/>
                  </a:ext>
                </a:extLst>
              </p:cNvPr>
              <p:cNvSpPr/>
              <p:nvPr/>
            </p:nvSpPr>
            <p:spPr>
              <a:xfrm>
                <a:off x="1170319" y="2385870"/>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5" name="圆角矩形 56">
                <a:extLst>
                  <a:ext uri="{FF2B5EF4-FFF2-40B4-BE49-F238E27FC236}">
                    <a16:creationId xmlns:a16="http://schemas.microsoft.com/office/drawing/2014/main" id="{D22807AB-AB9F-314B-8025-A79CD730A7BC}"/>
                  </a:ext>
                </a:extLst>
              </p:cNvPr>
              <p:cNvSpPr/>
              <p:nvPr/>
            </p:nvSpPr>
            <p:spPr>
              <a:xfrm>
                <a:off x="1333771" y="2551630"/>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3" name="TextBox 12"/>
            <p:cNvSpPr txBox="1"/>
            <p:nvPr/>
          </p:nvSpPr>
          <p:spPr>
            <a:xfrm>
              <a:off x="331523" y="2674886"/>
              <a:ext cx="7054271" cy="2151725"/>
            </a:xfrm>
            <a:prstGeom prst="rect">
              <a:avLst/>
            </a:prstGeom>
            <a:noFill/>
          </p:spPr>
          <p:txBody>
            <a:bodyPr wrap="square" rtlCol="0">
              <a:spAutoFit/>
            </a:bodyPr>
            <a:lstStyle/>
            <a:p>
              <a:pPr algn="ctr"/>
              <a:r>
                <a:rPr lang="vi-VN" sz="4400" b="1">
                  <a:solidFill>
                    <a:schemeClr val="accent2">
                      <a:lumMod val="75000"/>
                    </a:schemeClr>
                  </a:solidFill>
                  <a:latin typeface="Cambria" panose="02040503050406030204" pitchFamily="18" charset="0"/>
                  <a:ea typeface="Cambria" panose="02040503050406030204" pitchFamily="18" charset="0"/>
                </a:rPr>
                <a:t>Núi cao bởi có đất bồi</a:t>
              </a:r>
            </a:p>
            <a:p>
              <a:pPr algn="ctr"/>
              <a:r>
                <a:rPr lang="vi-VN" sz="4400" b="1">
                  <a:solidFill>
                    <a:schemeClr val="accent2">
                      <a:lumMod val="75000"/>
                    </a:schemeClr>
                  </a:solidFill>
                  <a:latin typeface="Cambria" panose="02040503050406030204" pitchFamily="18" charset="0"/>
                  <a:ea typeface="Cambria" panose="02040503050406030204" pitchFamily="18" charset="0"/>
                </a:rPr>
                <a:t>Núi chê đất thấp, núi ngồi ở đâu?</a:t>
              </a:r>
            </a:p>
            <a:p>
              <a:pPr algn="ctr"/>
              <a:r>
                <a:rPr lang="vi-VN" sz="4400" b="1">
                  <a:solidFill>
                    <a:schemeClr val="accent2">
                      <a:lumMod val="75000"/>
                    </a:schemeClr>
                  </a:solidFill>
                  <a:latin typeface="Cambria" panose="02040503050406030204" pitchFamily="18" charset="0"/>
                  <a:ea typeface="Cambria" panose="02040503050406030204" pitchFamily="18" charset="0"/>
                </a:rPr>
                <a:t>Muôn dòng sông đổ biển sâu</a:t>
              </a:r>
            </a:p>
            <a:p>
              <a:pPr algn="ctr"/>
              <a:r>
                <a:rPr lang="vi-VN" sz="4400" b="1">
                  <a:solidFill>
                    <a:schemeClr val="accent2">
                      <a:lumMod val="75000"/>
                    </a:schemeClr>
                  </a:solidFill>
                  <a:latin typeface="Cambria" panose="02040503050406030204" pitchFamily="18" charset="0"/>
                  <a:ea typeface="Cambria" panose="02040503050406030204" pitchFamily="18" charset="0"/>
                </a:rPr>
                <a:t>Biển chê sông nhỏ, biển đâu nước còn?</a:t>
              </a:r>
            </a:p>
          </p:txBody>
        </p:sp>
      </p:grpSp>
      <p:cxnSp>
        <p:nvCxnSpPr>
          <p:cNvPr id="16" name="Straight Connector 15"/>
          <p:cNvCxnSpPr/>
          <p:nvPr/>
        </p:nvCxnSpPr>
        <p:spPr>
          <a:xfrm>
            <a:off x="4362138" y="2833141"/>
            <a:ext cx="839449" cy="0"/>
          </a:xfrm>
          <a:prstGeom prst="line">
            <a:avLst/>
          </a:prstGeom>
          <a:ln w="3810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874301" y="3506075"/>
            <a:ext cx="1188720" cy="0"/>
          </a:xfrm>
          <a:prstGeom prst="line">
            <a:avLst/>
          </a:prstGeom>
          <a:ln w="3810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816715" y="4184754"/>
            <a:ext cx="839449" cy="0"/>
          </a:xfrm>
          <a:prstGeom prst="line">
            <a:avLst/>
          </a:prstGeom>
          <a:ln w="3810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769371" y="4863987"/>
            <a:ext cx="1005840" cy="0"/>
          </a:xfrm>
          <a:prstGeom prst="line">
            <a:avLst/>
          </a:prstGeom>
          <a:ln w="38100">
            <a:solidFill>
              <a:srgbClr val="00CC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88014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par>
                                <p:cTn id="8" presetID="22" presetClass="entr" presetSubtype="4" fill="hold" nodeType="withEffect">
                                  <p:stCondLst>
                                    <p:cond delay="3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47" presetClass="entr" presetSubtype="0" fill="hold" nodeType="withEffect">
                                  <p:stCondLst>
                                    <p:cond delay="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4667" y="0"/>
            <a:ext cx="3474720" cy="6858000"/>
          </a:xfrm>
          <a:prstGeom prst="rect">
            <a:avLst/>
          </a:prstGeom>
        </p:spPr>
      </p:pic>
      <p:grpSp>
        <p:nvGrpSpPr>
          <p:cNvPr id="7" name="Group 6"/>
          <p:cNvGrpSpPr/>
          <p:nvPr/>
        </p:nvGrpSpPr>
        <p:grpSpPr>
          <a:xfrm>
            <a:off x="599162" y="260442"/>
            <a:ext cx="11163353" cy="1303724"/>
            <a:chOff x="197374" y="173695"/>
            <a:chExt cx="11163353" cy="1303724"/>
          </a:xfrm>
        </p:grpSpPr>
        <p:sp>
          <p:nvSpPr>
            <p:cNvPr id="8" name="Rounded Rectangle 7"/>
            <p:cNvSpPr/>
            <p:nvPr/>
          </p:nvSpPr>
          <p:spPr>
            <a:xfrm>
              <a:off x="197374" y="173695"/>
              <a:ext cx="11163353" cy="1303724"/>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51976" y="202142"/>
              <a:ext cx="10654148" cy="1200329"/>
            </a:xfrm>
            <a:prstGeom prst="rect">
              <a:avLst/>
            </a:prstGeom>
            <a:noFill/>
          </p:spPr>
          <p:txBody>
            <a:bodyPr wrap="square" rtlCol="0">
              <a:spAutoFit/>
            </a:bodyPr>
            <a:lstStyle/>
            <a:p>
              <a:pPr algn="just"/>
              <a:r>
                <a:rPr lang="vi-VN" sz="3600" b="1">
                  <a:latin typeface="Cambria" panose="02040503050406030204" pitchFamily="18" charset="0"/>
                  <a:ea typeface="Cambria" panose="02040503050406030204" pitchFamily="18" charset="0"/>
                </a:rPr>
                <a:t>2. Đặt 2 – 3 câu với những tính từ vừa tìm được. Xác định chủ ngữ, vị ngữ của từng câu.</a:t>
              </a:r>
              <a:endParaRPr lang="en-US" sz="11500" b="1">
                <a:solidFill>
                  <a:schemeClr val="accent2">
                    <a:lumMod val="75000"/>
                  </a:schemeClr>
                </a:solidFill>
                <a:latin typeface="Cambria" panose="02040503050406030204" pitchFamily="18" charset="0"/>
                <a:ea typeface="Cambria" panose="02040503050406030204" pitchFamily="18" charset="0"/>
              </a:endParaRPr>
            </a:p>
          </p:txBody>
        </p:sp>
      </p:grpSp>
      <p:grpSp>
        <p:nvGrpSpPr>
          <p:cNvPr id="11" name="Group 10"/>
          <p:cNvGrpSpPr/>
          <p:nvPr/>
        </p:nvGrpSpPr>
        <p:grpSpPr>
          <a:xfrm>
            <a:off x="439257" y="2814637"/>
            <a:ext cx="11313485" cy="3569673"/>
            <a:chOff x="1170319" y="2385870"/>
            <a:chExt cx="9842090" cy="4178710"/>
          </a:xfrm>
        </p:grpSpPr>
        <p:sp>
          <p:nvSpPr>
            <p:cNvPr id="14" name="圆角矩形 1">
              <a:extLst>
                <a:ext uri="{FF2B5EF4-FFF2-40B4-BE49-F238E27FC236}">
                  <a16:creationId xmlns:a16="http://schemas.microsoft.com/office/drawing/2014/main" id="{88C76DCA-B0BE-9D4D-AE74-9B1582ED390D}"/>
                </a:ext>
              </a:extLst>
            </p:cNvPr>
            <p:cNvSpPr/>
            <p:nvPr/>
          </p:nvSpPr>
          <p:spPr>
            <a:xfrm>
              <a:off x="1170319" y="2385870"/>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5" name="圆角矩形 56">
              <a:extLst>
                <a:ext uri="{FF2B5EF4-FFF2-40B4-BE49-F238E27FC236}">
                  <a16:creationId xmlns:a16="http://schemas.microsoft.com/office/drawing/2014/main" id="{D22807AB-AB9F-314B-8025-A79CD730A7BC}"/>
                </a:ext>
              </a:extLst>
            </p:cNvPr>
            <p:cNvSpPr/>
            <p:nvPr/>
          </p:nvSpPr>
          <p:spPr>
            <a:xfrm>
              <a:off x="1333771" y="2551630"/>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2" name="Group 1"/>
          <p:cNvGrpSpPr/>
          <p:nvPr/>
        </p:nvGrpSpPr>
        <p:grpSpPr>
          <a:xfrm>
            <a:off x="817994" y="1699368"/>
            <a:ext cx="1933732" cy="1289153"/>
            <a:chOff x="554192" y="1708881"/>
            <a:chExt cx="1933732" cy="1289153"/>
          </a:xfrm>
        </p:grpSpPr>
        <p:sp>
          <p:nvSpPr>
            <p:cNvPr id="20" name="Cloud 19"/>
            <p:cNvSpPr/>
            <p:nvPr/>
          </p:nvSpPr>
          <p:spPr>
            <a:xfrm>
              <a:off x="554192" y="1708881"/>
              <a:ext cx="1933732" cy="1289153"/>
            </a:xfrm>
            <a:prstGeom prst="cloud">
              <a:avLst/>
            </a:prstGeom>
            <a:solidFill>
              <a:srgbClr val="1C8416"/>
            </a:solidFill>
            <a:ln>
              <a:solidFill>
                <a:srgbClr val="2E25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TextBox 20"/>
            <p:cNvSpPr txBox="1"/>
            <p:nvPr/>
          </p:nvSpPr>
          <p:spPr>
            <a:xfrm>
              <a:off x="839006" y="1939554"/>
              <a:ext cx="1603948" cy="707886"/>
            </a:xfrm>
            <a:prstGeom prst="rect">
              <a:avLst/>
            </a:prstGeom>
            <a:noFill/>
          </p:spPr>
          <p:txBody>
            <a:bodyPr wrap="square" rtlCol="0">
              <a:spAutoFit/>
            </a:bodyPr>
            <a:lstStyle/>
            <a:p>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cao</a:t>
              </a:r>
              <a:endParaRPr lang="en-US" sz="4000" b="1" dirty="0">
                <a:solidFill>
                  <a:schemeClr val="bg1"/>
                </a:solidFill>
                <a:latin typeface="Cambria" panose="02040503050406030204" pitchFamily="18" charset="0"/>
                <a:ea typeface="Cambria" panose="02040503050406030204" pitchFamily="18" charset="0"/>
              </a:endParaRPr>
            </a:p>
          </p:txBody>
        </p:sp>
      </p:grpSp>
      <p:grpSp>
        <p:nvGrpSpPr>
          <p:cNvPr id="23" name="Group 22"/>
          <p:cNvGrpSpPr/>
          <p:nvPr/>
        </p:nvGrpSpPr>
        <p:grpSpPr>
          <a:xfrm>
            <a:off x="3692798" y="1675710"/>
            <a:ext cx="1933732" cy="1289153"/>
            <a:chOff x="554192" y="1708881"/>
            <a:chExt cx="1933732" cy="1289153"/>
          </a:xfrm>
        </p:grpSpPr>
        <p:sp>
          <p:nvSpPr>
            <p:cNvPr id="24" name="Cloud 23"/>
            <p:cNvSpPr/>
            <p:nvPr/>
          </p:nvSpPr>
          <p:spPr>
            <a:xfrm>
              <a:off x="554192" y="1708881"/>
              <a:ext cx="1933732" cy="1289153"/>
            </a:xfrm>
            <a:prstGeom prst="cloud">
              <a:avLst/>
            </a:prstGeom>
            <a:solidFill>
              <a:srgbClr val="1C8416"/>
            </a:solidFill>
            <a:ln>
              <a:solidFill>
                <a:srgbClr val="2E25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TextBox 24"/>
            <p:cNvSpPr txBox="1"/>
            <p:nvPr/>
          </p:nvSpPr>
          <p:spPr>
            <a:xfrm>
              <a:off x="839006" y="1939554"/>
              <a:ext cx="1603948" cy="707886"/>
            </a:xfrm>
            <a:prstGeom prst="rect">
              <a:avLst/>
            </a:prstGeom>
            <a:noFill/>
          </p:spPr>
          <p:txBody>
            <a:bodyPr wrap="square" rtlCol="0">
              <a:spAutoFit/>
            </a:bodyPr>
            <a:lstStyle/>
            <a:p>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thấp</a:t>
              </a:r>
              <a:endParaRPr lang="en-US" sz="4000" b="1" dirty="0">
                <a:solidFill>
                  <a:schemeClr val="bg1"/>
                </a:solidFill>
                <a:latin typeface="Cambria" panose="02040503050406030204" pitchFamily="18" charset="0"/>
                <a:ea typeface="Cambria" panose="02040503050406030204" pitchFamily="18" charset="0"/>
              </a:endParaRPr>
            </a:p>
          </p:txBody>
        </p:sp>
      </p:grpSp>
      <p:grpSp>
        <p:nvGrpSpPr>
          <p:cNvPr id="26" name="Group 25"/>
          <p:cNvGrpSpPr/>
          <p:nvPr/>
        </p:nvGrpSpPr>
        <p:grpSpPr>
          <a:xfrm>
            <a:off x="6428417" y="1645405"/>
            <a:ext cx="1933732" cy="1289153"/>
            <a:chOff x="554192" y="1708881"/>
            <a:chExt cx="1933732" cy="1289153"/>
          </a:xfrm>
        </p:grpSpPr>
        <p:sp>
          <p:nvSpPr>
            <p:cNvPr id="27" name="Cloud 26"/>
            <p:cNvSpPr/>
            <p:nvPr/>
          </p:nvSpPr>
          <p:spPr>
            <a:xfrm>
              <a:off x="554192" y="1708881"/>
              <a:ext cx="1933732" cy="1289153"/>
            </a:xfrm>
            <a:prstGeom prst="cloud">
              <a:avLst/>
            </a:prstGeom>
            <a:solidFill>
              <a:srgbClr val="1C8416"/>
            </a:solidFill>
            <a:ln>
              <a:solidFill>
                <a:srgbClr val="2E25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TextBox 27"/>
            <p:cNvSpPr txBox="1"/>
            <p:nvPr/>
          </p:nvSpPr>
          <p:spPr>
            <a:xfrm>
              <a:off x="839006" y="1939554"/>
              <a:ext cx="1603948" cy="707886"/>
            </a:xfrm>
            <a:prstGeom prst="rect">
              <a:avLst/>
            </a:prstGeom>
            <a:noFill/>
          </p:spPr>
          <p:txBody>
            <a:bodyPr wrap="square" rtlCol="0">
              <a:spAutoFit/>
            </a:bodyPr>
            <a:lstStyle/>
            <a:p>
              <a:r>
                <a:rPr lang="en-US" sz="4000" b="1">
                  <a:solidFill>
                    <a:schemeClr val="bg1"/>
                  </a:solidFill>
                  <a:latin typeface="Cambria" panose="02040503050406030204" pitchFamily="18" charset="0"/>
                  <a:ea typeface="Cambria" panose="02040503050406030204" pitchFamily="18" charset="0"/>
                </a:rPr>
                <a:t> sâu</a:t>
              </a:r>
            </a:p>
          </p:txBody>
        </p:sp>
      </p:grpSp>
      <p:grpSp>
        <p:nvGrpSpPr>
          <p:cNvPr id="29" name="Group 28"/>
          <p:cNvGrpSpPr/>
          <p:nvPr/>
        </p:nvGrpSpPr>
        <p:grpSpPr>
          <a:xfrm>
            <a:off x="9340091" y="1584236"/>
            <a:ext cx="1933732" cy="1289153"/>
            <a:chOff x="554192" y="1708881"/>
            <a:chExt cx="1933732" cy="1289153"/>
          </a:xfrm>
        </p:grpSpPr>
        <p:sp>
          <p:nvSpPr>
            <p:cNvPr id="30" name="Cloud 29"/>
            <p:cNvSpPr/>
            <p:nvPr/>
          </p:nvSpPr>
          <p:spPr>
            <a:xfrm>
              <a:off x="554192" y="1708881"/>
              <a:ext cx="1933732" cy="1289153"/>
            </a:xfrm>
            <a:prstGeom prst="cloud">
              <a:avLst/>
            </a:prstGeom>
            <a:solidFill>
              <a:srgbClr val="1C8416"/>
            </a:solidFill>
            <a:ln>
              <a:solidFill>
                <a:srgbClr val="2E25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1" name="TextBox 30"/>
            <p:cNvSpPr txBox="1"/>
            <p:nvPr/>
          </p:nvSpPr>
          <p:spPr>
            <a:xfrm>
              <a:off x="839006" y="1939554"/>
              <a:ext cx="1603948" cy="707886"/>
            </a:xfrm>
            <a:prstGeom prst="rect">
              <a:avLst/>
            </a:prstGeom>
            <a:noFill/>
          </p:spPr>
          <p:txBody>
            <a:bodyPr wrap="square" rtlCol="0">
              <a:spAutoFit/>
            </a:bodyPr>
            <a:lstStyle/>
            <a:p>
              <a:r>
                <a:rPr lang="en-US" sz="4000" b="1">
                  <a:solidFill>
                    <a:schemeClr val="bg1"/>
                  </a:solidFill>
                  <a:latin typeface="Cambria" panose="02040503050406030204" pitchFamily="18" charset="0"/>
                  <a:ea typeface="Cambria" panose="02040503050406030204" pitchFamily="18" charset="0"/>
                </a:rPr>
                <a:t> nhỏ</a:t>
              </a:r>
            </a:p>
          </p:txBody>
        </p:sp>
      </p:grpSp>
      <p:sp>
        <p:nvSpPr>
          <p:cNvPr id="32" name="TextBox 31"/>
          <p:cNvSpPr txBox="1"/>
          <p:nvPr/>
        </p:nvSpPr>
        <p:spPr>
          <a:xfrm>
            <a:off x="653215" y="3193118"/>
            <a:ext cx="10885570" cy="646331"/>
          </a:xfrm>
          <a:prstGeom prst="rect">
            <a:avLst/>
          </a:prstGeom>
          <a:noFill/>
        </p:spPr>
        <p:txBody>
          <a:bodyPr wrap="square" rtlCol="0">
            <a:spAutoFit/>
          </a:bodyPr>
          <a:lstStyle/>
          <a:p>
            <a:pPr algn="just"/>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Vận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động</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viên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bóng</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rổ</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rất</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cao</a:t>
            </a:r>
            <a:r>
              <a:rPr lang="en-US" sz="3600" b="1" dirty="0">
                <a:solidFill>
                  <a:srgbClr val="0070C0"/>
                </a:solidFill>
                <a:latin typeface="Cambria" panose="02040503050406030204" pitchFamily="18" charset="0"/>
                <a:ea typeface="Cambria" panose="02040503050406030204" pitchFamily="18" charset="0"/>
              </a:rPr>
              <a:t>.</a:t>
            </a:r>
          </a:p>
        </p:txBody>
      </p:sp>
      <p:cxnSp>
        <p:nvCxnSpPr>
          <p:cNvPr id="12" name="Straight Connector 11"/>
          <p:cNvCxnSpPr/>
          <p:nvPr/>
        </p:nvCxnSpPr>
        <p:spPr>
          <a:xfrm flipH="1">
            <a:off x="5681272" y="3311058"/>
            <a:ext cx="74951" cy="4104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158140" y="3721507"/>
            <a:ext cx="1014634" cy="646331"/>
          </a:xfrm>
          <a:prstGeom prst="rect">
            <a:avLst/>
          </a:prstGeom>
          <a:noFill/>
        </p:spPr>
        <p:txBody>
          <a:bodyPr wrap="square" rtlCol="0">
            <a:spAutoFit/>
          </a:bodyPr>
          <a:lstStyle/>
          <a:p>
            <a:pPr algn="ctr"/>
            <a:r>
              <a:rPr lang="en-US" sz="3600" b="1">
                <a:solidFill>
                  <a:srgbClr val="FF3300"/>
                </a:solidFill>
                <a:latin typeface="Cambria" panose="02040503050406030204" pitchFamily="18" charset="0"/>
                <a:ea typeface="Cambria" panose="02040503050406030204" pitchFamily="18" charset="0"/>
              </a:rPr>
              <a:t>CN</a:t>
            </a:r>
          </a:p>
        </p:txBody>
      </p:sp>
      <p:sp>
        <p:nvSpPr>
          <p:cNvPr id="34" name="TextBox 33"/>
          <p:cNvSpPr txBox="1"/>
          <p:nvPr/>
        </p:nvSpPr>
        <p:spPr>
          <a:xfrm>
            <a:off x="5921100" y="3684979"/>
            <a:ext cx="1014634" cy="646331"/>
          </a:xfrm>
          <a:prstGeom prst="rect">
            <a:avLst/>
          </a:prstGeom>
          <a:noFill/>
        </p:spPr>
        <p:txBody>
          <a:bodyPr wrap="square" rtlCol="0">
            <a:spAutoFit/>
          </a:bodyPr>
          <a:lstStyle/>
          <a:p>
            <a:pPr algn="ctr"/>
            <a:r>
              <a:rPr lang="en-US" sz="3600" b="1">
                <a:solidFill>
                  <a:srgbClr val="FF3300"/>
                </a:solidFill>
                <a:latin typeface="Cambria" panose="02040503050406030204" pitchFamily="18" charset="0"/>
                <a:ea typeface="Cambria" panose="02040503050406030204" pitchFamily="18" charset="0"/>
              </a:rPr>
              <a:t>VN</a:t>
            </a:r>
          </a:p>
        </p:txBody>
      </p:sp>
      <p:sp>
        <p:nvSpPr>
          <p:cNvPr id="35" name="TextBox 34"/>
          <p:cNvSpPr txBox="1"/>
          <p:nvPr/>
        </p:nvSpPr>
        <p:spPr>
          <a:xfrm>
            <a:off x="585764" y="4437251"/>
            <a:ext cx="10885570" cy="646331"/>
          </a:xfrm>
          <a:prstGeom prst="rect">
            <a:avLst/>
          </a:prstGeom>
          <a:noFill/>
        </p:spPr>
        <p:txBody>
          <a:bodyPr wrap="square" rtlCol="0">
            <a:spAutoFit/>
          </a:bodyPr>
          <a:lstStyle/>
          <a:p>
            <a:pPr algn="just"/>
            <a:r>
              <a:rPr lang="en-US" sz="3600" b="1">
                <a:solidFill>
                  <a:srgbClr val="0070C0"/>
                </a:solidFill>
                <a:latin typeface="Cambria" panose="02040503050406030204" pitchFamily="18" charset="0"/>
                <a:ea typeface="Cambria" panose="02040503050406030204" pitchFamily="18" charset="0"/>
              </a:rPr>
              <a:t>- Dòng sông này khá sâu.</a:t>
            </a:r>
          </a:p>
        </p:txBody>
      </p:sp>
      <p:cxnSp>
        <p:nvCxnSpPr>
          <p:cNvPr id="36" name="Straight Connector 35"/>
          <p:cNvCxnSpPr/>
          <p:nvPr/>
        </p:nvCxnSpPr>
        <p:spPr>
          <a:xfrm flipH="1">
            <a:off x="3949913" y="4555191"/>
            <a:ext cx="74951" cy="4104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836297" y="4919841"/>
            <a:ext cx="1014634" cy="646331"/>
          </a:xfrm>
          <a:prstGeom prst="rect">
            <a:avLst/>
          </a:prstGeom>
          <a:noFill/>
        </p:spPr>
        <p:txBody>
          <a:bodyPr wrap="square" rtlCol="0">
            <a:spAutoFit/>
          </a:bodyPr>
          <a:lstStyle/>
          <a:p>
            <a:pPr algn="ctr"/>
            <a:r>
              <a:rPr lang="en-US" sz="3600" b="1">
                <a:solidFill>
                  <a:srgbClr val="FF3300"/>
                </a:solidFill>
                <a:latin typeface="Cambria" panose="02040503050406030204" pitchFamily="18" charset="0"/>
                <a:ea typeface="Cambria" panose="02040503050406030204" pitchFamily="18" charset="0"/>
              </a:rPr>
              <a:t>CN</a:t>
            </a:r>
          </a:p>
        </p:txBody>
      </p:sp>
      <p:sp>
        <p:nvSpPr>
          <p:cNvPr id="38" name="TextBox 37"/>
          <p:cNvSpPr txBox="1"/>
          <p:nvPr/>
        </p:nvSpPr>
        <p:spPr>
          <a:xfrm>
            <a:off x="4418058" y="4866357"/>
            <a:ext cx="1014634" cy="646331"/>
          </a:xfrm>
          <a:prstGeom prst="rect">
            <a:avLst/>
          </a:prstGeom>
          <a:noFill/>
        </p:spPr>
        <p:txBody>
          <a:bodyPr wrap="square" rtlCol="0">
            <a:spAutoFit/>
          </a:bodyPr>
          <a:lstStyle/>
          <a:p>
            <a:pPr algn="ctr"/>
            <a:r>
              <a:rPr lang="en-US" sz="3600" b="1">
                <a:solidFill>
                  <a:srgbClr val="FF3300"/>
                </a:solidFill>
                <a:latin typeface="Cambria" panose="02040503050406030204" pitchFamily="18" charset="0"/>
                <a:ea typeface="Cambria" panose="02040503050406030204" pitchFamily="18" charset="0"/>
              </a:rPr>
              <a:t>VN</a:t>
            </a:r>
          </a:p>
        </p:txBody>
      </p:sp>
    </p:spTree>
    <p:extLst>
      <p:ext uri="{BB962C8B-B14F-4D97-AF65-F5344CB8AC3E}">
        <p14:creationId xmlns:p14="http://schemas.microsoft.com/office/powerpoint/2010/main" val="23047499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par>
                                <p:cTn id="8" presetID="22" presetClass="entr" presetSubtype="4" fill="hold" nodeType="withEffect">
                                  <p:stCondLst>
                                    <p:cond delay="3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47" presetClass="entr" presetSubtype="0" fill="hold" nodeType="withEffect">
                                  <p:stCondLst>
                                    <p:cond delay="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par>
                                <p:cTn id="26" presetID="16" presetClass="entr" presetSubtype="21"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par>
                                <p:cTn id="29" presetID="16" presetClass="entr" presetSubtype="21"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par>
                                <p:cTn id="32" presetID="16" presetClass="entr" presetSubtype="21"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32"/>
                                        </p:tgtEl>
                                        <p:attrNameLst>
                                          <p:attrName>style.visibility</p:attrName>
                                        </p:attrNameLst>
                                      </p:cBhvr>
                                      <p:to>
                                        <p:strVal val="visible"/>
                                      </p:to>
                                    </p:set>
                                    <p:anim calcmode="lin" valueType="num">
                                      <p:cBhvr additive="base">
                                        <p:cTn id="44" dur="500" fill="hold"/>
                                        <p:tgtEl>
                                          <p:spTgt spid="32"/>
                                        </p:tgtEl>
                                        <p:attrNameLst>
                                          <p:attrName>ppt_x</p:attrName>
                                        </p:attrNameLst>
                                      </p:cBhvr>
                                      <p:tavLst>
                                        <p:tav tm="0">
                                          <p:val>
                                            <p:strVal val="0-#ppt_w/2"/>
                                          </p:val>
                                        </p:tav>
                                        <p:tav tm="100000">
                                          <p:val>
                                            <p:strVal val="#ppt_x"/>
                                          </p:val>
                                        </p:tav>
                                      </p:tavLst>
                                    </p:anim>
                                    <p:anim calcmode="lin" valueType="num">
                                      <p:cBhvr additive="base">
                                        <p:cTn id="45"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1000"/>
                                        <p:tgtEl>
                                          <p:spTgt spid="33"/>
                                        </p:tgtEl>
                                      </p:cBhvr>
                                    </p:animEffect>
                                    <p:anim calcmode="lin" valueType="num">
                                      <p:cBhvr>
                                        <p:cTn id="58" dur="1000" fill="hold"/>
                                        <p:tgtEl>
                                          <p:spTgt spid="33"/>
                                        </p:tgtEl>
                                        <p:attrNameLst>
                                          <p:attrName>ppt_x</p:attrName>
                                        </p:attrNameLst>
                                      </p:cBhvr>
                                      <p:tavLst>
                                        <p:tav tm="0">
                                          <p:val>
                                            <p:strVal val="#ppt_x"/>
                                          </p:val>
                                        </p:tav>
                                        <p:tav tm="100000">
                                          <p:val>
                                            <p:strVal val="#ppt_x"/>
                                          </p:val>
                                        </p:tav>
                                      </p:tavLst>
                                    </p:anim>
                                    <p:anim calcmode="lin" valueType="num">
                                      <p:cBhvr>
                                        <p:cTn id="5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1000"/>
                                        <p:tgtEl>
                                          <p:spTgt spid="34"/>
                                        </p:tgtEl>
                                      </p:cBhvr>
                                    </p:animEffect>
                                    <p:anim calcmode="lin" valueType="num">
                                      <p:cBhvr>
                                        <p:cTn id="65" dur="1000" fill="hold"/>
                                        <p:tgtEl>
                                          <p:spTgt spid="34"/>
                                        </p:tgtEl>
                                        <p:attrNameLst>
                                          <p:attrName>ppt_x</p:attrName>
                                        </p:attrNameLst>
                                      </p:cBhvr>
                                      <p:tavLst>
                                        <p:tav tm="0">
                                          <p:val>
                                            <p:strVal val="#ppt_x"/>
                                          </p:val>
                                        </p:tav>
                                        <p:tav tm="100000">
                                          <p:val>
                                            <p:strVal val="#ppt_x"/>
                                          </p:val>
                                        </p:tav>
                                      </p:tavLst>
                                    </p:anim>
                                    <p:anim calcmode="lin" valueType="num">
                                      <p:cBhvr>
                                        <p:cTn id="6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anim calcmode="lin" valueType="num">
                                      <p:cBhvr additive="base">
                                        <p:cTn id="71" dur="500" fill="hold"/>
                                        <p:tgtEl>
                                          <p:spTgt spid="35"/>
                                        </p:tgtEl>
                                        <p:attrNameLst>
                                          <p:attrName>ppt_x</p:attrName>
                                        </p:attrNameLst>
                                      </p:cBhvr>
                                      <p:tavLst>
                                        <p:tav tm="0">
                                          <p:val>
                                            <p:strVal val="0-#ppt_w/2"/>
                                          </p:val>
                                        </p:tav>
                                        <p:tav tm="100000">
                                          <p:val>
                                            <p:strVal val="#ppt_x"/>
                                          </p:val>
                                        </p:tav>
                                      </p:tavLst>
                                    </p:anim>
                                    <p:anim calcmode="lin" valueType="num">
                                      <p:cBhvr additive="base">
                                        <p:cTn id="72"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fade">
                                      <p:cBhvr>
                                        <p:cTn id="77" dur="1000"/>
                                        <p:tgtEl>
                                          <p:spTgt spid="36"/>
                                        </p:tgtEl>
                                      </p:cBhvr>
                                    </p:animEffect>
                                    <p:anim calcmode="lin" valueType="num">
                                      <p:cBhvr>
                                        <p:cTn id="78" dur="1000" fill="hold"/>
                                        <p:tgtEl>
                                          <p:spTgt spid="36"/>
                                        </p:tgtEl>
                                        <p:attrNameLst>
                                          <p:attrName>ppt_x</p:attrName>
                                        </p:attrNameLst>
                                      </p:cBhvr>
                                      <p:tavLst>
                                        <p:tav tm="0">
                                          <p:val>
                                            <p:strVal val="#ppt_x"/>
                                          </p:val>
                                        </p:tav>
                                        <p:tav tm="100000">
                                          <p:val>
                                            <p:strVal val="#ppt_x"/>
                                          </p:val>
                                        </p:tav>
                                      </p:tavLst>
                                    </p:anim>
                                    <p:anim calcmode="lin" valueType="num">
                                      <p:cBhvr>
                                        <p:cTn id="7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fade">
                                      <p:cBhvr>
                                        <p:cTn id="84" dur="1000"/>
                                        <p:tgtEl>
                                          <p:spTgt spid="37"/>
                                        </p:tgtEl>
                                      </p:cBhvr>
                                    </p:animEffect>
                                    <p:anim calcmode="lin" valueType="num">
                                      <p:cBhvr>
                                        <p:cTn id="85" dur="1000" fill="hold"/>
                                        <p:tgtEl>
                                          <p:spTgt spid="37"/>
                                        </p:tgtEl>
                                        <p:attrNameLst>
                                          <p:attrName>ppt_x</p:attrName>
                                        </p:attrNameLst>
                                      </p:cBhvr>
                                      <p:tavLst>
                                        <p:tav tm="0">
                                          <p:val>
                                            <p:strVal val="#ppt_x"/>
                                          </p:val>
                                        </p:tav>
                                        <p:tav tm="100000">
                                          <p:val>
                                            <p:strVal val="#ppt_x"/>
                                          </p:val>
                                        </p:tav>
                                      </p:tavLst>
                                    </p:anim>
                                    <p:anim calcmode="lin" valueType="num">
                                      <p:cBhvr>
                                        <p:cTn id="8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fade">
                                      <p:cBhvr>
                                        <p:cTn id="91" dur="1000"/>
                                        <p:tgtEl>
                                          <p:spTgt spid="38"/>
                                        </p:tgtEl>
                                      </p:cBhvr>
                                    </p:animEffect>
                                    <p:anim calcmode="lin" valueType="num">
                                      <p:cBhvr>
                                        <p:cTn id="92" dur="1000" fill="hold"/>
                                        <p:tgtEl>
                                          <p:spTgt spid="38"/>
                                        </p:tgtEl>
                                        <p:attrNameLst>
                                          <p:attrName>ppt_x</p:attrName>
                                        </p:attrNameLst>
                                      </p:cBhvr>
                                      <p:tavLst>
                                        <p:tav tm="0">
                                          <p:val>
                                            <p:strVal val="#ppt_x"/>
                                          </p:val>
                                        </p:tav>
                                        <p:tav tm="100000">
                                          <p:val>
                                            <p:strVal val="#ppt_x"/>
                                          </p:val>
                                        </p:tav>
                                      </p:tavLst>
                                    </p:anim>
                                    <p:anim calcmode="lin" valueType="num">
                                      <p:cBhvr>
                                        <p:cTn id="9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7" grpId="0"/>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pic>
        <p:nvPicPr>
          <p:cNvPr id="7" name="Picture 6"/>
          <p:cNvPicPr>
            <a:picLocks noChangeAspect="1"/>
          </p:cNvPicPr>
          <p:nvPr/>
        </p:nvPicPr>
        <p:blipFill>
          <a:blip r:embed="rId7"/>
          <a:stretch>
            <a:fillRect/>
          </a:stretch>
        </p:blipFill>
        <p:spPr>
          <a:xfrm>
            <a:off x="859872" y="1959430"/>
            <a:ext cx="8923268" cy="2982168"/>
          </a:xfrm>
          <a:prstGeom prst="rect">
            <a:avLst/>
          </a:prstGeom>
        </p:spPr>
      </p:pic>
    </p:spTree>
    <p:extLst>
      <p:ext uri="{BB962C8B-B14F-4D97-AF65-F5344CB8AC3E}">
        <p14:creationId xmlns:p14="http://schemas.microsoft.com/office/powerpoint/2010/main" val="3146868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94"/>
            <a:ext cx="12193057" cy="6858594"/>
          </a:xfrm>
          <a:prstGeom prst="rect">
            <a:avLst/>
          </a:prstGeom>
        </p:spPr>
      </p:pic>
      <p:pic>
        <p:nvPicPr>
          <p:cNvPr id="3" name="Picture 2"/>
          <p:cNvPicPr>
            <a:picLocks noChangeAspect="1"/>
          </p:cNvPicPr>
          <p:nvPr/>
        </p:nvPicPr>
        <p:blipFill>
          <a:blip r:embed="rId3"/>
          <a:stretch>
            <a:fillRect/>
          </a:stretch>
        </p:blipFill>
        <p:spPr>
          <a:xfrm>
            <a:off x="7180291" y="-138083"/>
            <a:ext cx="4052897" cy="1878293"/>
          </a:xfrm>
          <a:prstGeom prst="rect">
            <a:avLst/>
          </a:prstGeom>
        </p:spPr>
      </p:pic>
      <p:sp>
        <p:nvSpPr>
          <p:cNvPr id="4" name="TextBox 3"/>
          <p:cNvSpPr txBox="1"/>
          <p:nvPr/>
        </p:nvSpPr>
        <p:spPr>
          <a:xfrm>
            <a:off x="570701" y="367374"/>
            <a:ext cx="7059296" cy="1557349"/>
          </a:xfrm>
          <a:prstGeom prst="rect">
            <a:avLst/>
          </a:prstGeom>
          <a:noFill/>
        </p:spPr>
        <p:txBody>
          <a:bodyPr wrap="square" rtlCol="0">
            <a:spAutoFit/>
          </a:bodyPr>
          <a:lstStyle/>
          <a:p>
            <a:pPr algn="ctr">
              <a:lnSpc>
                <a:spcPct val="85000"/>
              </a:lnSpc>
            </a:pPr>
            <a:r>
              <a:rPr lang="vi-VN" sz="2800">
                <a:solidFill>
                  <a:srgbClr val="002060"/>
                </a:solidFill>
                <a:latin typeface="Cambria" panose="02040503050406030204" pitchFamily="18" charset="0"/>
                <a:ea typeface="Cambria" panose="02040503050406030204" pitchFamily="18" charset="0"/>
              </a:rPr>
              <a:t>Con ong làm mật, yêu hoa</a:t>
            </a:r>
          </a:p>
          <a:p>
            <a:pPr algn="ctr">
              <a:lnSpc>
                <a:spcPct val="85000"/>
              </a:lnSpc>
            </a:pPr>
            <a:r>
              <a:rPr lang="vi-VN" sz="2800">
                <a:solidFill>
                  <a:srgbClr val="002060"/>
                </a:solidFill>
                <a:latin typeface="Cambria" panose="02040503050406030204" pitchFamily="18" charset="0"/>
                <a:ea typeface="Cambria" panose="02040503050406030204" pitchFamily="18" charset="0"/>
              </a:rPr>
              <a:t>Con cá bơi, yêu nước; con chim ca, yêu trời</a:t>
            </a:r>
          </a:p>
          <a:p>
            <a:pPr algn="ctr">
              <a:lnSpc>
                <a:spcPct val="85000"/>
              </a:lnSpc>
            </a:pPr>
            <a:r>
              <a:rPr lang="vi-VN" sz="2800">
                <a:solidFill>
                  <a:srgbClr val="002060"/>
                </a:solidFill>
                <a:latin typeface="Cambria" panose="02040503050406030204" pitchFamily="18" charset="0"/>
                <a:ea typeface="Cambria" panose="02040503050406030204" pitchFamily="18" charset="0"/>
              </a:rPr>
              <a:t>Con người muốn sống, con ơi</a:t>
            </a:r>
          </a:p>
          <a:p>
            <a:pPr algn="ctr">
              <a:lnSpc>
                <a:spcPct val="85000"/>
              </a:lnSpc>
            </a:pPr>
            <a:r>
              <a:rPr lang="vi-VN" sz="2800">
                <a:solidFill>
                  <a:srgbClr val="002060"/>
                </a:solidFill>
                <a:latin typeface="Cambria" panose="02040503050406030204" pitchFamily="18" charset="0"/>
                <a:ea typeface="Cambria" panose="02040503050406030204" pitchFamily="18" charset="0"/>
              </a:rPr>
              <a:t>Phải yêu đồng chí, yêu người anh em.</a:t>
            </a:r>
          </a:p>
        </p:txBody>
      </p:sp>
      <p:sp>
        <p:nvSpPr>
          <p:cNvPr id="6" name="TextBox 5"/>
          <p:cNvSpPr txBox="1"/>
          <p:nvPr/>
        </p:nvSpPr>
        <p:spPr>
          <a:xfrm>
            <a:off x="649215" y="1909733"/>
            <a:ext cx="7059296" cy="1557349"/>
          </a:xfrm>
          <a:prstGeom prst="rect">
            <a:avLst/>
          </a:prstGeom>
          <a:noFill/>
        </p:spPr>
        <p:txBody>
          <a:bodyPr wrap="square" rtlCol="0">
            <a:spAutoFit/>
          </a:bodyPr>
          <a:lstStyle/>
          <a:p>
            <a:pPr algn="ctr">
              <a:lnSpc>
                <a:spcPct val="85000"/>
              </a:lnSpc>
            </a:pPr>
            <a:r>
              <a:rPr lang="vi-VN" sz="2800">
                <a:solidFill>
                  <a:srgbClr val="002060"/>
                </a:solidFill>
                <a:latin typeface="Cambria" panose="02040503050406030204" pitchFamily="18" charset="0"/>
                <a:ea typeface="Cambria" panose="02040503050406030204" pitchFamily="18" charset="0"/>
              </a:rPr>
              <a:t>Một ngôi sao, chẳng sáng đêm</a:t>
            </a:r>
          </a:p>
          <a:p>
            <a:pPr algn="ctr">
              <a:lnSpc>
                <a:spcPct val="85000"/>
              </a:lnSpc>
            </a:pPr>
            <a:r>
              <a:rPr lang="vi-VN" sz="2800">
                <a:solidFill>
                  <a:srgbClr val="002060"/>
                </a:solidFill>
                <a:latin typeface="Cambria" panose="02040503050406030204" pitchFamily="18" charset="0"/>
                <a:ea typeface="Cambria" panose="02040503050406030204" pitchFamily="18" charset="0"/>
              </a:rPr>
              <a:t>Một thân lúa chín, chẳng nên mùa vàng.</a:t>
            </a:r>
          </a:p>
          <a:p>
            <a:pPr algn="ctr">
              <a:lnSpc>
                <a:spcPct val="85000"/>
              </a:lnSpc>
            </a:pPr>
            <a:r>
              <a:rPr lang="vi-VN" sz="2800">
                <a:solidFill>
                  <a:srgbClr val="002060"/>
                </a:solidFill>
                <a:latin typeface="Cambria" panose="02040503050406030204" pitchFamily="18" charset="0"/>
                <a:ea typeface="Cambria" panose="02040503050406030204" pitchFamily="18" charset="0"/>
              </a:rPr>
              <a:t>Một người – đâu phải nhân gian?</a:t>
            </a:r>
          </a:p>
          <a:p>
            <a:pPr algn="ctr">
              <a:lnSpc>
                <a:spcPct val="85000"/>
              </a:lnSpc>
            </a:pPr>
            <a:r>
              <a:rPr lang="vi-VN" sz="2800">
                <a:solidFill>
                  <a:srgbClr val="002060"/>
                </a:solidFill>
                <a:latin typeface="Cambria" panose="02040503050406030204" pitchFamily="18" charset="0"/>
                <a:ea typeface="Cambria" panose="02040503050406030204" pitchFamily="18" charset="0"/>
              </a:rPr>
              <a:t>Sống chăng, một đốm lửa tàn mà thôi!</a:t>
            </a:r>
          </a:p>
        </p:txBody>
      </p:sp>
      <p:sp>
        <p:nvSpPr>
          <p:cNvPr id="7" name="TextBox 6"/>
          <p:cNvSpPr txBox="1"/>
          <p:nvPr/>
        </p:nvSpPr>
        <p:spPr>
          <a:xfrm>
            <a:off x="367796" y="3453859"/>
            <a:ext cx="7059296" cy="1557349"/>
          </a:xfrm>
          <a:prstGeom prst="rect">
            <a:avLst/>
          </a:prstGeom>
          <a:noFill/>
        </p:spPr>
        <p:txBody>
          <a:bodyPr wrap="square" rtlCol="0">
            <a:spAutoFit/>
          </a:bodyPr>
          <a:lstStyle/>
          <a:p>
            <a:pPr algn="ctr">
              <a:lnSpc>
                <a:spcPct val="85000"/>
              </a:lnSpc>
            </a:pPr>
            <a:r>
              <a:rPr lang="vi-VN" sz="2800">
                <a:solidFill>
                  <a:srgbClr val="002060"/>
                </a:solidFill>
                <a:latin typeface="Cambria" panose="02040503050406030204" pitchFamily="18" charset="0"/>
                <a:ea typeface="Cambria" panose="02040503050406030204" pitchFamily="18" charset="0"/>
              </a:rPr>
              <a:t>Núi cao bởi có đất bồi</a:t>
            </a:r>
          </a:p>
          <a:p>
            <a:pPr algn="ctr">
              <a:lnSpc>
                <a:spcPct val="85000"/>
              </a:lnSpc>
            </a:pPr>
            <a:r>
              <a:rPr lang="vi-VN" sz="2800">
                <a:solidFill>
                  <a:srgbClr val="002060"/>
                </a:solidFill>
                <a:latin typeface="Cambria" panose="02040503050406030204" pitchFamily="18" charset="0"/>
                <a:ea typeface="Cambria" panose="02040503050406030204" pitchFamily="18" charset="0"/>
              </a:rPr>
              <a:t>Núi chê đất thấp, núi ngồi ở đâu?</a:t>
            </a:r>
          </a:p>
          <a:p>
            <a:pPr algn="ctr">
              <a:lnSpc>
                <a:spcPct val="85000"/>
              </a:lnSpc>
            </a:pPr>
            <a:r>
              <a:rPr lang="vi-VN" sz="2800">
                <a:solidFill>
                  <a:srgbClr val="002060"/>
                </a:solidFill>
                <a:latin typeface="Cambria" panose="02040503050406030204" pitchFamily="18" charset="0"/>
                <a:ea typeface="Cambria" panose="02040503050406030204" pitchFamily="18" charset="0"/>
              </a:rPr>
              <a:t>Muôn dòng sông đổ biển sâu</a:t>
            </a:r>
          </a:p>
          <a:p>
            <a:pPr algn="ctr">
              <a:lnSpc>
                <a:spcPct val="85000"/>
              </a:lnSpc>
            </a:pPr>
            <a:r>
              <a:rPr lang="vi-VN" sz="2800">
                <a:solidFill>
                  <a:srgbClr val="002060"/>
                </a:solidFill>
                <a:latin typeface="Cambria" panose="02040503050406030204" pitchFamily="18" charset="0"/>
                <a:ea typeface="Cambria" panose="02040503050406030204" pitchFamily="18" charset="0"/>
              </a:rPr>
              <a:t>Biển chê sông nhỏ, biển đâu nước còn?</a:t>
            </a:r>
          </a:p>
        </p:txBody>
      </p:sp>
      <p:sp>
        <p:nvSpPr>
          <p:cNvPr id="8" name="TextBox 7"/>
          <p:cNvSpPr txBox="1"/>
          <p:nvPr/>
        </p:nvSpPr>
        <p:spPr>
          <a:xfrm>
            <a:off x="555711" y="5011208"/>
            <a:ext cx="7059296" cy="1557349"/>
          </a:xfrm>
          <a:prstGeom prst="rect">
            <a:avLst/>
          </a:prstGeom>
          <a:noFill/>
        </p:spPr>
        <p:txBody>
          <a:bodyPr wrap="square" rtlCol="0">
            <a:spAutoFit/>
          </a:bodyPr>
          <a:lstStyle/>
          <a:p>
            <a:pPr algn="ctr">
              <a:lnSpc>
                <a:spcPct val="85000"/>
              </a:lnSpc>
            </a:pPr>
            <a:r>
              <a:rPr lang="vi-VN" sz="2800">
                <a:solidFill>
                  <a:srgbClr val="002060"/>
                </a:solidFill>
                <a:latin typeface="Cambria" panose="02040503050406030204" pitchFamily="18" charset="0"/>
                <a:ea typeface="Cambria" panose="02040503050406030204" pitchFamily="18" charset="0"/>
              </a:rPr>
              <a:t>Tre già yêu lấy măng non</a:t>
            </a:r>
          </a:p>
          <a:p>
            <a:pPr algn="ctr">
              <a:lnSpc>
                <a:spcPct val="85000"/>
              </a:lnSpc>
            </a:pPr>
            <a:r>
              <a:rPr lang="vi-VN" sz="2800">
                <a:solidFill>
                  <a:srgbClr val="002060"/>
                </a:solidFill>
                <a:latin typeface="Cambria" panose="02040503050406030204" pitchFamily="18" charset="0"/>
                <a:ea typeface="Cambria" panose="02040503050406030204" pitchFamily="18" charset="0"/>
              </a:rPr>
              <a:t>Chắt chiu như mẹ yêu con tháng ngày</a:t>
            </a:r>
          </a:p>
          <a:p>
            <a:pPr algn="ctr">
              <a:lnSpc>
                <a:spcPct val="85000"/>
              </a:lnSpc>
            </a:pPr>
            <a:r>
              <a:rPr lang="vi-VN" sz="2800">
                <a:solidFill>
                  <a:srgbClr val="002060"/>
                </a:solidFill>
                <a:latin typeface="Cambria" panose="02040503050406030204" pitchFamily="18" charset="0"/>
                <a:ea typeface="Cambria" panose="02040503050406030204" pitchFamily="18" charset="0"/>
              </a:rPr>
              <a:t>Mai sau con lớn hơn thầy</a:t>
            </a:r>
          </a:p>
          <a:p>
            <a:pPr algn="ctr">
              <a:lnSpc>
                <a:spcPct val="85000"/>
              </a:lnSpc>
            </a:pPr>
            <a:r>
              <a:rPr lang="vi-VN" sz="2800">
                <a:solidFill>
                  <a:srgbClr val="002060"/>
                </a:solidFill>
                <a:latin typeface="Cambria" panose="02040503050406030204" pitchFamily="18" charset="0"/>
                <a:ea typeface="Cambria" panose="02040503050406030204" pitchFamily="18" charset="0"/>
              </a:rPr>
              <a:t>Các con ôm cả hai tay đất tròn.</a:t>
            </a:r>
          </a:p>
        </p:txBody>
      </p:sp>
      <p:pic>
        <p:nvPicPr>
          <p:cNvPr id="9" name="Picture 8"/>
          <p:cNvPicPr>
            <a:picLocks noChangeAspect="1"/>
          </p:cNvPicPr>
          <p:nvPr/>
        </p:nvPicPr>
        <p:blipFill>
          <a:blip r:embed="rId4"/>
          <a:stretch>
            <a:fillRect/>
          </a:stretch>
        </p:blipFill>
        <p:spPr>
          <a:xfrm>
            <a:off x="6570366" y="6236358"/>
            <a:ext cx="2222444" cy="924140"/>
          </a:xfrm>
          <a:prstGeom prst="rect">
            <a:avLst/>
          </a:prstGeom>
        </p:spPr>
      </p:pic>
      <p:pic>
        <p:nvPicPr>
          <p:cNvPr id="10" name="Picture 9"/>
          <p:cNvPicPr>
            <a:picLocks noChangeAspect="1"/>
          </p:cNvPicPr>
          <p:nvPr/>
        </p:nvPicPr>
        <p:blipFill>
          <a:blip r:embed="rId5"/>
          <a:stretch>
            <a:fillRect/>
          </a:stretch>
        </p:blipFill>
        <p:spPr>
          <a:xfrm>
            <a:off x="7209084" y="2893470"/>
            <a:ext cx="4983973" cy="3232031"/>
          </a:xfrm>
          <a:prstGeom prst="rect">
            <a:avLst/>
          </a:prstGeom>
        </p:spPr>
      </p:pic>
    </p:spTree>
    <p:extLst>
      <p:ext uri="{BB962C8B-B14F-4D97-AF65-F5344CB8AC3E}">
        <p14:creationId xmlns:p14="http://schemas.microsoft.com/office/powerpoint/2010/main" val="15224594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94"/>
            <a:ext cx="12193057" cy="6858594"/>
          </a:xfrm>
          <a:prstGeom prst="rect">
            <a:avLst/>
          </a:prstGeom>
        </p:spPr>
      </p:pic>
      <p:sp>
        <p:nvSpPr>
          <p:cNvPr id="14" name="Rectangle 13"/>
          <p:cNvSpPr/>
          <p:nvPr/>
        </p:nvSpPr>
        <p:spPr>
          <a:xfrm>
            <a:off x="809469" y="4962258"/>
            <a:ext cx="6805538" cy="155911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24459" y="3391592"/>
            <a:ext cx="6805538" cy="155911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09469" y="1833359"/>
            <a:ext cx="6805538" cy="155911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09469" y="320637"/>
            <a:ext cx="6805538" cy="155911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7180291" y="-138083"/>
            <a:ext cx="4052897" cy="1878293"/>
          </a:xfrm>
          <a:prstGeom prst="rect">
            <a:avLst/>
          </a:prstGeom>
        </p:spPr>
      </p:pic>
      <p:sp>
        <p:nvSpPr>
          <p:cNvPr id="4" name="TextBox 3"/>
          <p:cNvSpPr txBox="1"/>
          <p:nvPr/>
        </p:nvSpPr>
        <p:spPr>
          <a:xfrm>
            <a:off x="570701" y="367374"/>
            <a:ext cx="7059296" cy="1557349"/>
          </a:xfrm>
          <a:prstGeom prst="rect">
            <a:avLst/>
          </a:prstGeom>
          <a:noFill/>
        </p:spPr>
        <p:txBody>
          <a:bodyPr wrap="square" rtlCol="0">
            <a:spAutoFit/>
          </a:bodyPr>
          <a:lstStyle/>
          <a:p>
            <a:pPr algn="ctr">
              <a:lnSpc>
                <a:spcPct val="85000"/>
              </a:lnSpc>
            </a:pPr>
            <a:r>
              <a:rPr lang="vi-VN" sz="2800">
                <a:solidFill>
                  <a:srgbClr val="002060"/>
                </a:solidFill>
                <a:latin typeface="Cambria" panose="02040503050406030204" pitchFamily="18" charset="0"/>
                <a:ea typeface="Cambria" panose="02040503050406030204" pitchFamily="18" charset="0"/>
              </a:rPr>
              <a:t>Con ong làm mật, yêu hoa</a:t>
            </a:r>
          </a:p>
          <a:p>
            <a:pPr algn="ctr">
              <a:lnSpc>
                <a:spcPct val="85000"/>
              </a:lnSpc>
            </a:pPr>
            <a:r>
              <a:rPr lang="vi-VN" sz="2800">
                <a:solidFill>
                  <a:srgbClr val="002060"/>
                </a:solidFill>
                <a:latin typeface="Cambria" panose="02040503050406030204" pitchFamily="18" charset="0"/>
                <a:ea typeface="Cambria" panose="02040503050406030204" pitchFamily="18" charset="0"/>
              </a:rPr>
              <a:t>Con cá bơi, yêu nước; con chim ca, yêu trời</a:t>
            </a:r>
          </a:p>
          <a:p>
            <a:pPr algn="ctr">
              <a:lnSpc>
                <a:spcPct val="85000"/>
              </a:lnSpc>
            </a:pPr>
            <a:r>
              <a:rPr lang="vi-VN" sz="2800">
                <a:solidFill>
                  <a:srgbClr val="002060"/>
                </a:solidFill>
                <a:latin typeface="Cambria" panose="02040503050406030204" pitchFamily="18" charset="0"/>
                <a:ea typeface="Cambria" panose="02040503050406030204" pitchFamily="18" charset="0"/>
              </a:rPr>
              <a:t>Con người muốn sống, con ơi</a:t>
            </a:r>
          </a:p>
          <a:p>
            <a:pPr algn="ctr">
              <a:lnSpc>
                <a:spcPct val="85000"/>
              </a:lnSpc>
            </a:pPr>
            <a:r>
              <a:rPr lang="vi-VN" sz="2800">
                <a:solidFill>
                  <a:srgbClr val="002060"/>
                </a:solidFill>
                <a:latin typeface="Cambria" panose="02040503050406030204" pitchFamily="18" charset="0"/>
                <a:ea typeface="Cambria" panose="02040503050406030204" pitchFamily="18" charset="0"/>
              </a:rPr>
              <a:t>Phải yêu đồng chí, yêu người anh em.</a:t>
            </a:r>
          </a:p>
        </p:txBody>
      </p:sp>
      <p:sp>
        <p:nvSpPr>
          <p:cNvPr id="6" name="TextBox 5"/>
          <p:cNvSpPr txBox="1"/>
          <p:nvPr/>
        </p:nvSpPr>
        <p:spPr>
          <a:xfrm>
            <a:off x="649215" y="1909733"/>
            <a:ext cx="7059296" cy="1557349"/>
          </a:xfrm>
          <a:prstGeom prst="rect">
            <a:avLst/>
          </a:prstGeom>
          <a:noFill/>
        </p:spPr>
        <p:txBody>
          <a:bodyPr wrap="square" rtlCol="0">
            <a:spAutoFit/>
          </a:bodyPr>
          <a:lstStyle/>
          <a:p>
            <a:pPr algn="ctr">
              <a:lnSpc>
                <a:spcPct val="85000"/>
              </a:lnSpc>
            </a:pPr>
            <a:r>
              <a:rPr lang="vi-VN" sz="2800">
                <a:solidFill>
                  <a:srgbClr val="002060"/>
                </a:solidFill>
                <a:latin typeface="Cambria" panose="02040503050406030204" pitchFamily="18" charset="0"/>
                <a:ea typeface="Cambria" panose="02040503050406030204" pitchFamily="18" charset="0"/>
              </a:rPr>
              <a:t>Một ngôi sao, chẳng sáng đêm</a:t>
            </a:r>
          </a:p>
          <a:p>
            <a:pPr algn="ctr">
              <a:lnSpc>
                <a:spcPct val="85000"/>
              </a:lnSpc>
            </a:pPr>
            <a:r>
              <a:rPr lang="vi-VN" sz="2800">
                <a:solidFill>
                  <a:srgbClr val="002060"/>
                </a:solidFill>
                <a:latin typeface="Cambria" panose="02040503050406030204" pitchFamily="18" charset="0"/>
                <a:ea typeface="Cambria" panose="02040503050406030204" pitchFamily="18" charset="0"/>
              </a:rPr>
              <a:t>Một thân lúa chín, chẳng nên mùa vàng.</a:t>
            </a:r>
          </a:p>
          <a:p>
            <a:pPr algn="ctr">
              <a:lnSpc>
                <a:spcPct val="85000"/>
              </a:lnSpc>
            </a:pPr>
            <a:r>
              <a:rPr lang="vi-VN" sz="2800">
                <a:solidFill>
                  <a:srgbClr val="002060"/>
                </a:solidFill>
                <a:latin typeface="Cambria" panose="02040503050406030204" pitchFamily="18" charset="0"/>
                <a:ea typeface="Cambria" panose="02040503050406030204" pitchFamily="18" charset="0"/>
              </a:rPr>
              <a:t>Một người – đâu phải nhân gian?</a:t>
            </a:r>
          </a:p>
          <a:p>
            <a:pPr algn="ctr">
              <a:lnSpc>
                <a:spcPct val="85000"/>
              </a:lnSpc>
            </a:pPr>
            <a:r>
              <a:rPr lang="vi-VN" sz="2800">
                <a:solidFill>
                  <a:srgbClr val="002060"/>
                </a:solidFill>
                <a:latin typeface="Cambria" panose="02040503050406030204" pitchFamily="18" charset="0"/>
                <a:ea typeface="Cambria" panose="02040503050406030204" pitchFamily="18" charset="0"/>
              </a:rPr>
              <a:t>Sống chăng, một đốm lửa tàn mà thôi!</a:t>
            </a:r>
          </a:p>
        </p:txBody>
      </p:sp>
      <p:sp>
        <p:nvSpPr>
          <p:cNvPr id="7" name="TextBox 6"/>
          <p:cNvSpPr txBox="1"/>
          <p:nvPr/>
        </p:nvSpPr>
        <p:spPr>
          <a:xfrm>
            <a:off x="367796" y="3453859"/>
            <a:ext cx="7059296" cy="1557349"/>
          </a:xfrm>
          <a:prstGeom prst="rect">
            <a:avLst/>
          </a:prstGeom>
          <a:noFill/>
        </p:spPr>
        <p:txBody>
          <a:bodyPr wrap="square" rtlCol="0">
            <a:spAutoFit/>
          </a:bodyPr>
          <a:lstStyle/>
          <a:p>
            <a:pPr algn="ctr">
              <a:lnSpc>
                <a:spcPct val="85000"/>
              </a:lnSpc>
            </a:pPr>
            <a:r>
              <a:rPr lang="vi-VN" sz="2800">
                <a:solidFill>
                  <a:srgbClr val="002060"/>
                </a:solidFill>
                <a:latin typeface="Cambria" panose="02040503050406030204" pitchFamily="18" charset="0"/>
                <a:ea typeface="Cambria" panose="02040503050406030204" pitchFamily="18" charset="0"/>
              </a:rPr>
              <a:t>Núi cao bởi có đất bồi</a:t>
            </a:r>
          </a:p>
          <a:p>
            <a:pPr algn="ctr">
              <a:lnSpc>
                <a:spcPct val="85000"/>
              </a:lnSpc>
            </a:pPr>
            <a:r>
              <a:rPr lang="vi-VN" sz="2800">
                <a:solidFill>
                  <a:srgbClr val="002060"/>
                </a:solidFill>
                <a:latin typeface="Cambria" panose="02040503050406030204" pitchFamily="18" charset="0"/>
                <a:ea typeface="Cambria" panose="02040503050406030204" pitchFamily="18" charset="0"/>
              </a:rPr>
              <a:t>Núi chê đất thấp, núi ngồi ở đâu?</a:t>
            </a:r>
          </a:p>
          <a:p>
            <a:pPr algn="ctr">
              <a:lnSpc>
                <a:spcPct val="85000"/>
              </a:lnSpc>
            </a:pPr>
            <a:r>
              <a:rPr lang="vi-VN" sz="2800">
                <a:solidFill>
                  <a:srgbClr val="002060"/>
                </a:solidFill>
                <a:latin typeface="Cambria" panose="02040503050406030204" pitchFamily="18" charset="0"/>
                <a:ea typeface="Cambria" panose="02040503050406030204" pitchFamily="18" charset="0"/>
              </a:rPr>
              <a:t>Muôn dòng sông đổ biển sâu</a:t>
            </a:r>
          </a:p>
          <a:p>
            <a:pPr algn="ctr">
              <a:lnSpc>
                <a:spcPct val="85000"/>
              </a:lnSpc>
            </a:pPr>
            <a:r>
              <a:rPr lang="vi-VN" sz="2800">
                <a:solidFill>
                  <a:srgbClr val="002060"/>
                </a:solidFill>
                <a:latin typeface="Cambria" panose="02040503050406030204" pitchFamily="18" charset="0"/>
                <a:ea typeface="Cambria" panose="02040503050406030204" pitchFamily="18" charset="0"/>
              </a:rPr>
              <a:t>Biển chê sông nhỏ, biển đâu nước còn?</a:t>
            </a:r>
          </a:p>
        </p:txBody>
      </p:sp>
      <p:sp>
        <p:nvSpPr>
          <p:cNvPr id="8" name="TextBox 7"/>
          <p:cNvSpPr txBox="1"/>
          <p:nvPr/>
        </p:nvSpPr>
        <p:spPr>
          <a:xfrm>
            <a:off x="555711" y="5011208"/>
            <a:ext cx="7059296" cy="1557349"/>
          </a:xfrm>
          <a:prstGeom prst="rect">
            <a:avLst/>
          </a:prstGeom>
          <a:noFill/>
        </p:spPr>
        <p:txBody>
          <a:bodyPr wrap="square" rtlCol="0">
            <a:spAutoFit/>
          </a:bodyPr>
          <a:lstStyle/>
          <a:p>
            <a:pPr algn="ctr">
              <a:lnSpc>
                <a:spcPct val="85000"/>
              </a:lnSpc>
            </a:pPr>
            <a:r>
              <a:rPr lang="vi-VN" sz="2800">
                <a:solidFill>
                  <a:srgbClr val="002060"/>
                </a:solidFill>
                <a:latin typeface="Cambria" panose="02040503050406030204" pitchFamily="18" charset="0"/>
                <a:ea typeface="Cambria" panose="02040503050406030204" pitchFamily="18" charset="0"/>
              </a:rPr>
              <a:t>Tre già yêu lấy măng non</a:t>
            </a:r>
          </a:p>
          <a:p>
            <a:pPr algn="ctr">
              <a:lnSpc>
                <a:spcPct val="85000"/>
              </a:lnSpc>
            </a:pPr>
            <a:r>
              <a:rPr lang="vi-VN" sz="2800">
                <a:solidFill>
                  <a:srgbClr val="002060"/>
                </a:solidFill>
                <a:latin typeface="Cambria" panose="02040503050406030204" pitchFamily="18" charset="0"/>
                <a:ea typeface="Cambria" panose="02040503050406030204" pitchFamily="18" charset="0"/>
              </a:rPr>
              <a:t>Chắt chiu như mẹ yêu con tháng ngày</a:t>
            </a:r>
          </a:p>
          <a:p>
            <a:pPr algn="ctr">
              <a:lnSpc>
                <a:spcPct val="85000"/>
              </a:lnSpc>
            </a:pPr>
            <a:r>
              <a:rPr lang="vi-VN" sz="2800">
                <a:solidFill>
                  <a:srgbClr val="002060"/>
                </a:solidFill>
                <a:latin typeface="Cambria" panose="02040503050406030204" pitchFamily="18" charset="0"/>
                <a:ea typeface="Cambria" panose="02040503050406030204" pitchFamily="18" charset="0"/>
              </a:rPr>
              <a:t>Mai sau con lớn hơn thầy</a:t>
            </a:r>
          </a:p>
          <a:p>
            <a:pPr algn="ctr">
              <a:lnSpc>
                <a:spcPct val="85000"/>
              </a:lnSpc>
            </a:pPr>
            <a:r>
              <a:rPr lang="vi-VN" sz="2800">
                <a:solidFill>
                  <a:srgbClr val="002060"/>
                </a:solidFill>
                <a:latin typeface="Cambria" panose="02040503050406030204" pitchFamily="18" charset="0"/>
                <a:ea typeface="Cambria" panose="02040503050406030204" pitchFamily="18" charset="0"/>
              </a:rPr>
              <a:t>Các con ôm cả hai tay đất tròn.</a:t>
            </a:r>
          </a:p>
        </p:txBody>
      </p:sp>
      <p:pic>
        <p:nvPicPr>
          <p:cNvPr id="9" name="Picture 8"/>
          <p:cNvPicPr>
            <a:picLocks noChangeAspect="1"/>
          </p:cNvPicPr>
          <p:nvPr/>
        </p:nvPicPr>
        <p:blipFill>
          <a:blip r:embed="rId4"/>
          <a:stretch>
            <a:fillRect/>
          </a:stretch>
        </p:blipFill>
        <p:spPr>
          <a:xfrm>
            <a:off x="6570366" y="6236358"/>
            <a:ext cx="2222444" cy="924140"/>
          </a:xfrm>
          <a:prstGeom prst="rect">
            <a:avLst/>
          </a:prstGeom>
        </p:spPr>
      </p:pic>
      <p:pic>
        <p:nvPicPr>
          <p:cNvPr id="5" name="Picture 4"/>
          <p:cNvPicPr>
            <a:picLocks noChangeAspect="1"/>
          </p:cNvPicPr>
          <p:nvPr/>
        </p:nvPicPr>
        <p:blipFill>
          <a:blip r:embed="rId5"/>
          <a:stretch>
            <a:fillRect/>
          </a:stretch>
        </p:blipFill>
        <p:spPr>
          <a:xfrm>
            <a:off x="6915635" y="2782440"/>
            <a:ext cx="5700254" cy="3231160"/>
          </a:xfrm>
          <a:prstGeom prst="rect">
            <a:avLst/>
          </a:prstGeom>
        </p:spPr>
      </p:pic>
    </p:spTree>
    <p:extLst>
      <p:ext uri="{BB962C8B-B14F-4D97-AF65-F5344CB8AC3E}">
        <p14:creationId xmlns:p14="http://schemas.microsoft.com/office/powerpoint/2010/main" val="20396299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2"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94"/>
            <a:ext cx="12193057" cy="6858594"/>
          </a:xfrm>
          <a:prstGeom prst="rect">
            <a:avLst/>
          </a:prstGeom>
        </p:spPr>
      </p:pic>
      <p:pic>
        <p:nvPicPr>
          <p:cNvPr id="3" name="Picture 2"/>
          <p:cNvPicPr>
            <a:picLocks noChangeAspect="1"/>
          </p:cNvPicPr>
          <p:nvPr/>
        </p:nvPicPr>
        <p:blipFill>
          <a:blip r:embed="rId3"/>
          <a:stretch>
            <a:fillRect/>
          </a:stretch>
        </p:blipFill>
        <p:spPr>
          <a:xfrm>
            <a:off x="7180291" y="-138083"/>
            <a:ext cx="4052897" cy="1878293"/>
          </a:xfrm>
          <a:prstGeom prst="rect">
            <a:avLst/>
          </a:prstGeom>
        </p:spPr>
      </p:pic>
      <p:sp>
        <p:nvSpPr>
          <p:cNvPr id="4" name="TextBox 3"/>
          <p:cNvSpPr txBox="1"/>
          <p:nvPr/>
        </p:nvSpPr>
        <p:spPr>
          <a:xfrm>
            <a:off x="570701" y="367374"/>
            <a:ext cx="7059296" cy="1557349"/>
          </a:xfrm>
          <a:prstGeom prst="rect">
            <a:avLst/>
          </a:prstGeom>
          <a:noFill/>
        </p:spPr>
        <p:txBody>
          <a:bodyPr wrap="square" rtlCol="0">
            <a:spAutoFit/>
          </a:bodyPr>
          <a:lstStyle/>
          <a:p>
            <a:pPr algn="ctr">
              <a:lnSpc>
                <a:spcPct val="85000"/>
              </a:lnSpc>
            </a:pPr>
            <a:r>
              <a:rPr lang="vi-VN" sz="2800">
                <a:solidFill>
                  <a:srgbClr val="002060"/>
                </a:solidFill>
                <a:latin typeface="Cambria" panose="02040503050406030204" pitchFamily="18" charset="0"/>
                <a:ea typeface="Cambria" panose="02040503050406030204" pitchFamily="18" charset="0"/>
              </a:rPr>
              <a:t>Con ong làm mật, yêu hoa</a:t>
            </a:r>
          </a:p>
          <a:p>
            <a:pPr algn="ctr">
              <a:lnSpc>
                <a:spcPct val="85000"/>
              </a:lnSpc>
            </a:pPr>
            <a:r>
              <a:rPr lang="vi-VN" sz="2800">
                <a:solidFill>
                  <a:srgbClr val="002060"/>
                </a:solidFill>
                <a:latin typeface="Cambria" panose="02040503050406030204" pitchFamily="18" charset="0"/>
                <a:ea typeface="Cambria" panose="02040503050406030204" pitchFamily="18" charset="0"/>
              </a:rPr>
              <a:t>Con cá bơi, yêu nước; con chim ca, yêu trời</a:t>
            </a:r>
          </a:p>
          <a:p>
            <a:pPr algn="ctr">
              <a:lnSpc>
                <a:spcPct val="85000"/>
              </a:lnSpc>
            </a:pPr>
            <a:r>
              <a:rPr lang="vi-VN" sz="2800">
                <a:solidFill>
                  <a:srgbClr val="002060"/>
                </a:solidFill>
                <a:latin typeface="Cambria" panose="02040503050406030204" pitchFamily="18" charset="0"/>
                <a:ea typeface="Cambria" panose="02040503050406030204" pitchFamily="18" charset="0"/>
              </a:rPr>
              <a:t>Con người muốn sống, con ơi</a:t>
            </a:r>
          </a:p>
          <a:p>
            <a:pPr algn="ctr">
              <a:lnSpc>
                <a:spcPct val="85000"/>
              </a:lnSpc>
            </a:pPr>
            <a:r>
              <a:rPr lang="vi-VN" sz="2800">
                <a:solidFill>
                  <a:srgbClr val="002060"/>
                </a:solidFill>
                <a:latin typeface="Cambria" panose="02040503050406030204" pitchFamily="18" charset="0"/>
                <a:ea typeface="Cambria" panose="02040503050406030204" pitchFamily="18" charset="0"/>
              </a:rPr>
              <a:t>Phải yêu đồng chí, yêu người anh em.</a:t>
            </a:r>
          </a:p>
        </p:txBody>
      </p:sp>
      <p:sp>
        <p:nvSpPr>
          <p:cNvPr id="6" name="TextBox 5"/>
          <p:cNvSpPr txBox="1"/>
          <p:nvPr/>
        </p:nvSpPr>
        <p:spPr>
          <a:xfrm>
            <a:off x="649215" y="1909733"/>
            <a:ext cx="7059296" cy="1557349"/>
          </a:xfrm>
          <a:prstGeom prst="rect">
            <a:avLst/>
          </a:prstGeom>
          <a:noFill/>
        </p:spPr>
        <p:txBody>
          <a:bodyPr wrap="square" rtlCol="0">
            <a:spAutoFit/>
          </a:bodyPr>
          <a:lstStyle/>
          <a:p>
            <a:pPr algn="ctr">
              <a:lnSpc>
                <a:spcPct val="85000"/>
              </a:lnSpc>
            </a:pPr>
            <a:r>
              <a:rPr lang="vi-VN" sz="2800">
                <a:solidFill>
                  <a:srgbClr val="002060"/>
                </a:solidFill>
                <a:latin typeface="Cambria" panose="02040503050406030204" pitchFamily="18" charset="0"/>
                <a:ea typeface="Cambria" panose="02040503050406030204" pitchFamily="18" charset="0"/>
              </a:rPr>
              <a:t>Một ngôi sao, chẳng sáng đêm</a:t>
            </a:r>
          </a:p>
          <a:p>
            <a:pPr algn="ctr">
              <a:lnSpc>
                <a:spcPct val="85000"/>
              </a:lnSpc>
            </a:pPr>
            <a:r>
              <a:rPr lang="vi-VN" sz="2800">
                <a:solidFill>
                  <a:srgbClr val="002060"/>
                </a:solidFill>
                <a:latin typeface="Cambria" panose="02040503050406030204" pitchFamily="18" charset="0"/>
                <a:ea typeface="Cambria" panose="02040503050406030204" pitchFamily="18" charset="0"/>
              </a:rPr>
              <a:t>Một thân lúa chín, chẳng nên mùa vàng.</a:t>
            </a:r>
          </a:p>
          <a:p>
            <a:pPr algn="ctr">
              <a:lnSpc>
                <a:spcPct val="85000"/>
              </a:lnSpc>
            </a:pPr>
            <a:r>
              <a:rPr lang="vi-VN" sz="2800">
                <a:solidFill>
                  <a:srgbClr val="002060"/>
                </a:solidFill>
                <a:latin typeface="Cambria" panose="02040503050406030204" pitchFamily="18" charset="0"/>
                <a:ea typeface="Cambria" panose="02040503050406030204" pitchFamily="18" charset="0"/>
              </a:rPr>
              <a:t>Một người – đâu phải nhân gian?</a:t>
            </a:r>
          </a:p>
          <a:p>
            <a:pPr algn="ctr">
              <a:lnSpc>
                <a:spcPct val="85000"/>
              </a:lnSpc>
            </a:pPr>
            <a:r>
              <a:rPr lang="vi-VN" sz="2800">
                <a:solidFill>
                  <a:srgbClr val="002060"/>
                </a:solidFill>
                <a:latin typeface="Cambria" panose="02040503050406030204" pitchFamily="18" charset="0"/>
                <a:ea typeface="Cambria" panose="02040503050406030204" pitchFamily="18" charset="0"/>
              </a:rPr>
              <a:t>Sống chăng, một đốm lửa tàn mà thôi!</a:t>
            </a:r>
          </a:p>
        </p:txBody>
      </p:sp>
      <p:sp>
        <p:nvSpPr>
          <p:cNvPr id="7" name="TextBox 6"/>
          <p:cNvSpPr txBox="1"/>
          <p:nvPr/>
        </p:nvSpPr>
        <p:spPr>
          <a:xfrm>
            <a:off x="367796" y="3453859"/>
            <a:ext cx="7059296" cy="1557349"/>
          </a:xfrm>
          <a:prstGeom prst="rect">
            <a:avLst/>
          </a:prstGeom>
          <a:noFill/>
        </p:spPr>
        <p:txBody>
          <a:bodyPr wrap="square" rtlCol="0">
            <a:spAutoFit/>
          </a:bodyPr>
          <a:lstStyle/>
          <a:p>
            <a:pPr algn="ctr">
              <a:lnSpc>
                <a:spcPct val="85000"/>
              </a:lnSpc>
            </a:pPr>
            <a:r>
              <a:rPr lang="vi-VN" sz="2800">
                <a:solidFill>
                  <a:srgbClr val="002060"/>
                </a:solidFill>
                <a:latin typeface="Cambria" panose="02040503050406030204" pitchFamily="18" charset="0"/>
                <a:ea typeface="Cambria" panose="02040503050406030204" pitchFamily="18" charset="0"/>
              </a:rPr>
              <a:t>Núi cao bởi có đất bồi</a:t>
            </a:r>
          </a:p>
          <a:p>
            <a:pPr algn="ctr">
              <a:lnSpc>
                <a:spcPct val="85000"/>
              </a:lnSpc>
            </a:pPr>
            <a:r>
              <a:rPr lang="vi-VN" sz="2800">
                <a:solidFill>
                  <a:srgbClr val="002060"/>
                </a:solidFill>
                <a:latin typeface="Cambria" panose="02040503050406030204" pitchFamily="18" charset="0"/>
                <a:ea typeface="Cambria" panose="02040503050406030204" pitchFamily="18" charset="0"/>
              </a:rPr>
              <a:t>Núi chê đất thấp, núi ngồi ở đâu?</a:t>
            </a:r>
          </a:p>
          <a:p>
            <a:pPr algn="ctr">
              <a:lnSpc>
                <a:spcPct val="85000"/>
              </a:lnSpc>
            </a:pPr>
            <a:r>
              <a:rPr lang="vi-VN" sz="2800">
                <a:solidFill>
                  <a:srgbClr val="002060"/>
                </a:solidFill>
                <a:latin typeface="Cambria" panose="02040503050406030204" pitchFamily="18" charset="0"/>
                <a:ea typeface="Cambria" panose="02040503050406030204" pitchFamily="18" charset="0"/>
              </a:rPr>
              <a:t>Muôn dòng sông đổ biển sâu</a:t>
            </a:r>
          </a:p>
          <a:p>
            <a:pPr algn="ctr">
              <a:lnSpc>
                <a:spcPct val="85000"/>
              </a:lnSpc>
            </a:pPr>
            <a:r>
              <a:rPr lang="vi-VN" sz="2800">
                <a:solidFill>
                  <a:srgbClr val="002060"/>
                </a:solidFill>
                <a:latin typeface="Cambria" panose="02040503050406030204" pitchFamily="18" charset="0"/>
                <a:ea typeface="Cambria" panose="02040503050406030204" pitchFamily="18" charset="0"/>
              </a:rPr>
              <a:t>Biển chê sông nhỏ, biển đâu nước còn?</a:t>
            </a:r>
          </a:p>
        </p:txBody>
      </p:sp>
      <p:sp>
        <p:nvSpPr>
          <p:cNvPr id="8" name="TextBox 7"/>
          <p:cNvSpPr txBox="1"/>
          <p:nvPr/>
        </p:nvSpPr>
        <p:spPr>
          <a:xfrm>
            <a:off x="555711" y="5011208"/>
            <a:ext cx="7059296" cy="1557349"/>
          </a:xfrm>
          <a:prstGeom prst="rect">
            <a:avLst/>
          </a:prstGeom>
          <a:noFill/>
        </p:spPr>
        <p:txBody>
          <a:bodyPr wrap="square" rtlCol="0">
            <a:spAutoFit/>
          </a:bodyPr>
          <a:lstStyle/>
          <a:p>
            <a:pPr algn="ctr">
              <a:lnSpc>
                <a:spcPct val="85000"/>
              </a:lnSpc>
            </a:pPr>
            <a:r>
              <a:rPr lang="vi-VN" sz="2800">
                <a:solidFill>
                  <a:srgbClr val="002060"/>
                </a:solidFill>
                <a:latin typeface="Cambria" panose="02040503050406030204" pitchFamily="18" charset="0"/>
                <a:ea typeface="Cambria" panose="02040503050406030204" pitchFamily="18" charset="0"/>
              </a:rPr>
              <a:t>Tre già yêu lấy măng non</a:t>
            </a:r>
          </a:p>
          <a:p>
            <a:pPr algn="ctr">
              <a:lnSpc>
                <a:spcPct val="85000"/>
              </a:lnSpc>
            </a:pPr>
            <a:r>
              <a:rPr lang="vi-VN" sz="2800">
                <a:solidFill>
                  <a:srgbClr val="002060"/>
                </a:solidFill>
                <a:latin typeface="Cambria" panose="02040503050406030204" pitchFamily="18" charset="0"/>
                <a:ea typeface="Cambria" panose="02040503050406030204" pitchFamily="18" charset="0"/>
              </a:rPr>
              <a:t>Chắt chiu như mẹ yêu con tháng ngày</a:t>
            </a:r>
          </a:p>
          <a:p>
            <a:pPr algn="ctr">
              <a:lnSpc>
                <a:spcPct val="85000"/>
              </a:lnSpc>
            </a:pPr>
            <a:r>
              <a:rPr lang="vi-VN" sz="2800">
                <a:solidFill>
                  <a:srgbClr val="002060"/>
                </a:solidFill>
                <a:latin typeface="Cambria" panose="02040503050406030204" pitchFamily="18" charset="0"/>
                <a:ea typeface="Cambria" panose="02040503050406030204" pitchFamily="18" charset="0"/>
              </a:rPr>
              <a:t>Mai sau con lớn hơn thầy</a:t>
            </a:r>
          </a:p>
          <a:p>
            <a:pPr algn="ctr">
              <a:lnSpc>
                <a:spcPct val="85000"/>
              </a:lnSpc>
            </a:pPr>
            <a:r>
              <a:rPr lang="vi-VN" sz="2800">
                <a:solidFill>
                  <a:srgbClr val="002060"/>
                </a:solidFill>
                <a:latin typeface="Cambria" panose="02040503050406030204" pitchFamily="18" charset="0"/>
                <a:ea typeface="Cambria" panose="02040503050406030204" pitchFamily="18" charset="0"/>
              </a:rPr>
              <a:t>Các con ôm cả hai tay đất tròn.</a:t>
            </a:r>
          </a:p>
        </p:txBody>
      </p:sp>
      <p:pic>
        <p:nvPicPr>
          <p:cNvPr id="9" name="Picture 8"/>
          <p:cNvPicPr>
            <a:picLocks noChangeAspect="1"/>
          </p:cNvPicPr>
          <p:nvPr/>
        </p:nvPicPr>
        <p:blipFill>
          <a:blip r:embed="rId4"/>
          <a:stretch>
            <a:fillRect/>
          </a:stretch>
        </p:blipFill>
        <p:spPr>
          <a:xfrm>
            <a:off x="6570366" y="6236358"/>
            <a:ext cx="2222444" cy="924140"/>
          </a:xfrm>
          <a:prstGeom prst="rect">
            <a:avLst/>
          </a:prstGeom>
        </p:spPr>
      </p:pic>
      <p:pic>
        <p:nvPicPr>
          <p:cNvPr id="11" name="Picture 10"/>
          <p:cNvPicPr>
            <a:picLocks noChangeAspect="1"/>
          </p:cNvPicPr>
          <p:nvPr/>
        </p:nvPicPr>
        <p:blipFill>
          <a:blip r:embed="rId5"/>
          <a:stretch>
            <a:fillRect/>
          </a:stretch>
        </p:blipFill>
        <p:spPr>
          <a:xfrm>
            <a:off x="5709985" y="3457623"/>
            <a:ext cx="7071973" cy="1566808"/>
          </a:xfrm>
          <a:prstGeom prst="rect">
            <a:avLst/>
          </a:prstGeom>
        </p:spPr>
      </p:pic>
    </p:spTree>
    <p:extLst>
      <p:ext uri="{BB962C8B-B14F-4D97-AF65-F5344CB8AC3E}">
        <p14:creationId xmlns:p14="http://schemas.microsoft.com/office/powerpoint/2010/main" val="27884306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grpSp>
        <p:nvGrpSpPr>
          <p:cNvPr id="7" name="Group 6"/>
          <p:cNvGrpSpPr/>
          <p:nvPr/>
        </p:nvGrpSpPr>
        <p:grpSpPr>
          <a:xfrm>
            <a:off x="957543" y="270472"/>
            <a:ext cx="8149389" cy="1421883"/>
            <a:chOff x="3231305" y="325027"/>
            <a:chExt cx="8149389" cy="1421883"/>
          </a:xfrm>
        </p:grpSpPr>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231305" y="370748"/>
              <a:ext cx="8149389" cy="1376162"/>
            </a:xfrm>
            <a:prstGeom prst="rect">
              <a:avLst/>
            </a:prstGeom>
          </p:spPr>
        </p:pic>
        <p:pic>
          <p:nvPicPr>
            <p:cNvPr id="10" name="Picture 9"/>
            <p:cNvPicPr>
              <a:picLocks noChangeAspect="1"/>
            </p:cNvPicPr>
            <p:nvPr/>
          </p:nvPicPr>
          <p:blipFill>
            <a:blip r:embed="rId8"/>
            <a:stretch>
              <a:fillRect/>
            </a:stretch>
          </p:blipFill>
          <p:spPr>
            <a:xfrm>
              <a:off x="3776109" y="325027"/>
              <a:ext cx="7059780" cy="1347333"/>
            </a:xfrm>
            <a:prstGeom prst="rect">
              <a:avLst/>
            </a:prstGeom>
          </p:spPr>
        </p:pic>
      </p:grpSp>
      <p:sp>
        <p:nvSpPr>
          <p:cNvPr id="11" name="Google Shape;276;p7">
            <a:extLst>
              <a:ext uri="{FF2B5EF4-FFF2-40B4-BE49-F238E27FC236}">
                <a16:creationId xmlns:a16="http://schemas.microsoft.com/office/drawing/2014/main" id="{D33CB0D1-8FD9-7C5D-268F-E2711EEE24E1}"/>
              </a:ext>
            </a:extLst>
          </p:cNvPr>
          <p:cNvSpPr/>
          <p:nvPr/>
        </p:nvSpPr>
        <p:spPr>
          <a:xfrm>
            <a:off x="1180989" y="2745789"/>
            <a:ext cx="312758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solidFill>
                  <a:srgbClr val="FFC000"/>
                </a:solidFill>
                <a:latin typeface="UTM Avo" panose="02040603050506020204" pitchFamily="18" charset="0"/>
              </a:rPr>
              <a:t>nhân gian</a:t>
            </a:r>
            <a:endParaRPr sz="3600" b="1" dirty="0">
              <a:solidFill>
                <a:srgbClr val="FFC000"/>
              </a:solidFill>
              <a:latin typeface="UTM Avo" panose="02040603050506020204" pitchFamily="18" charset="0"/>
            </a:endParaRPr>
          </a:p>
        </p:txBody>
      </p:sp>
      <p:sp>
        <p:nvSpPr>
          <p:cNvPr id="12" name="Google Shape;276;p7">
            <a:extLst>
              <a:ext uri="{FF2B5EF4-FFF2-40B4-BE49-F238E27FC236}">
                <a16:creationId xmlns:a16="http://schemas.microsoft.com/office/drawing/2014/main" id="{D33CB0D1-8FD9-7C5D-268F-E2711EEE24E1}"/>
              </a:ext>
            </a:extLst>
          </p:cNvPr>
          <p:cNvSpPr/>
          <p:nvPr/>
        </p:nvSpPr>
        <p:spPr>
          <a:xfrm>
            <a:off x="5254129" y="4521582"/>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2">
                    <a:lumMod val="75000"/>
                  </a:schemeClr>
                </a:solidFill>
                <a:latin typeface="UTM Avo" panose="02040603050506020204" pitchFamily="18" charset="0"/>
              </a:rPr>
              <a:t> chắt chiu</a:t>
            </a:r>
            <a:endParaRPr sz="3600" b="1" dirty="0">
              <a:solidFill>
                <a:schemeClr val="accent2">
                  <a:lumMod val="75000"/>
                </a:schemeClr>
              </a:solidFill>
              <a:latin typeface="UTM Avo" panose="02040603050506020204" pitchFamily="18" charset="0"/>
            </a:endParaRPr>
          </a:p>
        </p:txBody>
      </p:sp>
      <p:sp>
        <p:nvSpPr>
          <p:cNvPr id="13" name="Google Shape;276;p7">
            <a:extLst>
              <a:ext uri="{FF2B5EF4-FFF2-40B4-BE49-F238E27FC236}">
                <a16:creationId xmlns:a16="http://schemas.microsoft.com/office/drawing/2014/main" id="{D33CB0D1-8FD9-7C5D-268F-E2711EEE24E1}"/>
              </a:ext>
            </a:extLst>
          </p:cNvPr>
          <p:cNvSpPr/>
          <p:nvPr/>
        </p:nvSpPr>
        <p:spPr>
          <a:xfrm>
            <a:off x="5142432" y="2820339"/>
            <a:ext cx="353060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solidFill>
                  <a:srgbClr val="FF0066"/>
                </a:solidFill>
                <a:latin typeface="UTM Avo" panose="02040603050506020204" pitchFamily="18" charset="0"/>
              </a:rPr>
              <a:t>đốm lửa tàn</a:t>
            </a:r>
            <a:endParaRPr sz="3600" b="1" dirty="0">
              <a:solidFill>
                <a:srgbClr val="FF0066"/>
              </a:solidFill>
              <a:latin typeface="UTM Avo" panose="02040603050506020204" pitchFamily="18" charset="0"/>
            </a:endParaRPr>
          </a:p>
        </p:txBody>
      </p:sp>
      <p:sp>
        <p:nvSpPr>
          <p:cNvPr id="15" name="Google Shape;276;p7">
            <a:extLst>
              <a:ext uri="{FF2B5EF4-FFF2-40B4-BE49-F238E27FC236}">
                <a16:creationId xmlns:a16="http://schemas.microsoft.com/office/drawing/2014/main" id="{D33CB0D1-8FD9-7C5D-268F-E2711EEE24E1}"/>
              </a:ext>
            </a:extLst>
          </p:cNvPr>
          <p:cNvSpPr/>
          <p:nvPr/>
        </p:nvSpPr>
        <p:spPr>
          <a:xfrm>
            <a:off x="1624256" y="4444536"/>
            <a:ext cx="299586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solidFill>
                  <a:srgbClr val="002060"/>
                </a:solidFill>
                <a:latin typeface="UTM Avo" panose="02040603050506020204" pitchFamily="18" charset="0"/>
              </a:rPr>
              <a:t>biển sâu</a:t>
            </a:r>
            <a:endParaRPr sz="36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3058377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22" presetClass="entr" presetSubtype="2"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right)">
                                      <p:cBhvr>
                                        <p:cTn id="21" dur="500"/>
                                        <p:tgtEl>
                                          <p:spTgt spid="12"/>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right)">
                                      <p:cBhvr>
                                        <p:cTn id="24" dur="500"/>
                                        <p:tgtEl>
                                          <p:spTgt spid="13"/>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righ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grpSp>
        <p:nvGrpSpPr>
          <p:cNvPr id="6" name="Group 5"/>
          <p:cNvGrpSpPr/>
          <p:nvPr/>
        </p:nvGrpSpPr>
        <p:grpSpPr>
          <a:xfrm>
            <a:off x="516304" y="986451"/>
            <a:ext cx="11026121" cy="5384370"/>
            <a:chOff x="516305" y="986450"/>
            <a:chExt cx="10946672" cy="5560831"/>
          </a:xfrm>
        </p:grpSpPr>
        <p:sp>
          <p:nvSpPr>
            <p:cNvPr id="8" name="圆角矩形 1">
              <a:extLst>
                <a:ext uri="{FF2B5EF4-FFF2-40B4-BE49-F238E27FC236}">
                  <a16:creationId xmlns:a16="http://schemas.microsoft.com/office/drawing/2014/main" id="{88C76DCA-B0BE-9D4D-AE74-9B1582ED390D}"/>
                </a:ext>
              </a:extLst>
            </p:cNvPr>
            <p:cNvSpPr/>
            <p:nvPr/>
          </p:nvSpPr>
          <p:spPr>
            <a:xfrm>
              <a:off x="516305" y="986450"/>
              <a:ext cx="10946672" cy="5560831"/>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9" name="圆角矩形 56">
              <a:extLst>
                <a:ext uri="{FF2B5EF4-FFF2-40B4-BE49-F238E27FC236}">
                  <a16:creationId xmlns:a16="http://schemas.microsoft.com/office/drawing/2014/main" id="{D22807AB-AB9F-314B-8025-A79CD730A7BC}"/>
                </a:ext>
              </a:extLst>
            </p:cNvPr>
            <p:cNvSpPr/>
            <p:nvPr/>
          </p:nvSpPr>
          <p:spPr>
            <a:xfrm>
              <a:off x="691239" y="1139259"/>
              <a:ext cx="10583002" cy="5237990"/>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0" name="图片 16">
            <a:extLst>
              <a:ext uri="{FF2B5EF4-FFF2-40B4-BE49-F238E27FC236}">
                <a16:creationId xmlns:a16="http://schemas.microsoft.com/office/drawing/2014/main" id="{E712629F-2109-A741-A017-34236DF04BA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10739255" y="754221"/>
            <a:ext cx="1210756" cy="1210756"/>
          </a:xfrm>
          <a:prstGeom prst="rect">
            <a:avLst/>
          </a:prstGeom>
        </p:spPr>
      </p:pic>
      <p:pic>
        <p:nvPicPr>
          <p:cNvPr id="13" name="Picture 12"/>
          <p:cNvPicPr>
            <a:picLocks noChangeAspect="1"/>
          </p:cNvPicPr>
          <p:nvPr/>
        </p:nvPicPr>
        <p:blipFill>
          <a:blip r:embed="rId8"/>
          <a:stretch>
            <a:fillRect/>
          </a:stretch>
        </p:blipFill>
        <p:spPr>
          <a:xfrm>
            <a:off x="852727" y="255451"/>
            <a:ext cx="4933177" cy="1461999"/>
          </a:xfrm>
          <a:prstGeom prst="rect">
            <a:avLst/>
          </a:prstGeom>
        </p:spPr>
      </p:pic>
      <p:sp>
        <p:nvSpPr>
          <p:cNvPr id="14" name="Google Shape;276;p7">
            <a:extLst>
              <a:ext uri="{FF2B5EF4-FFF2-40B4-BE49-F238E27FC236}">
                <a16:creationId xmlns:a16="http://schemas.microsoft.com/office/drawing/2014/main" id="{D33CB0D1-8FD9-7C5D-268F-E2711EEE24E1}"/>
              </a:ext>
            </a:extLst>
          </p:cNvPr>
          <p:cNvSpPr/>
          <p:nvPr/>
        </p:nvSpPr>
        <p:spPr>
          <a:xfrm>
            <a:off x="803658" y="1898587"/>
            <a:ext cx="3187366" cy="1249348"/>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Nhân gian</a:t>
            </a:r>
            <a:endParaRPr sz="3600" b="1" dirty="0">
              <a:solidFill>
                <a:srgbClr val="FF0066"/>
              </a:solidFill>
              <a:latin typeface="UTM Avo" panose="02040603050506020204" pitchFamily="18" charset="0"/>
            </a:endParaRPr>
          </a:p>
        </p:txBody>
      </p:sp>
      <p:sp>
        <p:nvSpPr>
          <p:cNvPr id="15" name="TextBox 14"/>
          <p:cNvSpPr txBox="1"/>
          <p:nvPr/>
        </p:nvSpPr>
        <p:spPr>
          <a:xfrm>
            <a:off x="4146149" y="2138540"/>
            <a:ext cx="5066713" cy="830997"/>
          </a:xfrm>
          <a:prstGeom prst="rect">
            <a:avLst/>
          </a:prstGeom>
          <a:noFill/>
        </p:spPr>
        <p:txBody>
          <a:bodyPr wrap="square" rtlCol="0">
            <a:spAutoFit/>
          </a:bodyPr>
          <a:lstStyle/>
          <a:p>
            <a:pPr algn="just"/>
            <a:r>
              <a:rPr lang="en-US" sz="4800" b="1">
                <a:solidFill>
                  <a:srgbClr val="002060"/>
                </a:solidFill>
                <a:latin typeface="Cambria" panose="02040503050406030204" pitchFamily="18" charset="0"/>
                <a:ea typeface="Cambria" panose="02040503050406030204" pitchFamily="18" charset="0"/>
              </a:rPr>
              <a:t>: loài người</a:t>
            </a:r>
          </a:p>
        </p:txBody>
      </p:sp>
      <p:sp>
        <p:nvSpPr>
          <p:cNvPr id="16" name="Google Shape;276;p7">
            <a:extLst>
              <a:ext uri="{FF2B5EF4-FFF2-40B4-BE49-F238E27FC236}">
                <a16:creationId xmlns:a16="http://schemas.microsoft.com/office/drawing/2014/main" id="{D33CB0D1-8FD9-7C5D-268F-E2711EEE24E1}"/>
              </a:ext>
            </a:extLst>
          </p:cNvPr>
          <p:cNvSpPr/>
          <p:nvPr/>
        </p:nvSpPr>
        <p:spPr>
          <a:xfrm>
            <a:off x="803658" y="3547706"/>
            <a:ext cx="3187366" cy="1249348"/>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C00000"/>
                </a:solidFill>
                <a:latin typeface="UTM Avo" panose="02040603050506020204" pitchFamily="18" charset="0"/>
              </a:rPr>
              <a:t>Bồi</a:t>
            </a:r>
            <a:endParaRPr sz="3600" b="1" dirty="0">
              <a:solidFill>
                <a:srgbClr val="C00000"/>
              </a:solidFill>
              <a:latin typeface="UTM Avo" panose="02040603050506020204" pitchFamily="18" charset="0"/>
            </a:endParaRPr>
          </a:p>
        </p:txBody>
      </p:sp>
      <p:sp>
        <p:nvSpPr>
          <p:cNvPr id="17" name="TextBox 16"/>
          <p:cNvSpPr txBox="1"/>
          <p:nvPr/>
        </p:nvSpPr>
        <p:spPr>
          <a:xfrm>
            <a:off x="4146149" y="3787659"/>
            <a:ext cx="6451897" cy="830997"/>
          </a:xfrm>
          <a:prstGeom prst="rect">
            <a:avLst/>
          </a:prstGeom>
          <a:noFill/>
        </p:spPr>
        <p:txBody>
          <a:bodyPr wrap="square" rtlCol="0">
            <a:spAutoFit/>
          </a:bodyPr>
          <a:lstStyle/>
          <a:p>
            <a:pPr algn="just"/>
            <a:r>
              <a:rPr lang="en-US" sz="4800" b="1">
                <a:solidFill>
                  <a:srgbClr val="002060"/>
                </a:solidFill>
                <a:latin typeface="Cambria" panose="02040503050406030204" pitchFamily="18" charset="0"/>
                <a:ea typeface="Cambria" panose="02040503050406030204" pitchFamily="18" charset="0"/>
              </a:rPr>
              <a:t>: thêm vào, đắp nên.</a:t>
            </a:r>
          </a:p>
        </p:txBody>
      </p:sp>
    </p:spTree>
    <p:extLst>
      <p:ext uri="{BB962C8B-B14F-4D97-AF65-F5344CB8AC3E}">
        <p14:creationId xmlns:p14="http://schemas.microsoft.com/office/powerpoint/2010/main" val="15820164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righ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righ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grpSp>
        <p:nvGrpSpPr>
          <p:cNvPr id="8" name="Group 7"/>
          <p:cNvGrpSpPr/>
          <p:nvPr/>
        </p:nvGrpSpPr>
        <p:grpSpPr>
          <a:xfrm>
            <a:off x="590448" y="204844"/>
            <a:ext cx="11280928" cy="2114100"/>
            <a:chOff x="381683" y="292216"/>
            <a:chExt cx="11280928" cy="2114100"/>
          </a:xfrm>
        </p:grpSpPr>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10" name="TextBox 9"/>
            <p:cNvSpPr txBox="1"/>
            <p:nvPr/>
          </p:nvSpPr>
          <p:spPr>
            <a:xfrm>
              <a:off x="966651" y="660652"/>
              <a:ext cx="10127168" cy="1323439"/>
            </a:xfrm>
            <a:prstGeom prst="rect">
              <a:avLst/>
            </a:prstGeom>
            <a:noFill/>
          </p:spPr>
          <p:txBody>
            <a:bodyPr wrap="square" rtlCol="0">
              <a:spAutoFit/>
            </a:bodyPr>
            <a:lstStyle/>
            <a:p>
              <a:pPr marL="742950" indent="-742950" algn="just">
                <a:buAutoNum type="arabicPeriod"/>
              </a:pPr>
              <a:r>
                <a:rPr lang="vi-VN" sz="4000" b="1" dirty="0">
                  <a:latin typeface="Cambria" panose="02040503050406030204" pitchFamily="18" charset="0"/>
                  <a:ea typeface="Cambria" panose="02040503050406030204" pitchFamily="18" charset="0"/>
                </a:rPr>
                <a:t>Bài thơ là lời của ai, nói với ai? </a:t>
              </a:r>
              <a:endParaRPr lang="en-US" sz="4000" b="1" dirty="0">
                <a:latin typeface="Cambria" panose="02040503050406030204" pitchFamily="18" charset="0"/>
                <a:ea typeface="Cambria" panose="02040503050406030204" pitchFamily="18" charset="0"/>
              </a:endParaRPr>
            </a:p>
            <a:p>
              <a:pPr algn="just"/>
              <a:r>
                <a:rPr lang="en-US" sz="4000" b="1" dirty="0">
                  <a:latin typeface="Cambria" panose="02040503050406030204" pitchFamily="18" charset="0"/>
                  <a:ea typeface="Cambria" panose="02040503050406030204" pitchFamily="18" charset="0"/>
                </a:rPr>
                <a:t>      </a:t>
              </a:r>
              <a:r>
                <a:rPr lang="vi-VN" sz="4000" b="1" dirty="0">
                  <a:latin typeface="Cambria" panose="02040503050406030204" pitchFamily="18" charset="0"/>
                  <a:ea typeface="Cambria" panose="02040503050406030204" pitchFamily="18" charset="0"/>
                </a:rPr>
                <a:t>Từ ngữ nào cho em biết điều đó?</a:t>
              </a:r>
              <a:endParaRPr lang="en-US" sz="4000" b="1" dirty="0">
                <a:solidFill>
                  <a:srgbClr val="002060"/>
                </a:solidFill>
                <a:latin typeface="Cambria" panose="02040503050406030204" pitchFamily="18" charset="0"/>
                <a:ea typeface="Cambria" panose="02040503050406030204" pitchFamily="18" charset="0"/>
              </a:endParaRPr>
            </a:p>
          </p:txBody>
        </p:sp>
      </p:grpSp>
      <p:grpSp>
        <p:nvGrpSpPr>
          <p:cNvPr id="11" name="Group 10"/>
          <p:cNvGrpSpPr/>
          <p:nvPr/>
        </p:nvGrpSpPr>
        <p:grpSpPr>
          <a:xfrm>
            <a:off x="820005" y="2318944"/>
            <a:ext cx="10551989" cy="4178710"/>
            <a:chOff x="1170319" y="2385870"/>
            <a:chExt cx="9842090" cy="4178710"/>
          </a:xfrm>
        </p:grpSpPr>
        <p:sp>
          <p:nvSpPr>
            <p:cNvPr id="12" name="圆角矩形 1">
              <a:extLst>
                <a:ext uri="{FF2B5EF4-FFF2-40B4-BE49-F238E27FC236}">
                  <a16:creationId xmlns:a16="http://schemas.microsoft.com/office/drawing/2014/main" id="{88C76DCA-B0BE-9D4D-AE74-9B1582ED390D}"/>
                </a:ext>
              </a:extLst>
            </p:cNvPr>
            <p:cNvSpPr/>
            <p:nvPr/>
          </p:nvSpPr>
          <p:spPr>
            <a:xfrm>
              <a:off x="1170319" y="2385870"/>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3" name="圆角矩形 56">
              <a:extLst>
                <a:ext uri="{FF2B5EF4-FFF2-40B4-BE49-F238E27FC236}">
                  <a16:creationId xmlns:a16="http://schemas.microsoft.com/office/drawing/2014/main" id="{D22807AB-AB9F-314B-8025-A79CD730A7BC}"/>
                </a:ext>
              </a:extLst>
            </p:cNvPr>
            <p:cNvSpPr/>
            <p:nvPr/>
          </p:nvSpPr>
          <p:spPr>
            <a:xfrm>
              <a:off x="1333771" y="2551630"/>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4" name="TextBox 13"/>
          <p:cNvSpPr txBox="1"/>
          <p:nvPr/>
        </p:nvSpPr>
        <p:spPr>
          <a:xfrm>
            <a:off x="1376454" y="2748579"/>
            <a:ext cx="9708915" cy="707886"/>
          </a:xfrm>
          <a:prstGeom prst="rect">
            <a:avLst/>
          </a:prstGeom>
          <a:noFill/>
        </p:spPr>
        <p:txBody>
          <a:bodyPr wrap="square" rtlCol="0">
            <a:spAutoFit/>
          </a:bodyPr>
          <a:lstStyle/>
          <a:p>
            <a:pPr algn="just"/>
            <a:r>
              <a:rPr lang="en-US" sz="4000" b="1">
                <a:solidFill>
                  <a:srgbClr val="C00000"/>
                </a:solidFill>
                <a:latin typeface="Cambria" panose="02040503050406030204" pitchFamily="18" charset="0"/>
                <a:ea typeface="Cambria" panose="02040503050406030204" pitchFamily="18" charset="0"/>
              </a:rPr>
              <a:t>Bài thơ là lời của </a:t>
            </a:r>
            <a:r>
              <a:rPr lang="vi-VN" sz="4000" b="1">
                <a:solidFill>
                  <a:srgbClr val="C00000"/>
                </a:solidFill>
                <a:latin typeface="Cambria" panose="02040503050406030204" pitchFamily="18" charset="0"/>
                <a:ea typeface="Cambria" panose="02040503050406030204" pitchFamily="18" charset="0"/>
              </a:rPr>
              <a:t>cha mẹ nói với con cái</a:t>
            </a:r>
            <a:r>
              <a:rPr lang="en-US" sz="4000" b="1">
                <a:solidFill>
                  <a:srgbClr val="C00000"/>
                </a:solidFill>
                <a:latin typeface="Cambria" panose="02040503050406030204" pitchFamily="18" charset="0"/>
                <a:ea typeface="Cambria" panose="02040503050406030204" pitchFamily="18" charset="0"/>
              </a:rPr>
              <a:t>. </a:t>
            </a:r>
            <a:endParaRPr lang="en-US" sz="6600" b="1">
              <a:solidFill>
                <a:srgbClr val="C00000"/>
              </a:solidFill>
              <a:latin typeface="Cambria" panose="02040503050406030204" pitchFamily="18" charset="0"/>
              <a:ea typeface="Cambria" panose="02040503050406030204" pitchFamily="18" charset="0"/>
            </a:endParaRPr>
          </a:p>
        </p:txBody>
      </p:sp>
      <p:sp>
        <p:nvSpPr>
          <p:cNvPr id="15" name="TextBox 14"/>
          <p:cNvSpPr txBox="1"/>
          <p:nvPr/>
        </p:nvSpPr>
        <p:spPr>
          <a:xfrm>
            <a:off x="1376454" y="3660450"/>
            <a:ext cx="9319170" cy="1323439"/>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Từ ngữ: con ơi, mẹ yêu con</a:t>
            </a:r>
            <a:r>
              <a:rPr lang="vi-VN" sz="4000" b="1">
                <a:solidFill>
                  <a:srgbClr val="002060"/>
                </a:solidFill>
                <a:latin typeface="Cambria" panose="02040503050406030204" pitchFamily="18" charset="0"/>
                <a:ea typeface="Cambria" panose="02040503050406030204" pitchFamily="18" charset="0"/>
              </a:rPr>
              <a:t>, con – thầy, các con</a:t>
            </a:r>
            <a:r>
              <a:rPr lang="en-US" sz="4000" b="1">
                <a:solidFill>
                  <a:srgbClr val="002060"/>
                </a:solidFill>
                <a:latin typeface="Cambria" panose="02040503050406030204" pitchFamily="18" charset="0"/>
                <a:ea typeface="Cambria" panose="02040503050406030204" pitchFamily="18" charset="0"/>
              </a:rPr>
              <a:t>.</a:t>
            </a:r>
            <a:endParaRPr lang="en-US" sz="66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467982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grpSp>
        <p:nvGrpSpPr>
          <p:cNvPr id="8" name="Group 7"/>
          <p:cNvGrpSpPr/>
          <p:nvPr/>
        </p:nvGrpSpPr>
        <p:grpSpPr>
          <a:xfrm>
            <a:off x="590448" y="204844"/>
            <a:ext cx="11280928" cy="2114100"/>
            <a:chOff x="381683" y="292216"/>
            <a:chExt cx="11280928" cy="2114100"/>
          </a:xfrm>
        </p:grpSpPr>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10" name="TextBox 9"/>
            <p:cNvSpPr txBox="1"/>
            <p:nvPr/>
          </p:nvSpPr>
          <p:spPr>
            <a:xfrm>
              <a:off x="966651" y="660652"/>
              <a:ext cx="10127168" cy="1323439"/>
            </a:xfrm>
            <a:prstGeom prst="rect">
              <a:avLst/>
            </a:prstGeom>
            <a:noFill/>
          </p:spPr>
          <p:txBody>
            <a:bodyPr wrap="square" rtlCol="0">
              <a:spAutoFit/>
            </a:bodyPr>
            <a:lstStyle/>
            <a:p>
              <a:pPr algn="just"/>
              <a:r>
                <a:rPr lang="vi-VN" sz="4000" b="1">
                  <a:latin typeface="Cambria" panose="02040503050406030204" pitchFamily="18" charset="0"/>
                  <a:ea typeface="Cambria" panose="02040503050406030204" pitchFamily="18" charset="0"/>
                </a:rPr>
                <a:t>2. Khổ thơ đầu khuyên chúng ta điều gì? Tìm câu trả lời đúng.</a:t>
              </a:r>
              <a:endParaRPr lang="en-US" sz="7200" b="1">
                <a:solidFill>
                  <a:srgbClr val="002060"/>
                </a:solidFill>
                <a:latin typeface="Cambria" panose="02040503050406030204" pitchFamily="18" charset="0"/>
                <a:ea typeface="Cambria" panose="02040503050406030204" pitchFamily="18" charset="0"/>
              </a:endParaRPr>
            </a:p>
          </p:txBody>
        </p:sp>
      </p:grpSp>
      <p:grpSp>
        <p:nvGrpSpPr>
          <p:cNvPr id="16" name="Group 15"/>
          <p:cNvGrpSpPr/>
          <p:nvPr/>
        </p:nvGrpSpPr>
        <p:grpSpPr>
          <a:xfrm>
            <a:off x="585642" y="2337416"/>
            <a:ext cx="10455789" cy="858129"/>
            <a:chOff x="2024693" y="3080825"/>
            <a:chExt cx="11121676" cy="858129"/>
          </a:xfrm>
        </p:grpSpPr>
        <p:grpSp>
          <p:nvGrpSpPr>
            <p:cNvPr id="17" name="Group 16"/>
            <p:cNvGrpSpPr/>
            <p:nvPr/>
          </p:nvGrpSpPr>
          <p:grpSpPr>
            <a:xfrm>
              <a:off x="2024693" y="3080825"/>
              <a:ext cx="11121676" cy="858129"/>
              <a:chOff x="2024693" y="3080825"/>
              <a:chExt cx="11121676" cy="858129"/>
            </a:xfrm>
          </p:grpSpPr>
          <p:sp>
            <p:nvSpPr>
              <p:cNvPr id="19" name="Rounded Rectangle 18"/>
              <p:cNvSpPr/>
              <p:nvPr/>
            </p:nvSpPr>
            <p:spPr>
              <a:xfrm>
                <a:off x="2686930" y="3080825"/>
                <a:ext cx="10459439" cy="858129"/>
              </a:xfrm>
              <a:prstGeom prst="roundRect">
                <a:avLst/>
              </a:prstGeom>
              <a:solidFill>
                <a:srgbClr val="FFCCFF"/>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A</a:t>
                </a:r>
              </a:p>
            </p:txBody>
          </p:sp>
        </p:grpSp>
        <p:sp>
          <p:nvSpPr>
            <p:cNvPr id="18" name="TextBox 17"/>
            <p:cNvSpPr txBox="1"/>
            <p:nvPr/>
          </p:nvSpPr>
          <p:spPr>
            <a:xfrm>
              <a:off x="2973189" y="3239186"/>
              <a:ext cx="10147698" cy="584775"/>
            </a:xfrm>
            <a:prstGeom prst="rect">
              <a:avLst/>
            </a:prstGeom>
            <a:noFill/>
          </p:spPr>
          <p:txBody>
            <a:bodyPr wrap="square" rtlCol="0">
              <a:spAutoFit/>
            </a:bodyPr>
            <a:lstStyle/>
            <a:p>
              <a:r>
                <a:rPr lang="en-US" sz="3200" b="1">
                  <a:latin typeface="Cambria" panose="02040503050406030204" pitchFamily="18" charset="0"/>
                  <a:ea typeface="Cambria" panose="02040503050406030204" pitchFamily="18" charset="0"/>
                </a:rPr>
                <a:t>Cần phải sống chan hoà với thiên nhiên.</a:t>
              </a:r>
              <a:endParaRPr lang="en-US" sz="4000" b="1">
                <a:latin typeface="Cambria" panose="02040503050406030204" pitchFamily="18" charset="0"/>
                <a:ea typeface="Cambria" panose="02040503050406030204" pitchFamily="18" charset="0"/>
              </a:endParaRPr>
            </a:p>
          </p:txBody>
        </p:sp>
      </p:grpSp>
      <p:grpSp>
        <p:nvGrpSpPr>
          <p:cNvPr id="21" name="Group 20"/>
          <p:cNvGrpSpPr/>
          <p:nvPr/>
        </p:nvGrpSpPr>
        <p:grpSpPr>
          <a:xfrm>
            <a:off x="585643" y="3418901"/>
            <a:ext cx="10711399" cy="904470"/>
            <a:chOff x="2024693" y="4120263"/>
            <a:chExt cx="11393565" cy="904470"/>
          </a:xfrm>
        </p:grpSpPr>
        <p:sp>
          <p:nvSpPr>
            <p:cNvPr id="22" name="Rounded Rectangle 21"/>
            <p:cNvSpPr/>
            <p:nvPr/>
          </p:nvSpPr>
          <p:spPr>
            <a:xfrm>
              <a:off x="2686930" y="4166604"/>
              <a:ext cx="10459439" cy="858129"/>
            </a:xfrm>
            <a:prstGeom prst="roundRect">
              <a:avLst/>
            </a:prstGeom>
            <a:solidFill>
              <a:srgbClr val="FFCCFF"/>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B</a:t>
              </a:r>
            </a:p>
          </p:txBody>
        </p:sp>
        <p:sp>
          <p:nvSpPr>
            <p:cNvPr id="24" name="TextBox 23"/>
            <p:cNvSpPr txBox="1"/>
            <p:nvPr/>
          </p:nvSpPr>
          <p:spPr>
            <a:xfrm>
              <a:off x="2968564" y="4292693"/>
              <a:ext cx="10449694" cy="584775"/>
            </a:xfrm>
            <a:prstGeom prst="rect">
              <a:avLst/>
            </a:prstGeom>
            <a:noFill/>
          </p:spPr>
          <p:txBody>
            <a:bodyPr wrap="square" rtlCol="0">
              <a:spAutoFit/>
            </a:bodyPr>
            <a:lstStyle/>
            <a:p>
              <a:r>
                <a:rPr lang="vi-VN" sz="3200" b="1">
                  <a:latin typeface="Cambria" panose="02040503050406030204" pitchFamily="18" charset="0"/>
                  <a:ea typeface="Cambria" panose="02040503050406030204" pitchFamily="18" charset="0"/>
                </a:rPr>
                <a:t> Cần phải biết bảo vệ môi trường sống của mình.</a:t>
              </a:r>
              <a:endParaRPr lang="en-US" sz="4400" b="1">
                <a:latin typeface="Cambria" panose="02040503050406030204" pitchFamily="18" charset="0"/>
                <a:ea typeface="Cambria" panose="02040503050406030204" pitchFamily="18" charset="0"/>
              </a:endParaRPr>
            </a:p>
          </p:txBody>
        </p:sp>
      </p:grpSp>
      <p:grpSp>
        <p:nvGrpSpPr>
          <p:cNvPr id="25" name="Group 24"/>
          <p:cNvGrpSpPr/>
          <p:nvPr/>
        </p:nvGrpSpPr>
        <p:grpSpPr>
          <a:xfrm>
            <a:off x="606950" y="4605706"/>
            <a:ext cx="10448871" cy="808085"/>
            <a:chOff x="2046001" y="5252383"/>
            <a:chExt cx="11114317" cy="808085"/>
          </a:xfrm>
        </p:grpSpPr>
        <p:sp>
          <p:nvSpPr>
            <p:cNvPr id="26" name="Rounded Rectangle 25"/>
            <p:cNvSpPr/>
            <p:nvPr/>
          </p:nvSpPr>
          <p:spPr>
            <a:xfrm>
              <a:off x="2753771" y="5252383"/>
              <a:ext cx="10392598" cy="808085"/>
            </a:xfrm>
            <a:prstGeom prst="roundRect">
              <a:avLst/>
            </a:prstGeom>
            <a:solidFill>
              <a:srgbClr val="FFCCFF">
                <a:alpha val="79000"/>
              </a:srgb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C</a:t>
              </a:r>
            </a:p>
          </p:txBody>
        </p:sp>
        <p:sp>
          <p:nvSpPr>
            <p:cNvPr id="28" name="TextBox 27"/>
            <p:cNvSpPr txBox="1"/>
            <p:nvPr/>
          </p:nvSpPr>
          <p:spPr>
            <a:xfrm>
              <a:off x="2984393" y="5393576"/>
              <a:ext cx="10175925" cy="535531"/>
            </a:xfrm>
            <a:prstGeom prst="rect">
              <a:avLst/>
            </a:prstGeom>
            <a:noFill/>
          </p:spPr>
          <p:txBody>
            <a:bodyPr wrap="square" rtlCol="0">
              <a:spAutoFit/>
            </a:bodyPr>
            <a:lstStyle/>
            <a:p>
              <a:pPr algn="just">
                <a:lnSpc>
                  <a:spcPct val="90000"/>
                </a:lnSpc>
              </a:pPr>
              <a:r>
                <a:rPr lang="vi-VN" sz="3200" b="1">
                  <a:latin typeface="Cambria" panose="02040503050406030204" pitchFamily="18" charset="0"/>
                  <a:ea typeface="Cambria" panose="02040503050406030204" pitchFamily="18" charset="0"/>
                </a:rPr>
                <a:t>Cần phải biết yêu thương các loài vật.</a:t>
              </a:r>
              <a:endParaRPr lang="en-US" sz="4400" b="1" i="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9" name="Group 28"/>
          <p:cNvGrpSpPr/>
          <p:nvPr/>
        </p:nvGrpSpPr>
        <p:grpSpPr>
          <a:xfrm>
            <a:off x="585642" y="5642096"/>
            <a:ext cx="10448871" cy="1119922"/>
            <a:chOff x="2046001" y="5252383"/>
            <a:chExt cx="11114317" cy="1119922"/>
          </a:xfrm>
        </p:grpSpPr>
        <p:sp>
          <p:nvSpPr>
            <p:cNvPr id="30" name="Rounded Rectangle 29"/>
            <p:cNvSpPr/>
            <p:nvPr/>
          </p:nvSpPr>
          <p:spPr>
            <a:xfrm>
              <a:off x="2753771" y="5252383"/>
              <a:ext cx="10392598" cy="1119922"/>
            </a:xfrm>
            <a:prstGeom prst="roundRect">
              <a:avLst/>
            </a:prstGeom>
            <a:solidFill>
              <a:srgbClr val="FFCCFF">
                <a:alpha val="79000"/>
              </a:srgb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046001" y="5252383"/>
              <a:ext cx="875526" cy="808085"/>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a:effectLst>
                    <a:outerShdw blurRad="38100" dist="38100" dir="2700000" algn="tl">
                      <a:srgbClr val="000000">
                        <a:alpha val="43137"/>
                      </a:srgbClr>
                    </a:outerShdw>
                  </a:effectLst>
                  <a:latin typeface="UTM Futura Extra" panose="02040603050506020204" pitchFamily="18" charset="0"/>
                </a:rPr>
                <a:t>D</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sp>
          <p:nvSpPr>
            <p:cNvPr id="32" name="TextBox 31"/>
            <p:cNvSpPr txBox="1"/>
            <p:nvPr/>
          </p:nvSpPr>
          <p:spPr>
            <a:xfrm>
              <a:off x="2984393" y="5393576"/>
              <a:ext cx="10175925" cy="978729"/>
            </a:xfrm>
            <a:prstGeom prst="rect">
              <a:avLst/>
            </a:prstGeom>
            <a:noFill/>
          </p:spPr>
          <p:txBody>
            <a:bodyPr wrap="square" rtlCol="0">
              <a:spAutoFit/>
            </a:bodyPr>
            <a:lstStyle/>
            <a:p>
              <a:pPr algn="just">
                <a:lnSpc>
                  <a:spcPct val="90000"/>
                </a:lnSpc>
              </a:pPr>
              <a:r>
                <a:rPr lang="vi-VN" sz="3200" b="1">
                  <a:latin typeface="Cambria" panose="02040503050406030204" pitchFamily="18" charset="0"/>
                  <a:ea typeface="Cambria" panose="02040503050406030204" pitchFamily="18" charset="0"/>
                </a:rPr>
                <a:t>Cần phải gắn bó với cộng đồng, yêu thương mọi người.</a:t>
              </a:r>
              <a:endParaRPr lang="en-US" sz="4400" b="1" i="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2585970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par>
                                <p:cTn id="26" presetID="22" presetClass="entr" presetSubtype="8"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par>
                                <p:cTn id="29" presetID="22" presetClass="entr" presetSubtype="8"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par>
                                <p:cTn id="32" presetID="22" presetClass="entr" presetSubtype="8"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left)">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16"/>
                                        </p:tgtEl>
                                      </p:cBhvr>
                                    </p:animEffect>
                                    <p:anim calcmode="lin" valueType="num">
                                      <p:cBhvr>
                                        <p:cTn id="39" dur="1000"/>
                                        <p:tgtEl>
                                          <p:spTgt spid="16"/>
                                        </p:tgtEl>
                                        <p:attrNameLst>
                                          <p:attrName>ppt_x</p:attrName>
                                        </p:attrNameLst>
                                      </p:cBhvr>
                                      <p:tavLst>
                                        <p:tav tm="0">
                                          <p:val>
                                            <p:strVal val="ppt_x"/>
                                          </p:val>
                                        </p:tav>
                                        <p:tav tm="100000">
                                          <p:val>
                                            <p:strVal val="ppt_x"/>
                                          </p:val>
                                        </p:tav>
                                      </p:tavLst>
                                    </p:anim>
                                    <p:anim calcmode="lin" valueType="num">
                                      <p:cBhvr>
                                        <p:cTn id="40" dur="1000"/>
                                        <p:tgtEl>
                                          <p:spTgt spid="16"/>
                                        </p:tgtEl>
                                        <p:attrNameLst>
                                          <p:attrName>ppt_y</p:attrName>
                                        </p:attrNameLst>
                                      </p:cBhvr>
                                      <p:tavLst>
                                        <p:tav tm="0">
                                          <p:val>
                                            <p:strVal val="ppt_y"/>
                                          </p:val>
                                        </p:tav>
                                        <p:tav tm="100000">
                                          <p:val>
                                            <p:strVal val="ppt_y+.1"/>
                                          </p:val>
                                        </p:tav>
                                      </p:tavLst>
                                    </p:anim>
                                    <p:set>
                                      <p:cBhvr>
                                        <p:cTn id="41" dur="1" fill="hold">
                                          <p:stCondLst>
                                            <p:cond delay="999"/>
                                          </p:stCondLst>
                                        </p:cTn>
                                        <p:tgtEl>
                                          <p:spTgt spid="16"/>
                                        </p:tgtEl>
                                        <p:attrNameLst>
                                          <p:attrName>style.visibility</p:attrName>
                                        </p:attrNameLst>
                                      </p:cBhvr>
                                      <p:to>
                                        <p:strVal val="hidden"/>
                                      </p:to>
                                    </p:set>
                                  </p:childTnLst>
                                </p:cTn>
                              </p:par>
                              <p:par>
                                <p:cTn id="42" presetID="42" presetClass="exit" presetSubtype="0" fill="hold" nodeType="withEffect">
                                  <p:stCondLst>
                                    <p:cond delay="0"/>
                                  </p:stCondLst>
                                  <p:childTnLst>
                                    <p:animEffect transition="out" filter="fade">
                                      <p:cBhvr>
                                        <p:cTn id="43" dur="1000"/>
                                        <p:tgtEl>
                                          <p:spTgt spid="21"/>
                                        </p:tgtEl>
                                      </p:cBhvr>
                                    </p:animEffect>
                                    <p:anim calcmode="lin" valueType="num">
                                      <p:cBhvr>
                                        <p:cTn id="44" dur="1000"/>
                                        <p:tgtEl>
                                          <p:spTgt spid="21"/>
                                        </p:tgtEl>
                                        <p:attrNameLst>
                                          <p:attrName>ppt_x</p:attrName>
                                        </p:attrNameLst>
                                      </p:cBhvr>
                                      <p:tavLst>
                                        <p:tav tm="0">
                                          <p:val>
                                            <p:strVal val="ppt_x"/>
                                          </p:val>
                                        </p:tav>
                                        <p:tav tm="100000">
                                          <p:val>
                                            <p:strVal val="ppt_x"/>
                                          </p:val>
                                        </p:tav>
                                      </p:tavLst>
                                    </p:anim>
                                    <p:anim calcmode="lin" valueType="num">
                                      <p:cBhvr>
                                        <p:cTn id="45" dur="1000"/>
                                        <p:tgtEl>
                                          <p:spTgt spid="21"/>
                                        </p:tgtEl>
                                        <p:attrNameLst>
                                          <p:attrName>ppt_y</p:attrName>
                                        </p:attrNameLst>
                                      </p:cBhvr>
                                      <p:tavLst>
                                        <p:tav tm="0">
                                          <p:val>
                                            <p:strVal val="ppt_y"/>
                                          </p:val>
                                        </p:tav>
                                        <p:tav tm="100000">
                                          <p:val>
                                            <p:strVal val="ppt_y+.1"/>
                                          </p:val>
                                        </p:tav>
                                      </p:tavLst>
                                    </p:anim>
                                    <p:set>
                                      <p:cBhvr>
                                        <p:cTn id="46" dur="1" fill="hold">
                                          <p:stCondLst>
                                            <p:cond delay="999"/>
                                          </p:stCondLst>
                                        </p:cTn>
                                        <p:tgtEl>
                                          <p:spTgt spid="21"/>
                                        </p:tgtEl>
                                        <p:attrNameLst>
                                          <p:attrName>style.visibility</p:attrName>
                                        </p:attrNameLst>
                                      </p:cBhvr>
                                      <p:to>
                                        <p:strVal val="hidden"/>
                                      </p:to>
                                    </p:set>
                                  </p:childTnLst>
                                </p:cTn>
                              </p:par>
                              <p:par>
                                <p:cTn id="47" presetID="42" presetClass="exit" presetSubtype="0" fill="hold" nodeType="withEffect">
                                  <p:stCondLst>
                                    <p:cond delay="0"/>
                                  </p:stCondLst>
                                  <p:childTnLst>
                                    <p:animEffect transition="out" filter="fade">
                                      <p:cBhvr>
                                        <p:cTn id="48" dur="1000"/>
                                        <p:tgtEl>
                                          <p:spTgt spid="25"/>
                                        </p:tgtEl>
                                      </p:cBhvr>
                                    </p:animEffect>
                                    <p:anim calcmode="lin" valueType="num">
                                      <p:cBhvr>
                                        <p:cTn id="49" dur="1000"/>
                                        <p:tgtEl>
                                          <p:spTgt spid="25"/>
                                        </p:tgtEl>
                                        <p:attrNameLst>
                                          <p:attrName>ppt_x</p:attrName>
                                        </p:attrNameLst>
                                      </p:cBhvr>
                                      <p:tavLst>
                                        <p:tav tm="0">
                                          <p:val>
                                            <p:strVal val="ppt_x"/>
                                          </p:val>
                                        </p:tav>
                                        <p:tav tm="100000">
                                          <p:val>
                                            <p:strVal val="ppt_x"/>
                                          </p:val>
                                        </p:tav>
                                      </p:tavLst>
                                    </p:anim>
                                    <p:anim calcmode="lin" valueType="num">
                                      <p:cBhvr>
                                        <p:cTn id="50" dur="1000"/>
                                        <p:tgtEl>
                                          <p:spTgt spid="25"/>
                                        </p:tgtEl>
                                        <p:attrNameLst>
                                          <p:attrName>ppt_y</p:attrName>
                                        </p:attrNameLst>
                                      </p:cBhvr>
                                      <p:tavLst>
                                        <p:tav tm="0">
                                          <p:val>
                                            <p:strVal val="ppt_y"/>
                                          </p:val>
                                        </p:tav>
                                        <p:tav tm="100000">
                                          <p:val>
                                            <p:strVal val="ppt_y+.1"/>
                                          </p:val>
                                        </p:tav>
                                      </p:tavLst>
                                    </p:anim>
                                    <p:set>
                                      <p:cBhvr>
                                        <p:cTn id="51" dur="1" fill="hold">
                                          <p:stCondLst>
                                            <p:cond delay="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TotalTime>
  <Words>861</Words>
  <Application>Microsoft Office PowerPoint</Application>
  <PresentationFormat>Widescreen</PresentationFormat>
  <Paragraphs>107</Paragraphs>
  <Slides>16</Slides>
  <Notes>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16</vt:i4>
      </vt:variant>
    </vt:vector>
  </HeadingPairs>
  <TitlesOfParts>
    <vt:vector size="29" baseType="lpstr">
      <vt:lpstr>DengXian</vt:lpstr>
      <vt:lpstr>#9Slide07 HoneyCream</vt:lpstr>
      <vt:lpstr>Arial</vt:lpstr>
      <vt:lpstr>Arial Black</vt:lpstr>
      <vt:lpstr>Calibri</vt:lpstr>
      <vt:lpstr>Cambria</vt:lpstr>
      <vt:lpstr>SVN-Newton</vt:lpstr>
      <vt:lpstr>Times New Roman</vt:lpstr>
      <vt:lpstr>UTM Avo</vt:lpstr>
      <vt:lpstr>UTM Futura Extra</vt:lpstr>
      <vt:lpstr>UTM Wedding K&amp;T</vt:lpstr>
      <vt:lpstr>阿里巴巴普惠体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Admin</cp:lastModifiedBy>
  <cp:revision>34</cp:revision>
  <dcterms:created xsi:type="dcterms:W3CDTF">2023-12-11T15:54:47Z</dcterms:created>
  <dcterms:modified xsi:type="dcterms:W3CDTF">2024-02-22T10:55:28Z</dcterms:modified>
</cp:coreProperties>
</file>