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62"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0066"/>
    <a:srgbClr val="336699"/>
    <a:srgbClr val="4F8AC5"/>
    <a:srgbClr val="FF6699"/>
    <a:srgbClr val="00CCFF"/>
    <a:srgbClr val="BA8CDC"/>
    <a:srgbClr val="00CC99"/>
    <a:srgbClr val="FF99CC"/>
    <a:srgbClr val="6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53"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977" y="0"/>
            <a:ext cx="12197954"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3366" y="-305600"/>
            <a:ext cx="3428634" cy="3428634"/>
          </a:xfrm>
          <a:prstGeom prst="rect">
            <a:avLst/>
          </a:prstGeom>
        </p:spPr>
      </p:pic>
      <p:pic>
        <p:nvPicPr>
          <p:cNvPr id="8" name="Picture 8" descr="Hình ảnh hoa đào PNG đẹp cho dân thiết kế"/>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5600"/>
            <a:ext cx="2923822" cy="2923822"/>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5"/>
          <a:stretch>
            <a:fillRect/>
          </a:stretch>
        </p:blipFill>
        <p:spPr>
          <a:xfrm>
            <a:off x="-5112616" y="-1247833"/>
            <a:ext cx="17680425" cy="14586162"/>
          </a:xfrm>
          <a:prstGeom prst="rect">
            <a:avLst/>
          </a:prstGeom>
        </p:spPr>
      </p:pic>
      <p:sp>
        <p:nvSpPr>
          <p:cNvPr id="6"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952839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51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439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232763" y="204259"/>
            <a:ext cx="11731709" cy="6441240"/>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p:cNvGrpSpPr/>
          <p:nvPr userDrawn="1"/>
        </p:nvGrpSpPr>
        <p:grpSpPr>
          <a:xfrm>
            <a:off x="0" y="0"/>
            <a:ext cx="1076712" cy="3140582"/>
            <a:chOff x="13716" y="2202497"/>
            <a:chExt cx="1076712" cy="3140582"/>
          </a:xfrm>
        </p:grpSpPr>
        <p:cxnSp>
          <p:nvCxnSpPr>
            <p:cNvPr id="5" name="Straight Connector 4"/>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48334" y="-185208"/>
            <a:ext cx="3048264" cy="3048264"/>
          </a:xfrm>
          <a:prstGeom prst="rect">
            <a:avLst/>
          </a:prstGeom>
        </p:spPr>
      </p:pic>
      <p:pic>
        <p:nvPicPr>
          <p:cNvPr id="10" name="Picture 9"/>
          <p:cNvPicPr>
            <a:picLocks noChangeAspect="1"/>
          </p:cNvPicPr>
          <p:nvPr userDrawn="1"/>
        </p:nvPicPr>
        <p:blipFill>
          <a:blip r:embed="rId5"/>
          <a:stretch>
            <a:fillRect/>
          </a:stretch>
        </p:blipFill>
        <p:spPr>
          <a:xfrm>
            <a:off x="-5112616" y="-1247833"/>
            <a:ext cx="17680425" cy="14586162"/>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79988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 y="-1"/>
            <a:ext cx="12192000" cy="6907529"/>
          </a:xfrm>
          <a:prstGeom prst="rect">
            <a:avLst/>
          </a:prstGeom>
        </p:spPr>
      </p:pic>
    </p:spTree>
    <p:extLst>
      <p:ext uri="{BB962C8B-B14F-4D97-AF65-F5344CB8AC3E}">
        <p14:creationId xmlns:p14="http://schemas.microsoft.com/office/powerpoint/2010/main" val="19445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977" y="0"/>
            <a:ext cx="12197954"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3366" y="-305600"/>
            <a:ext cx="3428634" cy="3428634"/>
          </a:xfrm>
          <a:prstGeom prst="rect">
            <a:avLst/>
          </a:prstGeom>
        </p:spPr>
      </p:pic>
      <p:pic>
        <p:nvPicPr>
          <p:cNvPr id="4" name="Picture 8" descr="Hình ảnh hoa đào PNG đẹp cho dân thiết kế"/>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5600"/>
            <a:ext cx="2923822" cy="2923822"/>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5"/>
          <a:stretch>
            <a:fillRect/>
          </a:stretch>
        </p:blipFill>
        <p:spPr>
          <a:xfrm>
            <a:off x="-5112616" y="-1247833"/>
            <a:ext cx="17680425" cy="14586162"/>
          </a:xfrm>
          <a:prstGeom prst="rect">
            <a:avLst/>
          </a:prstGeom>
        </p:spPr>
      </p:pic>
      <p:sp>
        <p:nvSpPr>
          <p:cNvPr id="6"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7"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836076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900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61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375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363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72C6E-7BDA-43CA-9FA6-6A72DBC4317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9DEB3F-5B17-494B-AACA-574E5C79A20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07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527095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18" Type="http://schemas.openxmlformats.org/officeDocument/2006/relationships/hyperlink" Target="https://www.facebook.com/teamKTUTS" TargetMode="External"/><Relationship Id="rId3" Type="http://schemas.openxmlformats.org/officeDocument/2006/relationships/slideLayout" Target="../slideLayouts/slideLayout1.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audio" Target="../media/media1.mp3"/><Relationship Id="rId16" Type="http://schemas.microsoft.com/office/2007/relationships/hdphoto" Target="../media/hdphoto3.wdp"/><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image" Target="../media/image6.jpg"/><Relationship Id="rId11" Type="http://schemas.microsoft.com/office/2007/relationships/hdphoto" Target="../media/hdphoto1.wdp"/><Relationship Id="rId5" Type="http://schemas.openxmlformats.org/officeDocument/2006/relationships/image" Target="../media/image3.png"/><Relationship Id="rId15" Type="http://schemas.openxmlformats.org/officeDocument/2006/relationships/image" Target="../media/image14.png"/><Relationship Id="rId23" Type="http://schemas.openxmlformats.org/officeDocument/2006/relationships/image" Target="../media/image20.png"/><Relationship Id="rId10" Type="http://schemas.openxmlformats.org/officeDocument/2006/relationships/image" Target="../media/image11.png"/><Relationship Id="rId19"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7.png"/><Relationship Id="rId14" Type="http://schemas.microsoft.com/office/2007/relationships/hdphoto" Target="../media/hdphoto2.wdp"/><Relationship Id="rId22"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29.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slide" Target="slide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180" y="2013671"/>
            <a:ext cx="8232298" cy="4622943"/>
          </a:xfrm>
          <a:prstGeom prst="rect">
            <a:avLst/>
          </a:prstGeom>
        </p:spPr>
      </p:pic>
      <p:cxnSp>
        <p:nvCxnSpPr>
          <p:cNvPr id="5" name="Straight Connector 4"/>
          <p:cNvCxnSpPr/>
          <p:nvPr/>
        </p:nvCxnSpPr>
        <p:spPr>
          <a:xfrm>
            <a:off x="11645268" y="1626806"/>
            <a:ext cx="0" cy="1972817"/>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9668" y="-516944"/>
            <a:ext cx="4822512" cy="4822512"/>
          </a:xfrm>
          <a:prstGeom prst="rect">
            <a:avLst/>
          </a:prstGeom>
        </p:spPr>
      </p:pic>
      <p:grpSp>
        <p:nvGrpSpPr>
          <p:cNvPr id="7" name="Group 6"/>
          <p:cNvGrpSpPr/>
          <p:nvPr/>
        </p:nvGrpSpPr>
        <p:grpSpPr>
          <a:xfrm>
            <a:off x="365327" y="2080584"/>
            <a:ext cx="1076712" cy="3140582"/>
            <a:chOff x="13716" y="2202497"/>
            <a:chExt cx="1076712" cy="3140582"/>
          </a:xfrm>
        </p:grpSpPr>
        <p:cxnSp>
          <p:nvCxnSpPr>
            <p:cNvPr id="8" name="Straight Connector 7"/>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sp>
        <p:nvSpPr>
          <p:cNvPr id="10" name="AutoShape 6" descr="Photoshop cành hoa đào phai đẹp file PSD #2"/>
          <p:cNvSpPr>
            <a:spLocks noChangeAspect="1" noChangeArrowheads="1"/>
          </p:cNvSpPr>
          <p:nvPr/>
        </p:nvSpPr>
        <p:spPr bwMode="auto">
          <a:xfrm>
            <a:off x="0" y="15197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8" descr="Hình ảnh hoa đào PNG đẹp cho dân thiết kế"/>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809" y="-1511600"/>
            <a:ext cx="4615207" cy="4615207"/>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4634" y="4074479"/>
            <a:ext cx="2799972" cy="279997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6224" y="-137117"/>
            <a:ext cx="3048264" cy="3048264"/>
          </a:xfrm>
          <a:prstGeom prst="rect">
            <a:avLst/>
          </a:prstGeom>
        </p:spPr>
      </p:pic>
      <p:pic>
        <p:nvPicPr>
          <p:cNvPr id="16" name="Picture 15"/>
          <p:cNvPicPr>
            <a:picLocks noChangeAspect="1"/>
          </p:cNvPicPr>
          <p:nvPr/>
        </p:nvPicPr>
        <p:blipFill>
          <a:blip r:embed="rId10" cstate="print">
            <a:extLst>
              <a:ext uri="{BEBA8EAE-BF5A-486C-A8C5-ECC9F3942E4B}">
                <a14:imgProps xmlns:a14="http://schemas.microsoft.com/office/drawing/2010/main">
                  <a14:imgLayer r:embed="rId11">
                    <a14:imgEffect>
                      <a14:backgroundRemoval t="0" b="98583" l="5417" r="93500"/>
                    </a14:imgEffect>
                  </a14:imgLayer>
                </a14:imgProps>
              </a:ext>
              <a:ext uri="{28A0092B-C50C-407E-A947-70E740481C1C}">
                <a14:useLocalDpi xmlns:a14="http://schemas.microsoft.com/office/drawing/2010/main" val="0"/>
              </a:ext>
            </a:extLst>
          </a:blip>
          <a:stretch>
            <a:fillRect/>
          </a:stretch>
        </p:blipFill>
        <p:spPr>
          <a:xfrm>
            <a:off x="344807" y="4079208"/>
            <a:ext cx="2870693" cy="2870693"/>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588" y="6383622"/>
            <a:ext cx="6541575" cy="1121761"/>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6290" y="6369060"/>
            <a:ext cx="6541575" cy="1121761"/>
          </a:xfrm>
          <a:prstGeom prst="rect">
            <a:avLst/>
          </a:prstGeom>
        </p:spPr>
      </p:pic>
      <p:pic>
        <p:nvPicPr>
          <p:cNvPr id="19" name="Picture 4" descr="https://i.pinimg.com/564x/5d/28/16/5d281614a375ee630028260c028deae6.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3431254" y="799488"/>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s://i.pinimg.com/564x/89/97/f5/8997f511b7acd5402afee377b5997c45.jp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1958200" y="899348"/>
            <a:ext cx="1257300" cy="16328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s://i.pinimg.com/564x/89/97/f5/8997f511b7acd5402afee377b5997c45.jp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9018306" y="-748033"/>
            <a:ext cx="1257300" cy="1632858"/>
          </a:xfrm>
          <a:prstGeom prst="rect">
            <a:avLst/>
          </a:prstGeom>
          <a:noFill/>
          <a:extLst>
            <a:ext uri="{909E8E84-426E-40DD-AFC4-6F175D3DCCD1}">
              <a14:hiddenFill xmlns:a14="http://schemas.microsoft.com/office/drawing/2010/main">
                <a:solidFill>
                  <a:srgbClr val="FFFFFF"/>
                </a:solidFill>
              </a14:hiddenFill>
            </a:ext>
          </a:extLst>
        </p:spPr>
      </p:pic>
      <p:pic>
        <p:nvPicPr>
          <p:cNvPr id="23" name="NgayTetQueEm-HoNgocHa-VMusic-Min_3kpfq">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485969" y="3743671"/>
            <a:ext cx="609600" cy="609600"/>
          </a:xfrm>
          <a:prstGeom prst="rect">
            <a:avLst/>
          </a:prstGeom>
        </p:spPr>
      </p:pic>
      <p:sp>
        <p:nvSpPr>
          <p:cNvPr id="24" name="TextBox 23">
            <a:extLst>
              <a:ext uri="{FF2B5EF4-FFF2-40B4-BE49-F238E27FC236}">
                <a16:creationId xmlns:a16="http://schemas.microsoft.com/office/drawing/2014/main" id="{54EC4050-743C-4949-876E-37E506940957}"/>
              </a:ext>
            </a:extLst>
          </p:cNvPr>
          <p:cNvSpPr txBox="1"/>
          <p:nvPr/>
        </p:nvSpPr>
        <p:spPr>
          <a:xfrm>
            <a:off x="2545670" y="11103820"/>
            <a:ext cx="41989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18"/>
              </a:rPr>
              <a:t>https://www.facebook.com/teamKTUTS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5" name="Picture 24">
            <a:extLst>
              <a:ext uri="{FF2B5EF4-FFF2-40B4-BE49-F238E27FC236}">
                <a16:creationId xmlns:a16="http://schemas.microsoft.com/office/drawing/2014/main" id="{416AA52A-2568-3B14-1382-2943F1A7FFD1}"/>
              </a:ext>
            </a:extLst>
          </p:cNvPr>
          <p:cNvPicPr>
            <a:picLocks noChangeAspect="1"/>
          </p:cNvPicPr>
          <p:nvPr/>
        </p:nvPicPr>
        <p:blipFill>
          <a:blip r:embed="rId19"/>
          <a:stretch>
            <a:fillRect/>
          </a:stretch>
        </p:blipFill>
        <p:spPr>
          <a:xfrm>
            <a:off x="58650" y="-205004"/>
            <a:ext cx="1523956" cy="1508868"/>
          </a:xfrm>
          <a:prstGeom prst="rect">
            <a:avLst/>
          </a:prstGeom>
        </p:spPr>
      </p:pic>
      <p:grpSp>
        <p:nvGrpSpPr>
          <p:cNvPr id="30" name="Group 29"/>
          <p:cNvGrpSpPr/>
          <p:nvPr/>
        </p:nvGrpSpPr>
        <p:grpSpPr>
          <a:xfrm>
            <a:off x="684151" y="1638462"/>
            <a:ext cx="8285182" cy="4770177"/>
            <a:chOff x="229929" y="485511"/>
            <a:chExt cx="8285182" cy="4770177"/>
          </a:xfrm>
        </p:grpSpPr>
        <p:pic>
          <p:nvPicPr>
            <p:cNvPr id="31" name="Picture 30"/>
            <p:cNvPicPr>
              <a:picLocks noChangeAspect="1"/>
            </p:cNvPicPr>
            <p:nvPr/>
          </p:nvPicPr>
          <p:blipFill>
            <a:blip r:embed="rId20"/>
            <a:stretch>
              <a:fillRect/>
            </a:stretch>
          </p:blipFill>
          <p:spPr>
            <a:xfrm>
              <a:off x="2725735" y="485511"/>
              <a:ext cx="2462997" cy="1030313"/>
            </a:xfrm>
            <a:prstGeom prst="rect">
              <a:avLst/>
            </a:prstGeom>
          </p:spPr>
        </p:pic>
        <p:pic>
          <p:nvPicPr>
            <p:cNvPr id="32" name="Picture 31"/>
            <p:cNvPicPr>
              <a:picLocks noChangeAspect="1"/>
            </p:cNvPicPr>
            <p:nvPr/>
          </p:nvPicPr>
          <p:blipFill>
            <a:blip r:embed="rId21"/>
            <a:stretch>
              <a:fillRect/>
            </a:stretch>
          </p:blipFill>
          <p:spPr>
            <a:xfrm>
              <a:off x="229929" y="1476917"/>
              <a:ext cx="8285182" cy="3359187"/>
            </a:xfrm>
            <a:prstGeom prst="rect">
              <a:avLst/>
            </a:prstGeom>
          </p:spPr>
        </p:pic>
        <p:pic>
          <p:nvPicPr>
            <p:cNvPr id="37" name="Picture 36"/>
            <p:cNvPicPr>
              <a:picLocks noChangeAspect="1"/>
            </p:cNvPicPr>
            <p:nvPr/>
          </p:nvPicPr>
          <p:blipFill>
            <a:blip r:embed="rId22"/>
            <a:stretch>
              <a:fillRect/>
            </a:stretch>
          </p:blipFill>
          <p:spPr>
            <a:xfrm>
              <a:off x="4372520" y="4072961"/>
              <a:ext cx="3338807" cy="1182727"/>
            </a:xfrm>
            <a:prstGeom prst="rect">
              <a:avLst/>
            </a:prstGeom>
          </p:spPr>
        </p:pic>
      </p:grpSp>
      <p:pic>
        <p:nvPicPr>
          <p:cNvPr id="42" name="Picture 41"/>
          <p:cNvPicPr>
            <a:picLocks noChangeAspect="1"/>
          </p:cNvPicPr>
          <p:nvPr/>
        </p:nvPicPr>
        <p:blipFill>
          <a:blip r:embed="rId23"/>
          <a:stretch>
            <a:fillRect/>
          </a:stretch>
        </p:blipFill>
        <p:spPr>
          <a:xfrm>
            <a:off x="3400219" y="65900"/>
            <a:ext cx="4485469" cy="1190969"/>
          </a:xfrm>
          <a:prstGeom prst="rect">
            <a:avLst/>
          </a:prstGeom>
        </p:spPr>
      </p:pic>
    </p:spTree>
    <p:extLst>
      <p:ext uri="{BB962C8B-B14F-4D97-AF65-F5344CB8AC3E}">
        <p14:creationId xmlns:p14="http://schemas.microsoft.com/office/powerpoint/2010/main" val="350451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3"/>
                                        </p:tgtEl>
                                      </p:cBhvr>
                                    </p:cmd>
                                  </p:childTnLst>
                                </p:cTn>
                              </p:par>
                              <p:par>
                                <p:cTn id="7" presetID="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0-#ppt_w/2"/>
                                          </p:val>
                                        </p:tav>
                                        <p:tav tm="100000">
                                          <p:val>
                                            <p:strVal val="#ppt_x"/>
                                          </p:val>
                                        </p:tav>
                                      </p:tavLst>
                                    </p:anim>
                                    <p:anim calcmode="lin" valueType="num">
                                      <p:cBhvr additive="base">
                                        <p:cTn id="10" dur="500" fill="hold"/>
                                        <p:tgtEl>
                                          <p:spTgt spid="13"/>
                                        </p:tgtEl>
                                        <p:attrNameLst>
                                          <p:attrName>ppt_y</p:attrName>
                                        </p:attrNameLst>
                                      </p:cBhvr>
                                      <p:tavLst>
                                        <p:tav tm="0">
                                          <p:val>
                                            <p:strVal val="#ppt_y"/>
                                          </p:val>
                                        </p:tav>
                                        <p:tav tm="100000">
                                          <p:val>
                                            <p:strVal val="#ppt_y"/>
                                          </p:val>
                                        </p:tav>
                                      </p:tavLst>
                                    </p:anim>
                                  </p:childTnLst>
                                </p:cTn>
                              </p:par>
                              <p:par>
                                <p:cTn id="11" presetID="2" presetClass="entr" presetSubtype="1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47"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ppt_y+.1"/>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53"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childTnLst>
                          </p:cTn>
                        </p:par>
                        <p:par>
                          <p:cTn id="55" fill="hold">
                            <p:stCondLst>
                              <p:cond delay="500"/>
                            </p:stCondLst>
                            <p:childTnLst>
                              <p:par>
                                <p:cTn id="56" presetID="16" presetClass="entr" presetSubtype="26"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arn(inHorizontal)">
                                      <p:cBhvr>
                                        <p:cTn id="5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8182" numSld="3">
                <p:cTn id="59" fill="hold" display="0">
                  <p:stCondLst>
                    <p:cond delay="indefinite"/>
                  </p:stCondLst>
                  <p:endCondLst>
                    <p:cond evt="onStopAudio" delay="0">
                      <p:tgtEl>
                        <p:sldTgt/>
                      </p:tgtEl>
                    </p:cond>
                  </p:endCondLst>
                </p:cTn>
                <p:tgtEl>
                  <p:spTgt spid="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a:latin typeface="Cambria" panose="02040503050406030204" pitchFamily="18" charset="0"/>
                  <a:ea typeface="Cambria" panose="02040503050406030204" pitchFamily="18" charset="0"/>
                </a:rPr>
                <a:t>3. Em đồng tình hay không đồng tình với những ý kiến nào? Vì sao?</a:t>
              </a: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0" y="1781228"/>
            <a:ext cx="10058400" cy="4938855"/>
          </a:xfrm>
          <a:prstGeom prst="rect">
            <a:avLst/>
          </a:prstGeom>
        </p:spPr>
      </p:pic>
    </p:spTree>
    <p:extLst>
      <p:ext uri="{BB962C8B-B14F-4D97-AF65-F5344CB8AC3E}">
        <p14:creationId xmlns:p14="http://schemas.microsoft.com/office/powerpoint/2010/main" val="274698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a:latin typeface="Cambria" panose="02040503050406030204" pitchFamily="18" charset="0"/>
                  <a:ea typeface="Cambria" panose="02040503050406030204" pitchFamily="18" charset="0"/>
                </a:rPr>
                <a:t>3. Em đồng tình hay không đồng tình với những ý kiến nào? Vì sao?</a:t>
              </a:r>
            </a:p>
          </p:txBody>
        </p:sp>
      </p:grpSp>
      <p:pic>
        <p:nvPicPr>
          <p:cNvPr id="6" name="Picture 5"/>
          <p:cNvPicPr>
            <a:picLocks noChangeAspect="1"/>
          </p:cNvPicPr>
          <p:nvPr/>
        </p:nvPicPr>
        <p:blipFill>
          <a:blip r:embed="rId3"/>
          <a:stretch>
            <a:fillRect/>
          </a:stretch>
        </p:blipFill>
        <p:spPr>
          <a:xfrm>
            <a:off x="2813098" y="1516067"/>
            <a:ext cx="6309199" cy="2833861"/>
          </a:xfrm>
          <a:prstGeom prst="rect">
            <a:avLst/>
          </a:prstGeom>
        </p:spPr>
      </p:pic>
      <p:pic>
        <p:nvPicPr>
          <p:cNvPr id="7" name="Picture 6">
            <a:extLst>
              <a:ext uri="{FF2B5EF4-FFF2-40B4-BE49-F238E27FC236}">
                <a16:creationId xmlns:a16="http://schemas.microsoft.com/office/drawing/2014/main" id="{83BC37AE-8FC9-DF5D-CE75-0302633011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604" t="-2269" r="334" b="61951"/>
          <a:stretch/>
        </p:blipFill>
        <p:spPr>
          <a:xfrm>
            <a:off x="8649060" y="2277805"/>
            <a:ext cx="2059669" cy="2072123"/>
          </a:xfrm>
          <a:prstGeom prst="rect">
            <a:avLst/>
          </a:prstGeom>
        </p:spPr>
      </p:pic>
      <p:sp>
        <p:nvSpPr>
          <p:cNvPr id="8" name="TextBox 7">
            <a:extLst>
              <a:ext uri="{FF2B5EF4-FFF2-40B4-BE49-F238E27FC236}">
                <a16:creationId xmlns:a16="http://schemas.microsoft.com/office/drawing/2014/main" id="{C153C45A-B5D6-449D-95DE-B5F4E0CA7A2A}"/>
              </a:ext>
            </a:extLst>
          </p:cNvPr>
          <p:cNvSpPr txBox="1"/>
          <p:nvPr/>
        </p:nvSpPr>
        <p:spPr>
          <a:xfrm>
            <a:off x="720184" y="4349928"/>
            <a:ext cx="10742852" cy="1957923"/>
          </a:xfrm>
          <a:prstGeom prst="roundRect">
            <a:avLst>
              <a:gd name="adj" fmla="val 17994"/>
            </a:avLst>
          </a:prstGeom>
          <a:noFill/>
          <a:ln w="38100">
            <a:solidFill>
              <a:srgbClr val="00CCFF"/>
            </a:solidFill>
            <a:prstDash val="lgDash"/>
          </a:ln>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Không đồng tình</a:t>
            </a:r>
            <a:r>
              <a:rPr lang="en-US" sz="3600" b="1">
                <a:solidFill>
                  <a:srgbClr val="336699"/>
                </a:solidFill>
                <a:latin typeface="Cambria" panose="02040503050406030204" pitchFamily="18" charset="0"/>
                <a:ea typeface="Cambria" panose="02040503050406030204" pitchFamily="18" charset="0"/>
              </a:rPr>
              <a:t>. Vì ai cũng cần có bạn bè. Có càng nhiều bạn bè thì cuộc sống càng thú vị và có thêm nhiều trải nghiệm.</a:t>
            </a:r>
            <a:endParaRPr lang="en-US" sz="8000" b="1">
              <a:solidFill>
                <a:srgbClr val="3366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28230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4*#ppt_w"/>
                                          </p:val>
                                        </p:tav>
                                        <p:tav tm="100000">
                                          <p:val>
                                            <p:strVal val="#ppt_w"/>
                                          </p:val>
                                        </p:tav>
                                      </p:tavLst>
                                    </p:anim>
                                    <p:anim calcmode="lin" valueType="num">
                                      <p:cBhvr>
                                        <p:cTn id="18" dur="50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explode.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a:latin typeface="Cambria" panose="02040503050406030204" pitchFamily="18" charset="0"/>
                  <a:ea typeface="Cambria" panose="02040503050406030204" pitchFamily="18" charset="0"/>
                </a:rPr>
                <a:t>3. Em đồng tình hay không đồng tình với những ý kiến nào? Vì sao?</a:t>
              </a:r>
            </a:p>
          </p:txBody>
        </p:sp>
      </p:grpSp>
      <p:pic>
        <p:nvPicPr>
          <p:cNvPr id="6" name="Picture 5"/>
          <p:cNvPicPr>
            <a:picLocks noChangeAspect="1"/>
          </p:cNvPicPr>
          <p:nvPr/>
        </p:nvPicPr>
        <p:blipFill>
          <a:blip r:embed="rId3"/>
          <a:stretch>
            <a:fillRect/>
          </a:stretch>
        </p:blipFill>
        <p:spPr>
          <a:xfrm>
            <a:off x="2585779" y="1537838"/>
            <a:ext cx="6838320" cy="2812093"/>
          </a:xfrm>
          <a:prstGeom prst="rect">
            <a:avLst/>
          </a:prstGeom>
        </p:spPr>
      </p:pic>
      <p:pic>
        <p:nvPicPr>
          <p:cNvPr id="8" name="Picture 7">
            <a:extLst>
              <a:ext uri="{FF2B5EF4-FFF2-40B4-BE49-F238E27FC236}">
                <a16:creationId xmlns:a16="http://schemas.microsoft.com/office/drawing/2014/main" id="{D917E6BF-4ADA-C40C-8CEF-467C7AECC3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8208" b="61433"/>
          <a:stretch/>
        </p:blipFill>
        <p:spPr>
          <a:xfrm>
            <a:off x="8877645" y="2645040"/>
            <a:ext cx="2199657" cy="1978586"/>
          </a:xfrm>
          <a:prstGeom prst="rect">
            <a:avLst/>
          </a:prstGeom>
        </p:spPr>
      </p:pic>
      <p:sp>
        <p:nvSpPr>
          <p:cNvPr id="10" name="TextBox 9">
            <a:extLst>
              <a:ext uri="{FF2B5EF4-FFF2-40B4-BE49-F238E27FC236}">
                <a16:creationId xmlns:a16="http://schemas.microsoft.com/office/drawing/2014/main" id="{C153C45A-B5D6-449D-95DE-B5F4E0CA7A2A}"/>
              </a:ext>
            </a:extLst>
          </p:cNvPr>
          <p:cNvSpPr txBox="1"/>
          <p:nvPr/>
        </p:nvSpPr>
        <p:spPr>
          <a:xfrm>
            <a:off x="720184" y="4349928"/>
            <a:ext cx="10742852" cy="2164020"/>
          </a:xfrm>
          <a:prstGeom prst="roundRect">
            <a:avLst>
              <a:gd name="adj" fmla="val 17994"/>
            </a:avLst>
          </a:prstGeom>
          <a:noFill/>
          <a:ln w="38100">
            <a:solidFill>
              <a:srgbClr val="00CCFF"/>
            </a:solidFill>
            <a:prstDash val="lgDash"/>
          </a:ln>
        </p:spPr>
        <p:txBody>
          <a:bodyPr wrap="square" rtlCol="0">
            <a:spAutoFit/>
          </a:bodyPr>
          <a:lstStyle/>
          <a:p>
            <a:pPr algn="just"/>
            <a:r>
              <a:rPr lang="vi-VN" sz="4000" b="1">
                <a:solidFill>
                  <a:srgbClr val="FF6699"/>
                </a:solidFill>
                <a:latin typeface="Cambria" panose="02040503050406030204" pitchFamily="18" charset="0"/>
                <a:ea typeface="Cambria" panose="02040503050406030204" pitchFamily="18" charset="0"/>
              </a:rPr>
              <a:t>Đồng tình. </a:t>
            </a:r>
            <a:r>
              <a:rPr lang="vi-VN" sz="4000" b="1">
                <a:solidFill>
                  <a:srgbClr val="0070C0"/>
                </a:solidFill>
                <a:latin typeface="Cambria" panose="02040503050406030204" pitchFamily="18" charset="0"/>
                <a:ea typeface="Cambria" panose="02040503050406030204" pitchFamily="18" charset="0"/>
              </a:rPr>
              <a:t>Vì những người đó tạo ra cảm giác gần gũi, thân thiện nên sẽ dễ dàng kết bạn</a:t>
            </a:r>
            <a:r>
              <a:rPr lang="en-US" sz="4000" b="1">
                <a:solidFill>
                  <a:srgbClr val="0070C0"/>
                </a:solidFill>
                <a:latin typeface="Cambria" panose="02040503050406030204" pitchFamily="18" charset="0"/>
                <a:ea typeface="Cambria" panose="02040503050406030204" pitchFamily="18" charset="0"/>
              </a:rPr>
              <a:t>.</a:t>
            </a:r>
            <a:endParaRPr lang="en-US" sz="19900" b="1">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568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a:latin typeface="Cambria" panose="02040503050406030204" pitchFamily="18" charset="0"/>
                  <a:ea typeface="Cambria" panose="02040503050406030204" pitchFamily="18" charset="0"/>
                </a:rPr>
                <a:t>3. Em đồng tình hay không đồng tình với những ý kiến nào? Vì sao?</a:t>
              </a:r>
            </a:p>
          </p:txBody>
        </p:sp>
      </p:grpSp>
      <p:pic>
        <p:nvPicPr>
          <p:cNvPr id="6" name="Picture 5"/>
          <p:cNvPicPr>
            <a:picLocks noChangeAspect="1"/>
          </p:cNvPicPr>
          <p:nvPr/>
        </p:nvPicPr>
        <p:blipFill>
          <a:blip r:embed="rId3"/>
          <a:stretch>
            <a:fillRect/>
          </a:stretch>
        </p:blipFill>
        <p:spPr>
          <a:xfrm>
            <a:off x="105656" y="2547257"/>
            <a:ext cx="5128994" cy="3681223"/>
          </a:xfrm>
          <a:prstGeom prst="rect">
            <a:avLst/>
          </a:prstGeom>
        </p:spPr>
      </p:pic>
      <p:pic>
        <p:nvPicPr>
          <p:cNvPr id="7" name="Picture 6">
            <a:extLst>
              <a:ext uri="{FF2B5EF4-FFF2-40B4-BE49-F238E27FC236}">
                <a16:creationId xmlns:a16="http://schemas.microsoft.com/office/drawing/2014/main" id="{83BC37AE-8FC9-DF5D-CE75-0302633011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604" t="-2269" r="334" b="61951"/>
          <a:stretch/>
        </p:blipFill>
        <p:spPr>
          <a:xfrm>
            <a:off x="3371666" y="1511195"/>
            <a:ext cx="2059669" cy="2072123"/>
          </a:xfrm>
          <a:prstGeom prst="rect">
            <a:avLst/>
          </a:prstGeom>
        </p:spPr>
      </p:pic>
      <p:sp>
        <p:nvSpPr>
          <p:cNvPr id="8" name="TextBox 7">
            <a:extLst>
              <a:ext uri="{FF2B5EF4-FFF2-40B4-BE49-F238E27FC236}">
                <a16:creationId xmlns:a16="http://schemas.microsoft.com/office/drawing/2014/main" id="{C153C45A-B5D6-449D-95DE-B5F4E0CA7A2A}"/>
              </a:ext>
            </a:extLst>
          </p:cNvPr>
          <p:cNvSpPr txBox="1"/>
          <p:nvPr/>
        </p:nvSpPr>
        <p:spPr>
          <a:xfrm>
            <a:off x="5774341" y="2743196"/>
            <a:ext cx="5846007" cy="3125807"/>
          </a:xfrm>
          <a:prstGeom prst="roundRect">
            <a:avLst>
              <a:gd name="adj" fmla="val 17994"/>
            </a:avLst>
          </a:prstGeom>
          <a:noFill/>
          <a:ln w="38100">
            <a:solidFill>
              <a:srgbClr val="00CCFF"/>
            </a:solidFill>
            <a:prstDash val="lgDash"/>
          </a:ln>
        </p:spPr>
        <p:txBody>
          <a:bodyPr wrap="square" rtlCol="0">
            <a:spAutoFit/>
          </a:bodyPr>
          <a:lstStyle/>
          <a:p>
            <a:pPr algn="just"/>
            <a:r>
              <a:rPr lang="vi-VN" sz="4400" b="1">
                <a:solidFill>
                  <a:srgbClr val="4F8AC5"/>
                </a:solidFill>
                <a:latin typeface="Cambria" panose="02040503050406030204" pitchFamily="18" charset="0"/>
                <a:ea typeface="Cambria" panose="02040503050406030204" pitchFamily="18" charset="0"/>
              </a:rPr>
              <a:t>Không đồng tình. </a:t>
            </a:r>
            <a:r>
              <a:rPr lang="vi-VN" sz="4400" b="1">
                <a:solidFill>
                  <a:srgbClr val="FF0066"/>
                </a:solidFill>
                <a:latin typeface="Cambria" panose="02040503050406030204" pitchFamily="18" charset="0"/>
                <a:ea typeface="Cambria" panose="02040503050406030204" pitchFamily="18" charset="0"/>
              </a:rPr>
              <a:t>Vì số bạn thân không có quy định như thế nào là đủ</a:t>
            </a:r>
            <a:r>
              <a:rPr lang="en-US" sz="4400" b="1">
                <a:solidFill>
                  <a:srgbClr val="FF0066"/>
                </a:solidFill>
                <a:latin typeface="Cambria" panose="02040503050406030204" pitchFamily="18" charset="0"/>
                <a:ea typeface="Cambria" panose="02040503050406030204" pitchFamily="18" charset="0"/>
              </a:rPr>
              <a:t>.</a:t>
            </a:r>
            <a:endParaRPr lang="en-US" sz="8000" b="1">
              <a:solidFill>
                <a:srgbClr val="FF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3947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4*#ppt_w"/>
                                          </p:val>
                                        </p:tav>
                                        <p:tav tm="100000">
                                          <p:val>
                                            <p:strVal val="#ppt_w"/>
                                          </p:val>
                                        </p:tav>
                                      </p:tavLst>
                                    </p:anim>
                                    <p:anim calcmode="lin" valueType="num">
                                      <p:cBhvr>
                                        <p:cTn id="13" dur="50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explod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a:latin typeface="Cambria" panose="02040503050406030204" pitchFamily="18" charset="0"/>
                  <a:ea typeface="Cambria" panose="02040503050406030204" pitchFamily="18" charset="0"/>
                </a:rPr>
                <a:t>3. Em đồng tình hay không đồng tình với những ý kiến nào? Vì sao?</a:t>
              </a:r>
            </a:p>
          </p:txBody>
        </p:sp>
      </p:gr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241" b="100000" l="0" r="100000"/>
                    </a14:imgEffect>
                    <a14:imgEffect>
                      <a14:saturation sat="200000"/>
                    </a14:imgEffect>
                  </a14:imgLayer>
                </a14:imgProps>
              </a:ext>
            </a:extLst>
          </a:blip>
          <a:stretch>
            <a:fillRect/>
          </a:stretch>
        </p:blipFill>
        <p:spPr>
          <a:xfrm>
            <a:off x="140872" y="1795602"/>
            <a:ext cx="6246865" cy="3468730"/>
          </a:xfrm>
          <a:prstGeom prst="rect">
            <a:avLst/>
          </a:prstGeom>
        </p:spPr>
      </p:pic>
      <p:pic>
        <p:nvPicPr>
          <p:cNvPr id="8" name="Picture 7">
            <a:extLst>
              <a:ext uri="{FF2B5EF4-FFF2-40B4-BE49-F238E27FC236}">
                <a16:creationId xmlns:a16="http://schemas.microsoft.com/office/drawing/2014/main" id="{D917E6BF-4ADA-C40C-8CEF-467C7AECC3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8208" b="61433"/>
          <a:stretch/>
        </p:blipFill>
        <p:spPr>
          <a:xfrm>
            <a:off x="1810639" y="4755138"/>
            <a:ext cx="2199657" cy="1978586"/>
          </a:xfrm>
          <a:prstGeom prst="rect">
            <a:avLst/>
          </a:prstGeom>
        </p:spPr>
      </p:pic>
      <p:sp>
        <p:nvSpPr>
          <p:cNvPr id="9" name="TextBox 8">
            <a:extLst>
              <a:ext uri="{FF2B5EF4-FFF2-40B4-BE49-F238E27FC236}">
                <a16:creationId xmlns:a16="http://schemas.microsoft.com/office/drawing/2014/main" id="{C153C45A-B5D6-449D-95DE-B5F4E0CA7A2A}"/>
              </a:ext>
            </a:extLst>
          </p:cNvPr>
          <p:cNvSpPr txBox="1"/>
          <p:nvPr/>
        </p:nvSpPr>
        <p:spPr>
          <a:xfrm>
            <a:off x="6387737" y="2586441"/>
            <a:ext cx="5593969" cy="3812798"/>
          </a:xfrm>
          <a:prstGeom prst="roundRect">
            <a:avLst>
              <a:gd name="adj" fmla="val 17994"/>
            </a:avLst>
          </a:prstGeom>
          <a:noFill/>
          <a:ln w="38100">
            <a:solidFill>
              <a:srgbClr val="00CCFF"/>
            </a:solidFill>
            <a:prstDash val="lgDash"/>
          </a:ln>
        </p:spPr>
        <p:txBody>
          <a:bodyPr wrap="square" rtlCol="0">
            <a:spAutoFit/>
          </a:bodyPr>
          <a:lstStyle/>
          <a:p>
            <a:pPr algn="just"/>
            <a:r>
              <a:rPr lang="vi-VN" sz="3600" b="1">
                <a:solidFill>
                  <a:srgbClr val="FF0066"/>
                </a:solidFill>
                <a:latin typeface="Cambria" panose="02040503050406030204" pitchFamily="18" charset="0"/>
                <a:ea typeface="Cambria" panose="02040503050406030204" pitchFamily="18" charset="0"/>
              </a:rPr>
              <a:t>Đồng tình. </a:t>
            </a:r>
            <a:r>
              <a:rPr lang="vi-VN" sz="3600" b="1">
                <a:solidFill>
                  <a:srgbClr val="336699"/>
                </a:solidFill>
                <a:latin typeface="Cambria" panose="02040503050406030204" pitchFamily="18" charset="0"/>
                <a:ea typeface="Cambria" panose="02040503050406030204" pitchFamily="18" charset="0"/>
              </a:rPr>
              <a:t>Vì chỉ khi quan tâm đến người khác thì mới có thể trở thành bạn bè được. Bạn bè là để quan tâm và chia sẻ với nhau</a:t>
            </a:r>
            <a:r>
              <a:rPr lang="en-US" sz="3600" b="1">
                <a:solidFill>
                  <a:srgbClr val="336699"/>
                </a:solidFill>
                <a:latin typeface="Cambria" panose="02040503050406030204" pitchFamily="18" charset="0"/>
                <a:ea typeface="Cambria" panose="02040503050406030204" pitchFamily="18" charset="0"/>
              </a:rPr>
              <a:t>.</a:t>
            </a:r>
            <a:endParaRPr lang="en-US" sz="16600" b="1">
              <a:solidFill>
                <a:srgbClr val="3366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7014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182272"/>
            <a:ext cx="11073655" cy="1200329"/>
            <a:chOff x="7055427" y="1450619"/>
            <a:chExt cx="4741382" cy="4942223"/>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450619"/>
              <a:ext cx="4599743" cy="4942223"/>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4. </a:t>
              </a:r>
              <a:r>
                <a:rPr lang="vi-VN" sz="3600" b="1">
                  <a:latin typeface="Cambria" panose="02040503050406030204" pitchFamily="18" charset="0"/>
                  <a:ea typeface="Cambria" panose="02040503050406030204" pitchFamily="18" charset="0"/>
                </a:rPr>
                <a:t>Đưa ra lời khuyên cho bạn trong các tình huống dưới đây:</a:t>
              </a:r>
              <a:endParaRPr lang="en-US" sz="3600" b="1">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2"/>
          <a:stretch>
            <a:fillRect/>
          </a:stretch>
        </p:blipFill>
        <p:spPr>
          <a:xfrm>
            <a:off x="6831875" y="2684243"/>
            <a:ext cx="5133714" cy="4061177"/>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365760" y="2314330"/>
            <a:ext cx="6217920" cy="4431090"/>
          </a:xfrm>
          <a:prstGeom prst="roundRect">
            <a:avLst>
              <a:gd name="adj" fmla="val 17994"/>
            </a:avLst>
          </a:prstGeom>
          <a:noFill/>
          <a:ln w="38100">
            <a:solidFill>
              <a:srgbClr val="00CCFF"/>
            </a:solidFill>
            <a:prstDash val="lgDash"/>
          </a:ln>
        </p:spPr>
        <p:txBody>
          <a:bodyPr wrap="square" rtlCol="0">
            <a:spAutoFit/>
          </a:bodyPr>
          <a:lstStyle/>
          <a:p>
            <a:pPr algn="just"/>
            <a:r>
              <a:rPr lang="en-US" sz="2800" b="1">
                <a:solidFill>
                  <a:schemeClr val="accent1">
                    <a:lumMod val="50000"/>
                  </a:schemeClr>
                </a:solidFill>
                <a:latin typeface="Cambria" panose="02040503050406030204" pitchFamily="18" charset="0"/>
                <a:ea typeface="Cambria" panose="02040503050406030204" pitchFamily="18" charset="0"/>
              </a:rPr>
              <a:t>a. Ở lớp, Lan chỉ có một người bạn thân là My. Có điều gì muốn chia sẻ, người đầu tiên mà Lan nghĩ đến chính là bạn ấy. Mới đây, My cùng gia đình chuyển đến sống ở một nơi khác. Lan cảm thấy rất buồn, cô đơn và không muốn nói chuyện với bất kì ai. </a:t>
            </a:r>
            <a:endParaRPr lang="en-US" sz="11500" b="1">
              <a:solidFill>
                <a:srgbClr val="336699"/>
              </a:solidFill>
              <a:latin typeface="Cambria" panose="02040503050406030204" pitchFamily="18" charset="0"/>
              <a:ea typeface="Cambria" panose="02040503050406030204" pitchFamily="18" charset="0"/>
            </a:endParaRPr>
          </a:p>
          <a:p>
            <a:pPr algn="just"/>
            <a:r>
              <a:rPr lang="en-US" sz="2800" b="1">
                <a:solidFill>
                  <a:srgbClr val="336699"/>
                </a:solidFill>
                <a:latin typeface="Cambria" panose="02040503050406030204" pitchFamily="18" charset="0"/>
                <a:ea typeface="Cambria" panose="02040503050406030204" pitchFamily="18" charset="0"/>
              </a:rPr>
              <a:t>Em sẽ khuyên Lan điều gì?</a:t>
            </a:r>
            <a:endParaRPr lang="en-US" sz="2800" b="1">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0386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182272"/>
            <a:ext cx="11073655" cy="1200329"/>
            <a:chOff x="7055427" y="1450619"/>
            <a:chExt cx="4741382" cy="4942223"/>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450619"/>
              <a:ext cx="4599743" cy="4942223"/>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4. </a:t>
              </a:r>
              <a:r>
                <a:rPr lang="vi-VN" sz="3600" b="1">
                  <a:latin typeface="Cambria" panose="02040503050406030204" pitchFamily="18" charset="0"/>
                  <a:ea typeface="Cambria" panose="02040503050406030204" pitchFamily="18" charset="0"/>
                </a:rPr>
                <a:t>Đưa ra lời khuyên cho bạn trong các tình huống dưới đây:</a:t>
              </a:r>
              <a:endParaRPr lang="en-US" sz="3600" b="1">
                <a:latin typeface="Cambria" panose="02040503050406030204" pitchFamily="18" charset="0"/>
                <a:ea typeface="Cambria" panose="02040503050406030204" pitchFamily="18" charset="0"/>
              </a:endParaRPr>
            </a:p>
          </p:txBody>
        </p:sp>
      </p:grpSp>
      <p:sp>
        <p:nvSpPr>
          <p:cNvPr id="6" name="TextBox 5">
            <a:extLst>
              <a:ext uri="{FF2B5EF4-FFF2-40B4-BE49-F238E27FC236}">
                <a16:creationId xmlns:a16="http://schemas.microsoft.com/office/drawing/2014/main" id="{C153C45A-B5D6-449D-95DE-B5F4E0CA7A2A}"/>
              </a:ext>
            </a:extLst>
          </p:cNvPr>
          <p:cNvSpPr txBox="1"/>
          <p:nvPr/>
        </p:nvSpPr>
        <p:spPr>
          <a:xfrm>
            <a:off x="404947" y="2536399"/>
            <a:ext cx="6648995" cy="3950196"/>
          </a:xfrm>
          <a:prstGeom prst="roundRect">
            <a:avLst>
              <a:gd name="adj" fmla="val 17994"/>
            </a:avLst>
          </a:prstGeom>
          <a:noFill/>
          <a:ln w="38100">
            <a:solidFill>
              <a:srgbClr val="00CCFF"/>
            </a:solidFill>
            <a:prstDash val="lgDash"/>
          </a:ln>
        </p:spPr>
        <p:txBody>
          <a:bodyPr wrap="square" rtlCol="0">
            <a:spAutoFit/>
          </a:bodyPr>
          <a:lstStyle/>
          <a:p>
            <a:pPr algn="just"/>
            <a:r>
              <a:rPr lang="en-US" sz="3200" b="1">
                <a:solidFill>
                  <a:schemeClr val="accent1">
                    <a:lumMod val="50000"/>
                  </a:schemeClr>
                </a:solidFill>
                <a:latin typeface="Cambria" panose="02040503050406030204" pitchFamily="18" charset="0"/>
                <a:ea typeface="Cambria" panose="02040503050406030204" pitchFamily="18" charset="0"/>
              </a:rPr>
              <a:t>b. Thái rất thích chơi cờ vua. Thấy vậy, mẹ Thái nói: “Con trai cô Nga cũng thích chơi cờ vua. Để mẹ dẫn con qua chơi với bạn ấy nhé!” Thái phân vân vì chưa quen bạn ấy.</a:t>
            </a:r>
            <a:endParaRPr lang="en-US" sz="3200" b="1">
              <a:solidFill>
                <a:srgbClr val="336699"/>
              </a:solidFill>
              <a:latin typeface="Cambria" panose="02040503050406030204" pitchFamily="18" charset="0"/>
              <a:ea typeface="Cambria" panose="02040503050406030204" pitchFamily="18" charset="0"/>
            </a:endParaRPr>
          </a:p>
          <a:p>
            <a:pPr algn="just"/>
            <a:r>
              <a:rPr lang="en-US" sz="3200" b="1">
                <a:solidFill>
                  <a:srgbClr val="336699"/>
                </a:solidFill>
                <a:latin typeface="Cambria" panose="02040503050406030204" pitchFamily="18" charset="0"/>
                <a:ea typeface="Cambria" panose="02040503050406030204" pitchFamily="18" charset="0"/>
              </a:rPr>
              <a:t>Em sẽ khuyên Thái điều gì?</a:t>
            </a:r>
            <a:endParaRPr lang="en-US" sz="3200" b="1">
              <a:solidFill>
                <a:schemeClr val="accent1">
                  <a:lumMod val="50000"/>
                </a:schemeClr>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stretch>
            <a:fillRect/>
          </a:stretch>
        </p:blipFill>
        <p:spPr>
          <a:xfrm>
            <a:off x="7354389" y="2710176"/>
            <a:ext cx="4637404" cy="4147824"/>
          </a:xfrm>
          <a:prstGeom prst="rect">
            <a:avLst/>
          </a:prstGeom>
        </p:spPr>
      </p:pic>
    </p:spTree>
    <p:extLst>
      <p:ext uri="{BB962C8B-B14F-4D97-AF65-F5344CB8AC3E}">
        <p14:creationId xmlns:p14="http://schemas.microsoft.com/office/powerpoint/2010/main" val="4000712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636480"/>
            <a:chOff x="7055427" y="1629301"/>
            <a:chExt cx="4741382" cy="262063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1"/>
              <a:ext cx="4741382" cy="262063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097542" y="1665759"/>
              <a:ext cx="4647325" cy="2281026"/>
            </a:xfrm>
            <a:prstGeom prst="rect">
              <a:avLst/>
            </a:prstGeom>
            <a:noFill/>
          </p:spPr>
          <p:txBody>
            <a:bodyPr wrap="square" rtlCol="0">
              <a:spAutoFit/>
            </a:bodyPr>
            <a:lstStyle/>
            <a:p>
              <a:pPr algn="ctr"/>
              <a:r>
                <a:rPr lang="en-US" sz="3000" b="1">
                  <a:latin typeface="Cambria" panose="02040503050406030204" pitchFamily="18" charset="0"/>
                  <a:ea typeface="Cambria" panose="02040503050406030204" pitchFamily="18" charset="0"/>
                </a:rPr>
                <a:t>4. </a:t>
              </a:r>
              <a:r>
                <a:rPr lang="vi-VN" sz="3000" b="1">
                  <a:latin typeface="Cambria" panose="02040503050406030204" pitchFamily="18" charset="0"/>
                  <a:ea typeface="Cambria" panose="02040503050406030204" pitchFamily="18" charset="0"/>
                </a:rPr>
                <a:t>Đưa ra lời khuyên cho bạn trong các tình huống dưới đây:</a:t>
              </a:r>
              <a:endParaRPr lang="en-US" sz="3000" b="1">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2"/>
          <a:stretch>
            <a:fillRect/>
          </a:stretch>
        </p:blipFill>
        <p:spPr>
          <a:xfrm>
            <a:off x="8681704" y="3623143"/>
            <a:ext cx="3510296" cy="2776924"/>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356443" y="1093120"/>
            <a:ext cx="11271995" cy="2164020"/>
          </a:xfrm>
          <a:prstGeom prst="roundRect">
            <a:avLst>
              <a:gd name="adj" fmla="val 17994"/>
            </a:avLst>
          </a:prstGeom>
          <a:solidFill>
            <a:schemeClr val="bg1"/>
          </a:solidFill>
          <a:ln w="38100">
            <a:solidFill>
              <a:srgbClr val="00CCFF"/>
            </a:solidFill>
            <a:prstDash val="lgDash"/>
          </a:ln>
        </p:spPr>
        <p:txBody>
          <a:bodyPr wrap="square" rtlCol="0">
            <a:spAutoFit/>
          </a:bodyPr>
          <a:lstStyle/>
          <a:p>
            <a:pPr algn="just"/>
            <a:r>
              <a:rPr lang="en-US" sz="2400" b="1">
                <a:solidFill>
                  <a:schemeClr val="accent1">
                    <a:lumMod val="50000"/>
                  </a:schemeClr>
                </a:solidFill>
                <a:latin typeface="Cambria" panose="02040503050406030204" pitchFamily="18" charset="0"/>
                <a:ea typeface="Cambria" panose="02040503050406030204" pitchFamily="18" charset="0"/>
              </a:rPr>
              <a:t>a. Ở lớp, Lan chỉ có một người bạn thân là My. Có điều gì muốn chia sẻ, người đầu tiên mà Lan nghĩ đến chính là bạn ấy. Mới đây, My cùng gia đình chuyển đến sống ở một nơi khác. Lan cảm thấy rất buồn, cô đơn và không muốn nói chuyện với bất kì ai. </a:t>
            </a:r>
            <a:endParaRPr lang="en-US" sz="2400" b="1">
              <a:solidFill>
                <a:srgbClr val="336699"/>
              </a:solidFill>
              <a:latin typeface="Cambria" panose="02040503050406030204" pitchFamily="18" charset="0"/>
              <a:ea typeface="Cambria" panose="02040503050406030204" pitchFamily="18" charset="0"/>
            </a:endParaRPr>
          </a:p>
          <a:p>
            <a:pPr algn="just"/>
            <a:r>
              <a:rPr lang="en-US" sz="2400" b="1">
                <a:solidFill>
                  <a:srgbClr val="336699"/>
                </a:solidFill>
                <a:latin typeface="Cambria" panose="02040503050406030204" pitchFamily="18" charset="0"/>
                <a:ea typeface="Cambria" panose="02040503050406030204" pitchFamily="18" charset="0"/>
              </a:rPr>
              <a:t>Em sẽ khuyên Lan điều gì?</a:t>
            </a:r>
            <a:endParaRPr lang="en-US" sz="2400" b="1">
              <a:solidFill>
                <a:schemeClr val="accent1">
                  <a:lumMod val="50000"/>
                </a:schemeClr>
              </a:solidFill>
              <a:latin typeface="Cambria" panose="02040503050406030204" pitchFamily="18" charset="0"/>
              <a:ea typeface="Cambria" panose="02040503050406030204" pitchFamily="18" charset="0"/>
            </a:endParaRPr>
          </a:p>
        </p:txBody>
      </p:sp>
      <p:sp>
        <p:nvSpPr>
          <p:cNvPr id="7" name="TextBox 6"/>
          <p:cNvSpPr txBox="1"/>
          <p:nvPr/>
        </p:nvSpPr>
        <p:spPr>
          <a:xfrm>
            <a:off x="225599" y="3488111"/>
            <a:ext cx="8456106" cy="3046988"/>
          </a:xfrm>
          <a:prstGeom prst="rect">
            <a:avLst/>
          </a:prstGeom>
          <a:noFill/>
        </p:spPr>
        <p:txBody>
          <a:bodyPr wrap="square" rtlCol="0">
            <a:spAutoFit/>
          </a:bodyPr>
          <a:lstStyle/>
          <a:p>
            <a:pPr algn="just"/>
            <a:r>
              <a:rPr lang="en-US" sz="3200" i="1" dirty="0" err="1">
                <a:solidFill>
                  <a:srgbClr val="C00000"/>
                </a:solidFill>
                <a:latin typeface="Cambria" panose="02040503050406030204" pitchFamily="18" charset="0"/>
                <a:ea typeface="Cambria" panose="02040503050406030204" pitchFamily="18" charset="0"/>
              </a:rPr>
              <a:t>Khuyên</a:t>
            </a:r>
            <a:r>
              <a:rPr lang="en-US" sz="3200" i="1" dirty="0">
                <a:solidFill>
                  <a:srgbClr val="C00000"/>
                </a:solidFill>
                <a:latin typeface="Cambria" panose="02040503050406030204" pitchFamily="18" charset="0"/>
                <a:ea typeface="Cambria" panose="02040503050406030204" pitchFamily="18" charset="0"/>
              </a:rPr>
              <a:t> Lan </a:t>
            </a:r>
            <a:r>
              <a:rPr lang="en-US" sz="3200" i="1" dirty="0" err="1">
                <a:solidFill>
                  <a:srgbClr val="C00000"/>
                </a:solidFill>
                <a:latin typeface="Cambria" panose="02040503050406030204" pitchFamily="18" charset="0"/>
                <a:ea typeface="Cambria" panose="02040503050406030204" pitchFamily="18" charset="0"/>
              </a:rPr>
              <a:t>đừng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buồn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vì</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bạn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vẫn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có</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thể</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tìm</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cách</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liên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lạc</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và</a:t>
            </a:r>
            <a:r>
              <a:rPr lang="en-US" sz="3200" i="1" dirty="0">
                <a:solidFill>
                  <a:srgbClr val="C00000"/>
                </a:solidFill>
                <a:latin typeface="Cambria" panose="02040503050406030204" pitchFamily="18" charset="0"/>
                <a:ea typeface="Cambria" panose="02040503050406030204" pitchFamily="18" charset="0"/>
              </a:rPr>
              <a:t> chia </a:t>
            </a:r>
            <a:r>
              <a:rPr lang="en-US" sz="3200" i="1" dirty="0" err="1">
                <a:solidFill>
                  <a:srgbClr val="C00000"/>
                </a:solidFill>
                <a:latin typeface="Cambria" panose="02040503050406030204" pitchFamily="18" charset="0"/>
                <a:ea typeface="Cambria" panose="02040503050406030204" pitchFamily="18" charset="0"/>
              </a:rPr>
              <a:t>sẻ</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buồn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vui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với</a:t>
            </a:r>
            <a:r>
              <a:rPr lang="en-US" sz="3200" i="1" dirty="0">
                <a:solidFill>
                  <a:srgbClr val="C00000"/>
                </a:solidFill>
                <a:latin typeface="Cambria" panose="02040503050406030204" pitchFamily="18" charset="0"/>
                <a:ea typeface="Cambria" panose="02040503050406030204" pitchFamily="18" charset="0"/>
              </a:rPr>
              <a:t> My </a:t>
            </a:r>
            <a:r>
              <a:rPr lang="en-US" sz="3200" i="1" dirty="0" err="1">
                <a:solidFill>
                  <a:srgbClr val="C00000"/>
                </a:solidFill>
                <a:latin typeface="Cambria" panose="02040503050406030204" pitchFamily="18" charset="0"/>
                <a:ea typeface="Cambria" panose="02040503050406030204" pitchFamily="18" charset="0"/>
              </a:rPr>
              <a:t>bằng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nhiều</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cách</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khác</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nhau</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như</a:t>
            </a:r>
            <a:r>
              <a:rPr lang="en-US" sz="3200" i="1" dirty="0">
                <a:solidFill>
                  <a:srgbClr val="C00000"/>
                </a:solidFill>
                <a:latin typeface="Cambria" panose="02040503050406030204" pitchFamily="18" charset="0"/>
                <a:ea typeface="Cambria" panose="02040503050406030204" pitchFamily="18" charset="0"/>
              </a:rPr>
              <a:t> qua </a:t>
            </a:r>
            <a:r>
              <a:rPr lang="en-US" sz="3200" i="1" dirty="0" err="1">
                <a:solidFill>
                  <a:srgbClr val="C00000"/>
                </a:solidFill>
                <a:latin typeface="Cambria" panose="02040503050406030204" pitchFamily="18" charset="0"/>
                <a:ea typeface="Cambria" panose="02040503050406030204" pitchFamily="18" charset="0"/>
              </a:rPr>
              <a:t>thư</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và</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điện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thoại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Ngoài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ra</a:t>
            </a:r>
            <a:r>
              <a:rPr lang="en-US" sz="3200" i="1" dirty="0">
                <a:solidFill>
                  <a:srgbClr val="C00000"/>
                </a:solidFill>
                <a:latin typeface="Cambria" panose="02040503050406030204" pitchFamily="18" charset="0"/>
                <a:ea typeface="Cambria" panose="02040503050406030204" pitchFamily="18" charset="0"/>
              </a:rPr>
              <a:t>, Lan </a:t>
            </a:r>
            <a:r>
              <a:rPr lang="en-US" sz="3200" i="1" dirty="0" err="1">
                <a:solidFill>
                  <a:srgbClr val="C00000"/>
                </a:solidFill>
                <a:latin typeface="Cambria" panose="02040503050406030204" pitchFamily="18" charset="0"/>
                <a:ea typeface="Cambria" panose="02040503050406030204" pitchFamily="18" charset="0"/>
              </a:rPr>
              <a:t>nên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vui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vẻ</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lạc</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quan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và</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chủ</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động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trò</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chuyện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vui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chơi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với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các</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bạn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trong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lớp</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để</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có</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thêm</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những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người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bạn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mới</a:t>
            </a:r>
            <a:r>
              <a:rPr lang="en-US" sz="3200" i="1" dirty="0">
                <a:solidFill>
                  <a:srgbClr val="C00000"/>
                </a:solidFill>
                <a:latin typeface="Cambria" panose="02040503050406030204" pitchFamily="18" charset="0"/>
                <a:ea typeface="Cambria" panose="02040503050406030204" pitchFamily="18" charset="0"/>
              </a:rPr>
              <a:t>.</a:t>
            </a:r>
            <a:endParaRPr lang="en-US" sz="32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7362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182272"/>
            <a:ext cx="11073655" cy="1200329"/>
            <a:chOff x="7055427" y="1450619"/>
            <a:chExt cx="4741382" cy="4942223"/>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450619"/>
              <a:ext cx="4599743" cy="4942223"/>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4. </a:t>
              </a:r>
              <a:r>
                <a:rPr lang="vi-VN" sz="3600" b="1">
                  <a:latin typeface="Cambria" panose="02040503050406030204" pitchFamily="18" charset="0"/>
                  <a:ea typeface="Cambria" panose="02040503050406030204" pitchFamily="18" charset="0"/>
                </a:rPr>
                <a:t>Đưa ra lời khuyên cho bạn trong các tình huống dưới đây:</a:t>
              </a:r>
              <a:endParaRPr lang="en-US" sz="3600" b="1">
                <a:latin typeface="Cambria" panose="02040503050406030204" pitchFamily="18" charset="0"/>
                <a:ea typeface="Cambria" panose="02040503050406030204" pitchFamily="18" charset="0"/>
              </a:endParaRPr>
            </a:p>
          </p:txBody>
        </p:sp>
      </p:grpSp>
      <p:sp>
        <p:nvSpPr>
          <p:cNvPr id="6" name="TextBox 5">
            <a:extLst>
              <a:ext uri="{FF2B5EF4-FFF2-40B4-BE49-F238E27FC236}">
                <a16:creationId xmlns:a16="http://schemas.microsoft.com/office/drawing/2014/main" id="{C153C45A-B5D6-449D-95DE-B5F4E0CA7A2A}"/>
              </a:ext>
            </a:extLst>
          </p:cNvPr>
          <p:cNvSpPr txBox="1"/>
          <p:nvPr/>
        </p:nvSpPr>
        <p:spPr>
          <a:xfrm>
            <a:off x="389672" y="2053073"/>
            <a:ext cx="11403876" cy="2026622"/>
          </a:xfrm>
          <a:prstGeom prst="roundRect">
            <a:avLst>
              <a:gd name="adj" fmla="val 17994"/>
            </a:avLst>
          </a:prstGeom>
          <a:solidFill>
            <a:schemeClr val="bg1"/>
          </a:solidFill>
          <a:ln w="38100">
            <a:solidFill>
              <a:srgbClr val="00CCFF"/>
            </a:solidFill>
            <a:prstDash val="lgDash"/>
          </a:ln>
        </p:spPr>
        <p:txBody>
          <a:bodyPr wrap="square" rtlCol="0">
            <a:spAutoFit/>
          </a:bodyPr>
          <a:lstStyle/>
          <a:p>
            <a:pPr algn="just"/>
            <a:r>
              <a:rPr lang="en-US" sz="2800" b="1">
                <a:solidFill>
                  <a:schemeClr val="accent1">
                    <a:lumMod val="50000"/>
                  </a:schemeClr>
                </a:solidFill>
                <a:latin typeface="Cambria" panose="02040503050406030204" pitchFamily="18" charset="0"/>
                <a:ea typeface="Cambria" panose="02040503050406030204" pitchFamily="18" charset="0"/>
              </a:rPr>
              <a:t>b. Thái rất thích chơi cờ vua. Thấy vậy, mẹ Thái nói: “Con trai cô Nga cũng thích chơi cờ vua. Để mẹ dẫn con qua chơi với bạn ấy nhé!” Thái phân vân vì chưa quen bạn ấy.</a:t>
            </a:r>
            <a:endParaRPr lang="en-US" sz="2800" b="1">
              <a:solidFill>
                <a:srgbClr val="336699"/>
              </a:solidFill>
              <a:latin typeface="Cambria" panose="02040503050406030204" pitchFamily="18" charset="0"/>
              <a:ea typeface="Cambria" panose="02040503050406030204" pitchFamily="18" charset="0"/>
            </a:endParaRPr>
          </a:p>
          <a:p>
            <a:pPr algn="just"/>
            <a:r>
              <a:rPr lang="en-US" sz="2800" b="1">
                <a:solidFill>
                  <a:srgbClr val="336699"/>
                </a:solidFill>
                <a:latin typeface="Cambria" panose="02040503050406030204" pitchFamily="18" charset="0"/>
                <a:ea typeface="Cambria" panose="02040503050406030204" pitchFamily="18" charset="0"/>
              </a:rPr>
              <a:t>Em sẽ khuyên Thái điều gì?</a:t>
            </a:r>
            <a:endParaRPr lang="en-US" sz="2800" b="1">
              <a:solidFill>
                <a:schemeClr val="accent1">
                  <a:lumMod val="50000"/>
                </a:schemeClr>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stretch>
            <a:fillRect/>
          </a:stretch>
        </p:blipFill>
        <p:spPr>
          <a:xfrm>
            <a:off x="8673737" y="4194016"/>
            <a:ext cx="3318055" cy="2663983"/>
          </a:xfrm>
          <a:prstGeom prst="rect">
            <a:avLst/>
          </a:prstGeom>
        </p:spPr>
      </p:pic>
      <p:sp>
        <p:nvSpPr>
          <p:cNvPr id="7" name="TextBox 6"/>
          <p:cNvSpPr txBox="1"/>
          <p:nvPr/>
        </p:nvSpPr>
        <p:spPr>
          <a:xfrm>
            <a:off x="285169" y="4415246"/>
            <a:ext cx="8388568" cy="1815882"/>
          </a:xfrm>
          <a:prstGeom prst="rect">
            <a:avLst/>
          </a:prstGeom>
          <a:noFill/>
        </p:spPr>
        <p:txBody>
          <a:bodyPr wrap="square" rtlCol="0">
            <a:spAutoFit/>
          </a:bodyPr>
          <a:lstStyle/>
          <a:p>
            <a:pPr algn="just"/>
            <a:r>
              <a:rPr lang="vi-VN" sz="2800" i="1">
                <a:solidFill>
                  <a:srgbClr val="7030A0"/>
                </a:solidFill>
                <a:latin typeface="Cambria" panose="02040503050406030204" pitchFamily="18" charset="0"/>
                <a:ea typeface="Cambria" panose="02040503050406030204" pitchFamily="18" charset="0"/>
              </a:rPr>
              <a:t> Em sẽ khuyên Thái nên để mẹ đưa qua nhà cô Nga chơi cùng con trai cô ấy. Thái có thể chủ động làm quen và chia sẻ về sở thích của mình. Hai người bạn có cùng sở thích sẽ rất dễ để trò chuyện và thân thiết với nhau.</a:t>
            </a:r>
            <a:endParaRPr lang="en-US" sz="4000" i="1">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6144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a:extLst>
              <a:ext uri="{FF2B5EF4-FFF2-40B4-BE49-F238E27FC236}">
                <a16:creationId xmlns:a16="http://schemas.microsoft.com/office/drawing/2014/main" id="{FF6024D7-54A8-0935-0E31-935975D6B24F}"/>
              </a:ext>
            </a:extLst>
          </p:cNvPr>
          <p:cNvGrpSpPr/>
          <p:nvPr/>
        </p:nvGrpSpPr>
        <p:grpSpPr>
          <a:xfrm>
            <a:off x="3911590" y="400341"/>
            <a:ext cx="4368820" cy="1011745"/>
            <a:chOff x="6697" y="2653"/>
            <a:chExt cx="5278" cy="1635"/>
          </a:xfrm>
        </p:grpSpPr>
        <p:sp>
          <p:nvSpPr>
            <p:cNvPr id="3" name="圆角矩形 7">
              <a:extLst>
                <a:ext uri="{FF2B5EF4-FFF2-40B4-BE49-F238E27FC236}">
                  <a16:creationId xmlns:a16="http://schemas.microsoft.com/office/drawing/2014/main" id="{D536D507-0D48-6466-681C-1E0EA526AB57}"/>
                </a:ext>
              </a:extLst>
            </p:cNvPr>
            <p:cNvSpPr/>
            <p:nvPr/>
          </p:nvSpPr>
          <p:spPr>
            <a:xfrm>
              <a:off x="6905" y="2653"/>
              <a:ext cx="4862" cy="1635"/>
            </a:xfrm>
            <a:prstGeom prst="roundRect">
              <a:avLst>
                <a:gd name="adj" fmla="val 50000"/>
              </a:avLst>
            </a:prstGeom>
            <a:solidFill>
              <a:srgbClr val="FF6699"/>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微软雅黑"/>
              </a:endParaRPr>
            </a:p>
          </p:txBody>
        </p:sp>
        <p:sp>
          <p:nvSpPr>
            <p:cNvPr id="4" name="文本框 8">
              <a:extLst>
                <a:ext uri="{FF2B5EF4-FFF2-40B4-BE49-F238E27FC236}">
                  <a16:creationId xmlns:a16="http://schemas.microsoft.com/office/drawing/2014/main" id="{6DDA4E0E-6921-572C-A4E3-C325146BC1F1}"/>
                </a:ext>
              </a:extLst>
            </p:cNvPr>
            <p:cNvSpPr txBox="1"/>
            <p:nvPr/>
          </p:nvSpPr>
          <p:spPr>
            <a:xfrm>
              <a:off x="6697" y="2866"/>
              <a:ext cx="5278" cy="1209"/>
            </a:xfrm>
            <a:prstGeom prst="rect">
              <a:avLst/>
            </a:prstGeom>
            <a:no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prstClr val="white"/>
                  </a:solidFill>
                  <a:effectLst/>
                  <a:uLnTx/>
                  <a:uFillTx/>
                  <a:latin typeface="Cambria" panose="02040503050406030204" pitchFamily="18" charset="0"/>
                  <a:ea typeface="字魂179号-正酷波波体" charset="-122"/>
                  <a:cs typeface="+mn-ea"/>
                  <a:sym typeface="+mn-lt"/>
                </a:rPr>
                <a:t>KẾT</a:t>
              </a:r>
              <a:r>
                <a:rPr kumimoji="0" lang="en-US" altLang="zh-CN" sz="4800" b="1" i="0" u="none" strike="noStrike" kern="1200" cap="none" spc="0" normalizeH="0" noProof="0">
                  <a:ln>
                    <a:noFill/>
                  </a:ln>
                  <a:solidFill>
                    <a:prstClr val="white"/>
                  </a:solidFill>
                  <a:effectLst/>
                  <a:uLnTx/>
                  <a:uFillTx/>
                  <a:latin typeface="Cambria" panose="02040503050406030204" pitchFamily="18" charset="0"/>
                  <a:ea typeface="字魂179号-正酷波波体" charset="-122"/>
                  <a:cs typeface="+mn-ea"/>
                  <a:sym typeface="+mn-lt"/>
                </a:rPr>
                <a:t> LUẬN</a:t>
              </a:r>
              <a:endPar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字魂179号-正酷波波体" charset="-122"/>
                <a:cs typeface="+mn-ea"/>
                <a:sym typeface="+mn-lt"/>
              </a:endParaRPr>
            </a:p>
          </p:txBody>
        </p:sp>
      </p:grpSp>
      <p:sp>
        <p:nvSpPr>
          <p:cNvPr id="5" name="TextBox 4"/>
          <p:cNvSpPr txBox="1"/>
          <p:nvPr/>
        </p:nvSpPr>
        <p:spPr>
          <a:xfrm>
            <a:off x="1188720" y="1933304"/>
            <a:ext cx="10024974" cy="2819974"/>
          </a:xfrm>
          <a:prstGeom prst="rect">
            <a:avLst/>
          </a:prstGeom>
          <a:noFill/>
        </p:spPr>
        <p:txBody>
          <a:bodyPr wrap="square" rtlCol="0">
            <a:spAutoFit/>
          </a:bodyPr>
          <a:lstStyle/>
          <a:p>
            <a:pPr algn="just"/>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Với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mỗi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tình</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huống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cần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đưa</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ra</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lời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khuyên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phù</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hợp</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để</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giúp</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bạn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có</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thể</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dễ</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dàng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thiết</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lập</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những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mối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quan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hệ</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với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những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người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bạn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mới</a:t>
            </a:r>
            <a:r>
              <a:rPr lang="en-US" sz="4400" b="1" dirty="0">
                <a:solidFill>
                  <a:srgbClr val="0099CC"/>
                </a:solidFill>
                <a:latin typeface="Cambria" panose="02040503050406030204" pitchFamily="18" charset="0"/>
                <a:ea typeface="Cambria" panose="02040503050406030204" pitchFamily="18" charset="0"/>
              </a:rPr>
              <a:t>.</a:t>
            </a:r>
            <a:endParaRPr lang="en-US" sz="11500" b="1" dirty="0">
              <a:solidFill>
                <a:srgbClr val="0099C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05102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19" y="-489767"/>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942" y="-1635934"/>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202419" y="4179123"/>
            <a:ext cx="4324186" cy="3405580"/>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8594448" y="3640637"/>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20" y="38809"/>
            <a:ext cx="4314135" cy="2876090"/>
          </a:xfrm>
          <a:prstGeom prst="rect">
            <a:avLst/>
          </a:prstGeom>
        </p:spPr>
      </p:pic>
      <p:pic>
        <p:nvPicPr>
          <p:cNvPr id="14" name="Picture 13"/>
          <p:cNvPicPr>
            <a:picLocks noChangeAspect="1"/>
          </p:cNvPicPr>
          <p:nvPr/>
        </p:nvPicPr>
        <p:blipFill>
          <a:blip r:embed="rId8"/>
          <a:stretch>
            <a:fillRect/>
          </a:stretch>
        </p:blipFill>
        <p:spPr>
          <a:xfrm>
            <a:off x="535582" y="1470054"/>
            <a:ext cx="9919052" cy="3694496"/>
          </a:xfrm>
          <a:prstGeom prst="rect">
            <a:avLst/>
          </a:prstGeom>
        </p:spPr>
      </p:pic>
    </p:spTree>
    <p:extLst>
      <p:ext uri="{BB962C8B-B14F-4D97-AF65-F5344CB8AC3E}">
        <p14:creationId xmlns:p14="http://schemas.microsoft.com/office/powerpoint/2010/main" val="3688534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8"/>
            <a:ext cx="11073655" cy="701249"/>
            <a:chOff x="7055427" y="1629296"/>
            <a:chExt cx="4741382" cy="288731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2281026"/>
            </a:xfrm>
            <a:prstGeom prst="rect">
              <a:avLst/>
            </a:prstGeom>
            <a:noFill/>
          </p:spPr>
          <p:txBody>
            <a:bodyPr wrap="square" rtlCol="0">
              <a:spAutoFit/>
            </a:bodyPr>
            <a:lstStyle/>
            <a:p>
              <a:pPr algn="ctr"/>
              <a:r>
                <a:rPr lang="en-US" sz="3000" b="1">
                  <a:latin typeface="Cambria" panose="02040503050406030204" pitchFamily="18" charset="0"/>
                  <a:ea typeface="Cambria" panose="02040503050406030204" pitchFamily="18" charset="0"/>
                </a:rPr>
                <a:t>1. Em lựa chọn cách nào để thiết lập quan hệ bạn bè? Vì sao?</a:t>
              </a:r>
            </a:p>
          </p:txBody>
        </p:sp>
      </p:grpSp>
      <p:grpSp>
        <p:nvGrpSpPr>
          <p:cNvPr id="8" name="Group 7"/>
          <p:cNvGrpSpPr/>
          <p:nvPr/>
        </p:nvGrpSpPr>
        <p:grpSpPr>
          <a:xfrm>
            <a:off x="1116096" y="1075667"/>
            <a:ext cx="4095110" cy="1391732"/>
            <a:chOff x="437702" y="1116338"/>
            <a:chExt cx="4095110" cy="1391732"/>
          </a:xfrm>
        </p:grpSpPr>
        <p:sp>
          <p:nvSpPr>
            <p:cNvPr id="5"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7" name="TextBox 6"/>
            <p:cNvSpPr txBox="1"/>
            <p:nvPr/>
          </p:nvSpPr>
          <p:spPr>
            <a:xfrm>
              <a:off x="662988" y="1358537"/>
              <a:ext cx="3644538" cy="954107"/>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a. Tự tin giới thiệu bản thân và hỏi tên bạn.</a:t>
              </a:r>
            </a:p>
          </p:txBody>
        </p:sp>
      </p:grpSp>
      <p:grpSp>
        <p:nvGrpSpPr>
          <p:cNvPr id="9" name="Group 8"/>
          <p:cNvGrpSpPr/>
          <p:nvPr/>
        </p:nvGrpSpPr>
        <p:grpSpPr>
          <a:xfrm>
            <a:off x="7133055" y="1056847"/>
            <a:ext cx="4095110" cy="1391732"/>
            <a:chOff x="437702" y="1116338"/>
            <a:chExt cx="4095110" cy="1391732"/>
          </a:xfrm>
        </p:grpSpPr>
        <p:sp>
          <p:nvSpPr>
            <p:cNvPr id="10"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1" name="TextBox 10"/>
            <p:cNvSpPr txBox="1"/>
            <p:nvPr/>
          </p:nvSpPr>
          <p:spPr>
            <a:xfrm>
              <a:off x="662988" y="1358537"/>
              <a:ext cx="3644538" cy="954107"/>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b. Luôn thể hiện thái độ vui vẻ, cởi mở.</a:t>
              </a:r>
            </a:p>
          </p:txBody>
        </p:sp>
      </p:grpSp>
      <p:grpSp>
        <p:nvGrpSpPr>
          <p:cNvPr id="12" name="Group 11"/>
          <p:cNvGrpSpPr/>
          <p:nvPr/>
        </p:nvGrpSpPr>
        <p:grpSpPr>
          <a:xfrm>
            <a:off x="725401" y="2675063"/>
            <a:ext cx="4095110" cy="1424710"/>
            <a:chOff x="437702" y="1116338"/>
            <a:chExt cx="4095110" cy="1424710"/>
          </a:xfrm>
        </p:grpSpPr>
        <p:sp>
          <p:nvSpPr>
            <p:cNvPr id="13"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4" name="TextBox 13"/>
            <p:cNvSpPr txBox="1"/>
            <p:nvPr/>
          </p:nvSpPr>
          <p:spPr>
            <a:xfrm>
              <a:off x="532359" y="1156053"/>
              <a:ext cx="3935138" cy="1384995"/>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c. Chỉ trò chuyện với người quen khi đến môi trường mới.</a:t>
              </a:r>
            </a:p>
          </p:txBody>
        </p:sp>
      </p:grpSp>
      <p:grpSp>
        <p:nvGrpSpPr>
          <p:cNvPr id="15" name="Group 14"/>
          <p:cNvGrpSpPr/>
          <p:nvPr/>
        </p:nvGrpSpPr>
        <p:grpSpPr>
          <a:xfrm>
            <a:off x="6681910" y="2616150"/>
            <a:ext cx="4095110" cy="1391732"/>
            <a:chOff x="437702" y="1116338"/>
            <a:chExt cx="4095110" cy="1391732"/>
          </a:xfrm>
        </p:grpSpPr>
        <p:sp>
          <p:nvSpPr>
            <p:cNvPr id="16"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7" name="TextBox 16"/>
            <p:cNvSpPr txBox="1"/>
            <p:nvPr/>
          </p:nvSpPr>
          <p:spPr>
            <a:xfrm>
              <a:off x="441402" y="1358537"/>
              <a:ext cx="4078347" cy="954107"/>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d. Giao tiếp bằng mắt và mỉm cười khi trò chuyện.</a:t>
              </a:r>
            </a:p>
          </p:txBody>
        </p:sp>
      </p:grpSp>
      <p:grpSp>
        <p:nvGrpSpPr>
          <p:cNvPr id="18" name="Group 17"/>
          <p:cNvGrpSpPr/>
          <p:nvPr/>
        </p:nvGrpSpPr>
        <p:grpSpPr>
          <a:xfrm>
            <a:off x="1280300" y="4228712"/>
            <a:ext cx="4095110" cy="1391732"/>
            <a:chOff x="437702" y="1116338"/>
            <a:chExt cx="4095110" cy="1391732"/>
          </a:xfrm>
        </p:grpSpPr>
        <p:sp>
          <p:nvSpPr>
            <p:cNvPr id="19"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0" name="TextBox 19"/>
            <p:cNvSpPr txBox="1"/>
            <p:nvPr/>
          </p:nvSpPr>
          <p:spPr>
            <a:xfrm>
              <a:off x="662988" y="1358537"/>
              <a:ext cx="3644538" cy="954107"/>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e. Liên tục kể với bạn về bản thân mình.</a:t>
              </a:r>
            </a:p>
          </p:txBody>
        </p:sp>
      </p:grpSp>
      <p:grpSp>
        <p:nvGrpSpPr>
          <p:cNvPr id="21" name="Group 20"/>
          <p:cNvGrpSpPr/>
          <p:nvPr/>
        </p:nvGrpSpPr>
        <p:grpSpPr>
          <a:xfrm>
            <a:off x="7424595" y="4275958"/>
            <a:ext cx="4095110" cy="1391732"/>
            <a:chOff x="437702" y="1116338"/>
            <a:chExt cx="4095110" cy="1391732"/>
          </a:xfrm>
        </p:grpSpPr>
        <p:sp>
          <p:nvSpPr>
            <p:cNvPr id="22"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3" name="TextBox 22"/>
            <p:cNvSpPr txBox="1"/>
            <p:nvPr/>
          </p:nvSpPr>
          <p:spPr>
            <a:xfrm>
              <a:off x="599379" y="1163447"/>
              <a:ext cx="3771755" cy="1255728"/>
            </a:xfrm>
            <a:prstGeom prst="rect">
              <a:avLst/>
            </a:prstGeom>
            <a:noFill/>
          </p:spPr>
          <p:txBody>
            <a:bodyPr wrap="square" rtlCol="0">
              <a:spAutoFit/>
            </a:bodyPr>
            <a:lstStyle/>
            <a:p>
              <a:pPr algn="ctr">
                <a:lnSpc>
                  <a:spcPct val="90000"/>
                </a:lnSpc>
              </a:pPr>
              <a:r>
                <a:rPr lang="en-US" sz="2800">
                  <a:latin typeface="Cambria" panose="02040503050406030204" pitchFamily="18" charset="0"/>
                  <a:ea typeface="Cambria" panose="02040503050406030204" pitchFamily="18" charset="0"/>
                </a:rPr>
                <a:t>g. Thể hiện sự quan tâm và chia sẻ sở thích của mình với bạn.</a:t>
              </a:r>
            </a:p>
          </p:txBody>
        </p:sp>
      </p:grpSp>
      <p:grpSp>
        <p:nvGrpSpPr>
          <p:cNvPr id="24" name="Group 23"/>
          <p:cNvGrpSpPr/>
          <p:nvPr/>
        </p:nvGrpSpPr>
        <p:grpSpPr>
          <a:xfrm>
            <a:off x="2310044" y="5769195"/>
            <a:ext cx="8414561" cy="1588005"/>
            <a:chOff x="437702" y="1155527"/>
            <a:chExt cx="4095110" cy="1588005"/>
          </a:xfrm>
        </p:grpSpPr>
        <p:sp>
          <p:nvSpPr>
            <p:cNvPr id="25" name="矩形: 圆角 11">
              <a:extLst>
                <a:ext uri="{FF2B5EF4-FFF2-40B4-BE49-F238E27FC236}">
                  <a16:creationId xmlns:a16="http://schemas.microsoft.com/office/drawing/2014/main" id="{3ACF7974-899B-4EB0-B7ED-143926AC71B9}"/>
                </a:ext>
              </a:extLst>
            </p:cNvPr>
            <p:cNvSpPr/>
            <p:nvPr/>
          </p:nvSpPr>
          <p:spPr>
            <a:xfrm>
              <a:off x="437702" y="1155527"/>
              <a:ext cx="4095110" cy="813597"/>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6E9FD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6" name="TextBox 25"/>
            <p:cNvSpPr txBox="1"/>
            <p:nvPr/>
          </p:nvSpPr>
          <p:spPr>
            <a:xfrm>
              <a:off x="662987" y="1358537"/>
              <a:ext cx="3721295" cy="1384995"/>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h. Luôn tỏ ra mình là người thông minh, tài giỏi. </a:t>
              </a:r>
            </a:p>
          </p:txBody>
        </p:sp>
      </p:grpSp>
    </p:spTree>
    <p:extLst>
      <p:ext uri="{BB962C8B-B14F-4D97-AF65-F5344CB8AC3E}">
        <p14:creationId xmlns:p14="http://schemas.microsoft.com/office/powerpoint/2010/main" val="3209532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8"/>
                                        </p:tgtEl>
                                        <p:attrNameLst>
                                          <p:attrName>r</p:attrName>
                                        </p:attrNameLst>
                                      </p:cBhvr>
                                    </p:animRot>
                                    <p:animRot by="-240000">
                                      <p:cBhvr>
                                        <p:cTn id="37" dur="200" fill="hold">
                                          <p:stCondLst>
                                            <p:cond delay="200"/>
                                          </p:stCondLst>
                                        </p:cTn>
                                        <p:tgtEl>
                                          <p:spTgt spid="8"/>
                                        </p:tgtEl>
                                        <p:attrNameLst>
                                          <p:attrName>r</p:attrName>
                                        </p:attrNameLst>
                                      </p:cBhvr>
                                    </p:animRot>
                                    <p:animRot by="240000">
                                      <p:cBhvr>
                                        <p:cTn id="38" dur="200" fill="hold">
                                          <p:stCondLst>
                                            <p:cond delay="400"/>
                                          </p:stCondLst>
                                        </p:cTn>
                                        <p:tgtEl>
                                          <p:spTgt spid="8"/>
                                        </p:tgtEl>
                                        <p:attrNameLst>
                                          <p:attrName>r</p:attrName>
                                        </p:attrNameLst>
                                      </p:cBhvr>
                                    </p:animRot>
                                    <p:animRot by="-240000">
                                      <p:cBhvr>
                                        <p:cTn id="39" dur="200" fill="hold">
                                          <p:stCondLst>
                                            <p:cond delay="600"/>
                                          </p:stCondLst>
                                        </p:cTn>
                                        <p:tgtEl>
                                          <p:spTgt spid="8"/>
                                        </p:tgtEl>
                                        <p:attrNameLst>
                                          <p:attrName>r</p:attrName>
                                        </p:attrNameLst>
                                      </p:cBhvr>
                                    </p:animRot>
                                    <p:animRot by="120000">
                                      <p:cBhvr>
                                        <p:cTn id="40" dur="200" fill="hold">
                                          <p:stCondLst>
                                            <p:cond delay="800"/>
                                          </p:stCondLst>
                                        </p:cTn>
                                        <p:tgtEl>
                                          <p:spTgt spid="8"/>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9"/>
                                        </p:tgtEl>
                                        <p:attrNameLst>
                                          <p:attrName>r</p:attrName>
                                        </p:attrNameLst>
                                      </p:cBhvr>
                                    </p:animRot>
                                    <p:animRot by="-240000">
                                      <p:cBhvr>
                                        <p:cTn id="43" dur="200" fill="hold">
                                          <p:stCondLst>
                                            <p:cond delay="200"/>
                                          </p:stCondLst>
                                        </p:cTn>
                                        <p:tgtEl>
                                          <p:spTgt spid="9"/>
                                        </p:tgtEl>
                                        <p:attrNameLst>
                                          <p:attrName>r</p:attrName>
                                        </p:attrNameLst>
                                      </p:cBhvr>
                                    </p:animRot>
                                    <p:animRot by="240000">
                                      <p:cBhvr>
                                        <p:cTn id="44" dur="200" fill="hold">
                                          <p:stCondLst>
                                            <p:cond delay="400"/>
                                          </p:stCondLst>
                                        </p:cTn>
                                        <p:tgtEl>
                                          <p:spTgt spid="9"/>
                                        </p:tgtEl>
                                        <p:attrNameLst>
                                          <p:attrName>r</p:attrName>
                                        </p:attrNameLst>
                                      </p:cBhvr>
                                    </p:animRot>
                                    <p:animRot by="-240000">
                                      <p:cBhvr>
                                        <p:cTn id="45" dur="200" fill="hold">
                                          <p:stCondLst>
                                            <p:cond delay="600"/>
                                          </p:stCondLst>
                                        </p:cTn>
                                        <p:tgtEl>
                                          <p:spTgt spid="9"/>
                                        </p:tgtEl>
                                        <p:attrNameLst>
                                          <p:attrName>r</p:attrName>
                                        </p:attrNameLst>
                                      </p:cBhvr>
                                    </p:animRot>
                                    <p:animRot by="120000">
                                      <p:cBhvr>
                                        <p:cTn id="46" dur="200" fill="hold">
                                          <p:stCondLst>
                                            <p:cond delay="800"/>
                                          </p:stCondLst>
                                        </p:cTn>
                                        <p:tgtEl>
                                          <p:spTgt spid="9"/>
                                        </p:tgtEl>
                                        <p:attrNameLst>
                                          <p:attrName>r</p:attrName>
                                        </p:attrNameLst>
                                      </p:cBhvr>
                                    </p:animRot>
                                  </p:childTnLst>
                                </p:cTn>
                              </p:par>
                              <p:par>
                                <p:cTn id="47" presetID="42" presetClass="exit" presetSubtype="0" fill="hold" nodeType="with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par>
                                <p:cTn id="52" presetID="32" presetClass="emph" presetSubtype="0" fill="hold" nodeType="withEffect">
                                  <p:stCondLst>
                                    <p:cond delay="0"/>
                                  </p:stCondLst>
                                  <p:childTnLst>
                                    <p:animRot by="120000">
                                      <p:cBhvr>
                                        <p:cTn id="53" dur="100" fill="hold">
                                          <p:stCondLst>
                                            <p:cond delay="0"/>
                                          </p:stCondLst>
                                        </p:cTn>
                                        <p:tgtEl>
                                          <p:spTgt spid="15"/>
                                        </p:tgtEl>
                                        <p:attrNameLst>
                                          <p:attrName>r</p:attrName>
                                        </p:attrNameLst>
                                      </p:cBhvr>
                                    </p:animRot>
                                    <p:animRot by="-240000">
                                      <p:cBhvr>
                                        <p:cTn id="54" dur="200" fill="hold">
                                          <p:stCondLst>
                                            <p:cond delay="200"/>
                                          </p:stCondLst>
                                        </p:cTn>
                                        <p:tgtEl>
                                          <p:spTgt spid="15"/>
                                        </p:tgtEl>
                                        <p:attrNameLst>
                                          <p:attrName>r</p:attrName>
                                        </p:attrNameLst>
                                      </p:cBhvr>
                                    </p:animRot>
                                    <p:animRot by="240000">
                                      <p:cBhvr>
                                        <p:cTn id="55" dur="200" fill="hold">
                                          <p:stCondLst>
                                            <p:cond delay="400"/>
                                          </p:stCondLst>
                                        </p:cTn>
                                        <p:tgtEl>
                                          <p:spTgt spid="15"/>
                                        </p:tgtEl>
                                        <p:attrNameLst>
                                          <p:attrName>r</p:attrName>
                                        </p:attrNameLst>
                                      </p:cBhvr>
                                    </p:animRot>
                                    <p:animRot by="-240000">
                                      <p:cBhvr>
                                        <p:cTn id="56" dur="200" fill="hold">
                                          <p:stCondLst>
                                            <p:cond delay="600"/>
                                          </p:stCondLst>
                                        </p:cTn>
                                        <p:tgtEl>
                                          <p:spTgt spid="15"/>
                                        </p:tgtEl>
                                        <p:attrNameLst>
                                          <p:attrName>r</p:attrName>
                                        </p:attrNameLst>
                                      </p:cBhvr>
                                    </p:animRot>
                                    <p:animRot by="120000">
                                      <p:cBhvr>
                                        <p:cTn id="57" dur="200" fill="hold">
                                          <p:stCondLst>
                                            <p:cond delay="800"/>
                                          </p:stCondLst>
                                        </p:cTn>
                                        <p:tgtEl>
                                          <p:spTgt spid="15"/>
                                        </p:tgtEl>
                                        <p:attrNameLst>
                                          <p:attrName>r</p:attrName>
                                        </p:attrNameLst>
                                      </p:cBhvr>
                                    </p:animRot>
                                  </p:childTnLst>
                                </p:cTn>
                              </p:par>
                              <p:par>
                                <p:cTn id="58" presetID="42" presetClass="exit" presetSubtype="0" fill="hold" nodeType="withEffect">
                                  <p:stCondLst>
                                    <p:cond delay="0"/>
                                  </p:stCondLst>
                                  <p:childTnLst>
                                    <p:animEffect transition="out" filter="fade">
                                      <p:cBhvr>
                                        <p:cTn id="59" dur="1000"/>
                                        <p:tgtEl>
                                          <p:spTgt spid="18"/>
                                        </p:tgtEl>
                                      </p:cBhvr>
                                    </p:animEffect>
                                    <p:anim calcmode="lin" valueType="num">
                                      <p:cBhvr>
                                        <p:cTn id="60" dur="1000"/>
                                        <p:tgtEl>
                                          <p:spTgt spid="18"/>
                                        </p:tgtEl>
                                        <p:attrNameLst>
                                          <p:attrName>ppt_x</p:attrName>
                                        </p:attrNameLst>
                                      </p:cBhvr>
                                      <p:tavLst>
                                        <p:tav tm="0">
                                          <p:val>
                                            <p:strVal val="ppt_x"/>
                                          </p:val>
                                        </p:tav>
                                        <p:tav tm="100000">
                                          <p:val>
                                            <p:strVal val="ppt_x"/>
                                          </p:val>
                                        </p:tav>
                                      </p:tavLst>
                                    </p:anim>
                                    <p:anim calcmode="lin" valueType="num">
                                      <p:cBhvr>
                                        <p:cTn id="61" dur="1000"/>
                                        <p:tgtEl>
                                          <p:spTgt spid="18"/>
                                        </p:tgtEl>
                                        <p:attrNameLst>
                                          <p:attrName>ppt_y</p:attrName>
                                        </p:attrNameLst>
                                      </p:cBhvr>
                                      <p:tavLst>
                                        <p:tav tm="0">
                                          <p:val>
                                            <p:strVal val="ppt_y"/>
                                          </p:val>
                                        </p:tav>
                                        <p:tav tm="100000">
                                          <p:val>
                                            <p:strVal val="ppt_y+.1"/>
                                          </p:val>
                                        </p:tav>
                                      </p:tavLst>
                                    </p:anim>
                                    <p:set>
                                      <p:cBhvr>
                                        <p:cTn id="62" dur="1" fill="hold">
                                          <p:stCondLst>
                                            <p:cond delay="999"/>
                                          </p:stCondLst>
                                        </p:cTn>
                                        <p:tgtEl>
                                          <p:spTgt spid="18"/>
                                        </p:tgtEl>
                                        <p:attrNameLst>
                                          <p:attrName>style.visibility</p:attrName>
                                        </p:attrNameLst>
                                      </p:cBhvr>
                                      <p:to>
                                        <p:strVal val="hidden"/>
                                      </p:to>
                                    </p:set>
                                  </p:childTnLst>
                                </p:cTn>
                              </p:par>
                              <p:par>
                                <p:cTn id="63" presetID="32" presetClass="emph" presetSubtype="0" fill="hold" nodeType="withEffect">
                                  <p:stCondLst>
                                    <p:cond delay="0"/>
                                  </p:stCondLst>
                                  <p:childTnLst>
                                    <p:animRot by="120000">
                                      <p:cBhvr>
                                        <p:cTn id="64" dur="100" fill="hold">
                                          <p:stCondLst>
                                            <p:cond delay="0"/>
                                          </p:stCondLst>
                                        </p:cTn>
                                        <p:tgtEl>
                                          <p:spTgt spid="21"/>
                                        </p:tgtEl>
                                        <p:attrNameLst>
                                          <p:attrName>r</p:attrName>
                                        </p:attrNameLst>
                                      </p:cBhvr>
                                    </p:animRot>
                                    <p:animRot by="-240000">
                                      <p:cBhvr>
                                        <p:cTn id="65" dur="200" fill="hold">
                                          <p:stCondLst>
                                            <p:cond delay="200"/>
                                          </p:stCondLst>
                                        </p:cTn>
                                        <p:tgtEl>
                                          <p:spTgt spid="21"/>
                                        </p:tgtEl>
                                        <p:attrNameLst>
                                          <p:attrName>r</p:attrName>
                                        </p:attrNameLst>
                                      </p:cBhvr>
                                    </p:animRot>
                                    <p:animRot by="240000">
                                      <p:cBhvr>
                                        <p:cTn id="66" dur="200" fill="hold">
                                          <p:stCondLst>
                                            <p:cond delay="400"/>
                                          </p:stCondLst>
                                        </p:cTn>
                                        <p:tgtEl>
                                          <p:spTgt spid="21"/>
                                        </p:tgtEl>
                                        <p:attrNameLst>
                                          <p:attrName>r</p:attrName>
                                        </p:attrNameLst>
                                      </p:cBhvr>
                                    </p:animRot>
                                    <p:animRot by="-240000">
                                      <p:cBhvr>
                                        <p:cTn id="67" dur="200" fill="hold">
                                          <p:stCondLst>
                                            <p:cond delay="600"/>
                                          </p:stCondLst>
                                        </p:cTn>
                                        <p:tgtEl>
                                          <p:spTgt spid="21"/>
                                        </p:tgtEl>
                                        <p:attrNameLst>
                                          <p:attrName>r</p:attrName>
                                        </p:attrNameLst>
                                      </p:cBhvr>
                                    </p:animRot>
                                    <p:animRot by="120000">
                                      <p:cBhvr>
                                        <p:cTn id="68" dur="200" fill="hold">
                                          <p:stCondLst>
                                            <p:cond delay="800"/>
                                          </p:stCondLst>
                                        </p:cTn>
                                        <p:tgtEl>
                                          <p:spTgt spid="21"/>
                                        </p:tgtEl>
                                        <p:attrNameLst>
                                          <p:attrName>r</p:attrName>
                                        </p:attrNameLst>
                                      </p:cBhvr>
                                    </p:animRot>
                                  </p:childTnLst>
                                </p:cTn>
                              </p:par>
                              <p:par>
                                <p:cTn id="69" presetID="42" presetClass="exit" presetSubtype="0" fill="hold" nodeType="withEffect">
                                  <p:stCondLst>
                                    <p:cond delay="0"/>
                                  </p:stCondLst>
                                  <p:childTnLst>
                                    <p:animEffect transition="out" filter="fade">
                                      <p:cBhvr>
                                        <p:cTn id="70" dur="1000"/>
                                        <p:tgtEl>
                                          <p:spTgt spid="24"/>
                                        </p:tgtEl>
                                      </p:cBhvr>
                                    </p:animEffect>
                                    <p:anim calcmode="lin" valueType="num">
                                      <p:cBhvr>
                                        <p:cTn id="71" dur="1000"/>
                                        <p:tgtEl>
                                          <p:spTgt spid="24"/>
                                        </p:tgtEl>
                                        <p:attrNameLst>
                                          <p:attrName>ppt_x</p:attrName>
                                        </p:attrNameLst>
                                      </p:cBhvr>
                                      <p:tavLst>
                                        <p:tav tm="0">
                                          <p:val>
                                            <p:strVal val="ppt_x"/>
                                          </p:val>
                                        </p:tav>
                                        <p:tav tm="100000">
                                          <p:val>
                                            <p:strVal val="ppt_x"/>
                                          </p:val>
                                        </p:tav>
                                      </p:tavLst>
                                    </p:anim>
                                    <p:anim calcmode="lin" valueType="num">
                                      <p:cBhvr>
                                        <p:cTn id="72" dur="1000"/>
                                        <p:tgtEl>
                                          <p:spTgt spid="24"/>
                                        </p:tgtEl>
                                        <p:attrNameLst>
                                          <p:attrName>ppt_y</p:attrName>
                                        </p:attrNameLst>
                                      </p:cBhvr>
                                      <p:tavLst>
                                        <p:tav tm="0">
                                          <p:val>
                                            <p:strVal val="ppt_y"/>
                                          </p:val>
                                        </p:tav>
                                        <p:tav tm="100000">
                                          <p:val>
                                            <p:strVal val="ppt_y+.1"/>
                                          </p:val>
                                        </p:tav>
                                      </p:tavLst>
                                    </p:anim>
                                    <p:set>
                                      <p:cBhvr>
                                        <p:cTn id="73"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8"/>
            <a:ext cx="11073655" cy="701249"/>
            <a:chOff x="7055427" y="1629296"/>
            <a:chExt cx="4741382" cy="288731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2407747"/>
            </a:xfrm>
            <a:prstGeom prst="rect">
              <a:avLst/>
            </a:prstGeom>
            <a:noFill/>
          </p:spPr>
          <p:txBody>
            <a:bodyPr wrap="square" rtlCol="0">
              <a:spAutoFit/>
            </a:bodyPr>
            <a:lstStyle/>
            <a:p>
              <a:pPr algn="ctr"/>
              <a:r>
                <a:rPr lang="en-US" sz="3200" b="1">
                  <a:latin typeface="Cambria" panose="02040503050406030204" pitchFamily="18" charset="0"/>
                  <a:ea typeface="Cambria" panose="02040503050406030204" pitchFamily="18" charset="0"/>
                </a:rPr>
                <a:t>Vì sao những cách sau không phù hợp?</a:t>
              </a:r>
            </a:p>
          </p:txBody>
        </p:sp>
      </p:grpSp>
      <p:grpSp>
        <p:nvGrpSpPr>
          <p:cNvPr id="12" name="Group 11"/>
          <p:cNvGrpSpPr/>
          <p:nvPr/>
        </p:nvGrpSpPr>
        <p:grpSpPr>
          <a:xfrm>
            <a:off x="725401" y="1210991"/>
            <a:ext cx="4095110" cy="1424710"/>
            <a:chOff x="437702" y="1116338"/>
            <a:chExt cx="4095110" cy="1424710"/>
          </a:xfrm>
        </p:grpSpPr>
        <p:sp>
          <p:nvSpPr>
            <p:cNvPr id="13"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4" name="TextBox 13"/>
            <p:cNvSpPr txBox="1"/>
            <p:nvPr/>
          </p:nvSpPr>
          <p:spPr>
            <a:xfrm>
              <a:off x="532359" y="1156053"/>
              <a:ext cx="3935138" cy="1384995"/>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c. Chỉ trò chuyện với người quen khi đến môi trường mới.</a:t>
              </a:r>
            </a:p>
          </p:txBody>
        </p:sp>
      </p:grpSp>
      <p:grpSp>
        <p:nvGrpSpPr>
          <p:cNvPr id="18" name="Group 17"/>
          <p:cNvGrpSpPr/>
          <p:nvPr/>
        </p:nvGrpSpPr>
        <p:grpSpPr>
          <a:xfrm>
            <a:off x="764273" y="2886797"/>
            <a:ext cx="4095110" cy="1391732"/>
            <a:chOff x="437702" y="1116338"/>
            <a:chExt cx="4095110" cy="1391732"/>
          </a:xfrm>
        </p:grpSpPr>
        <p:sp>
          <p:nvSpPr>
            <p:cNvPr id="19"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0" name="TextBox 19"/>
            <p:cNvSpPr txBox="1"/>
            <p:nvPr/>
          </p:nvSpPr>
          <p:spPr>
            <a:xfrm>
              <a:off x="662988" y="1358537"/>
              <a:ext cx="3644538" cy="954107"/>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e. Liên tục kể với bạn về bản thân mình.</a:t>
              </a:r>
            </a:p>
          </p:txBody>
        </p:sp>
      </p:grpSp>
      <p:grpSp>
        <p:nvGrpSpPr>
          <p:cNvPr id="24" name="Group 23"/>
          <p:cNvGrpSpPr/>
          <p:nvPr/>
        </p:nvGrpSpPr>
        <p:grpSpPr>
          <a:xfrm>
            <a:off x="695645" y="4595581"/>
            <a:ext cx="4232366" cy="1331639"/>
            <a:chOff x="413285" y="1155527"/>
            <a:chExt cx="4119527" cy="1331639"/>
          </a:xfrm>
        </p:grpSpPr>
        <p:sp>
          <p:nvSpPr>
            <p:cNvPr id="25" name="矩形: 圆角 11">
              <a:extLst>
                <a:ext uri="{FF2B5EF4-FFF2-40B4-BE49-F238E27FC236}">
                  <a16:creationId xmlns:a16="http://schemas.microsoft.com/office/drawing/2014/main" id="{3ACF7974-899B-4EB0-B7ED-143926AC71B9}"/>
                </a:ext>
              </a:extLst>
            </p:cNvPr>
            <p:cNvSpPr/>
            <p:nvPr/>
          </p:nvSpPr>
          <p:spPr>
            <a:xfrm>
              <a:off x="437702" y="1155527"/>
              <a:ext cx="4095110" cy="1331639"/>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6E9FD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6" name="TextBox 25"/>
            <p:cNvSpPr txBox="1"/>
            <p:nvPr/>
          </p:nvSpPr>
          <p:spPr>
            <a:xfrm>
              <a:off x="413285" y="1250912"/>
              <a:ext cx="4081691" cy="954107"/>
            </a:xfrm>
            <a:prstGeom prst="rect">
              <a:avLst/>
            </a:prstGeom>
            <a:noFill/>
          </p:spPr>
          <p:txBody>
            <a:bodyPr wrap="square" rtlCol="0">
              <a:spAutoFit/>
            </a:bodyPr>
            <a:lstStyle/>
            <a:p>
              <a:pPr algn="ctr"/>
              <a:r>
                <a:rPr lang="en-US" sz="2800">
                  <a:latin typeface="Cambria" panose="02040503050406030204" pitchFamily="18" charset="0"/>
                  <a:ea typeface="Cambria" panose="02040503050406030204" pitchFamily="18" charset="0"/>
                </a:rPr>
                <a:t>h. Luôn tỏ ra mình là người thông minh, tài giỏi. </a:t>
              </a:r>
            </a:p>
          </p:txBody>
        </p:sp>
      </p:grpSp>
      <p:sp>
        <p:nvSpPr>
          <p:cNvPr id="27" name="Right Arrow 26"/>
          <p:cNvSpPr/>
          <p:nvPr/>
        </p:nvSpPr>
        <p:spPr>
          <a:xfrm>
            <a:off x="5110671" y="1871937"/>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153C45A-B5D6-449D-95DE-B5F4E0CA7A2A}"/>
              </a:ext>
            </a:extLst>
          </p:cNvPr>
          <p:cNvSpPr txBox="1"/>
          <p:nvPr/>
        </p:nvSpPr>
        <p:spPr>
          <a:xfrm>
            <a:off x="5881588" y="1380398"/>
            <a:ext cx="5888049" cy="1329327"/>
          </a:xfrm>
          <a:prstGeom prst="roundRect">
            <a:avLst>
              <a:gd name="adj" fmla="val 17994"/>
            </a:avLst>
          </a:prstGeom>
          <a:solidFill>
            <a:schemeClr val="bg1"/>
          </a:solidFill>
          <a:ln w="38100">
            <a:solidFill>
              <a:srgbClr val="FFEF00"/>
            </a:solidFill>
            <a:prstDash val="lgDash"/>
          </a:ln>
        </p:spPr>
        <p:txBody>
          <a:bodyPr wrap="square" rtlCol="0">
            <a:spAutoFit/>
          </a:bodyPr>
          <a:lstStyle/>
          <a:p>
            <a:pPr algn="just">
              <a:lnSpc>
                <a:spcPct val="85000"/>
              </a:lnSpc>
            </a:pPr>
            <a:r>
              <a:rPr lang="vi-VN" sz="2800">
                <a:solidFill>
                  <a:srgbClr val="C00000"/>
                </a:solidFill>
                <a:latin typeface="Cambria" panose="02040503050406030204" pitchFamily="18" charset="0"/>
                <a:ea typeface="Cambria" panose="02040503050406030204" pitchFamily="18" charset="0"/>
              </a:rPr>
              <a:t>Việc chỉ trò chuyện với người mới sẽ khiến mối quan hệ bạn bè không được mở rộng</a:t>
            </a:r>
            <a:r>
              <a:rPr lang="en-US" sz="2800">
                <a:solidFill>
                  <a:srgbClr val="C00000"/>
                </a:solidFill>
                <a:latin typeface="Cambria" panose="02040503050406030204" pitchFamily="18" charset="0"/>
                <a:ea typeface="Cambria" panose="02040503050406030204" pitchFamily="18" charset="0"/>
              </a:rPr>
              <a:t>.</a:t>
            </a:r>
            <a:endParaRPr lang="en-US" sz="80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9" name="Right Arrow 28"/>
          <p:cNvSpPr/>
          <p:nvPr/>
        </p:nvSpPr>
        <p:spPr>
          <a:xfrm>
            <a:off x="4992896" y="3621763"/>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153C45A-B5D6-449D-95DE-B5F4E0CA7A2A}"/>
              </a:ext>
            </a:extLst>
          </p:cNvPr>
          <p:cNvSpPr txBox="1"/>
          <p:nvPr/>
        </p:nvSpPr>
        <p:spPr>
          <a:xfrm>
            <a:off x="5763814" y="2962956"/>
            <a:ext cx="5888049" cy="1329327"/>
          </a:xfrm>
          <a:prstGeom prst="roundRect">
            <a:avLst>
              <a:gd name="adj" fmla="val 17994"/>
            </a:avLst>
          </a:prstGeom>
          <a:solidFill>
            <a:schemeClr val="bg1"/>
          </a:solidFill>
          <a:ln w="38100">
            <a:solidFill>
              <a:srgbClr val="FF99CC"/>
            </a:solidFill>
            <a:prstDash val="lgDash"/>
          </a:ln>
        </p:spPr>
        <p:txBody>
          <a:bodyPr wrap="square" rtlCol="0">
            <a:spAutoFit/>
          </a:bodyPr>
          <a:lstStyle/>
          <a:p>
            <a:pPr algn="just">
              <a:lnSpc>
                <a:spcPct val="85000"/>
              </a:lnSpc>
            </a:pPr>
            <a:r>
              <a:rPr lang="vi-VN" sz="2800" dirty="0">
                <a:solidFill>
                  <a:srgbClr val="FF0066"/>
                </a:solidFill>
                <a:latin typeface="Cambria" panose="02040503050406030204" pitchFamily="18" charset="0"/>
                <a:ea typeface="Cambria" panose="02040503050406030204" pitchFamily="18" charset="0"/>
              </a:rPr>
              <a:t>Việc liên tục kể về bản thân khiến cho người khác không có cơ hội giới thiệu về bản thân</a:t>
            </a:r>
            <a:r>
              <a:rPr lang="en-US" sz="2800" dirty="0">
                <a:solidFill>
                  <a:srgbClr val="FF0066"/>
                </a:solidFill>
                <a:latin typeface="Cambria" panose="02040503050406030204" pitchFamily="18" charset="0"/>
                <a:ea typeface="Cambria" panose="02040503050406030204" pitchFamily="18" charset="0"/>
              </a:rPr>
              <a:t>.</a:t>
            </a:r>
            <a:endParaRPr lang="en-US" sz="13800" b="1" dirty="0">
              <a:solidFill>
                <a:srgbClr val="FF0066"/>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1" name="Right Arrow 30"/>
          <p:cNvSpPr/>
          <p:nvPr/>
        </p:nvSpPr>
        <p:spPr>
          <a:xfrm>
            <a:off x="5084544" y="5225629"/>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153C45A-B5D6-449D-95DE-B5F4E0CA7A2A}"/>
              </a:ext>
            </a:extLst>
          </p:cNvPr>
          <p:cNvSpPr txBox="1"/>
          <p:nvPr/>
        </p:nvSpPr>
        <p:spPr>
          <a:xfrm>
            <a:off x="5881588" y="4690966"/>
            <a:ext cx="5888049" cy="1329327"/>
          </a:xfrm>
          <a:prstGeom prst="roundRect">
            <a:avLst>
              <a:gd name="adj" fmla="val 17994"/>
            </a:avLst>
          </a:prstGeom>
          <a:solidFill>
            <a:schemeClr val="bg1"/>
          </a:solidFill>
          <a:ln w="38100">
            <a:solidFill>
              <a:srgbClr val="336699"/>
            </a:solidFill>
            <a:prstDash val="lgDash"/>
          </a:ln>
        </p:spPr>
        <p:txBody>
          <a:bodyPr wrap="square" rtlCol="0">
            <a:spAutoFit/>
          </a:bodyPr>
          <a:lstStyle/>
          <a:p>
            <a:pPr algn="just">
              <a:lnSpc>
                <a:spcPct val="85000"/>
              </a:lnSpc>
            </a:pPr>
            <a:r>
              <a:rPr lang="vi-VN" sz="2800" dirty="0">
                <a:solidFill>
                  <a:srgbClr val="336699"/>
                </a:solidFill>
                <a:latin typeface="Cambria" panose="02040503050406030204" pitchFamily="18" charset="0"/>
                <a:ea typeface="Cambria" panose="02040503050406030204" pitchFamily="18" charset="0"/>
              </a:rPr>
              <a:t>Việc luôn tỏ ra mình thông minh, tài giỏi khiến cho bản thân trở thành một người tự kiêu, ngạo mạn</a:t>
            </a:r>
            <a:r>
              <a:rPr lang="en-US" sz="2800" dirty="0">
                <a:solidFill>
                  <a:srgbClr val="336699"/>
                </a:solidFill>
                <a:latin typeface="Cambria" panose="02040503050406030204" pitchFamily="18" charset="0"/>
                <a:ea typeface="Cambria" panose="02040503050406030204" pitchFamily="18" charset="0"/>
              </a:rPr>
              <a:t>.</a:t>
            </a:r>
            <a:endParaRPr lang="en-US" sz="13800" b="1" dirty="0">
              <a:solidFill>
                <a:srgbClr val="336699"/>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819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9" name="Group 8"/>
          <p:cNvGrpSpPr/>
          <p:nvPr/>
        </p:nvGrpSpPr>
        <p:grpSpPr>
          <a:xfrm>
            <a:off x="542437" y="1467955"/>
            <a:ext cx="11215084" cy="1309333"/>
            <a:chOff x="352697" y="1737358"/>
            <a:chExt cx="11215084" cy="2430985"/>
          </a:xfrm>
        </p:grpSpPr>
        <p:sp>
          <p:nvSpPr>
            <p:cNvPr id="5" name="Rounded Rectangle 4"/>
            <p:cNvSpPr/>
            <p:nvPr/>
          </p:nvSpPr>
          <p:spPr>
            <a:xfrm>
              <a:off x="352697" y="1737360"/>
              <a:ext cx="11215084" cy="2430983"/>
            </a:xfrm>
            <a:prstGeom prst="roundRect">
              <a:avLst/>
            </a:prstGeom>
            <a:solidFill>
              <a:schemeClr val="accent1">
                <a:lumMod val="60000"/>
                <a:lumOff val="40000"/>
              </a:schemeClr>
            </a:solid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CD4DF022-03B6-2C13-C899-C3F0C93339E7}"/>
                </a:ext>
              </a:extLst>
            </p:cNvPr>
            <p:cNvSpPr txBox="1"/>
            <p:nvPr/>
          </p:nvSpPr>
          <p:spPr>
            <a:xfrm>
              <a:off x="352697" y="1737358"/>
              <a:ext cx="11154428" cy="2400033"/>
            </a:xfrm>
            <a:prstGeom prst="rect">
              <a:avLst/>
            </a:prstGeom>
            <a:noFill/>
          </p:spPr>
          <p:txBody>
            <a:bodyPr wrap="square" rtlCol="0">
              <a:spAutoFit/>
            </a:bodyPr>
            <a:lstStyle/>
            <a:p>
              <a:pPr algn="just"/>
              <a:r>
                <a:rPr lang="en-US" sz="2600" i="1">
                  <a:latin typeface="Cambria" panose="02040503050406030204" pitchFamily="18" charset="0"/>
                  <a:ea typeface="Cambria" panose="02040503050406030204" pitchFamily="18" charset="0"/>
                </a:rPr>
                <a:t>a. Cả nhà Linh đi nghỉ mát với gia đình cá cô chú cùng cơ quan của bố. Ở đó, có rất nhiều bạn cùng lứa tuổi nhưng Linh cảm thấy không thoải mái và tỏ ra không thích chơi cùng các bạn.</a:t>
              </a:r>
            </a:p>
          </p:txBody>
        </p:sp>
      </p:grpSp>
      <p:grpSp>
        <p:nvGrpSpPr>
          <p:cNvPr id="10" name="Group 9"/>
          <p:cNvGrpSpPr/>
          <p:nvPr/>
        </p:nvGrpSpPr>
        <p:grpSpPr>
          <a:xfrm>
            <a:off x="518224" y="2910764"/>
            <a:ext cx="11215084" cy="1292662"/>
            <a:chOff x="352697" y="1737358"/>
            <a:chExt cx="11215084" cy="2400033"/>
          </a:xfrm>
        </p:grpSpPr>
        <p:sp>
          <p:nvSpPr>
            <p:cNvPr id="11" name="Rounded Rectangle 10"/>
            <p:cNvSpPr/>
            <p:nvPr/>
          </p:nvSpPr>
          <p:spPr>
            <a:xfrm>
              <a:off x="352697" y="1737360"/>
              <a:ext cx="11215084" cy="2273193"/>
            </a:xfrm>
            <a:prstGeom prst="roundRect">
              <a:avLst/>
            </a:prstGeom>
            <a:solidFill>
              <a:schemeClr val="accent2">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CD4DF022-03B6-2C13-C899-C3F0C93339E7}"/>
                </a:ext>
              </a:extLst>
            </p:cNvPr>
            <p:cNvSpPr txBox="1"/>
            <p:nvPr/>
          </p:nvSpPr>
          <p:spPr>
            <a:xfrm>
              <a:off x="352697" y="1737358"/>
              <a:ext cx="11154428" cy="2400033"/>
            </a:xfrm>
            <a:prstGeom prst="rect">
              <a:avLst/>
            </a:prstGeom>
            <a:noFill/>
          </p:spPr>
          <p:txBody>
            <a:bodyPr wrap="square" rtlCol="0">
              <a:spAutoFit/>
            </a:bodyPr>
            <a:lstStyle/>
            <a:p>
              <a:pPr algn="just"/>
              <a:r>
                <a:rPr lang="en-US" sz="2600" i="1">
                  <a:latin typeface="Cambria" panose="02040503050406030204" pitchFamily="18" charset="0"/>
                  <a:ea typeface="Cambria" panose="02040503050406030204" pitchFamily="18" charset="0"/>
                </a:rPr>
                <a:t>b. Nghỉ hè, Tuấn được bố mẹ cho về quê thăm ông bà. Thấy các bạn ở quê chơi nhiều trò chơi rất vui và lạ, Tuấn chủ động làm quen và nhờ các bạn hướng dẫn để cùng chơi. </a:t>
              </a:r>
            </a:p>
          </p:txBody>
        </p:sp>
      </p:grpSp>
      <p:grpSp>
        <p:nvGrpSpPr>
          <p:cNvPr id="13" name="Group 12"/>
          <p:cNvGrpSpPr/>
          <p:nvPr/>
        </p:nvGrpSpPr>
        <p:grpSpPr>
          <a:xfrm>
            <a:off x="507008" y="4247480"/>
            <a:ext cx="11215084" cy="994697"/>
            <a:chOff x="352697" y="1737359"/>
            <a:chExt cx="11215084" cy="1846813"/>
          </a:xfrm>
        </p:grpSpPr>
        <p:sp>
          <p:nvSpPr>
            <p:cNvPr id="14" name="Rounded Rectangle 13"/>
            <p:cNvSpPr/>
            <p:nvPr/>
          </p:nvSpPr>
          <p:spPr>
            <a:xfrm>
              <a:off x="352697" y="1737359"/>
              <a:ext cx="11215084" cy="1846813"/>
            </a:xfrm>
            <a:prstGeom prst="roundRect">
              <a:avLst/>
            </a:prstGeom>
            <a:solidFill>
              <a:schemeClr val="accent6">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CD4DF022-03B6-2C13-C899-C3F0C93339E7}"/>
                </a:ext>
              </a:extLst>
            </p:cNvPr>
            <p:cNvSpPr txBox="1"/>
            <p:nvPr/>
          </p:nvSpPr>
          <p:spPr>
            <a:xfrm>
              <a:off x="352697" y="1776547"/>
              <a:ext cx="11154428" cy="1657165"/>
            </a:xfrm>
            <a:prstGeom prst="rect">
              <a:avLst/>
            </a:prstGeom>
            <a:noFill/>
          </p:spPr>
          <p:txBody>
            <a:bodyPr wrap="square" rtlCol="0">
              <a:spAutoFit/>
            </a:bodyPr>
            <a:lstStyle/>
            <a:p>
              <a:pPr algn="just"/>
              <a:r>
                <a:rPr lang="en-US" sz="2600" i="1">
                  <a:latin typeface="Cambria" panose="02040503050406030204" pitchFamily="18" charset="0"/>
                  <a:ea typeface="Cambria" panose="02040503050406030204" pitchFamily="18" charset="0"/>
                </a:rPr>
                <a:t>c. Tâm cùng mẹ đến chơi nhà cô Hoa. Cô có con gái bằng tuổi Tâm. Vì là lần đầu đến chơi nên Tâm chỉ dám thì thầm hỏi mẹ về bạn ấy.</a:t>
              </a:r>
            </a:p>
          </p:txBody>
        </p:sp>
      </p:grpSp>
      <p:grpSp>
        <p:nvGrpSpPr>
          <p:cNvPr id="16" name="Group 15"/>
          <p:cNvGrpSpPr/>
          <p:nvPr/>
        </p:nvGrpSpPr>
        <p:grpSpPr>
          <a:xfrm>
            <a:off x="492540" y="5341482"/>
            <a:ext cx="11215084" cy="1292662"/>
            <a:chOff x="352697" y="1737358"/>
            <a:chExt cx="11215084" cy="2400032"/>
          </a:xfrm>
        </p:grpSpPr>
        <p:sp>
          <p:nvSpPr>
            <p:cNvPr id="17" name="Rounded Rectangle 16"/>
            <p:cNvSpPr/>
            <p:nvPr/>
          </p:nvSpPr>
          <p:spPr>
            <a:xfrm>
              <a:off x="352697" y="1737360"/>
              <a:ext cx="11215084" cy="2400030"/>
            </a:xfrm>
            <a:prstGeom prst="roundRect">
              <a:avLst/>
            </a:prstGeom>
            <a:solidFill>
              <a:srgbClr val="BA8CDC"/>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CD4DF022-03B6-2C13-C899-C3F0C93339E7}"/>
                </a:ext>
              </a:extLst>
            </p:cNvPr>
            <p:cNvSpPr txBox="1"/>
            <p:nvPr/>
          </p:nvSpPr>
          <p:spPr>
            <a:xfrm>
              <a:off x="352697" y="1737358"/>
              <a:ext cx="11154428" cy="2400032"/>
            </a:xfrm>
            <a:prstGeom prst="rect">
              <a:avLst/>
            </a:prstGeom>
            <a:noFill/>
          </p:spPr>
          <p:txBody>
            <a:bodyPr wrap="square" rtlCol="0">
              <a:spAutoFit/>
            </a:bodyPr>
            <a:lstStyle/>
            <a:p>
              <a:pPr algn="just"/>
              <a:r>
                <a:rPr lang="en-US" sz="2600" i="1">
                  <a:latin typeface="Cambria" panose="02040503050406030204" pitchFamily="18" charset="0"/>
                  <a:ea typeface="Cambria" panose="02040503050406030204" pitchFamily="18" charset="0"/>
                </a:rPr>
                <a:t>d. Mặc dù là thành viên mới tham gia vào câu lạc bộ bóng đá nhưng Thanh không ngại giới thiệu bản thân và cùng trao đổi về chủ đề bóng đá với các bạn một cách vui vẻ.</a:t>
              </a:r>
            </a:p>
          </p:txBody>
        </p:sp>
      </p:grpSp>
    </p:spTree>
    <p:extLst>
      <p:ext uri="{BB962C8B-B14F-4D97-AF65-F5344CB8AC3E}">
        <p14:creationId xmlns:p14="http://schemas.microsoft.com/office/powerpoint/2010/main" val="358520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9" name="Group 8"/>
          <p:cNvGrpSpPr/>
          <p:nvPr/>
        </p:nvGrpSpPr>
        <p:grpSpPr>
          <a:xfrm>
            <a:off x="542437" y="1467955"/>
            <a:ext cx="11215084" cy="1554482"/>
            <a:chOff x="352697" y="1737358"/>
            <a:chExt cx="11215084" cy="1554482"/>
          </a:xfrm>
        </p:grpSpPr>
        <p:sp>
          <p:nvSpPr>
            <p:cNvPr id="5" name="Rounded Rectangle 4"/>
            <p:cNvSpPr/>
            <p:nvPr/>
          </p:nvSpPr>
          <p:spPr>
            <a:xfrm>
              <a:off x="352697" y="1737359"/>
              <a:ext cx="11215084" cy="1554481"/>
            </a:xfrm>
            <a:prstGeom prst="roundRect">
              <a:avLst/>
            </a:prstGeom>
            <a:solidFill>
              <a:schemeClr val="accent1">
                <a:lumMod val="60000"/>
                <a:lumOff val="40000"/>
              </a:schemeClr>
            </a:solid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dirty="0">
                  <a:latin typeface="Cambria" panose="02040503050406030204" pitchFamily="18" charset="0"/>
                  <a:ea typeface="Cambria" panose="02040503050406030204" pitchFamily="18" charset="0"/>
                </a:rPr>
                <a:t>a. </a:t>
              </a:r>
              <a:r>
                <a:rPr lang="en-US" sz="3000" i="1" dirty="0" err="1">
                  <a:latin typeface="Cambria" panose="02040503050406030204" pitchFamily="18" charset="0"/>
                  <a:ea typeface="Cambria" panose="02040503050406030204" pitchFamily="18" charset="0"/>
                </a:rPr>
                <a:t>Cả</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nhà</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Linh</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đi</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nghỉ</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mát</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với</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gia</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đình</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các</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cô</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chú</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cùng</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cơ</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quan</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của</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bố</a:t>
              </a:r>
              <a:r>
                <a:rPr lang="en-US" sz="3000" i="1" dirty="0">
                  <a:latin typeface="Cambria" panose="02040503050406030204" pitchFamily="18" charset="0"/>
                  <a:ea typeface="Cambria" panose="02040503050406030204" pitchFamily="18" charset="0"/>
                </a:rPr>
                <a:t>. Ở </a:t>
              </a:r>
              <a:r>
                <a:rPr lang="en-US" sz="3000" i="1" dirty="0" err="1">
                  <a:latin typeface="Cambria" panose="02040503050406030204" pitchFamily="18" charset="0"/>
                  <a:ea typeface="Cambria" panose="02040503050406030204" pitchFamily="18" charset="0"/>
                </a:rPr>
                <a:t>đó</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có</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rất</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nhiều</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bạn</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cùng</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lứa</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tuổi</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nhưng</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Linh</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cảm</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thấy</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không</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thoải</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mái</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và</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tỏ</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ra</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không</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thích</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chơi</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cùng</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các</a:t>
              </a:r>
              <a:r>
                <a:rPr lang="en-US" sz="3000" i="1" dirty="0">
                  <a:latin typeface="Cambria" panose="02040503050406030204" pitchFamily="18" charset="0"/>
                  <a:ea typeface="Cambria" panose="02040503050406030204" pitchFamily="18" charset="0"/>
                </a:rPr>
                <a:t> </a:t>
              </a:r>
              <a:r>
                <a:rPr lang="en-US" sz="3000" i="1" dirty="0" err="1">
                  <a:latin typeface="Cambria" panose="02040503050406030204" pitchFamily="18" charset="0"/>
                  <a:ea typeface="Cambria" panose="02040503050406030204" pitchFamily="18" charset="0"/>
                </a:rPr>
                <a:t>bạn</a:t>
              </a:r>
              <a:r>
                <a:rPr lang="en-US" sz="3000" i="1" dirty="0">
                  <a:latin typeface="Cambria" panose="02040503050406030204" pitchFamily="18" charset="0"/>
                  <a:ea typeface="Cambria" panose="02040503050406030204" pitchFamily="18" charset="0"/>
                </a:rPr>
                <a:t>.</a:t>
              </a: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764273" y="3352890"/>
            <a:ext cx="10742852" cy="2851011"/>
          </a:xfrm>
          <a:prstGeom prst="roundRect">
            <a:avLst>
              <a:gd name="adj" fmla="val 17994"/>
            </a:avLst>
          </a:prstGeom>
          <a:noFill/>
          <a:ln w="38100">
            <a:solidFill>
              <a:srgbClr val="FF0066"/>
            </a:solidFill>
            <a:prstDash val="lgDash"/>
          </a:ln>
        </p:spPr>
        <p:txBody>
          <a:bodyPr wrap="square" rtlCol="0">
            <a:spAutoFit/>
          </a:bodyPr>
          <a:lstStyle/>
          <a:p>
            <a:pPr algn="just"/>
            <a:r>
              <a:rPr lang="en-US" sz="3200" b="1">
                <a:solidFill>
                  <a:srgbClr val="336699"/>
                </a:solidFill>
                <a:latin typeface="Cambria" panose="02040503050406030204" pitchFamily="18" charset="0"/>
                <a:ea typeface="Cambria" panose="02040503050406030204" pitchFamily="18" charset="0"/>
              </a:rPr>
              <a:t>Bạn Linh khó thiết lập quan hệ bạn bè do chưa thân thiện, hoà đồng với các bạn trong cùng chuyến đi. </a:t>
            </a:r>
            <a:r>
              <a:rPr lang="vi-VN" sz="3200" b="1">
                <a:solidFill>
                  <a:srgbClr val="336699"/>
                </a:solidFill>
                <a:latin typeface="Cambria" panose="02040503050406030204" pitchFamily="18" charset="0"/>
                <a:ea typeface="Cambria" panose="02040503050406030204" pitchFamily="18" charset="0"/>
              </a:rPr>
              <a:t>Bạn ấy cứ tiếp tục như vậy sẽ khiến cho bản thân cảm thấy chán nản trong suốt kì nghỉ mát vì không có bạn chơi cùng</a:t>
            </a:r>
            <a:r>
              <a:rPr lang="en-US" sz="3200" b="1">
                <a:solidFill>
                  <a:srgbClr val="336699"/>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5300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10" name="Group 9"/>
          <p:cNvGrpSpPr/>
          <p:nvPr/>
        </p:nvGrpSpPr>
        <p:grpSpPr>
          <a:xfrm>
            <a:off x="528157" y="1614729"/>
            <a:ext cx="11215084" cy="1554482"/>
            <a:chOff x="352697" y="1737358"/>
            <a:chExt cx="11215084" cy="1554482"/>
          </a:xfrm>
        </p:grpSpPr>
        <p:sp>
          <p:nvSpPr>
            <p:cNvPr id="11" name="Rounded Rectangle 10"/>
            <p:cNvSpPr/>
            <p:nvPr/>
          </p:nvSpPr>
          <p:spPr>
            <a:xfrm>
              <a:off x="352697" y="1737359"/>
              <a:ext cx="11215084" cy="1554481"/>
            </a:xfrm>
            <a:prstGeom prst="roundRect">
              <a:avLst/>
            </a:prstGeom>
            <a:solidFill>
              <a:schemeClr val="accent2">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a:latin typeface="Cambria" panose="02040503050406030204" pitchFamily="18" charset="0"/>
                  <a:ea typeface="Cambria" panose="02040503050406030204" pitchFamily="18" charset="0"/>
                </a:rPr>
                <a:t>b. Nghỉ hè, Tuấn được bố mẹ cho về quê thăm ông bà. Thấy các bạn ở quê chơi nhiều trò chơi rất vui và lạ, Tuấn chủ động làm quen và nhờ các bạn hướng dẫn để cùng chơi. </a:t>
              </a: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764273" y="3352890"/>
            <a:ext cx="10742852" cy="2851011"/>
          </a:xfrm>
          <a:prstGeom prst="roundRect">
            <a:avLst>
              <a:gd name="adj" fmla="val 17994"/>
            </a:avLst>
          </a:prstGeom>
          <a:noFill/>
          <a:ln w="38100">
            <a:solidFill>
              <a:srgbClr val="FF0066"/>
            </a:solidFill>
            <a:prstDash val="lgDash"/>
          </a:ln>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Với việc chủ động làm quen và bắt chuyện, bạn Tuấn đã biết cách thiết lập quan hệ bạn bè khi đến với một môi trường mới. </a:t>
            </a:r>
            <a:r>
              <a:rPr lang="vi-VN" sz="3200" b="1">
                <a:solidFill>
                  <a:srgbClr val="002060"/>
                </a:solidFill>
                <a:latin typeface="Cambria" panose="02040503050406030204" pitchFamily="18" charset="0"/>
                <a:ea typeface="Cambria" panose="02040503050406030204" pitchFamily="18" charset="0"/>
              </a:rPr>
              <a:t>Hành động của Tuấn giúp bạn ấy có thêm nhiều bạn mới. Hơn nữa, bạn ấy cũng sẽ được các bạn mới hướng dẫn chơi những trò chơi mới lạ, hấp dẫn.</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3118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13" name="Group 12"/>
          <p:cNvGrpSpPr/>
          <p:nvPr/>
        </p:nvGrpSpPr>
        <p:grpSpPr>
          <a:xfrm>
            <a:off x="482549" y="1574380"/>
            <a:ext cx="11215084" cy="1154595"/>
            <a:chOff x="352697" y="1737359"/>
            <a:chExt cx="11215084" cy="1154595"/>
          </a:xfrm>
        </p:grpSpPr>
        <p:sp>
          <p:nvSpPr>
            <p:cNvPr id="14" name="Rounded Rectangle 13"/>
            <p:cNvSpPr/>
            <p:nvPr/>
          </p:nvSpPr>
          <p:spPr>
            <a:xfrm>
              <a:off x="352697" y="1737359"/>
              <a:ext cx="11215084" cy="1154595"/>
            </a:xfrm>
            <a:prstGeom prst="roundRect">
              <a:avLst/>
            </a:prstGeom>
            <a:solidFill>
              <a:schemeClr val="accent6">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D4DF022-03B6-2C13-C899-C3F0C93339E7}"/>
                </a:ext>
              </a:extLst>
            </p:cNvPr>
            <p:cNvSpPr txBox="1"/>
            <p:nvPr/>
          </p:nvSpPr>
          <p:spPr>
            <a:xfrm>
              <a:off x="352697" y="1776547"/>
              <a:ext cx="11154428" cy="1015663"/>
            </a:xfrm>
            <a:prstGeom prst="rect">
              <a:avLst/>
            </a:prstGeom>
            <a:noFill/>
          </p:spPr>
          <p:txBody>
            <a:bodyPr wrap="square" rtlCol="0">
              <a:spAutoFit/>
            </a:bodyPr>
            <a:lstStyle/>
            <a:p>
              <a:pPr algn="just"/>
              <a:r>
                <a:rPr lang="en-US" sz="3000" i="1">
                  <a:latin typeface="Cambria" panose="02040503050406030204" pitchFamily="18" charset="0"/>
                  <a:ea typeface="Cambria" panose="02040503050406030204" pitchFamily="18" charset="0"/>
                </a:rPr>
                <a:t>c. Tâm cùng mẹ đến chơi nhà cô Hoa. Cô có con gái bằng tuổi Tâm. Vì là lần đầu đến chơi nên Tâm chỉ dám thì thầm hỏi mẹ về bạn ấy.</a:t>
              </a: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688337" y="2987852"/>
            <a:ext cx="10742852" cy="2851011"/>
          </a:xfrm>
          <a:prstGeom prst="roundRect">
            <a:avLst>
              <a:gd name="adj" fmla="val 17994"/>
            </a:avLst>
          </a:prstGeom>
          <a:noFill/>
          <a:ln w="38100">
            <a:solidFill>
              <a:srgbClr val="FF0066"/>
            </a:solidFill>
            <a:prstDash val="lgDash"/>
          </a:ln>
        </p:spPr>
        <p:txBody>
          <a:bodyPr wrap="square" rtlCol="0">
            <a:spAutoFit/>
          </a:bodyPr>
          <a:lstStyle/>
          <a:p>
            <a:pPr algn="just"/>
            <a:r>
              <a:rPr lang="en-US" sz="3200" b="1">
                <a:solidFill>
                  <a:schemeClr val="accent6">
                    <a:lumMod val="50000"/>
                  </a:schemeClr>
                </a:solidFill>
                <a:latin typeface="Cambria" panose="02040503050406030204" pitchFamily="18" charset="0"/>
                <a:ea typeface="Cambria" panose="02040503050406030204" pitchFamily="18" charset="0"/>
              </a:rPr>
              <a:t>Tâm tỏ ra dè dặt và thiếu chủ động trong việc làm quen, kết bạn với con gái cô Hoa. </a:t>
            </a:r>
            <a:r>
              <a:rPr lang="vi-VN" sz="3200" b="1">
                <a:solidFill>
                  <a:schemeClr val="accent6">
                    <a:lumMod val="50000"/>
                  </a:schemeClr>
                </a:solidFill>
                <a:latin typeface="Cambria" panose="02040503050406030204" pitchFamily="18" charset="0"/>
                <a:ea typeface="Cambria" panose="02040503050406030204" pitchFamily="18" charset="0"/>
              </a:rPr>
              <a:t>Hành động của Tâm còn hơi rụt rè. Bạn nên chủ động làm quen với con gái của cô Hoa. Nếu chủ động thì bạn ấy sẽ có thêm một người bạn mới</a:t>
            </a:r>
            <a:r>
              <a:rPr lang="en-US" sz="3200" b="1">
                <a:solidFill>
                  <a:schemeClr val="accent6">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0891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16" name="Group 15"/>
          <p:cNvGrpSpPr/>
          <p:nvPr/>
        </p:nvGrpSpPr>
        <p:grpSpPr>
          <a:xfrm>
            <a:off x="554783" y="1589973"/>
            <a:ext cx="11215084" cy="1554482"/>
            <a:chOff x="352697" y="1737358"/>
            <a:chExt cx="11215084" cy="1554482"/>
          </a:xfrm>
        </p:grpSpPr>
        <p:sp>
          <p:nvSpPr>
            <p:cNvPr id="17" name="Rounded Rectangle 16"/>
            <p:cNvSpPr/>
            <p:nvPr/>
          </p:nvSpPr>
          <p:spPr>
            <a:xfrm>
              <a:off x="352697" y="1737359"/>
              <a:ext cx="11215084" cy="1554481"/>
            </a:xfrm>
            <a:prstGeom prst="roundRect">
              <a:avLst/>
            </a:prstGeom>
            <a:solidFill>
              <a:srgbClr val="BA8CDC"/>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a:latin typeface="Cambria" panose="02040503050406030204" pitchFamily="18" charset="0"/>
                  <a:ea typeface="Cambria" panose="02040503050406030204" pitchFamily="18" charset="0"/>
                </a:rPr>
                <a:t>d. Mặc dù là thành viên mới tham gia vào câu lạc bộ bóng đá nhưng Thanh không ngại giới thiệu bản thân và cùng trao đổi về chủ đề bóng đá với các bạn một cách vui vẻ.</a:t>
              </a: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720184" y="3418926"/>
            <a:ext cx="10742852" cy="2301419"/>
          </a:xfrm>
          <a:prstGeom prst="roundRect">
            <a:avLst>
              <a:gd name="adj" fmla="val 17994"/>
            </a:avLst>
          </a:prstGeom>
          <a:noFill/>
          <a:ln w="38100">
            <a:solidFill>
              <a:srgbClr val="FF0066"/>
            </a:solidFill>
            <a:prstDash val="lgDash"/>
          </a:ln>
        </p:spPr>
        <p:txBody>
          <a:bodyPr wrap="square" rtlCol="0">
            <a:spAutoFit/>
          </a:bodyPr>
          <a:lstStyle/>
          <a:p>
            <a:pPr algn="just"/>
            <a:r>
              <a:rPr lang="en-US" sz="3200" b="1" dirty="0" err="1">
                <a:solidFill>
                  <a:srgbClr val="7030A0"/>
                </a:solidFill>
                <a:latin typeface="Cambria" panose="02040503050406030204" pitchFamily="18" charset="0"/>
                <a:ea typeface="Cambria" panose="02040503050406030204" pitchFamily="18" charset="0"/>
              </a:rPr>
              <a:t>Mặc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dù</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là</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thành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viên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mới</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nhưng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Thanh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đã</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biết</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thiết</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lập</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quan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hệ</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bạn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bè</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với</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bạn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câu</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bộ</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bóng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đá</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bằng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tự</a:t>
            </a:r>
            <a:r>
              <a:rPr lang="en-US" sz="3200" b="1" dirty="0">
                <a:solidFill>
                  <a:srgbClr val="7030A0"/>
                </a:solidFill>
                <a:latin typeface="Cambria" panose="02040503050406030204" pitchFamily="18" charset="0"/>
                <a:ea typeface="Cambria" panose="02040503050406030204" pitchFamily="18" charset="0"/>
              </a:rPr>
              <a:t> tin </a:t>
            </a:r>
            <a:r>
              <a:rPr lang="en-US" sz="3200" b="1" dirty="0" err="1">
                <a:solidFill>
                  <a:srgbClr val="7030A0"/>
                </a:solidFill>
                <a:latin typeface="Cambria" panose="02040503050406030204" pitchFamily="18" charset="0"/>
                <a:ea typeface="Cambria" panose="02040503050406030204" pitchFamily="18" charset="0"/>
              </a:rPr>
              <a:t>giới</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thiệu</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bản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thân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và</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trò</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chuyện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về</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chủ</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đề</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yêu</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thích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cùng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bạn</a:t>
            </a:r>
            <a:r>
              <a:rPr lang="en-US" sz="3200" b="1" dirty="0">
                <a:solidFill>
                  <a:srgbClr val="7030A0"/>
                </a:solidFill>
                <a:latin typeface="Cambria" panose="02040503050406030204" pitchFamily="18" charset="0"/>
                <a:ea typeface="Cambria" panose="02040503050406030204" pitchFamily="18" charset="0"/>
              </a:rPr>
              <a:t>.</a:t>
            </a:r>
            <a:endParaRPr lang="en-US" sz="48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057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1504</Words>
  <Application>Microsoft Office PowerPoint</Application>
  <PresentationFormat>Widescreen</PresentationFormat>
  <Paragraphs>58</Paragraphs>
  <Slides>19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#9Slide07 HoneyCream</vt:lpstr>
      <vt:lpstr>Arial</vt:lpstr>
      <vt:lpstr>Calibri</vt:lpstr>
      <vt:lpstr>Calibri Light</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44</cp:revision>
  <dcterms:created xsi:type="dcterms:W3CDTF">2023-12-23T13:27:46Z</dcterms:created>
  <dcterms:modified xsi:type="dcterms:W3CDTF">2024-02-22T12:35:33Z</dcterms:modified>
</cp:coreProperties>
</file>