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80" r:id="rId2"/>
    <p:sldId id="296" r:id="rId3"/>
    <p:sldId id="297" r:id="rId4"/>
    <p:sldId id="298" r:id="rId5"/>
    <p:sldId id="299" r:id="rId6"/>
    <p:sldId id="301" r:id="rId7"/>
    <p:sldId id="300" r:id="rId8"/>
    <p:sldId id="302" r:id="rId9"/>
    <p:sldId id="290" r:id="rId10"/>
    <p:sldId id="268" r:id="rId11"/>
    <p:sldId id="295" r:id="rId12"/>
    <p:sldId id="264" r:id="rId13"/>
    <p:sldId id="293" r:id="rId14"/>
    <p:sldId id="294" r:id="rId15"/>
    <p:sldId id="287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#9Slide07 Altus" pitchFamily="2" charset="0"/>
      <p:regular r:id="rId21"/>
    </p:embeddedFont>
    <p:embeddedFont>
      <p:font typeface="#9Slide07 HoneyCream" pitchFamily="2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SVN-Newton" panose="02040603050506020204" pitchFamily="18" charset="0"/>
      <p:regular r:id="rId28"/>
    </p:embeddedFont>
    <p:embeddedFont>
      <p:font typeface="UTM Cookies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C2E"/>
    <a:srgbClr val="AB1564"/>
    <a:srgbClr val="A8E1E5"/>
    <a:srgbClr val="F7B5C7"/>
    <a:srgbClr val="394F60"/>
    <a:srgbClr val="FFF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94660"/>
  </p:normalViewPr>
  <p:slideViewPr>
    <p:cSldViewPr snapToGrid="0">
      <p:cViewPr varScale="1">
        <p:scale>
          <a:sx n="77" d="100"/>
          <a:sy n="77" d="100"/>
        </p:scale>
        <p:origin x="5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5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8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25F4B-9A1F-4944-BBD1-A7462F7264F2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2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7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2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9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9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4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7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5.emf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jp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3.emf"/><Relationship Id="rId4" Type="http://schemas.openxmlformats.org/officeDocument/2006/relationships/image" Target="../media/image43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.xml"/><Relationship Id="rId7" Type="http://schemas.openxmlformats.org/officeDocument/2006/relationships/image" Target="../media/image4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11" Type="http://schemas.microsoft.com/office/2007/relationships/hdphoto" Target="../media/hdphoto4.wdp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5" Type="http://schemas.openxmlformats.org/officeDocument/2006/relationships/image" Target="../media/image30.emf"/><Relationship Id="rId10" Type="http://schemas.openxmlformats.org/officeDocument/2006/relationships/image" Target="../media/image33.emf"/><Relationship Id="rId4" Type="http://schemas.openxmlformats.org/officeDocument/2006/relationships/image" Target="../media/image29.emf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20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sp>
        <p:nvSpPr>
          <p:cNvPr id="11" name="文本框 16"/>
          <p:cNvSpPr txBox="1"/>
          <p:nvPr/>
        </p:nvSpPr>
        <p:spPr>
          <a:xfrm rot="20823686">
            <a:off x="1711775" y="3757791"/>
            <a:ext cx="8275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9000" dirty="0">
                <a:gradFill>
                  <a:gsLst>
                    <a:gs pos="73000">
                      <a:srgbClr val="00B050"/>
                    </a:gs>
                    <a:gs pos="39000">
                      <a:srgbClr val="AB1564"/>
                    </a:gs>
                  </a:gsLst>
                  <a:lin ang="5400000" scaled="1"/>
                </a:gradFill>
                <a:latin typeface="UTM Cookies" panose="02040603050506020204" pitchFamily="18" charset="0"/>
                <a:ea typeface="方正有猫在简体" panose="02000000000000000000" pitchFamily="2" charset="-122"/>
              </a:rPr>
              <a:t>LUYỆN TẬP</a:t>
            </a:r>
            <a:endParaRPr lang="zh-CN" altLang="en-US" sz="9000" dirty="0">
              <a:gradFill>
                <a:gsLst>
                  <a:gs pos="73000">
                    <a:srgbClr val="00B050"/>
                  </a:gs>
                  <a:gs pos="39000">
                    <a:srgbClr val="AB1564"/>
                  </a:gs>
                </a:gsLst>
                <a:lin ang="5400000" scaled="1"/>
              </a:gradFill>
              <a:latin typeface="UTM Cookies" panose="02040603050506020204" pitchFamily="18" charset="0"/>
              <a:ea typeface="方正有猫在简体" panose="020000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30102" y="3082344"/>
            <a:ext cx="1794404" cy="807150"/>
            <a:chOff x="4530102" y="3082344"/>
            <a:chExt cx="1794404" cy="807150"/>
          </a:xfrm>
        </p:grpSpPr>
        <p:sp>
          <p:nvSpPr>
            <p:cNvPr id="17" name="文本框 16"/>
            <p:cNvSpPr txBox="1"/>
            <p:nvPr/>
          </p:nvSpPr>
          <p:spPr>
            <a:xfrm rot="20820471">
              <a:off x="4530102" y="3120053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C0000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C0000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21" name="文本框 16"/>
            <p:cNvSpPr txBox="1"/>
            <p:nvPr/>
          </p:nvSpPr>
          <p:spPr>
            <a:xfrm rot="20820471">
              <a:off x="4570936" y="3082344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F7B5C7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F7B5C7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84" y="338240"/>
            <a:ext cx="9682051" cy="5461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85" y="2982482"/>
            <a:ext cx="9448800" cy="316601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2C174EB-22D4-45DE-A41C-2D2D725EC874}"/>
              </a:ext>
            </a:extLst>
          </p:cNvPr>
          <p:cNvSpPr/>
          <p:nvPr/>
        </p:nvSpPr>
        <p:spPr>
          <a:xfrm>
            <a:off x="1496131" y="1235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2</a:t>
            </a:r>
            <a:endParaRPr lang="vi-VN" sz="3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D1F971-4D79-45C8-8CD6-1524F8A31401}"/>
              </a:ext>
            </a:extLst>
          </p:cNvPr>
          <p:cNvSpPr txBox="1"/>
          <p:nvPr/>
        </p:nvSpPr>
        <p:spPr>
          <a:xfrm>
            <a:off x="2216534" y="1197774"/>
            <a:ext cx="7758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</a:rPr>
              <a:t>Viết tích thành tổng rồi tính (theo mẫu).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B4009A-1D3F-46A2-A81D-4026355BA196}"/>
              </a:ext>
            </a:extLst>
          </p:cNvPr>
          <p:cNvGrpSpPr/>
          <p:nvPr/>
        </p:nvGrpSpPr>
        <p:grpSpPr>
          <a:xfrm>
            <a:off x="2840393" y="2100453"/>
            <a:ext cx="5713029" cy="1620693"/>
            <a:chOff x="1313001" y="2225190"/>
            <a:chExt cx="4974462" cy="143571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9DC293-20C8-4784-B543-42D19F64B358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778A038-F298-43D5-951D-FBF76E67B825}"/>
                    </a:ext>
                  </a:extLst>
                </p:cNvPr>
                <p:cNvSpPr txBox="1"/>
                <p:nvPr/>
              </p:nvSpPr>
              <p:spPr>
                <a:xfrm>
                  <a:off x="1668514" y="2352192"/>
                  <a:ext cx="4618949" cy="1308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3000" b="1" dirty="0">
                      <a:solidFill>
                        <a:srgbClr val="FF0000"/>
                      </a:solidFill>
                    </a:rPr>
                    <a:t>Mẫu: 8 </a:t>
                  </a:r>
                  <a14:m>
                    <m:oMath xmlns:m="http://schemas.openxmlformats.org/officeDocument/2006/math">
                      <m:r>
                        <a:rPr lang="vi-VN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3000" b="1" dirty="0">
                      <a:solidFill>
                        <a:srgbClr val="FF0000"/>
                      </a:solidFill>
                    </a:rPr>
                    <a:t>3 = 8 + 8 + 8 = 24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3000" b="1" dirty="0">
                      <a:solidFill>
                        <a:srgbClr val="FF0000"/>
                      </a:solidFill>
                    </a:rPr>
                    <a:t>         8 </a:t>
                  </a:r>
                  <a14:m>
                    <m:oMath xmlns:m="http://schemas.openxmlformats.org/officeDocument/2006/math">
                      <m:r>
                        <a:rPr lang="vi-VN" sz="3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3000" b="1" dirty="0">
                      <a:solidFill>
                        <a:srgbClr val="FF0000"/>
                      </a:solidFill>
                    </a:rPr>
                    <a:t>3 = 24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778A038-F298-43D5-951D-FBF76E67B8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514" y="2352192"/>
                  <a:ext cx="4618949" cy="1308717"/>
                </a:xfrm>
                <a:prstGeom prst="rect">
                  <a:avLst/>
                </a:prstGeom>
                <a:blipFill>
                  <a:blip r:embed="rId6"/>
                  <a:stretch>
                    <a:fillRect l="-2759" b="-61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62" y="997495"/>
            <a:ext cx="8097795" cy="6070102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680" y="1042701"/>
            <a:ext cx="5292199" cy="2752824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62" y="974828"/>
            <a:ext cx="5292199" cy="2752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6559C8-062E-46CE-99F6-CBC3A46F6770}"/>
                  </a:ext>
                </a:extLst>
              </p:cNvPr>
              <p:cNvSpPr txBox="1"/>
              <p:nvPr/>
            </p:nvSpPr>
            <p:spPr>
              <a:xfrm>
                <a:off x="1520481" y="1332963"/>
                <a:ext cx="15263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b="1" dirty="0"/>
                  <a:t>a) 7 </a:t>
                </a:r>
                <a14:m>
                  <m:oMath xmlns:m="http://schemas.openxmlformats.org/officeDocument/2006/math">
                    <m:r>
                      <a:rPr lang="vi-VN" sz="3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/>
                  <a:t>3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6559C8-062E-46CE-99F6-CBC3A46F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481" y="1332963"/>
                <a:ext cx="1526380" cy="553998"/>
              </a:xfrm>
              <a:prstGeom prst="rect">
                <a:avLst/>
              </a:prstGeom>
              <a:blipFill>
                <a:blip r:embed="rId5"/>
                <a:stretch>
                  <a:fillRect l="-9163" t="-14286" r="-8367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DDE8BB-FCF3-4FD2-B8D4-FB0626F6C5CF}"/>
                  </a:ext>
                </a:extLst>
              </p:cNvPr>
              <p:cNvSpPr txBox="1"/>
              <p:nvPr/>
            </p:nvSpPr>
            <p:spPr>
              <a:xfrm>
                <a:off x="7942747" y="1431244"/>
                <a:ext cx="154882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b="1" dirty="0"/>
                  <a:t>b) 8 </a:t>
                </a:r>
                <a14:m>
                  <m:oMath xmlns:m="http://schemas.openxmlformats.org/officeDocument/2006/math">
                    <m:r>
                      <a:rPr lang="vi-VN" sz="3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/>
                  <a:t>4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DDE8BB-FCF3-4FD2-B8D4-FB0626F6C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747" y="1431244"/>
                <a:ext cx="1548822" cy="553998"/>
              </a:xfrm>
              <a:prstGeom prst="rect">
                <a:avLst/>
              </a:prstGeom>
              <a:blipFill>
                <a:blip r:embed="rId6"/>
                <a:stretch>
                  <a:fillRect l="-9449" t="-14286" r="-8268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D98F68-8774-4798-B4C4-51D4FE5F2A3D}"/>
                  </a:ext>
                </a:extLst>
              </p:cNvPr>
              <p:cNvSpPr txBox="1"/>
              <p:nvPr/>
            </p:nvSpPr>
            <p:spPr>
              <a:xfrm>
                <a:off x="4247581" y="3860275"/>
                <a:ext cx="15263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000" b="1" dirty="0"/>
                  <a:t>c) 6 </a:t>
                </a:r>
                <a14:m>
                  <m:oMath xmlns:m="http://schemas.openxmlformats.org/officeDocument/2006/math">
                    <m:r>
                      <a:rPr lang="vi-VN" sz="3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/>
                  <a:t>5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D98F68-8774-4798-B4C4-51D4FE5F2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581" y="3860275"/>
                <a:ext cx="1526380" cy="553998"/>
              </a:xfrm>
              <a:prstGeom prst="rect">
                <a:avLst/>
              </a:prstGeom>
              <a:blipFill>
                <a:blip r:embed="rId7"/>
                <a:stretch>
                  <a:fillRect l="-9600" t="-14286" r="-8400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1B3117-BAA4-4949-BD8C-96CED8EF8F91}"/>
                  </a:ext>
                </a:extLst>
              </p:cNvPr>
              <p:cNvSpPr txBox="1"/>
              <p:nvPr/>
            </p:nvSpPr>
            <p:spPr>
              <a:xfrm>
                <a:off x="943930" y="1904505"/>
                <a:ext cx="390042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000" b="1" dirty="0">
                    <a:solidFill>
                      <a:srgbClr val="FF0000"/>
                    </a:solidFill>
                  </a:rPr>
                  <a:t>7 </a:t>
                </a:r>
                <a14:m>
                  <m:oMath xmlns:m="http://schemas.openxmlformats.org/officeDocument/2006/math">
                    <m:r>
                      <a:rPr lang="vi-VN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>
                    <a:solidFill>
                      <a:srgbClr val="FF0000"/>
                    </a:solidFill>
                  </a:rPr>
                  <a:t>3 = 7 + 7 + 7 = 14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000" b="1" dirty="0">
                    <a:solidFill>
                      <a:srgbClr val="FF0000"/>
                    </a:solidFill>
                  </a:rPr>
                  <a:t>7 </a:t>
                </a:r>
                <a14:m>
                  <m:oMath xmlns:m="http://schemas.openxmlformats.org/officeDocument/2006/math">
                    <m:r>
                      <a:rPr lang="vi-VN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>
                    <a:solidFill>
                      <a:srgbClr val="FF0000"/>
                    </a:solidFill>
                  </a:rPr>
                  <a:t>3 = 14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1B3117-BAA4-4949-BD8C-96CED8EF8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30" y="1904505"/>
                <a:ext cx="3900427" cy="1477328"/>
              </a:xfrm>
              <a:prstGeom prst="rect">
                <a:avLst/>
              </a:prstGeom>
              <a:blipFill>
                <a:blip r:embed="rId8"/>
                <a:stretch>
                  <a:fillRect l="-3750" r="-2656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0A9C9A-EC10-4A5F-B679-ADD137DF28DB}"/>
                  </a:ext>
                </a:extLst>
              </p:cNvPr>
              <p:cNvSpPr txBox="1"/>
              <p:nvPr/>
            </p:nvSpPr>
            <p:spPr>
              <a:xfrm>
                <a:off x="6709502" y="1927849"/>
                <a:ext cx="4552849" cy="1391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000" b="1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>
                    <a:solidFill>
                      <a:srgbClr val="FF0000"/>
                    </a:solidFill>
                  </a:rPr>
                  <a:t>4 = 8 + 8 + 8 + 8 = 32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000" b="1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>
                    <a:solidFill>
                      <a:srgbClr val="FF0000"/>
                    </a:solidFill>
                  </a:rPr>
                  <a:t>4 = 32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0A9C9A-EC10-4A5F-B679-ADD137DF2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502" y="1927849"/>
                <a:ext cx="4552849" cy="1391728"/>
              </a:xfrm>
              <a:prstGeom prst="rect">
                <a:avLst/>
              </a:prstGeom>
              <a:blipFill>
                <a:blip r:embed="rId9"/>
                <a:stretch>
                  <a:fillRect l="-3217" r="-2279" b="-1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EB46AF-D08D-4B56-9E5D-C463F1D9AA7E}"/>
                  </a:ext>
                </a:extLst>
              </p:cNvPr>
              <p:cNvSpPr txBox="1"/>
              <p:nvPr/>
            </p:nvSpPr>
            <p:spPr>
              <a:xfrm>
                <a:off x="3011200" y="4546897"/>
                <a:ext cx="5205271" cy="1391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000" b="1" dirty="0">
                    <a:solidFill>
                      <a:srgbClr val="FF0000"/>
                    </a:solidFill>
                  </a:rPr>
                  <a:t>6 </a:t>
                </a:r>
                <a14:m>
                  <m:oMath xmlns:m="http://schemas.openxmlformats.org/officeDocument/2006/math">
                    <m:r>
                      <a:rPr lang="vi-VN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>
                    <a:solidFill>
                      <a:srgbClr val="FF0000"/>
                    </a:solidFill>
                  </a:rPr>
                  <a:t>5 = 6 + 6 + 6 + 6 + 6 = 30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000" b="1" dirty="0">
                    <a:solidFill>
                      <a:srgbClr val="FF0000"/>
                    </a:solidFill>
                  </a:rPr>
                  <a:t>6 </a:t>
                </a:r>
                <a14:m>
                  <m:oMath xmlns:m="http://schemas.openxmlformats.org/officeDocument/2006/math">
                    <m:r>
                      <a:rPr lang="vi-VN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000" b="1" dirty="0">
                    <a:solidFill>
                      <a:srgbClr val="FF0000"/>
                    </a:solidFill>
                  </a:rPr>
                  <a:t>5 = 30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EB46AF-D08D-4B56-9E5D-C463F1D9A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200" y="4546897"/>
                <a:ext cx="5205271" cy="1391728"/>
              </a:xfrm>
              <a:prstGeom prst="rect">
                <a:avLst/>
              </a:prstGeom>
              <a:blipFill>
                <a:blip r:embed="rId10"/>
                <a:stretch>
                  <a:fillRect l="-2810" r="-1756" b="-12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32" y="915805"/>
            <a:ext cx="5522875" cy="6442938"/>
          </a:xfrm>
          <a:prstGeom prst="rect">
            <a:avLst/>
          </a:prstGeom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48" y="3677587"/>
            <a:ext cx="2781162" cy="313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build="p"/>
      <p:bldP spid="6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60792" y="794887"/>
            <a:ext cx="8942501" cy="57555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09" y="226447"/>
            <a:ext cx="9945781" cy="68356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810" y="3314297"/>
            <a:ext cx="2590454" cy="35256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E20A3D3-0591-45B7-B624-13C531BCA1EF}"/>
              </a:ext>
            </a:extLst>
          </p:cNvPr>
          <p:cNvSpPr/>
          <p:nvPr/>
        </p:nvSpPr>
        <p:spPr>
          <a:xfrm>
            <a:off x="319267" y="25657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73F07B-9B33-4762-8CE9-EE37292E1924}"/>
              </a:ext>
            </a:extLst>
          </p:cNvPr>
          <p:cNvGrpSpPr/>
          <p:nvPr/>
        </p:nvGrpSpPr>
        <p:grpSpPr>
          <a:xfrm>
            <a:off x="983159" y="256577"/>
            <a:ext cx="1116312" cy="472051"/>
            <a:chOff x="1870518" y="1440653"/>
            <a:chExt cx="1116312" cy="4616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ED0EB3-F18C-4A57-A523-1B2AAA6F45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2" name="Rectangle: Rounded Corners 6">
                <a:extLst>
                  <a:ext uri="{FF2B5EF4-FFF2-40B4-BE49-F238E27FC236}">
                    <a16:creationId xmlns:a16="http://schemas.microsoft.com/office/drawing/2014/main" id="{373930F1-DE2D-4066-B8E1-0E8E44CA4EB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81B410-9408-406B-91E6-0A607B71624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F69417-1DB7-41A7-8DCA-1DE1EA9C078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AB44BA-DCAF-4B8C-9FBE-3CC84F5098E5}"/>
              </a:ext>
            </a:extLst>
          </p:cNvPr>
          <p:cNvGrpSpPr/>
          <p:nvPr/>
        </p:nvGrpSpPr>
        <p:grpSpPr>
          <a:xfrm>
            <a:off x="2391684" y="1626718"/>
            <a:ext cx="7361004" cy="3317901"/>
            <a:chOff x="3905544" y="276786"/>
            <a:chExt cx="6667327" cy="29175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C498C6-77D0-4E84-816E-99AC17C02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1567" y="276786"/>
              <a:ext cx="6441304" cy="14379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131E89-826F-4B72-A6D7-9A97ED7029D1}"/>
                </a:ext>
              </a:extLst>
            </p:cNvPr>
            <p:cNvSpPr txBox="1"/>
            <p:nvPr/>
          </p:nvSpPr>
          <p:spPr>
            <a:xfrm>
              <a:off x="3905545" y="811748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a)</a:t>
              </a:r>
              <a:endParaRPr lang="vi-VN" sz="2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E03C4F-C33A-43A9-AD83-89AC07DAFCD1}"/>
                </a:ext>
              </a:extLst>
            </p:cNvPr>
            <p:cNvSpPr txBox="1"/>
            <p:nvPr/>
          </p:nvSpPr>
          <p:spPr>
            <a:xfrm>
              <a:off x="3905544" y="2336572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b)</a:t>
              </a:r>
              <a:endParaRPr lang="vi-VN" sz="28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AD64E2-F06E-4247-94CA-BDEF2A09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88478" y="1674104"/>
              <a:ext cx="6127481" cy="152021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9CB39AE-E6B3-4BE1-9F7F-B7210F4364D6}"/>
              </a:ext>
            </a:extLst>
          </p:cNvPr>
          <p:cNvSpPr txBox="1"/>
          <p:nvPr/>
        </p:nvSpPr>
        <p:spPr>
          <a:xfrm>
            <a:off x="5810487" y="2231690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0402D-29DA-41C7-8AB8-0C3046DF26F4}"/>
              </a:ext>
            </a:extLst>
          </p:cNvPr>
          <p:cNvSpPr txBox="1"/>
          <p:nvPr/>
        </p:nvSpPr>
        <p:spPr>
          <a:xfrm>
            <a:off x="8907236" y="2121201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9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126B1A-19FF-4BD6-ACD8-7688CFF49B0A}"/>
              </a:ext>
            </a:extLst>
          </p:cNvPr>
          <p:cNvSpPr txBox="1"/>
          <p:nvPr/>
        </p:nvSpPr>
        <p:spPr>
          <a:xfrm>
            <a:off x="5836473" y="3716387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F9736-D6AA-4AE9-B0B1-D6893DFDCFA9}"/>
              </a:ext>
            </a:extLst>
          </p:cNvPr>
          <p:cNvSpPr txBox="1"/>
          <p:nvPr/>
        </p:nvSpPr>
        <p:spPr>
          <a:xfrm>
            <a:off x="8087002" y="371027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43" y="-321904"/>
            <a:ext cx="8881756" cy="7501808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563D31C-23D0-4FF8-8024-B6E22FB2167D}"/>
              </a:ext>
            </a:extLst>
          </p:cNvPr>
          <p:cNvSpPr/>
          <p:nvPr/>
        </p:nvSpPr>
        <p:spPr>
          <a:xfrm>
            <a:off x="6466060" y="357580"/>
            <a:ext cx="483379" cy="422066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0931F2-95DD-45C3-B9B7-EF91E88E9E23}"/>
              </a:ext>
            </a:extLst>
          </p:cNvPr>
          <p:cNvSpPr txBox="1"/>
          <p:nvPr/>
        </p:nvSpPr>
        <p:spPr>
          <a:xfrm>
            <a:off x="4303707" y="2717477"/>
            <a:ext cx="6669093" cy="317009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Khi chuẩn bị cho buổi sinh nhật, mỗi lọ hoa Mai cắm 5 bông hoa. Hỏi 2 lọ hoa như vậy Mai cắm tất cả bao nhiêu bông hoa?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8FC73-ACDB-411C-872C-7657963604B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89" y="2093462"/>
            <a:ext cx="4236329" cy="46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60" y="-41724"/>
            <a:ext cx="9222640" cy="6581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9E25E6-DBA1-4ADF-8142-D17F22F775F1}"/>
              </a:ext>
            </a:extLst>
          </p:cNvPr>
          <p:cNvSpPr txBox="1"/>
          <p:nvPr/>
        </p:nvSpPr>
        <p:spPr>
          <a:xfrm>
            <a:off x="6119880" y="2422206"/>
            <a:ext cx="1980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u="sng" dirty="0"/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5F9C4-336A-437B-99C2-F9B4CE50BC60}"/>
              </a:ext>
            </a:extLst>
          </p:cNvPr>
          <p:cNvSpPr txBox="1"/>
          <p:nvPr/>
        </p:nvSpPr>
        <p:spPr>
          <a:xfrm>
            <a:off x="3857234" y="2917266"/>
            <a:ext cx="67139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>
                <a:solidFill>
                  <a:srgbClr val="FF0000"/>
                </a:solidFill>
              </a:rPr>
              <a:t>2 lọ hoa như vậy Mai cắm tất cả số bông hoa là: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F7A418-0760-49D3-817E-85EE736D782B}"/>
                  </a:ext>
                </a:extLst>
              </p:cNvPr>
              <p:cNvSpPr txBox="1"/>
              <p:nvPr/>
            </p:nvSpPr>
            <p:spPr>
              <a:xfrm>
                <a:off x="4577227" y="4040294"/>
                <a:ext cx="5065485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500" dirty="0">
                    <a:solidFill>
                      <a:srgbClr val="FF000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vi-VN" sz="35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500" dirty="0">
                    <a:solidFill>
                      <a:srgbClr val="FF0000"/>
                    </a:solidFill>
                  </a:rPr>
                  <a:t> 2 = 10 (bông)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F7A418-0760-49D3-817E-85EE736D7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227" y="4040294"/>
                <a:ext cx="5065485" cy="630942"/>
              </a:xfrm>
              <a:prstGeom prst="rect">
                <a:avLst/>
              </a:prstGeom>
              <a:blipFill>
                <a:blip r:embed="rId4"/>
                <a:stretch>
                  <a:fillRect t="-15534" b="-34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873829C-AF37-4BAC-85D2-1BB96D792732}"/>
              </a:ext>
            </a:extLst>
          </p:cNvPr>
          <p:cNvSpPr txBox="1"/>
          <p:nvPr/>
        </p:nvSpPr>
        <p:spPr>
          <a:xfrm>
            <a:off x="5567704" y="4582945"/>
            <a:ext cx="54430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500" dirty="0">
                <a:solidFill>
                  <a:srgbClr val="FF0000"/>
                </a:solidFill>
              </a:rPr>
              <a:t>Đáp số: 10 bông hoa.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6" y="1838425"/>
            <a:ext cx="4140610" cy="480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69" y="-632031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8838"/>
            <a:ext cx="11562637" cy="8667345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804" y="3533376"/>
            <a:ext cx="6389324" cy="3324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61" y="1652044"/>
            <a:ext cx="1014462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84" y="193861"/>
            <a:ext cx="9682051" cy="546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992" y="873507"/>
            <a:ext cx="10400677" cy="3359187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84" y="3278873"/>
            <a:ext cx="7603558" cy="3492500"/>
          </a:xfrm>
          <a:prstGeom prst="rect">
            <a:avLst/>
          </a:prstGeom>
        </p:spPr>
      </p:pic>
      <p:pic>
        <p:nvPicPr>
          <p:cNvPr id="8" name="图片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578" y="82883"/>
            <a:ext cx="2445091" cy="23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3887" y="2832100"/>
            <a:ext cx="11438424" cy="3136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0CB42584-F315-8DC1-F7B2-3EF693DA6507}"/>
              </a:ext>
            </a:extLst>
          </p:cNvPr>
          <p:cNvGrpSpPr/>
          <p:nvPr/>
        </p:nvGrpSpPr>
        <p:grpSpPr>
          <a:xfrm>
            <a:off x="344589" y="3095736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53F57538-3C2A-67D9-2FB8-6A5293EFD7E5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4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FA3965C6-7375-EC9D-E066-D0B268AE8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6141CE7E-D0E2-E93B-5FF3-5B7F6E3E8C87}"/>
              </a:ext>
            </a:extLst>
          </p:cNvPr>
          <p:cNvGrpSpPr/>
          <p:nvPr/>
        </p:nvGrpSpPr>
        <p:grpSpPr>
          <a:xfrm>
            <a:off x="6211862" y="3095735"/>
            <a:ext cx="4272476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A836FAE5-28B0-DC5A-AB85-64C14A91A450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4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57C02EB0-6D02-8797-A6D5-5F180265F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A5766C52-8DB0-8317-54B7-18C81409CAA1}"/>
              </a:ext>
            </a:extLst>
          </p:cNvPr>
          <p:cNvGrpSpPr/>
          <p:nvPr/>
        </p:nvGrpSpPr>
        <p:grpSpPr>
          <a:xfrm>
            <a:off x="383413" y="4743317"/>
            <a:ext cx="4345176" cy="997127"/>
            <a:chOff x="1106373" y="4263687"/>
            <a:chExt cx="4345176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FC35393-1D63-B249-7A28-AFCD777877D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4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1CE6638E-1095-EE57-3ADF-49A3D2C17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755E4342-6864-4FBF-70EB-6EE29D50EA39}"/>
              </a:ext>
            </a:extLst>
          </p:cNvPr>
          <p:cNvGrpSpPr/>
          <p:nvPr/>
        </p:nvGrpSpPr>
        <p:grpSpPr>
          <a:xfrm>
            <a:off x="6314922" y="4743317"/>
            <a:ext cx="4169416" cy="997127"/>
            <a:chOff x="6575139" y="4263687"/>
            <a:chExt cx="4169416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49ACBE54-7861-9055-6095-B9FBA182588A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4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B7303669-6208-7E3E-8E57-8D2C2BAED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CC1D8B73-725F-A718-620C-5712FC6B70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515094" y="3243627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E79AE18-32F7-6B64-0CB2-4C509F63CF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139106" y="3279878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E75006A-C623-BEF3-964A-5D7C8410D7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515093" y="4932145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E72A7F6-9BA7-3C28-C154-EF464EE512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125369" y="4934439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FE2355F-7B95-29F8-CF5D-2A84A0453247}"/>
              </a:ext>
            </a:extLst>
          </p:cNvPr>
          <p:cNvGrpSpPr/>
          <p:nvPr/>
        </p:nvGrpSpPr>
        <p:grpSpPr>
          <a:xfrm>
            <a:off x="1035222" y="1146448"/>
            <a:ext cx="9449116" cy="1507260"/>
            <a:chOff x="2615178" y="747086"/>
            <a:chExt cx="8427960" cy="1507260"/>
          </a:xfrm>
        </p:grpSpPr>
        <p:sp>
          <p:nvSpPr>
            <p:cNvPr id="20" name="Rectangle: Rounded Corners 42">
              <a:extLst>
                <a:ext uri="{FF2B5EF4-FFF2-40B4-BE49-F238E27FC236}">
                  <a16:creationId xmlns:a16="http://schemas.microsoft.com/office/drawing/2014/main" id="{15EB1182-C38F-F48B-8CFF-07633464FD56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E1B685-E4C0-4EB2-A2A9-59DCEE28C74D}"/>
                </a:ext>
              </a:extLst>
            </p:cNvPr>
            <p:cNvSpPr txBox="1"/>
            <p:nvPr/>
          </p:nvSpPr>
          <p:spPr>
            <a:xfrm>
              <a:off x="2687025" y="1069081"/>
              <a:ext cx="82842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000" b="1" dirty="0">
                  <a:latin typeface="Cambria" panose="02040503050406030204" pitchFamily="18" charset="0"/>
                </a:rPr>
                <a:t>5 x 2 = ?</a:t>
              </a:r>
              <a:endParaRPr lang="en-US" sz="5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960591D2-9BC3-4E82-0303-8999EA184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750467" y="53642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6195EC5C-0D8E-5275-B8B2-6D9E00159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78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solidFill>
              <a:srgbClr val="FFD4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113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dirty="0">
                  <a:latin typeface="Cambria" panose="02040503050406030204" pitchFamily="18" charset="0"/>
                </a:rPr>
                <a:t>5 x 6 = ?</a:t>
              </a:r>
              <a:endParaRPr lang="en-US" sz="6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4082" y="-24281"/>
            <a:ext cx="2437435" cy="30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3887" y="2832100"/>
            <a:ext cx="11438424" cy="3136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/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0CB42584-F315-8DC1-F7B2-3EF693DA6507}"/>
              </a:ext>
            </a:extLst>
          </p:cNvPr>
          <p:cNvGrpSpPr/>
          <p:nvPr/>
        </p:nvGrpSpPr>
        <p:grpSpPr>
          <a:xfrm>
            <a:off x="344589" y="3095736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53F57538-3C2A-67D9-2FB8-6A5293EFD7E5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8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FA3965C6-7375-EC9D-E066-D0B268AE8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6141CE7E-D0E2-E93B-5FF3-5B7F6E3E8C87}"/>
              </a:ext>
            </a:extLst>
          </p:cNvPr>
          <p:cNvGrpSpPr/>
          <p:nvPr/>
        </p:nvGrpSpPr>
        <p:grpSpPr>
          <a:xfrm>
            <a:off x="6211862" y="3095735"/>
            <a:ext cx="4272476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A836FAE5-28B0-DC5A-AB85-64C14A91A450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8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57C02EB0-6D02-8797-A6D5-5F180265F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A5766C52-8DB0-8317-54B7-18C81409CAA1}"/>
              </a:ext>
            </a:extLst>
          </p:cNvPr>
          <p:cNvGrpSpPr/>
          <p:nvPr/>
        </p:nvGrpSpPr>
        <p:grpSpPr>
          <a:xfrm>
            <a:off x="383413" y="4743317"/>
            <a:ext cx="4345176" cy="997127"/>
            <a:chOff x="1106373" y="4263687"/>
            <a:chExt cx="4345176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FC35393-1D63-B249-7A28-AFCD777877D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8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1CE6638E-1095-EE57-3ADF-49A3D2C17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755E4342-6864-4FBF-70EB-6EE29D50EA39}"/>
              </a:ext>
            </a:extLst>
          </p:cNvPr>
          <p:cNvGrpSpPr/>
          <p:nvPr/>
        </p:nvGrpSpPr>
        <p:grpSpPr>
          <a:xfrm>
            <a:off x="6314922" y="4743317"/>
            <a:ext cx="4169416" cy="997127"/>
            <a:chOff x="6575139" y="4263687"/>
            <a:chExt cx="4169416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49ACBE54-7861-9055-6095-B9FBA182588A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8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B7303669-6208-7E3E-8E57-8D2C2BAED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CC1D8B73-725F-A718-620C-5712FC6B70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515094" y="3243627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E79AE18-32F7-6B64-0CB2-4C509F63CF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139106" y="3279878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E75006A-C623-BEF3-964A-5D7C8410D7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515093" y="4932145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E72A7F6-9BA7-3C28-C154-EF464EE51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125369" y="4934439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FE2355F-7B95-29F8-CF5D-2A84A0453247}"/>
              </a:ext>
            </a:extLst>
          </p:cNvPr>
          <p:cNvGrpSpPr/>
          <p:nvPr/>
        </p:nvGrpSpPr>
        <p:grpSpPr>
          <a:xfrm>
            <a:off x="1035222" y="1146448"/>
            <a:ext cx="9449116" cy="1645434"/>
            <a:chOff x="2615178" y="747086"/>
            <a:chExt cx="8427960" cy="1645434"/>
          </a:xfrm>
        </p:grpSpPr>
        <p:sp>
          <p:nvSpPr>
            <p:cNvPr id="20" name="Rectangle: Rounded Corners 42">
              <a:extLst>
                <a:ext uri="{FF2B5EF4-FFF2-40B4-BE49-F238E27FC236}">
                  <a16:creationId xmlns:a16="http://schemas.microsoft.com/office/drawing/2014/main" id="{15EB1182-C38F-F48B-8CFF-07633464FD56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E1B685-E4C0-4EB2-A2A9-59DCEE28C74D}"/>
                </a:ext>
              </a:extLst>
            </p:cNvPr>
            <p:cNvSpPr txBox="1"/>
            <p:nvPr/>
          </p:nvSpPr>
          <p:spPr>
            <a:xfrm>
              <a:off x="2687025" y="1069081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latin typeface="Cambria" panose="02040503050406030204" pitchFamily="18" charset="0"/>
                </a:rPr>
                <a:t>10 : 5 = </a:t>
              </a:r>
              <a:r>
                <a:rPr lang="en-US" sz="8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960591D2-9BC3-4E82-0303-8999EA184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50467" y="53642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6195EC5C-0D8E-5275-B8B2-6D9E00159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37880" y="8206994"/>
            <a:ext cx="487363" cy="487363"/>
          </a:xfrm>
          <a:prstGeom prst="rect">
            <a:avLst/>
          </a:prstGeom>
        </p:spPr>
      </p:pic>
      <p:pic>
        <p:nvPicPr>
          <p:cNvPr id="24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77" y="-156364"/>
            <a:ext cx="3143831" cy="33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5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160" y="1627738"/>
            <a:ext cx="10821120" cy="40092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/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1840296"/>
            <a:ext cx="5164340" cy="1529434"/>
            <a:chOff x="1106373" y="2246736"/>
            <a:chExt cx="4384000" cy="1529434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en-US" sz="8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1801003"/>
            <a:ext cx="4272476" cy="1529433"/>
            <a:chOff x="6575139" y="2209120"/>
            <a:chExt cx="4272476" cy="1529433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8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3710962"/>
            <a:ext cx="4888849" cy="1449980"/>
            <a:chOff x="1106373" y="3810835"/>
            <a:chExt cx="4345176" cy="1449980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8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3632374"/>
            <a:ext cx="4169416" cy="1449981"/>
            <a:chOff x="6575139" y="3810833"/>
            <a:chExt cx="4169416" cy="1449981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8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4192183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2506298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2230492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4108464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152097" y="172007"/>
            <a:ext cx="9745246" cy="1408189"/>
            <a:chOff x="2625603" y="730610"/>
            <a:chExt cx="8559312" cy="157190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solidFill>
              <a:srgbClr val="FFD4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147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latin typeface="Cambria" panose="02040503050406030204" pitchFamily="18" charset="0"/>
                </a:rPr>
                <a:t>35 : 5 = ?</a:t>
              </a:r>
              <a:endParaRPr lang="en-US" sz="8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4923" y="4373696"/>
            <a:ext cx="7818875" cy="25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3" y="-2202110"/>
            <a:ext cx="11359557" cy="8515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358" y="1562629"/>
            <a:ext cx="9833700" cy="3206774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942" y="3691984"/>
            <a:ext cx="9448800" cy="31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4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40" y="468121"/>
            <a:ext cx="10736120" cy="5981701"/>
          </a:xfrm>
          <a:prstGeom prst="rect">
            <a:avLst/>
          </a:prstGeom>
        </p:spPr>
      </p:pic>
      <p:pic>
        <p:nvPicPr>
          <p:cNvPr id="77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1" y="4350125"/>
            <a:ext cx="2012746" cy="2441200"/>
          </a:xfrm>
          <a:prstGeom prst="rect">
            <a:avLst/>
          </a:prstGeom>
        </p:spPr>
      </p:pic>
      <p:pic>
        <p:nvPicPr>
          <p:cNvPr id="70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158" y="54007"/>
            <a:ext cx="2445091" cy="23102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88D01A-92DE-40E4-9D08-BD26885540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873"/>
          <a:stretch/>
        </p:blipFill>
        <p:spPr>
          <a:xfrm>
            <a:off x="2391983" y="2673978"/>
            <a:ext cx="6290698" cy="2547921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4160270D-D75E-497A-A32D-DA2A8C3C5E89}"/>
              </a:ext>
            </a:extLst>
          </p:cNvPr>
          <p:cNvSpPr/>
          <p:nvPr/>
        </p:nvSpPr>
        <p:spPr>
          <a:xfrm>
            <a:off x="1820995" y="166335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CE2C659-C709-4893-878C-7064848B5D80}"/>
              </a:ext>
            </a:extLst>
          </p:cNvPr>
          <p:cNvSpPr txBox="1"/>
          <p:nvPr/>
        </p:nvSpPr>
        <p:spPr>
          <a:xfrm>
            <a:off x="2351555" y="1663358"/>
            <a:ext cx="263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</a:rPr>
              <a:t>Tính nhẩm.</a:t>
            </a:r>
          </a:p>
        </p:txBody>
      </p:sp>
      <p:pic>
        <p:nvPicPr>
          <p:cNvPr id="69" name="Picture 68" descr="C:\Users\TUAN\Downloads\Luyện tập 1.png">
            <a:extLst>
              <a:ext uri="{FF2B5EF4-FFF2-40B4-BE49-F238E27FC236}">
                <a16:creationId xmlns:a16="http://schemas.microsoft.com/office/drawing/2014/main" id="{83876C17-307E-421F-81D7-F1FA2598A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24304" y="506298"/>
            <a:ext cx="2834151" cy="1093613"/>
          </a:xfrm>
          <a:prstGeom prst="rect">
            <a:avLst/>
          </a:prstGeom>
          <a:noFill/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28C95633-0999-4A56-B0D2-EBF893D9FF5E}"/>
              </a:ext>
            </a:extLst>
          </p:cNvPr>
          <p:cNvSpPr txBox="1"/>
          <p:nvPr/>
        </p:nvSpPr>
        <p:spPr>
          <a:xfrm>
            <a:off x="4470450" y="2932207"/>
            <a:ext cx="9284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</a:rPr>
              <a:t>= 8</a:t>
            </a:r>
            <a:endParaRPr lang="vi-VN" sz="3800" b="1" dirty="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7FC151-AA0F-426E-9AA0-78CB0BE3E878}"/>
              </a:ext>
            </a:extLst>
          </p:cNvPr>
          <p:cNvSpPr txBox="1"/>
          <p:nvPr/>
        </p:nvSpPr>
        <p:spPr>
          <a:xfrm>
            <a:off x="4436977" y="3765004"/>
            <a:ext cx="9284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</a:rPr>
              <a:t>= 3</a:t>
            </a:r>
            <a:endParaRPr lang="vi-VN" sz="38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63CA2C3-6138-4A75-8109-CEBF0D6C19ED}"/>
              </a:ext>
            </a:extLst>
          </p:cNvPr>
          <p:cNvSpPr txBox="1"/>
          <p:nvPr/>
        </p:nvSpPr>
        <p:spPr>
          <a:xfrm>
            <a:off x="4432380" y="4476098"/>
            <a:ext cx="9284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</a:rPr>
              <a:t>= 2</a:t>
            </a:r>
            <a:endParaRPr lang="vi-VN" sz="38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D1A0135-5146-4ED9-9F96-CD5706212C9B}"/>
              </a:ext>
            </a:extLst>
          </p:cNvPr>
          <p:cNvSpPr txBox="1"/>
          <p:nvPr/>
        </p:nvSpPr>
        <p:spPr>
          <a:xfrm>
            <a:off x="8002916" y="2878723"/>
            <a:ext cx="11993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</a:rPr>
              <a:t>= 20</a:t>
            </a:r>
            <a:endParaRPr lang="vi-VN" sz="3800" b="1" dirty="0">
              <a:solidFill>
                <a:srgbClr val="FF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CF2AB57-3723-4169-855A-121B94B74533}"/>
              </a:ext>
            </a:extLst>
          </p:cNvPr>
          <p:cNvSpPr txBox="1"/>
          <p:nvPr/>
        </p:nvSpPr>
        <p:spPr>
          <a:xfrm>
            <a:off x="7981900" y="3733805"/>
            <a:ext cx="9284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</a:rPr>
              <a:t>= 4</a:t>
            </a:r>
            <a:endParaRPr lang="vi-VN" sz="38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C43E5D7-B0FF-42CC-8C4A-A2F1A7C417DF}"/>
              </a:ext>
            </a:extLst>
          </p:cNvPr>
          <p:cNvSpPr txBox="1"/>
          <p:nvPr/>
        </p:nvSpPr>
        <p:spPr>
          <a:xfrm>
            <a:off x="7981900" y="4514019"/>
            <a:ext cx="9284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</a:rPr>
              <a:t>= 5</a:t>
            </a:r>
            <a:endParaRPr lang="vi-VN" sz="3800" b="1" dirty="0">
              <a:solidFill>
                <a:srgbClr val="FF0000"/>
              </a:solidFill>
            </a:endParaRPr>
          </a:p>
        </p:txBody>
      </p:sp>
      <p:pic>
        <p:nvPicPr>
          <p:cNvPr id="86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9119" y="4538416"/>
            <a:ext cx="3602881" cy="22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8" grpId="0"/>
      <p:bldP spid="73" grpId="0"/>
      <p:bldP spid="74" grpId="0"/>
      <p:bldP spid="75" grpId="0"/>
      <p:bldP spid="76" grpId="0"/>
      <p:bldP spid="78" grpId="0"/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236</Words>
  <Application>Microsoft Office PowerPoint</Application>
  <PresentationFormat>Widescreen</PresentationFormat>
  <Paragraphs>65</Paragraphs>
  <Slides>15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Arial</vt:lpstr>
      <vt:lpstr>Cambria Math</vt:lpstr>
      <vt:lpstr>Cambria</vt:lpstr>
      <vt:lpstr>SVN-Newton</vt:lpstr>
      <vt:lpstr>UTM Cookies</vt:lpstr>
      <vt:lpstr>#9Slide07 Altus</vt:lpstr>
      <vt:lpstr>等线 Light</vt:lpstr>
      <vt:lpstr>#9Slide07 HoneyCream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儿童卡通PPT [自动保存的]</dc:title>
  <dc:creator>MANG NON</dc:creator>
  <cp:keywords>MĂNG NON TEAM</cp:keywords>
  <cp:lastModifiedBy>Windows User</cp:lastModifiedBy>
  <cp:revision>81</cp:revision>
  <dcterms:created xsi:type="dcterms:W3CDTF">2016-11-30T05:40:27Z</dcterms:created>
  <dcterms:modified xsi:type="dcterms:W3CDTF">2023-02-12T11:55:17Z</dcterms:modified>
</cp:coreProperties>
</file>